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23"/>
  </p:notesMasterIdLst>
  <p:handoutMasterIdLst>
    <p:handoutMasterId r:id="rId24"/>
  </p:handoutMasterIdLst>
  <p:sldIdLst>
    <p:sldId id="636" r:id="rId2"/>
    <p:sldId id="437" r:id="rId3"/>
    <p:sldId id="268" r:id="rId4"/>
    <p:sldId id="439" r:id="rId5"/>
    <p:sldId id="640" r:id="rId6"/>
    <p:sldId id="766" r:id="rId7"/>
    <p:sldId id="767" r:id="rId8"/>
    <p:sldId id="641" r:id="rId9"/>
    <p:sldId id="293" r:id="rId10"/>
    <p:sldId id="771" r:id="rId11"/>
    <p:sldId id="805" r:id="rId12"/>
    <p:sldId id="928" r:id="rId13"/>
    <p:sldId id="778" r:id="rId14"/>
    <p:sldId id="929" r:id="rId15"/>
    <p:sldId id="831" r:id="rId16"/>
    <p:sldId id="930" r:id="rId17"/>
    <p:sldId id="931" r:id="rId18"/>
    <p:sldId id="932" r:id="rId19"/>
    <p:sldId id="934" r:id="rId20"/>
    <p:sldId id="935" r:id="rId21"/>
    <p:sldId id="259" r:id="rId22"/>
  </p:sldIdLst>
  <p:sldSz cx="9144000" cy="6858000" type="screen4x3"/>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sorterViewPr>
    <p:cViewPr>
      <p:scale>
        <a:sx n="150" d="100"/>
        <a:sy n="15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443" cy="4940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49664" y="0"/>
            <a:ext cx="2946443" cy="494050"/>
          </a:xfrm>
          <a:prstGeom prst="rect">
            <a:avLst/>
          </a:prstGeom>
        </p:spPr>
        <p:txBody>
          <a:bodyPr vert="horz" lIns="91440" tIns="45720" rIns="91440" bIns="45720" rtlCol="0"/>
          <a:lstStyle>
            <a:lvl1pPr algn="r">
              <a:defRPr sz="1200"/>
            </a:lvl1pPr>
          </a:lstStyle>
          <a:p>
            <a:fld id="{DEB4B7E1-BBF9-4601-9944-5E0ACD911121}" type="datetimeFigureOut">
              <a:rPr lang="en-US" smtClean="0"/>
              <a:t>5/21/2020</a:t>
            </a:fld>
            <a:endParaRPr lang="en-US"/>
          </a:p>
        </p:txBody>
      </p:sp>
      <p:sp>
        <p:nvSpPr>
          <p:cNvPr id="4" name="Footer Placeholder 3"/>
          <p:cNvSpPr>
            <a:spLocks noGrp="1"/>
          </p:cNvSpPr>
          <p:nvPr>
            <p:ph type="ftr" sz="quarter" idx="2"/>
          </p:nvPr>
        </p:nvSpPr>
        <p:spPr>
          <a:xfrm>
            <a:off x="1" y="9378514"/>
            <a:ext cx="2946443" cy="49405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49664" y="9378514"/>
            <a:ext cx="2946443" cy="494050"/>
          </a:xfrm>
          <a:prstGeom prst="rect">
            <a:avLst/>
          </a:prstGeom>
        </p:spPr>
        <p:txBody>
          <a:bodyPr vert="horz" lIns="91440" tIns="45720" rIns="91440" bIns="45720" rtlCol="0" anchor="b"/>
          <a:lstStyle>
            <a:lvl1pPr algn="r">
              <a:defRPr sz="1200"/>
            </a:lvl1pPr>
          </a:lstStyle>
          <a:p>
            <a:fld id="{53B2DA98-6D1D-4AE2-A94B-67EF92691CE1}" type="slidenum">
              <a:rPr lang="en-US" smtClean="0"/>
              <a:t>‹#›</a:t>
            </a:fld>
            <a:endParaRPr lang="en-US"/>
          </a:p>
        </p:txBody>
      </p:sp>
    </p:spTree>
    <p:extLst>
      <p:ext uri="{BB962C8B-B14F-4D97-AF65-F5344CB8AC3E}">
        <p14:creationId xmlns:p14="http://schemas.microsoft.com/office/powerpoint/2010/main" val="40982953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3713"/>
          </a:xfrm>
          <a:prstGeom prst="rect">
            <a:avLst/>
          </a:prstGeom>
        </p:spPr>
        <p:txBody>
          <a:bodyPr vert="horz" lIns="92446" tIns="46223" rIns="92446" bIns="46223" rtlCol="0"/>
          <a:lstStyle>
            <a:lvl1pPr algn="l">
              <a:defRPr sz="1200"/>
            </a:lvl1pPr>
          </a:lstStyle>
          <a:p>
            <a:endParaRPr lang="en-US"/>
          </a:p>
        </p:txBody>
      </p:sp>
      <p:sp>
        <p:nvSpPr>
          <p:cNvPr id="3" name="Date Placeholder 2"/>
          <p:cNvSpPr>
            <a:spLocks noGrp="1"/>
          </p:cNvSpPr>
          <p:nvPr>
            <p:ph type="dt" idx="1"/>
          </p:nvPr>
        </p:nvSpPr>
        <p:spPr>
          <a:xfrm>
            <a:off x="3850444" y="0"/>
            <a:ext cx="2945659" cy="493713"/>
          </a:xfrm>
          <a:prstGeom prst="rect">
            <a:avLst/>
          </a:prstGeom>
        </p:spPr>
        <p:txBody>
          <a:bodyPr vert="horz" lIns="92446" tIns="46223" rIns="92446" bIns="46223" rtlCol="0"/>
          <a:lstStyle>
            <a:lvl1pPr algn="r">
              <a:defRPr sz="1200"/>
            </a:lvl1pPr>
          </a:lstStyle>
          <a:p>
            <a:fld id="{722CB3F3-AEA5-48B2-A1FD-8FBE2E35FA34}" type="datetimeFigureOut">
              <a:rPr lang="en-US" smtClean="0"/>
              <a:t>5/21/2020</a:t>
            </a:fld>
            <a:endParaRPr lang="en-US"/>
          </a:p>
        </p:txBody>
      </p:sp>
      <p:sp>
        <p:nvSpPr>
          <p:cNvPr id="4" name="Slide Image Placeholder 3"/>
          <p:cNvSpPr>
            <a:spLocks noGrp="1" noRot="1" noChangeAspect="1"/>
          </p:cNvSpPr>
          <p:nvPr>
            <p:ph type="sldImg" idx="2"/>
          </p:nvPr>
        </p:nvSpPr>
        <p:spPr>
          <a:xfrm>
            <a:off x="931863" y="739775"/>
            <a:ext cx="4935537" cy="3703638"/>
          </a:xfrm>
          <a:prstGeom prst="rect">
            <a:avLst/>
          </a:prstGeom>
          <a:noFill/>
          <a:ln w="12700">
            <a:solidFill>
              <a:prstClr val="black"/>
            </a:solidFill>
          </a:ln>
        </p:spPr>
        <p:txBody>
          <a:bodyPr vert="horz" lIns="92446" tIns="46223" rIns="92446" bIns="46223" rtlCol="0" anchor="ctr"/>
          <a:lstStyle/>
          <a:p>
            <a:endParaRPr lang="en-US"/>
          </a:p>
        </p:txBody>
      </p:sp>
      <p:sp>
        <p:nvSpPr>
          <p:cNvPr id="5" name="Notes Placeholder 4"/>
          <p:cNvSpPr>
            <a:spLocks noGrp="1"/>
          </p:cNvSpPr>
          <p:nvPr>
            <p:ph type="body" sz="quarter" idx="3"/>
          </p:nvPr>
        </p:nvSpPr>
        <p:spPr>
          <a:xfrm>
            <a:off x="679768" y="4690269"/>
            <a:ext cx="5438140" cy="4443413"/>
          </a:xfrm>
          <a:prstGeom prst="rect">
            <a:avLst/>
          </a:prstGeom>
        </p:spPr>
        <p:txBody>
          <a:bodyPr vert="horz" lIns="92446" tIns="46223" rIns="92446" bIns="4622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378824"/>
            <a:ext cx="2945659" cy="493713"/>
          </a:xfrm>
          <a:prstGeom prst="rect">
            <a:avLst/>
          </a:prstGeom>
        </p:spPr>
        <p:txBody>
          <a:bodyPr vert="horz" lIns="92446" tIns="46223" rIns="92446" bIns="46223" rtlCol="0" anchor="b"/>
          <a:lstStyle>
            <a:lvl1pPr algn="l">
              <a:defRPr sz="1200"/>
            </a:lvl1pPr>
          </a:lstStyle>
          <a:p>
            <a:endParaRPr lang="en-US"/>
          </a:p>
        </p:txBody>
      </p:sp>
      <p:sp>
        <p:nvSpPr>
          <p:cNvPr id="7" name="Slide Number Placeholder 6"/>
          <p:cNvSpPr>
            <a:spLocks noGrp="1"/>
          </p:cNvSpPr>
          <p:nvPr>
            <p:ph type="sldNum" sz="quarter" idx="5"/>
          </p:nvPr>
        </p:nvSpPr>
        <p:spPr>
          <a:xfrm>
            <a:off x="3850444" y="9378824"/>
            <a:ext cx="2945659" cy="493713"/>
          </a:xfrm>
          <a:prstGeom prst="rect">
            <a:avLst/>
          </a:prstGeom>
        </p:spPr>
        <p:txBody>
          <a:bodyPr vert="horz" lIns="92446" tIns="46223" rIns="92446" bIns="46223" rtlCol="0" anchor="b"/>
          <a:lstStyle>
            <a:lvl1pPr algn="r">
              <a:defRPr sz="1200"/>
            </a:lvl1pPr>
          </a:lstStyle>
          <a:p>
            <a:fld id="{653EC4B7-9175-4B76-8AF9-8DAFB649A6C6}" type="slidenum">
              <a:rPr lang="en-US" smtClean="0"/>
              <a:t>‹#›</a:t>
            </a:fld>
            <a:endParaRPr lang="en-US"/>
          </a:p>
        </p:txBody>
      </p:sp>
    </p:spTree>
    <p:extLst>
      <p:ext uri="{BB962C8B-B14F-4D97-AF65-F5344CB8AC3E}">
        <p14:creationId xmlns:p14="http://schemas.microsoft.com/office/powerpoint/2010/main" val="2836023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DF15384-C0E0-413B-B1DF-616BB0BE5C9E}" type="slidenum">
              <a:rPr lang="en-US" altLang="en-US">
                <a:latin typeface="Calibri" panose="020F0502020204030204" pitchFamily="34" charset="0"/>
              </a:rPr>
              <a:pPr/>
              <a:t>1</a:t>
            </a:fld>
            <a:endParaRPr lang="en-US" altLang="en-US">
              <a:latin typeface="Calibri" panose="020F0502020204030204" pitchFamily="34" charset="0"/>
            </a:endParaRPr>
          </a:p>
        </p:txBody>
      </p:sp>
    </p:spTree>
    <p:extLst>
      <p:ext uri="{BB962C8B-B14F-4D97-AF65-F5344CB8AC3E}">
        <p14:creationId xmlns:p14="http://schemas.microsoft.com/office/powerpoint/2010/main" val="28729576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7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CB899DE-D6DF-47D3-AFA1-34B201EF5396}" type="slidenum">
              <a:rPr lang="en-US" altLang="en-US" smtClean="0">
                <a:latin typeface="Calibri" panose="020F0502020204030204" pitchFamily="34" charset="0"/>
              </a:rPr>
              <a:pPr/>
              <a:t>6</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7275350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02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9917D716-E152-487C-9F71-E66E80A83389}" type="slidenum">
              <a:rPr lang="en-US" altLang="en-US">
                <a:latin typeface="Calibri" pitchFamily="34" charset="0"/>
              </a:rPr>
              <a:pPr/>
              <a:t>7</a:t>
            </a:fld>
            <a:endParaRPr lang="en-US" altLang="en-US">
              <a:latin typeface="Calibri" pitchFamily="34" charset="0"/>
            </a:endParaRPr>
          </a:p>
        </p:txBody>
      </p:sp>
    </p:spTree>
    <p:extLst>
      <p:ext uri="{BB962C8B-B14F-4D97-AF65-F5344CB8AC3E}">
        <p14:creationId xmlns:p14="http://schemas.microsoft.com/office/powerpoint/2010/main" val="2311442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6EFED5A-E28D-4157-8CDB-7E898FB56C4A}" type="slidenum">
              <a:rPr lang="en-US" altLang="en-US" smtClean="0">
                <a:latin typeface="Calibri" panose="020F0502020204030204" pitchFamily="34" charset="0"/>
              </a:rPr>
              <a:pPr/>
              <a:t>8</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205106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CE435A0-AA6F-4543-870C-E038833A0828}" type="slidenum">
              <a:rPr lang="en-US" altLang="en-US" smtClean="0">
                <a:latin typeface="Calibri" panose="020F0502020204030204" pitchFamily="34" charset="0"/>
              </a:rPr>
              <a:pPr/>
              <a:t>9</a:t>
            </a:fld>
            <a:endParaRPr lang="en-US" altLang="en-US" smtClean="0">
              <a:latin typeface="Calibri" panose="020F0502020204030204" pitchFamily="34" charset="0"/>
            </a:endParaRPr>
          </a:p>
        </p:txBody>
      </p:sp>
    </p:spTree>
    <p:extLst>
      <p:ext uri="{BB962C8B-B14F-4D97-AF65-F5344CB8AC3E}">
        <p14:creationId xmlns:p14="http://schemas.microsoft.com/office/powerpoint/2010/main" val="1624171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53EC4B7-9175-4B76-8AF9-8DAFB649A6C6}" type="slidenum">
              <a:rPr lang="en-US" smtClean="0"/>
              <a:t>21</a:t>
            </a:fld>
            <a:endParaRPr lang="en-US"/>
          </a:p>
        </p:txBody>
      </p:sp>
    </p:spTree>
    <p:extLst>
      <p:ext uri="{BB962C8B-B14F-4D97-AF65-F5344CB8AC3E}">
        <p14:creationId xmlns:p14="http://schemas.microsoft.com/office/powerpoint/2010/main" val="37260483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C9631C8E-5C10-46A0-BACE-0D0F18ECB2A8}" type="datetime1">
              <a:rPr lang="en-US" smtClean="0"/>
              <a:t>5/21/2020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13E68A81-0C48-4CB1-9EB9-CB4FDFBF1D10}" type="slidenum">
              <a:rPr lang="en-US" smtClean="0"/>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563D1E0-F458-49D0-9706-793561274E68}" type="datetime1">
              <a:rPr lang="en-US" smtClean="0"/>
              <a:t>5/21/2020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3E68A81-0C48-4CB1-9EB9-CB4FDFBF1D1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F985A20-8EFF-44F5-8080-9CD8EFDF0051}" type="datetime1">
              <a:rPr lang="en-US" smtClean="0"/>
              <a:t>5/21/2020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3E68A81-0C48-4CB1-9EB9-CB4FDFBF1D10}" type="slidenum">
              <a:rPr lang="en-US" smtClean="0"/>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06AFB77-FFBB-43F3-BC3E-80CBF177BA60}" type="datetime1">
              <a:rPr lang="en-US" smtClean="0"/>
              <a:t>5/21/2020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3E68A81-0C48-4CB1-9EB9-CB4FDFBF1D10}"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EF9762D-ACAC-455B-9709-A8E6403D6577}" type="datetime1">
              <a:rPr lang="en-US" smtClean="0"/>
              <a:t>5/21/2020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13E68A81-0C48-4CB1-9EB9-CB4FDFBF1D10}"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7D580E71-9A9E-4568-9109-FAF1F8829EB7}" type="datetime1">
              <a:rPr lang="en-US" smtClean="0"/>
              <a:t>5/21/2020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13E68A81-0C48-4CB1-9EB9-CB4FDFBF1D1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5E9C7770-7051-4598-857E-649406291FD5}" type="datetime1">
              <a:rPr lang="en-US" smtClean="0"/>
              <a:t>5/21/2020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13E68A81-0C48-4CB1-9EB9-CB4FDFBF1D10}" type="slidenum">
              <a:rPr lang="en-US" smtClean="0"/>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5363F9C-8F9C-42E7-93AF-21C993563971}" type="datetime1">
              <a:rPr lang="en-US" smtClean="0"/>
              <a:t>5/21/2020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3E68A81-0C48-4CB1-9EB9-CB4FDFBF1D1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6434D2A5-E1CA-450F-9B9A-F1544D00488B}" type="datetime1">
              <a:rPr lang="en-US" smtClean="0"/>
              <a:t>5/21/2020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3E68A81-0C48-4CB1-9EB9-CB4FDFBF1D10}" type="slidenum">
              <a:rPr lang="en-US" smtClean="0"/>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DFD9D57-7715-4380-BEC6-A178A56EB0EB}" type="datetime1">
              <a:rPr lang="en-US" smtClean="0"/>
              <a:t>5/21/2020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3E68A81-0C48-4CB1-9EB9-CB4FDFBF1D1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F0AD024D-7A09-4436-8CA0-200D2B72C8D5}" type="datetime1">
              <a:rPr lang="en-US" smtClean="0"/>
              <a:t>5/21/2020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3E68A81-0C48-4CB1-9EB9-CB4FDFBF1D10}"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4" name="Date Placeholder 1"/>
          <p:cNvSpPr txBox="1">
            <a:spLocks/>
          </p:cNvSpPr>
          <p:nvPr userDrawn="1"/>
        </p:nvSpPr>
        <p:spPr>
          <a:xfrm>
            <a:off x="457200" y="6356350"/>
            <a:ext cx="2133600" cy="365125"/>
          </a:xfrm>
          <a:prstGeom prst="rect">
            <a:avLst/>
          </a:prstGeom>
        </p:spPr>
        <p:txBody>
          <a:bodyPr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2A7C9D3-1B22-4D99-A1C6-56E1AE8D601C}" type="datetimeFigureOut">
              <a:rPr lang="en-US" smtClean="0"/>
              <a:pPr>
                <a:defRPr/>
              </a:pPr>
              <a:t>5/21/2020</a:t>
            </a:fld>
            <a:endParaRPr lang="en-US"/>
          </a:p>
        </p:txBody>
      </p:sp>
      <p:sp>
        <p:nvSpPr>
          <p:cNvPr id="5" name="Slide Number Placeholder 3"/>
          <p:cNvSpPr txBox="1">
            <a:spLocks/>
          </p:cNvSpPr>
          <p:nvPr userDrawn="1"/>
        </p:nvSpPr>
        <p:spPr>
          <a:xfrm>
            <a:off x="865188" y="6353175"/>
            <a:ext cx="2133600" cy="365125"/>
          </a:xfrm>
          <a:prstGeom prst="rect">
            <a:avLst/>
          </a:prstGeom>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defRPr/>
            </a:pPr>
            <a:fld id="{3C1B905B-3CED-4B2B-AAEE-76AB3393A03D}" type="slidenum">
              <a:rPr lang="en-US" altLang="en-US" sz="1200" smtClean="0">
                <a:solidFill>
                  <a:srgbClr val="898989"/>
                </a:solidFill>
                <a:latin typeface="Calibri" panose="020F0502020204030204" pitchFamily="34" charset="0"/>
              </a:rPr>
              <a:pPr algn="r" eaLnBrk="1" hangingPunct="1">
                <a:defRPr/>
              </a:pPr>
              <a:t>‹#›</a:t>
            </a:fld>
            <a:endParaRPr lang="en-US" altLang="en-US" sz="1200" smtClean="0">
              <a:solidFill>
                <a:srgbClr val="898989"/>
              </a:solidFill>
              <a:latin typeface="Calibri" panose="020F0502020204030204" pitchFamily="34" charset="0"/>
            </a:endParaRPr>
          </a:p>
        </p:txBody>
      </p:sp>
      <p:sp>
        <p:nvSpPr>
          <p:cNvPr id="6" name="Date Placeholder 3"/>
          <p:cNvSpPr txBox="1">
            <a:spLocks/>
          </p:cNvSpPr>
          <p:nvPr userDrawn="1"/>
        </p:nvSpPr>
        <p:spPr>
          <a:xfrm>
            <a:off x="457200" y="6356350"/>
            <a:ext cx="2133600" cy="365125"/>
          </a:xfrm>
          <a:prstGeom prst="rect">
            <a:avLst/>
          </a:prstGeom>
        </p:spPr>
        <p:txBody>
          <a:bodyPr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4251F9B4-2A83-44AB-8A83-AD049EF4D934}" type="datetimeFigureOut">
              <a:rPr lang="en-US" smtClean="0"/>
              <a:pPr>
                <a:defRPr/>
              </a:pPr>
              <a:t>5/21/2020</a:t>
            </a:fld>
            <a:endParaRPr lang="en-US"/>
          </a:p>
        </p:txBody>
      </p:sp>
      <p:sp>
        <p:nvSpPr>
          <p:cNvPr id="7" name="Slide Number Placeholder 5"/>
          <p:cNvSpPr txBox="1">
            <a:spLocks/>
          </p:cNvSpPr>
          <p:nvPr userDrawn="1"/>
        </p:nvSpPr>
        <p:spPr>
          <a:xfrm>
            <a:off x="865188" y="6353175"/>
            <a:ext cx="2133600" cy="365125"/>
          </a:xfrm>
          <a:prstGeom prst="rect">
            <a:avLst/>
          </a:prstGeom>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defRPr/>
            </a:pPr>
            <a:fld id="{39955EEA-48F4-488E-9B2A-9F37D90BE5CF}" type="slidenum">
              <a:rPr lang="en-US" altLang="en-US" sz="1200" smtClean="0">
                <a:solidFill>
                  <a:srgbClr val="898989"/>
                </a:solidFill>
                <a:latin typeface="Calibri" panose="020F0502020204030204" pitchFamily="34" charset="0"/>
              </a:rPr>
              <a:pPr algn="r" eaLnBrk="1" hangingPunct="1">
                <a:defRPr/>
              </a:pPr>
              <a:t>‹#›</a:t>
            </a:fld>
            <a:endParaRPr lang="en-US" altLang="en-US" sz="1200" smtClean="0">
              <a:solidFill>
                <a:srgbClr val="898989"/>
              </a:solidFill>
              <a:latin typeface="Calibri" panose="020F0502020204030204" pitchFamily="34" charset="0"/>
            </a:endParaRPr>
          </a:p>
        </p:txBody>
      </p:sp>
      <p:sp>
        <p:nvSpPr>
          <p:cNvPr id="8" name="Rectangle 7"/>
          <p:cNvSpPr/>
          <p:nvPr userDrawn="1"/>
        </p:nvSpPr>
        <p:spPr>
          <a:xfrm>
            <a:off x="0" y="6172200"/>
            <a:ext cx="9144000" cy="685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48284528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9564EC17-8823-428F-A1F2-BC99E6809AC5}" type="datetime1">
              <a:rPr lang="en-US" smtClean="0"/>
              <a:t>5/21/2020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3E68A81-0C48-4CB1-9EB9-CB4FDFBF1D10}" type="slidenum">
              <a:rPr lang="en-US" smtClean="0"/>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3960736" y="398463"/>
            <a:ext cx="1430337" cy="523220"/>
          </a:xfrm>
          <a:prstGeom prst="rect">
            <a:avLst/>
          </a:prstGeom>
          <a:noFill/>
          <a:ln w="9525">
            <a:noFill/>
            <a:miter lim="800000"/>
            <a:headEnd/>
            <a:tailEnd/>
          </a:ln>
          <a:effectLst/>
        </p:spPr>
        <p:txBody>
          <a:bodyPr>
            <a:spAutoFit/>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50000"/>
              </a:spcBef>
              <a:buFontTx/>
              <a:buNone/>
            </a:pPr>
            <a:r>
              <a:rPr lang="fa-IR" altLang="en-US" sz="2800" b="1" dirty="0">
                <a:solidFill>
                  <a:schemeClr val="accent2"/>
                </a:solidFill>
                <a:effectLst>
                  <a:outerShdw blurRad="38100" dist="38100" dir="2700000" algn="tl">
                    <a:srgbClr val="C0C0C0"/>
                  </a:outerShdw>
                </a:effectLst>
                <a:latin typeface="IranNastaliq" pitchFamily="18" charset="0"/>
                <a:ea typeface="IranNastaliq" pitchFamily="18" charset="0"/>
                <a:cs typeface="IranNastaliq" pitchFamily="18" charset="0"/>
              </a:rPr>
              <a:t>به‌نام خدا</a:t>
            </a:r>
            <a:endParaRPr lang="en-US" altLang="en-US" sz="2800" b="1" dirty="0">
              <a:solidFill>
                <a:schemeClr val="accent2"/>
              </a:solidFill>
              <a:effectLst>
                <a:outerShdw blurRad="38100" dist="38100" dir="2700000" algn="tl">
                  <a:srgbClr val="C0C0C0"/>
                </a:outerShdw>
              </a:effectLst>
              <a:latin typeface="IranNastaliq" pitchFamily="18" charset="0"/>
              <a:ea typeface="IranNastaliq" pitchFamily="18" charset="0"/>
              <a:cs typeface="IranNastaliq" pitchFamily="18" charset="0"/>
            </a:endParaRPr>
          </a:p>
        </p:txBody>
      </p:sp>
      <p:sp>
        <p:nvSpPr>
          <p:cNvPr id="9" name="Text Box 5"/>
          <p:cNvSpPr txBox="1">
            <a:spLocks noChangeArrowheads="1"/>
          </p:cNvSpPr>
          <p:nvPr/>
        </p:nvSpPr>
        <p:spPr bwMode="auto">
          <a:xfrm>
            <a:off x="1027035" y="1666875"/>
            <a:ext cx="7297738" cy="684803"/>
          </a:xfrm>
          <a:prstGeom prst="rect">
            <a:avLst/>
          </a:prstGeom>
          <a:noFill/>
          <a:ln w="9525">
            <a:noFill/>
            <a:miter lim="800000"/>
            <a:headEnd/>
            <a:tailEnd/>
          </a:ln>
          <a:effectLst/>
        </p:spPr>
        <p:txBody>
          <a:bodyPr wrap="square">
            <a:spAutoFit/>
          </a:bodyPr>
          <a:lstStyle/>
          <a:p>
            <a:pPr algn="ctr" fontAlgn="auto">
              <a:lnSpc>
                <a:spcPct val="150000"/>
              </a:lnSpc>
              <a:spcBef>
                <a:spcPts val="0"/>
              </a:spcBef>
              <a:spcAft>
                <a:spcPts val="0"/>
              </a:spcAft>
              <a:defRPr/>
            </a:pPr>
            <a:r>
              <a:rPr lang="fa-IR" sz="2800" dirty="0" smtClean="0">
                <a:solidFill>
                  <a:srgbClr val="000099"/>
                </a:solidFill>
                <a:effectLst>
                  <a:outerShdw blurRad="38100" dist="38100" dir="2700000" algn="tl">
                    <a:srgbClr val="C0C0C0"/>
                  </a:outerShdw>
                </a:effectLst>
                <a:latin typeface="+mn-lt"/>
                <a:cs typeface="B Titr" pitchFamily="2" charset="-78"/>
              </a:rPr>
              <a:t>نکاتی در مورد گزارشگری ریسک</a:t>
            </a:r>
            <a:endParaRPr lang="en-US" sz="1000" dirty="0">
              <a:solidFill>
                <a:srgbClr val="000099"/>
              </a:solidFill>
              <a:latin typeface="Arial" charset="0"/>
              <a:cs typeface="B Titr" pitchFamily="2" charset="-78"/>
            </a:endParaRPr>
          </a:p>
        </p:txBody>
      </p:sp>
    </p:spTree>
    <p:extLst>
      <p:ext uri="{BB962C8B-B14F-4D97-AF65-F5344CB8AC3E}">
        <p14:creationId xmlns:p14="http://schemas.microsoft.com/office/powerpoint/2010/main" val="475640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304800"/>
            <a:ext cx="5791200" cy="1143000"/>
          </a:xfrm>
        </p:spPr>
        <p:txBody>
          <a:bodyPr>
            <a:noAutofit/>
          </a:bodyPr>
          <a:lstStyle/>
          <a:p>
            <a:pPr algn="ctr" rtl="1">
              <a:lnSpc>
                <a:spcPct val="150000"/>
              </a:lnSpc>
            </a:pPr>
            <a:r>
              <a:rPr lang="fa-IR" sz="3200" dirty="0" smtClean="0">
                <a:cs typeface="B Titr" panose="00000700000000000000" pitchFamily="2" charset="-78"/>
              </a:rPr>
              <a:t>گزارشگری روایی </a:t>
            </a:r>
            <a:r>
              <a:rPr lang="fa-IR" sz="2000" dirty="0" smtClean="0">
                <a:cs typeface="B Titr" panose="00000700000000000000" pitchFamily="2" charset="-78"/>
              </a:rPr>
              <a:t>(</a:t>
            </a:r>
            <a:r>
              <a:rPr lang="en-US" sz="3200" dirty="0" smtClean="0">
                <a:latin typeface="Times New Roman" panose="02020603050405020304" pitchFamily="18" charset="0"/>
                <a:cs typeface="Times New Roman" panose="02020603050405020304" pitchFamily="18" charset="0"/>
              </a:rPr>
              <a:t>narrative</a:t>
            </a:r>
            <a:r>
              <a:rPr lang="fa-IR" sz="2000" dirty="0">
                <a:cs typeface="B Titr" panose="00000700000000000000" pitchFamily="2" charset="-78"/>
              </a:rPr>
              <a:t>)</a:t>
            </a:r>
            <a:r>
              <a:rPr lang="fa-IR" sz="3200" dirty="0" smtClean="0">
                <a:cs typeface="B Titr" panose="00000700000000000000" pitchFamily="2" charset="-78"/>
              </a:rPr>
              <a:t/>
            </a:r>
            <a:br>
              <a:rPr lang="fa-IR" sz="3200" dirty="0" smtClean="0">
                <a:cs typeface="B Titr" panose="00000700000000000000" pitchFamily="2" charset="-78"/>
              </a:rPr>
            </a:br>
            <a:r>
              <a:rPr lang="fa-IR" sz="3200" dirty="0" smtClean="0">
                <a:cs typeface="B Titr" panose="00000700000000000000" pitchFamily="2" charset="-78"/>
              </a:rPr>
              <a:t>صورت‌های مالی</a:t>
            </a:r>
            <a:endParaRPr lang="fa-IR" sz="3200" dirty="0">
              <a:cs typeface="B Titr" panose="00000700000000000000" pitchFamily="2" charset="-78"/>
            </a:endParaRPr>
          </a:p>
        </p:txBody>
      </p:sp>
      <p:sp>
        <p:nvSpPr>
          <p:cNvPr id="18" name="Slide Number Placeholder 3"/>
          <p:cNvSpPr txBox="1">
            <a:spLocks/>
          </p:cNvSpPr>
          <p:nvPr/>
        </p:nvSpPr>
        <p:spPr bwMode="auto">
          <a:xfrm>
            <a:off x="8763000" y="6492875"/>
            <a:ext cx="3810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D40B91E3-1FCB-4A7C-B2A3-726C0DD83ADE}" type="slidenum">
              <a:rPr lang="en-US" altLang="en-US" sz="1100" b="1">
                <a:solidFill>
                  <a:schemeClr val="tx1"/>
                </a:solidFill>
                <a:latin typeface="W_akhbar" pitchFamily="2" charset="0"/>
              </a:rPr>
              <a:pPr algn="ctr" eaLnBrk="1" hangingPunct="1">
                <a:spcBef>
                  <a:spcPct val="0"/>
                </a:spcBef>
                <a:buFontTx/>
                <a:buNone/>
              </a:pPr>
              <a:t>2</a:t>
            </a:fld>
            <a:endParaRPr lang="en-US" altLang="en-US" sz="1800" b="1" dirty="0">
              <a:solidFill>
                <a:schemeClr val="tx1"/>
              </a:solidFill>
              <a:latin typeface="W_akhbar" pitchFamily="2" charset="0"/>
            </a:endParaRPr>
          </a:p>
        </p:txBody>
      </p:sp>
      <p:sp>
        <p:nvSpPr>
          <p:cNvPr id="4" name="TextBox 3"/>
          <p:cNvSpPr txBox="1"/>
          <p:nvPr/>
        </p:nvSpPr>
        <p:spPr>
          <a:xfrm>
            <a:off x="1752600" y="2286000"/>
            <a:ext cx="6096000" cy="1754326"/>
          </a:xfrm>
          <a:prstGeom prst="rect">
            <a:avLst/>
          </a:prstGeom>
          <a:noFill/>
        </p:spPr>
        <p:txBody>
          <a:bodyPr wrap="square" rtlCol="0">
            <a:spAutoFit/>
          </a:bodyPr>
          <a:lstStyle/>
          <a:p>
            <a:pPr algn="just" rtl="1">
              <a:lnSpc>
                <a:spcPct val="200000"/>
              </a:lnSpc>
            </a:pPr>
            <a:r>
              <a:rPr lang="fa-IR" dirty="0" smtClean="0">
                <a:cs typeface="B Zar" panose="00000400000000000000" pitchFamily="2" charset="-78"/>
              </a:rPr>
              <a:t>گزارشگری ریسک (بازار، اعتباری، نقدینگی و ریسک برآوردها) </a:t>
            </a:r>
          </a:p>
          <a:p>
            <a:pPr algn="just" rtl="1">
              <a:lnSpc>
                <a:spcPct val="200000"/>
              </a:lnSpc>
            </a:pPr>
            <a:r>
              <a:rPr lang="fa-IR" dirty="0" smtClean="0">
                <a:cs typeface="B Zar" panose="00000400000000000000" pitchFamily="2" charset="-78"/>
              </a:rPr>
              <a:t>گزارشگری اصول شرکت‌داری یا حاکمیت شرکتی </a:t>
            </a:r>
            <a:r>
              <a:rPr lang="en-US" dirty="0" smtClean="0">
                <a:cs typeface="B Zar" panose="00000400000000000000" pitchFamily="2" charset="-78"/>
              </a:rPr>
              <a:t> </a:t>
            </a:r>
            <a:r>
              <a:rPr lang="en-US" dirty="0">
                <a:latin typeface="Times New Roman" panose="02020603050405020304" pitchFamily="18" charset="0"/>
                <a:cs typeface="Times New Roman" panose="02020603050405020304" pitchFamily="18" charset="0"/>
              </a:rPr>
              <a:t>Corporate</a:t>
            </a:r>
            <a:r>
              <a:rPr lang="en-US" dirty="0" smtClean="0">
                <a:cs typeface="B Zar" panose="00000400000000000000" pitchFamily="2" charset="-78"/>
              </a:rPr>
              <a:t> </a:t>
            </a:r>
            <a:r>
              <a:rPr lang="en-US" dirty="0" smtClean="0">
                <a:latin typeface="Times New Roman" panose="02020603050405020304" pitchFamily="18" charset="0"/>
                <a:cs typeface="Times New Roman" panose="02020603050405020304" pitchFamily="18" charset="0"/>
              </a:rPr>
              <a:t>Governance</a:t>
            </a:r>
            <a:r>
              <a:rPr lang="fa-IR" dirty="0" smtClean="0">
                <a:latin typeface="Times New Roman" panose="02020603050405020304" pitchFamily="18" charset="0"/>
                <a:cs typeface="Times New Roman" panose="02020603050405020304" pitchFamily="18" charset="0"/>
              </a:rPr>
              <a:t> </a:t>
            </a:r>
          </a:p>
          <a:p>
            <a:pPr algn="just" rtl="1">
              <a:lnSpc>
                <a:spcPct val="200000"/>
              </a:lnSpc>
            </a:pPr>
            <a:r>
              <a:rPr lang="fa-IR" dirty="0" smtClean="0">
                <a:cs typeface="B Zar" panose="00000400000000000000" pitchFamily="2" charset="-78"/>
              </a:rPr>
              <a:t>گزارشگری ریسک محیط زیست، اجتماعی و ریسک حاکمیت</a:t>
            </a:r>
            <a:endParaRPr lang="en-US" dirty="0">
              <a:cs typeface="B Zar" panose="00000400000000000000" pitchFamily="2" charset="-78"/>
            </a:endParaRPr>
          </a:p>
        </p:txBody>
      </p:sp>
    </p:spTree>
    <p:extLst>
      <p:ext uri="{BB962C8B-B14F-4D97-AF65-F5344CB8AC3E}">
        <p14:creationId xmlns:p14="http://schemas.microsoft.com/office/powerpoint/2010/main" val="1950239987"/>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533400"/>
            <a:ext cx="5791200" cy="533400"/>
          </a:xfrm>
        </p:spPr>
        <p:txBody>
          <a:bodyPr>
            <a:normAutofit fontScale="90000"/>
          </a:bodyPr>
          <a:lstStyle/>
          <a:p>
            <a:pPr algn="r" rtl="1">
              <a:defRPr/>
            </a:pPr>
            <a:r>
              <a:rPr lang="fa-IR" b="1" dirty="0" smtClean="0">
                <a:cs typeface="B Titr" pitchFamily="2" charset="-78"/>
              </a:rPr>
              <a:t>منافع گزارشگری ریسک</a:t>
            </a:r>
            <a:endParaRPr lang="fa-IR" b="1" dirty="0">
              <a:cs typeface="B Titr" pitchFamily="2" charset="-78"/>
            </a:endParaRPr>
          </a:p>
        </p:txBody>
      </p:sp>
      <p:sp>
        <p:nvSpPr>
          <p:cNvPr id="11273"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9DC431AB-AB96-41B6-8721-1B528AB35ED3}" type="slidenum">
              <a:rPr lang="en-US" altLang="en-US" sz="1100" b="1">
                <a:solidFill>
                  <a:schemeClr val="tx1"/>
                </a:solidFill>
                <a:latin typeface="W_akhbar" pitchFamily="2" charset="0"/>
              </a:rPr>
              <a:pPr algn="ctr" eaLnBrk="1" hangingPunct="1">
                <a:spcBef>
                  <a:spcPct val="0"/>
                </a:spcBef>
                <a:buFontTx/>
                <a:buNone/>
              </a:pPr>
              <a:t>3</a:t>
            </a:fld>
            <a:endParaRPr lang="en-US" altLang="en-US" sz="1800" b="1">
              <a:solidFill>
                <a:schemeClr val="tx1"/>
              </a:solidFill>
              <a:latin typeface="W_akhbar" pitchFamily="2" charset="0"/>
            </a:endParaRPr>
          </a:p>
        </p:txBody>
      </p:sp>
      <p:sp>
        <p:nvSpPr>
          <p:cNvPr id="11" name="TextBox 10"/>
          <p:cNvSpPr txBox="1"/>
          <p:nvPr/>
        </p:nvSpPr>
        <p:spPr>
          <a:xfrm>
            <a:off x="1752600" y="1676400"/>
            <a:ext cx="6096000" cy="1938992"/>
          </a:xfrm>
          <a:prstGeom prst="rect">
            <a:avLst/>
          </a:prstGeom>
          <a:noFill/>
        </p:spPr>
        <p:txBody>
          <a:bodyPr wrap="square" rtlCol="0">
            <a:spAutoFit/>
          </a:bodyPr>
          <a:lstStyle/>
          <a:p>
            <a:pPr algn="just" rtl="1">
              <a:lnSpc>
                <a:spcPct val="200000"/>
              </a:lnSpc>
            </a:pPr>
            <a:r>
              <a:rPr lang="fa-IR" sz="2000" b="1" dirty="0" smtClean="0">
                <a:cs typeface="B Zar" panose="00000400000000000000" pitchFamily="2" charset="-78"/>
              </a:rPr>
              <a:t>افزایش اعتماد سرمایه‌گذار به کیفیت عملکرد مدیران</a:t>
            </a:r>
          </a:p>
          <a:p>
            <a:pPr algn="just" rtl="1">
              <a:lnSpc>
                <a:spcPct val="200000"/>
              </a:lnSpc>
            </a:pPr>
            <a:r>
              <a:rPr lang="fa-IR" sz="2000" b="1" dirty="0" smtClean="0">
                <a:cs typeface="B Zar" panose="00000400000000000000" pitchFamily="2" charset="-78"/>
              </a:rPr>
              <a:t>ارائة تصویر بهتری از عملکرد شرکت در صورت وقوع ریسک‌ها</a:t>
            </a:r>
          </a:p>
          <a:p>
            <a:pPr algn="just" rtl="1">
              <a:lnSpc>
                <a:spcPct val="200000"/>
              </a:lnSpc>
            </a:pPr>
            <a:r>
              <a:rPr lang="fa-IR" sz="2000" b="1" dirty="0" smtClean="0">
                <a:cs typeface="B Zar" panose="00000400000000000000" pitchFamily="2" charset="-78"/>
              </a:rPr>
              <a:t>نشان‌دادن مسئولیت‌پذیری هیأت‌مدیره</a:t>
            </a:r>
            <a:endParaRPr lang="en-US" sz="2000" b="1" dirty="0">
              <a:cs typeface="B Zar" panose="00000400000000000000" pitchFamily="2" charset="-78"/>
            </a:endParaRPr>
          </a:p>
        </p:txBody>
      </p:sp>
    </p:spTree>
    <p:extLst>
      <p:ext uri="{BB962C8B-B14F-4D97-AF65-F5344CB8AC3E}">
        <p14:creationId xmlns:p14="http://schemas.microsoft.com/office/powerpoint/2010/main" val="4172756198"/>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28600"/>
            <a:ext cx="7705725" cy="685800"/>
          </a:xfrm>
        </p:spPr>
        <p:txBody>
          <a:bodyPr>
            <a:normAutofit/>
          </a:bodyPr>
          <a:lstStyle/>
          <a:p>
            <a:pPr algn="just" rtl="1"/>
            <a:r>
              <a:rPr lang="fa-IR" sz="3200" dirty="0" smtClean="0">
                <a:solidFill>
                  <a:srgbClr val="7030A0"/>
                </a:solidFill>
                <a:cs typeface="B Titr" panose="00000700000000000000" pitchFamily="2" charset="-78"/>
              </a:rPr>
              <a:t>گزارشگری اصول شرکت‌داری (حاکمیت شرکتی)</a:t>
            </a:r>
            <a:endParaRPr lang="en-US" sz="3200" dirty="0">
              <a:solidFill>
                <a:srgbClr val="7030A0"/>
              </a:solidFill>
              <a:cs typeface="B Titr" panose="00000700000000000000" pitchFamily="2" charset="-78"/>
            </a:endParaRPr>
          </a:p>
        </p:txBody>
      </p:sp>
      <p:sp>
        <p:nvSpPr>
          <p:cNvPr id="3" name="Content Placeholder 2"/>
          <p:cNvSpPr>
            <a:spLocks noGrp="1"/>
          </p:cNvSpPr>
          <p:nvPr>
            <p:ph idx="1"/>
          </p:nvPr>
        </p:nvSpPr>
        <p:spPr>
          <a:xfrm>
            <a:off x="1676400" y="990601"/>
            <a:ext cx="7086600" cy="2743200"/>
          </a:xfrm>
        </p:spPr>
        <p:txBody>
          <a:bodyPr>
            <a:normAutofit/>
          </a:bodyPr>
          <a:lstStyle/>
          <a:p>
            <a:pPr marL="457200" indent="-457200" algn="just" rtl="1">
              <a:lnSpc>
                <a:spcPct val="150000"/>
              </a:lnSpc>
              <a:spcBef>
                <a:spcPts val="0"/>
              </a:spcBef>
            </a:pPr>
            <a:r>
              <a:rPr lang="fa-IR" altLang="en-US" dirty="0" smtClean="0">
                <a:solidFill>
                  <a:srgbClr val="FF0000"/>
                </a:solidFill>
                <a:cs typeface="B Titr" panose="00000700000000000000" pitchFamily="2" charset="-78"/>
              </a:rPr>
              <a:t>حاکمیت خوب در ارائة گزارش‌های مالیِ با کیفیت، اهمیت بالایی دارد</a:t>
            </a:r>
            <a:r>
              <a:rPr lang="fa-IR" altLang="en-US" sz="2000" dirty="0" smtClean="0">
                <a:solidFill>
                  <a:srgbClr val="FF0000"/>
                </a:solidFill>
                <a:cs typeface="B Titr" panose="00000700000000000000" pitchFamily="2" charset="-78"/>
              </a:rPr>
              <a:t>.</a:t>
            </a:r>
          </a:p>
          <a:p>
            <a:pPr marL="457200" indent="-457200" algn="just" rtl="1">
              <a:lnSpc>
                <a:spcPct val="150000"/>
              </a:lnSpc>
              <a:spcBef>
                <a:spcPts val="0"/>
              </a:spcBef>
            </a:pPr>
            <a:r>
              <a:rPr lang="fa-IR" sz="2800" dirty="0" smtClean="0">
                <a:solidFill>
                  <a:srgbClr val="FF0000"/>
                </a:solidFill>
                <a:cs typeface="B Titr" panose="00000700000000000000" pitchFamily="2" charset="-78"/>
              </a:rPr>
              <a:t>افشای قواعد حاکمیت شرکتی در دهه‌های اخیر به موارد زیر برمی‌گردد</a:t>
            </a:r>
            <a:r>
              <a:rPr lang="fa-IR" sz="2000" dirty="0" smtClean="0">
                <a:solidFill>
                  <a:srgbClr val="FF0000"/>
                </a:solidFill>
                <a:cs typeface="B Titr" panose="00000700000000000000" pitchFamily="2" charset="-78"/>
              </a:rPr>
              <a:t>:</a:t>
            </a:r>
            <a:endParaRPr lang="en-US" sz="2800" dirty="0">
              <a:solidFill>
                <a:srgbClr val="FF0000"/>
              </a:solidFill>
              <a:cs typeface="B Titr" panose="00000700000000000000" pitchFamily="2" charset="-78"/>
            </a:endParaRPr>
          </a:p>
        </p:txBody>
      </p:sp>
      <p:sp>
        <p:nvSpPr>
          <p:cNvPr id="5" name="Slide Number Placeholder 3"/>
          <p:cNvSpPr txBox="1">
            <a:spLocks/>
          </p:cNvSpPr>
          <p:nvPr/>
        </p:nvSpPr>
        <p:spPr bwMode="auto">
          <a:xfrm>
            <a:off x="8763000" y="6492875"/>
            <a:ext cx="3810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D40B91E3-1FCB-4A7C-B2A3-726C0DD83ADE}" type="slidenum">
              <a:rPr lang="en-US" altLang="en-US" sz="1100" b="1">
                <a:solidFill>
                  <a:schemeClr val="tx1"/>
                </a:solidFill>
                <a:latin typeface="W_akhbar" pitchFamily="2" charset="0"/>
              </a:rPr>
              <a:pPr algn="ctr" eaLnBrk="1" hangingPunct="1">
                <a:spcBef>
                  <a:spcPct val="0"/>
                </a:spcBef>
                <a:buFontTx/>
                <a:buNone/>
              </a:pPr>
              <a:t>4</a:t>
            </a:fld>
            <a:endParaRPr lang="en-US" altLang="en-US" sz="1800" b="1" dirty="0">
              <a:solidFill>
                <a:schemeClr val="tx1"/>
              </a:solidFill>
              <a:latin typeface="W_akhbar" pitchFamily="2" charset="0"/>
            </a:endParaRPr>
          </a:p>
        </p:txBody>
      </p:sp>
      <p:sp>
        <p:nvSpPr>
          <p:cNvPr id="6" name="Content Placeholder 2"/>
          <p:cNvSpPr txBox="1">
            <a:spLocks/>
          </p:cNvSpPr>
          <p:nvPr/>
        </p:nvSpPr>
        <p:spPr>
          <a:xfrm>
            <a:off x="1371600" y="3657601"/>
            <a:ext cx="6248400" cy="2590800"/>
          </a:xfrm>
          <a:prstGeom prst="rect">
            <a:avLst/>
          </a:prstGeom>
        </p:spPr>
        <p:txBody>
          <a:bodyPr>
            <a:normAutofit/>
          </a:bodyPr>
          <a:lst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marL="457200" indent="-457200" algn="just" rtl="1">
              <a:lnSpc>
                <a:spcPct val="150000"/>
              </a:lnSpc>
              <a:spcBef>
                <a:spcPts val="0"/>
              </a:spcBef>
            </a:pPr>
            <a:r>
              <a:rPr lang="fa-IR" sz="1900" dirty="0" smtClean="0">
                <a:cs typeface="B Titr" panose="00000700000000000000" pitchFamily="2" charset="-78"/>
              </a:rPr>
              <a:t>رسوایی‌های حاکمیت شرکتی (انرون، ورلدکام و هرمالین و وایزباخ)؛</a:t>
            </a:r>
          </a:p>
          <a:p>
            <a:pPr marL="0" indent="0" rtl="1">
              <a:lnSpc>
                <a:spcPct val="150000"/>
              </a:lnSpc>
              <a:spcBef>
                <a:spcPts val="0"/>
              </a:spcBef>
              <a:buFont typeface="Wingdings 2"/>
              <a:buNone/>
            </a:pPr>
            <a:r>
              <a:rPr lang="en-US" sz="1900" b="1" dirty="0" err="1" smtClean="0">
                <a:latin typeface="Times New Roman" panose="02020603050405020304" pitchFamily="18" charset="0"/>
                <a:cs typeface="Times New Roman" panose="02020603050405020304" pitchFamily="18" charset="0"/>
              </a:rPr>
              <a:t>Hermalin</a:t>
            </a:r>
            <a:r>
              <a:rPr lang="en-US" sz="1900" b="1" dirty="0" smtClean="0">
                <a:latin typeface="Times New Roman" panose="02020603050405020304" pitchFamily="18" charset="0"/>
                <a:cs typeface="Times New Roman" panose="02020603050405020304" pitchFamily="18" charset="0"/>
              </a:rPr>
              <a:t> &amp; </a:t>
            </a:r>
            <a:r>
              <a:rPr lang="en-US" sz="1900" b="1" dirty="0" err="1" smtClean="0">
                <a:latin typeface="Times New Roman" panose="02020603050405020304" pitchFamily="18" charset="0"/>
                <a:cs typeface="Times New Roman" panose="02020603050405020304" pitchFamily="18" charset="0"/>
              </a:rPr>
              <a:t>Weisbach</a:t>
            </a:r>
            <a:endParaRPr lang="fa-IR" sz="1900" b="1" dirty="0" smtClean="0">
              <a:latin typeface="Times New Roman" panose="02020603050405020304" pitchFamily="18" charset="0"/>
              <a:cs typeface="Times New Roman" panose="02020603050405020304" pitchFamily="18" charset="0"/>
            </a:endParaRPr>
          </a:p>
          <a:p>
            <a:pPr marL="457200" indent="-457200" algn="just" rtl="1">
              <a:lnSpc>
                <a:spcPct val="150000"/>
              </a:lnSpc>
              <a:spcBef>
                <a:spcPts val="0"/>
              </a:spcBef>
            </a:pPr>
            <a:r>
              <a:rPr lang="fa-IR" sz="1900" dirty="0" smtClean="0">
                <a:cs typeface="B Titr" panose="00000700000000000000" pitchFamily="2" charset="-78"/>
              </a:rPr>
              <a:t>مقررات گزارشگری که هیأت‌مدیره را ملزم به گزارشگری و یا افشاهای قواعد حاکمیت شرکتی می‌کند؛</a:t>
            </a:r>
          </a:p>
          <a:p>
            <a:pPr marL="457200" indent="-457200" algn="just" rtl="1">
              <a:lnSpc>
                <a:spcPct val="150000"/>
              </a:lnSpc>
              <a:spcBef>
                <a:spcPts val="0"/>
              </a:spcBef>
            </a:pPr>
            <a:r>
              <a:rPr lang="fa-IR" sz="1900" dirty="0" smtClean="0">
                <a:cs typeface="B Titr" panose="00000700000000000000" pitchFamily="2" charset="-78"/>
              </a:rPr>
              <a:t>پرداخت‌های نجومی و عمده به مدیران؛</a:t>
            </a:r>
          </a:p>
          <a:p>
            <a:pPr marL="457200" indent="-457200" algn="just" rtl="1">
              <a:lnSpc>
                <a:spcPct val="150000"/>
              </a:lnSpc>
              <a:spcBef>
                <a:spcPts val="0"/>
              </a:spcBef>
            </a:pPr>
            <a:r>
              <a:rPr lang="fa-IR" sz="1900" dirty="0" smtClean="0">
                <a:cs typeface="B Titr" panose="00000700000000000000" pitchFamily="2" charset="-78"/>
              </a:rPr>
              <a:t>تقاضاهای  اخیر برای اصلاح تبعیض جنسیتی در هیأت‌مدیره‌ها.</a:t>
            </a:r>
            <a:endParaRPr lang="en-US" sz="2800" dirty="0">
              <a:cs typeface="B Titr" panose="00000700000000000000" pitchFamily="2" charset="-78"/>
            </a:endParaRPr>
          </a:p>
        </p:txBody>
      </p:sp>
    </p:spTree>
    <p:extLst>
      <p:ext uri="{BB962C8B-B14F-4D97-AF65-F5344CB8AC3E}">
        <p14:creationId xmlns:p14="http://schemas.microsoft.com/office/powerpoint/2010/main" val="19365735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925637" y="228600"/>
            <a:ext cx="5791200" cy="838200"/>
          </a:xfrm>
        </p:spPr>
        <p:txBody>
          <a:bodyPr>
            <a:normAutofit/>
          </a:bodyPr>
          <a:lstStyle/>
          <a:p>
            <a:pPr algn="ctr"/>
            <a:r>
              <a:rPr lang="fa-IR" altLang="en-US" sz="3200" dirty="0" smtClean="0">
                <a:cs typeface="B Titr" panose="00000700000000000000" pitchFamily="2" charset="-78"/>
              </a:rPr>
              <a:t>گزارشگری ریسک محیط‌زیست، اجتماعی و ریسک حاکمیت شرکتی</a:t>
            </a:r>
            <a:endParaRPr lang="en-US" altLang="en-US" sz="3200" dirty="0" smtClean="0">
              <a:cs typeface="B Titr" panose="00000700000000000000" pitchFamily="2" charset="-78"/>
            </a:endParaRPr>
          </a:p>
        </p:txBody>
      </p:sp>
      <p:sp>
        <p:nvSpPr>
          <p:cNvPr id="25613"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62AD97AD-4A02-4C56-8659-08F1426C05BE}" type="slidenum">
              <a:rPr lang="en-US" altLang="en-US" sz="1100" b="1">
                <a:solidFill>
                  <a:schemeClr val="tx1"/>
                </a:solidFill>
                <a:latin typeface="W_akhbar" pitchFamily="2" charset="0"/>
              </a:rPr>
              <a:pPr algn="ctr" eaLnBrk="1" hangingPunct="1">
                <a:spcBef>
                  <a:spcPct val="0"/>
                </a:spcBef>
                <a:buFontTx/>
                <a:buNone/>
              </a:pPr>
              <a:t>5</a:t>
            </a:fld>
            <a:endParaRPr lang="en-US" altLang="en-US" sz="1800" b="1">
              <a:solidFill>
                <a:schemeClr val="tx1"/>
              </a:solidFill>
              <a:latin typeface="W_akhbar" pitchFamily="2" charset="0"/>
            </a:endParaRPr>
          </a:p>
        </p:txBody>
      </p:sp>
      <p:sp>
        <p:nvSpPr>
          <p:cNvPr id="15" name="TextBox 14"/>
          <p:cNvSpPr txBox="1"/>
          <p:nvPr/>
        </p:nvSpPr>
        <p:spPr>
          <a:xfrm>
            <a:off x="1066800" y="1676400"/>
            <a:ext cx="7543800" cy="4524315"/>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fa-IR" b="1" dirty="0" smtClean="0">
                <a:cs typeface="B Zar" panose="00000400000000000000" pitchFamily="2" charset="-78"/>
              </a:rPr>
              <a:t>این ریسک‌ها نقش عمده‌ای در قابلیت شرکت برای خلق ارزش دارد.</a:t>
            </a:r>
          </a:p>
          <a:p>
            <a:pPr marL="342900" indent="-342900" algn="just" rtl="1">
              <a:lnSpc>
                <a:spcPct val="200000"/>
              </a:lnSpc>
              <a:buFont typeface="Arial" panose="020B0604020202020204" pitchFamily="34" charset="0"/>
              <a:buChar char="•"/>
            </a:pPr>
            <a:r>
              <a:rPr lang="fa-IR" b="1" dirty="0" smtClean="0">
                <a:cs typeface="B Zar" panose="00000400000000000000" pitchFamily="2" charset="-78"/>
              </a:rPr>
              <a:t>این سه ریسک (اگر بااهمیت باشد) باید در تدوین استراتژی بنگاه منظور شود.</a:t>
            </a:r>
          </a:p>
          <a:p>
            <a:pPr marL="342900" indent="-342900" algn="just" rtl="1">
              <a:lnSpc>
                <a:spcPct val="200000"/>
              </a:lnSpc>
              <a:buFont typeface="Arial" panose="020B0604020202020204" pitchFamily="34" charset="0"/>
              <a:buChar char="•"/>
            </a:pPr>
            <a:r>
              <a:rPr lang="fa-IR" b="1" dirty="0" smtClean="0">
                <a:cs typeface="B Zar" panose="00000400000000000000" pitchFamily="2" charset="-78"/>
              </a:rPr>
              <a:t>ریسک‌ها و فرصت‌های بااهمیت توسعة پایدار که بر استراتژی و سرمایة شرکت (سرمایة طبیعی، انسانی و سرمایة تولیدی) تأثیر می‌گذارد، می‌باید افشا شود.</a:t>
            </a:r>
          </a:p>
          <a:p>
            <a:pPr marL="342900" indent="-342900" algn="just" rtl="1">
              <a:lnSpc>
                <a:spcPct val="200000"/>
              </a:lnSpc>
              <a:buFont typeface="Arial" panose="020B0604020202020204" pitchFamily="34" charset="0"/>
              <a:buChar char="•"/>
            </a:pPr>
            <a:r>
              <a:rPr lang="fa-IR" b="1" dirty="0" smtClean="0">
                <a:cs typeface="B Zar" panose="00000400000000000000" pitchFamily="2" charset="-78"/>
              </a:rPr>
              <a:t>گزارش می‌باید نحوة عمل بنگاه از نظر رعایت استراتژی در سال قبل را لحاظ کند و هر نوع مانع جدی بر سر راه کارکرد این فرایند را توضیح دهد.</a:t>
            </a:r>
          </a:p>
          <a:p>
            <a:pPr marL="342900" indent="-342900" algn="just" rtl="1">
              <a:lnSpc>
                <a:spcPct val="200000"/>
              </a:lnSpc>
              <a:buFont typeface="Arial" panose="020B0604020202020204" pitchFamily="34" charset="0"/>
              <a:buChar char="•"/>
            </a:pPr>
            <a:r>
              <a:rPr lang="fa-IR" b="1" dirty="0" smtClean="0">
                <a:cs typeface="B Zar" panose="00000400000000000000" pitchFamily="2" charset="-78"/>
              </a:rPr>
              <a:t>مطالعات تجربی حاکی از ارزش افزودة اضافی در بنگاه‌هایی است که این سه ریسک را در ارزیابی ریسک‌های بااهمیت خود لحاظ می‌کنند.</a:t>
            </a:r>
            <a:endParaRPr lang="en-US" b="1" dirty="0">
              <a:cs typeface="B Zar" panose="00000400000000000000" pitchFamily="2" charset="-78"/>
            </a:endParaRPr>
          </a:p>
        </p:txBody>
      </p:sp>
    </p:spTree>
    <p:extLst>
      <p:ext uri="{BB962C8B-B14F-4D97-AF65-F5344CB8AC3E}">
        <p14:creationId xmlns:p14="http://schemas.microsoft.com/office/powerpoint/2010/main" val="3784621811"/>
      </p:ext>
    </p:extLst>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6CBCE1E1-4FD3-4AD2-BB5B-6EEEE94C3E85}" type="slidenum">
              <a:rPr lang="en-US" altLang="en-US" sz="1100" b="1">
                <a:solidFill>
                  <a:schemeClr val="tx1"/>
                </a:solidFill>
                <a:latin typeface="W_akhbar" pitchFamily="2" charset="0"/>
              </a:rPr>
              <a:pPr algn="ctr" eaLnBrk="1" hangingPunct="1">
                <a:spcBef>
                  <a:spcPct val="0"/>
                </a:spcBef>
                <a:buFontTx/>
                <a:buNone/>
              </a:pPr>
              <a:t>6</a:t>
            </a:fld>
            <a:endParaRPr lang="en-US" altLang="en-US" sz="1800" b="1">
              <a:solidFill>
                <a:schemeClr val="tx1"/>
              </a:solidFill>
              <a:latin typeface="W_akhbar" pitchFamily="2" charset="0"/>
            </a:endParaRPr>
          </a:p>
        </p:txBody>
      </p:sp>
      <p:sp>
        <p:nvSpPr>
          <p:cNvPr id="26627" name="Rectangle 5"/>
          <p:cNvSpPr>
            <a:spLocks noChangeArrowheads="1"/>
          </p:cNvSpPr>
          <p:nvPr/>
        </p:nvSpPr>
        <p:spPr bwMode="auto">
          <a:xfrm>
            <a:off x="0" y="390525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spcBef>
                <a:spcPct val="0"/>
              </a:spcBef>
              <a:buFontTx/>
              <a:buNone/>
            </a:pPr>
            <a:endParaRPr lang="en-US" altLang="en-US" sz="1800">
              <a:solidFill>
                <a:schemeClr val="tx1"/>
              </a:solidFill>
              <a:latin typeface="Arial" panose="020B0604020202020204" pitchFamily="34" charset="0"/>
            </a:endParaRPr>
          </a:p>
        </p:txBody>
      </p:sp>
      <p:sp>
        <p:nvSpPr>
          <p:cNvPr id="9" name="TextBox 8"/>
          <p:cNvSpPr txBox="1"/>
          <p:nvPr/>
        </p:nvSpPr>
        <p:spPr>
          <a:xfrm>
            <a:off x="1467293" y="48627"/>
            <a:ext cx="6934200" cy="600164"/>
          </a:xfrm>
          <a:prstGeom prst="rect">
            <a:avLst/>
          </a:prstGeom>
          <a:noFill/>
        </p:spPr>
        <p:txBody>
          <a:bodyPr>
            <a:spAutoFit/>
          </a:bodyPr>
          <a:lstStyle/>
          <a:p>
            <a:pPr algn="ctr" rtl="1">
              <a:lnSpc>
                <a:spcPct val="150000"/>
              </a:lnSpc>
              <a:defRPr/>
            </a:pPr>
            <a:r>
              <a:rPr lang="fa-IR" sz="2400" b="1" cap="all" dirty="0" smtClean="0">
                <a:ln w="9000" cmpd="sng">
                  <a:solidFill>
                    <a:schemeClr val="accent4">
                      <a:shade val="50000"/>
                      <a:satMod val="120000"/>
                    </a:schemeClr>
                  </a:solidFill>
                  <a:prstDash val="solid"/>
                </a:ln>
                <a:solidFill>
                  <a:schemeClr val="accent1"/>
                </a:solidFill>
                <a:effectLst>
                  <a:reflection blurRad="12700" stA="28000" endPos="45000" dist="1000" dir="5400000" sy="-100000" algn="bl" rotWithShape="0"/>
                </a:effectLst>
                <a:latin typeface="Arial" charset="0"/>
                <a:cs typeface="B Titr" pitchFamily="2" charset="-78"/>
              </a:rPr>
              <a:t>گزارشکری ریسک در ایران</a:t>
            </a:r>
            <a:endParaRPr lang="en-US" sz="2400" b="1" cap="all" dirty="0">
              <a:ln w="9000" cmpd="sng">
                <a:solidFill>
                  <a:schemeClr val="accent4">
                    <a:shade val="50000"/>
                    <a:satMod val="120000"/>
                  </a:schemeClr>
                </a:solidFill>
                <a:prstDash val="solid"/>
              </a:ln>
              <a:solidFill>
                <a:schemeClr val="accent1"/>
              </a:solidFill>
              <a:effectLst>
                <a:reflection blurRad="12700" stA="28000" endPos="45000" dist="1000" dir="5400000" sy="-100000" algn="bl" rotWithShape="0"/>
              </a:effectLst>
              <a:latin typeface="Arial" charset="0"/>
              <a:cs typeface="B Titr" pitchFamily="2" charset="-78"/>
            </a:endParaRPr>
          </a:p>
        </p:txBody>
      </p:sp>
      <p:sp>
        <p:nvSpPr>
          <p:cNvPr id="26630" name="Rectangle 3"/>
          <p:cNvSpPr>
            <a:spLocks noChangeArrowheads="1"/>
          </p:cNvSpPr>
          <p:nvPr/>
        </p:nvSpPr>
        <p:spPr bwMode="auto">
          <a:xfrm>
            <a:off x="0" y="38100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spcBef>
                <a:spcPct val="0"/>
              </a:spcBef>
              <a:buFontTx/>
              <a:buNone/>
            </a:pPr>
            <a:endParaRPr lang="en-US" altLang="en-US" sz="1800">
              <a:solidFill>
                <a:schemeClr val="tx1"/>
              </a:solidFill>
              <a:latin typeface="Arial" panose="020B0604020202020204" pitchFamily="34" charset="0"/>
            </a:endParaRPr>
          </a:p>
        </p:txBody>
      </p:sp>
      <p:sp>
        <p:nvSpPr>
          <p:cNvPr id="7" name="TextBox 6"/>
          <p:cNvSpPr txBox="1"/>
          <p:nvPr/>
        </p:nvSpPr>
        <p:spPr>
          <a:xfrm>
            <a:off x="1058560" y="744862"/>
            <a:ext cx="7552040" cy="590931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fa-IR" b="1" dirty="0">
                <a:cs typeface="B Zar" panose="00000400000000000000" pitchFamily="2" charset="-78"/>
              </a:rPr>
              <a:t>امروز حداقل آن است که در مورد ریسک در سطح بنگاه صحبت می‌کنیم، نه این‌که ریسک موضوعی باشد که فقط در کلاس‌های درس از آن صحبت </a:t>
            </a:r>
            <a:r>
              <a:rPr lang="fa-IR" b="1" dirty="0" smtClean="0">
                <a:cs typeface="B Zar" panose="00000400000000000000" pitchFamily="2" charset="-78"/>
              </a:rPr>
              <a:t>‌کنیم</a:t>
            </a:r>
            <a:r>
              <a:rPr lang="fa-IR" b="1" dirty="0">
                <a:cs typeface="B Zar" panose="00000400000000000000" pitchFamily="2" charset="-78"/>
              </a:rPr>
              <a:t>.</a:t>
            </a:r>
          </a:p>
          <a:p>
            <a:pPr marL="285750" indent="-285750" algn="just" rtl="1">
              <a:lnSpc>
                <a:spcPct val="150000"/>
              </a:lnSpc>
              <a:buFont typeface="Arial" panose="020B0604020202020204" pitchFamily="34" charset="0"/>
              <a:buChar char="•"/>
            </a:pPr>
            <a:r>
              <a:rPr lang="fa-IR" b="1" dirty="0">
                <a:cs typeface="B Zar" panose="00000400000000000000" pitchFamily="2" charset="-78"/>
              </a:rPr>
              <a:t>امروز به‌ویژه به دلیل وضعیت بانک‌ها، بحث گزارشگری ریسک در ایران اهمیت بالایی یافته است.</a:t>
            </a:r>
          </a:p>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سازمان بورس به مثابة مقام ناظر به این جمع‌بندی رسیده که گزارشگری ریسک بنگاه‌ها می‌باید بهبود یابد.</a:t>
            </a:r>
          </a:p>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گزارشگری بهتر ریسک ملازم حاکمیت شرکتی بهتر است.</a:t>
            </a:r>
          </a:p>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شرکت‌ها علاقه‌مند نیستند اطلاعاتی را ارائه کنند که قدرت رقابت آن‌ها را تضعیف می‌کند. مدیران ایرانی همچون مدیران سایر کشورها علاقه ندارند ریسک‌های بالقوه را آشکار کنند، چون ذینفعان (و به‌ویژه ارائه‌کنندگان وجوه مالی) نگران می‌شوند. نتیجه آن است که پیش‌بینی می‌شود گزارش‌ها «تکرار واضحات» باشد؛ گزارش‌های ریسک در سال‌های آغازین گزارشگری، ژنریک خواهد بود که نیاز کسی را تأمین نمی‌کند.</a:t>
            </a:r>
          </a:p>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مثل همه جای دنیا، در ایران هم سال‌ها طول می‌کشد تا روشن شود دریافت‌کنندگان اطلاعات چه نیازهایی دارند، و مدیران آمادگی دارند چه اطلاعاتی عرضه کنند.</a:t>
            </a:r>
            <a:endParaRPr lang="en-US" b="1" dirty="0">
              <a:cs typeface="B Zar" panose="00000400000000000000" pitchFamily="2" charset="-78"/>
            </a:endParaRPr>
          </a:p>
        </p:txBody>
      </p:sp>
    </p:spTree>
    <p:extLst>
      <p:ext uri="{BB962C8B-B14F-4D97-AF65-F5344CB8AC3E}">
        <p14:creationId xmlns:p14="http://schemas.microsoft.com/office/powerpoint/2010/main" val="2485674612"/>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lide Number Placeholder 3"/>
          <p:cNvSpPr txBox="1">
            <a:spLocks/>
          </p:cNvSpPr>
          <p:nvPr/>
        </p:nvSpPr>
        <p:spPr bwMode="auto">
          <a:xfrm>
            <a:off x="85344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2400">
                <a:solidFill>
                  <a:srgbClr val="AF9738"/>
                </a:solidFill>
                <a:latin typeface="Calibri" pitchFamily="34" charset="0"/>
              </a:defRPr>
            </a:lvl1pPr>
            <a:lvl2pPr marL="742950" indent="-285750">
              <a:spcBef>
                <a:spcPct val="20000"/>
              </a:spcBef>
              <a:buFont typeface="Arial" charset="0"/>
              <a:buChar char="–"/>
              <a:defRPr sz="2000">
                <a:solidFill>
                  <a:srgbClr val="AF9738"/>
                </a:solidFill>
                <a:latin typeface="Calibri" pitchFamily="34" charset="0"/>
              </a:defRPr>
            </a:lvl2pPr>
            <a:lvl3pPr marL="1143000" indent="-228600">
              <a:spcBef>
                <a:spcPct val="20000"/>
              </a:spcBef>
              <a:buFont typeface="Arial" charset="0"/>
              <a:buChar char="•"/>
              <a:defRPr>
                <a:solidFill>
                  <a:srgbClr val="AF9738"/>
                </a:solidFill>
                <a:latin typeface="Calibri" pitchFamily="34" charset="0"/>
              </a:defRPr>
            </a:lvl3pPr>
            <a:lvl4pPr marL="1600200" indent="-228600">
              <a:spcBef>
                <a:spcPct val="20000"/>
              </a:spcBef>
              <a:buFont typeface="Arial" charset="0"/>
              <a:buChar char="–"/>
              <a:defRPr sz="1600">
                <a:solidFill>
                  <a:srgbClr val="AF9738"/>
                </a:solidFill>
                <a:latin typeface="Calibri" pitchFamily="34" charset="0"/>
              </a:defRPr>
            </a:lvl4pPr>
            <a:lvl5pPr marL="2057400" indent="-228600">
              <a:spcBef>
                <a:spcPct val="20000"/>
              </a:spcBef>
              <a:buFont typeface="Arial" charset="0"/>
              <a:buChar char="»"/>
              <a:defRPr sz="1600">
                <a:solidFill>
                  <a:srgbClr val="AF9738"/>
                </a:solidFill>
                <a:latin typeface="Calibri" pitchFamily="34" charset="0"/>
              </a:defRPr>
            </a:lvl5pPr>
            <a:lvl6pPr marL="2514600" indent="-228600" eaLnBrk="0" fontAlgn="base" hangingPunct="0">
              <a:spcBef>
                <a:spcPct val="20000"/>
              </a:spcBef>
              <a:spcAft>
                <a:spcPct val="0"/>
              </a:spcAft>
              <a:buFont typeface="Arial" charset="0"/>
              <a:buChar char="»"/>
              <a:defRPr sz="1600">
                <a:solidFill>
                  <a:srgbClr val="AF9738"/>
                </a:solidFill>
                <a:latin typeface="Calibri" pitchFamily="34" charset="0"/>
              </a:defRPr>
            </a:lvl6pPr>
            <a:lvl7pPr marL="2971800" indent="-228600" eaLnBrk="0" fontAlgn="base" hangingPunct="0">
              <a:spcBef>
                <a:spcPct val="20000"/>
              </a:spcBef>
              <a:spcAft>
                <a:spcPct val="0"/>
              </a:spcAft>
              <a:buFont typeface="Arial" charset="0"/>
              <a:buChar char="»"/>
              <a:defRPr sz="1600">
                <a:solidFill>
                  <a:srgbClr val="AF9738"/>
                </a:solidFill>
                <a:latin typeface="Calibri" pitchFamily="34" charset="0"/>
              </a:defRPr>
            </a:lvl7pPr>
            <a:lvl8pPr marL="3429000" indent="-228600" eaLnBrk="0" fontAlgn="base" hangingPunct="0">
              <a:spcBef>
                <a:spcPct val="20000"/>
              </a:spcBef>
              <a:spcAft>
                <a:spcPct val="0"/>
              </a:spcAft>
              <a:buFont typeface="Arial" charset="0"/>
              <a:buChar char="»"/>
              <a:defRPr sz="1600">
                <a:solidFill>
                  <a:srgbClr val="AF9738"/>
                </a:solidFill>
                <a:latin typeface="Calibri" pitchFamily="34" charset="0"/>
              </a:defRPr>
            </a:lvl8pPr>
            <a:lvl9pPr marL="3886200" indent="-228600" eaLnBrk="0" fontAlgn="base" hangingPunct="0">
              <a:spcBef>
                <a:spcPct val="20000"/>
              </a:spcBef>
              <a:spcAft>
                <a:spcPct val="0"/>
              </a:spcAft>
              <a:buFont typeface="Arial" charset="0"/>
              <a:buChar char="»"/>
              <a:defRPr sz="1600">
                <a:solidFill>
                  <a:srgbClr val="AF9738"/>
                </a:solidFill>
                <a:latin typeface="Calibri" pitchFamily="34" charset="0"/>
              </a:defRPr>
            </a:lvl9pPr>
          </a:lstStyle>
          <a:p>
            <a:pPr algn="ctr" eaLnBrk="1" hangingPunct="1">
              <a:spcBef>
                <a:spcPct val="0"/>
              </a:spcBef>
              <a:buFontTx/>
              <a:buNone/>
            </a:pPr>
            <a:fld id="{1899EBB0-8809-4214-AE03-A0268B73FD9C}" type="slidenum">
              <a:rPr lang="en-US" altLang="en-US" sz="1100" b="1">
                <a:solidFill>
                  <a:schemeClr val="tx1"/>
                </a:solidFill>
                <a:latin typeface="W_akhbar" pitchFamily="2" charset="0"/>
              </a:rPr>
              <a:pPr algn="ctr" eaLnBrk="1" hangingPunct="1">
                <a:spcBef>
                  <a:spcPct val="0"/>
                </a:spcBef>
                <a:buFontTx/>
                <a:buNone/>
              </a:pPr>
              <a:t>7</a:t>
            </a:fld>
            <a:endParaRPr lang="en-US" altLang="en-US" sz="1800" b="1">
              <a:solidFill>
                <a:schemeClr val="tx1"/>
              </a:solidFill>
              <a:latin typeface="W_akhbar" pitchFamily="2" charset="0"/>
            </a:endParaRPr>
          </a:p>
        </p:txBody>
      </p:sp>
      <p:sp>
        <p:nvSpPr>
          <p:cNvPr id="4" name="Title 1"/>
          <p:cNvSpPr txBox="1">
            <a:spLocks/>
          </p:cNvSpPr>
          <p:nvPr/>
        </p:nvSpPr>
        <p:spPr>
          <a:xfrm>
            <a:off x="6466114" y="267352"/>
            <a:ext cx="2667000" cy="533400"/>
          </a:xfrm>
          <a:prstGeom prst="rect">
            <a:avLst/>
          </a:prstGeom>
        </p:spPr>
        <p:txBody>
          <a:bodyPr>
            <a:normAutofit fontScale="97500" lnSpcReduction="10000"/>
          </a:bodyPr>
          <a:lst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algn="ctr"/>
            <a:r>
              <a:rPr lang="fa-IR" altLang="en-US" sz="3200" dirty="0" smtClean="0">
                <a:cs typeface="B Titr" panose="00000700000000000000" pitchFamily="2" charset="-78"/>
              </a:rPr>
              <a:t>تجربة جهانی</a:t>
            </a:r>
            <a:endParaRPr lang="en-US" altLang="en-US" sz="3200" dirty="0" smtClean="0">
              <a:cs typeface="B Titr" panose="00000700000000000000" pitchFamily="2" charset="-78"/>
            </a:endParaRPr>
          </a:p>
        </p:txBody>
      </p:sp>
      <p:sp>
        <p:nvSpPr>
          <p:cNvPr id="5" name="TextBox 4"/>
          <p:cNvSpPr txBox="1"/>
          <p:nvPr/>
        </p:nvSpPr>
        <p:spPr>
          <a:xfrm>
            <a:off x="979714" y="800752"/>
            <a:ext cx="7554685" cy="5459187"/>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آلمان و بریتانیا در اروپا استانداردهای گزارشگری ریسک را جدی‌تر دنبال کردند و بریتانیا با قانون اصول شرکت‌داری از 2003 شرکت‌ها را ملزم کرد که «مؤثربودن رویه‌های مدیریت ریسک» بنگاه‌ خود را گزارش ‌کنند.</a:t>
            </a:r>
          </a:p>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بریتانیا در 2013 مدیریت ریسک را به کنترل‌های داخلی و «تداوم فعالیت» شرکت‌ها پیوند زد.</a:t>
            </a:r>
          </a:p>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مقررات حسابداری در بریتانیا از مدیران می‌خواهد، «ارزیابی دقیقی از ریسک‌های اصلی پیش‌روی شرکت به عمل آورند، و در صورت‌های مالی روشن کنند چگونه این ریسک‌ها مدیریت می‌شود یا کاهش داده می‌شود.»</a:t>
            </a:r>
          </a:p>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عمدة مقررات بعد از سال 2008، بخش مالی را مخاطب قرار می‌دهد.</a:t>
            </a:r>
          </a:p>
          <a:p>
            <a:pPr marL="342900" indent="-342900" algn="just" rtl="1">
              <a:lnSpc>
                <a:spcPct val="150000"/>
              </a:lnSpc>
              <a:buFont typeface="Arial" panose="020B0604020202020204" pitchFamily="34" charset="0"/>
              <a:buChar char="•"/>
            </a:pPr>
            <a:r>
              <a:rPr lang="en-US" b="1" dirty="0" smtClean="0">
                <a:latin typeface="Times New Roman" panose="02020603050405020304" pitchFamily="18" charset="0"/>
                <a:cs typeface="Times New Roman" panose="02020603050405020304" pitchFamily="18" charset="0"/>
              </a:rPr>
              <a:t>IFRS 7</a:t>
            </a:r>
            <a:r>
              <a:rPr lang="fa-IR" b="1" dirty="0" smtClean="0">
                <a:cs typeface="B Zar" panose="00000400000000000000" pitchFamily="2" charset="-78"/>
              </a:rPr>
              <a:t> با عنوان «افشا: ابزارهای مالی» پایه‌ای برای تنظیم «مقررات گزارشگری ریسک» در بسیاری از کشورهاست.</a:t>
            </a:r>
          </a:p>
          <a:p>
            <a:pPr marL="342900" indent="-342900" algn="just" rtl="1">
              <a:lnSpc>
                <a:spcPct val="150000"/>
              </a:lnSpc>
              <a:buFont typeface="Arial" panose="020B0604020202020204" pitchFamily="34" charset="0"/>
              <a:buChar char="•"/>
            </a:pPr>
            <a:r>
              <a:rPr lang="fa-IR" b="1" dirty="0" smtClean="0">
                <a:cs typeface="B Zar" panose="00000400000000000000" pitchFamily="2" charset="-78"/>
              </a:rPr>
              <a:t>بازل 2 (افشای کفایت سرمایه) مربوط به سال 2012 و بازل 3 به موضوع ریسک در نهادهای مالی برمی‌گردد.</a:t>
            </a:r>
          </a:p>
        </p:txBody>
      </p:sp>
    </p:spTree>
    <p:extLst>
      <p:ext uri="{BB962C8B-B14F-4D97-AF65-F5344CB8AC3E}">
        <p14:creationId xmlns:p14="http://schemas.microsoft.com/office/powerpoint/2010/main" val="1888425992"/>
      </p:ext>
    </p:extLst>
  </p:cSld>
  <p:clrMapOvr>
    <a:masterClrMapping/>
  </p:clrMapOvr>
  <p:transition spd="slow">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14DBC546-673F-4FFD-8DB3-04C2CC03990C}" type="slidenum">
              <a:rPr lang="en-US" altLang="en-US" sz="1100" b="1">
                <a:solidFill>
                  <a:schemeClr val="tx1"/>
                </a:solidFill>
                <a:latin typeface="W_akhbar" pitchFamily="2" charset="0"/>
              </a:rPr>
              <a:pPr algn="ctr" eaLnBrk="1" hangingPunct="1">
                <a:spcBef>
                  <a:spcPct val="0"/>
                </a:spcBef>
                <a:buFontTx/>
                <a:buNone/>
              </a:pPr>
              <a:t>8</a:t>
            </a:fld>
            <a:endParaRPr lang="en-US" altLang="en-US" sz="1800" b="1">
              <a:solidFill>
                <a:schemeClr val="tx1"/>
              </a:solidFill>
              <a:latin typeface="W_akhbar" pitchFamily="2" charset="0"/>
            </a:endParaRPr>
          </a:p>
        </p:txBody>
      </p:sp>
      <p:sp>
        <p:nvSpPr>
          <p:cNvPr id="4" name="TextBox 3"/>
          <p:cNvSpPr txBox="1"/>
          <p:nvPr/>
        </p:nvSpPr>
        <p:spPr>
          <a:xfrm>
            <a:off x="1524000" y="0"/>
            <a:ext cx="7467600" cy="1384995"/>
          </a:xfrm>
          <a:prstGeom prst="rect">
            <a:avLst/>
          </a:prstGeom>
          <a:noFill/>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lnSpc>
                <a:spcPct val="150000"/>
              </a:lnSpc>
              <a:defRPr/>
            </a:pPr>
            <a:r>
              <a:rPr lang="fa-IR" sz="2800" b="1" cap="all" dirty="0">
                <a:ln w="0"/>
                <a:solidFill>
                  <a:srgbClr val="FF0000"/>
                </a:solidFill>
                <a:effectLst>
                  <a:reflection blurRad="12700" stA="50000" endPos="50000" dist="5000" dir="5400000" sy="-100000" rotWithShape="0"/>
                </a:effectLst>
                <a:latin typeface="Arial" charset="0"/>
                <a:cs typeface="B Titr" pitchFamily="2" charset="-78"/>
              </a:rPr>
              <a:t>مقررات «افشای ریسک گسترده‌تر توسط بانک‌ها»</a:t>
            </a:r>
          </a:p>
          <a:p>
            <a:pPr algn="ctr">
              <a:lnSpc>
                <a:spcPct val="150000"/>
              </a:lnSpc>
              <a:defRPr/>
            </a:pPr>
            <a:r>
              <a:rPr lang="fa-IR" sz="2800" b="1" cap="all" dirty="0" smtClean="0">
                <a:ln w="0"/>
                <a:solidFill>
                  <a:srgbClr val="FF0000"/>
                </a:solidFill>
                <a:effectLst>
                  <a:reflection blurRad="12700" stA="50000" endPos="50000" dist="5000" dir="5400000" sy="-100000" rotWithShape="0"/>
                </a:effectLst>
                <a:latin typeface="Arial" charset="0"/>
                <a:cs typeface="B Titr" pitchFamily="2" charset="-78"/>
              </a:rPr>
              <a:t>اصول هفت‌گانة افشای ریسک را به شرح زیر تعریف می‌کند:</a:t>
            </a:r>
            <a:endParaRPr lang="en-US" sz="2800" b="1" cap="all" dirty="0">
              <a:ln w="0"/>
              <a:solidFill>
                <a:srgbClr val="FF0000"/>
              </a:solidFill>
              <a:effectLst>
                <a:reflection blurRad="12700" stA="50000" endPos="50000" dist="5000" dir="5400000" sy="-100000" rotWithShape="0"/>
              </a:effectLst>
              <a:latin typeface="Arial" charset="0"/>
              <a:cs typeface="B Titr" pitchFamily="2" charset="-78"/>
            </a:endParaRPr>
          </a:p>
        </p:txBody>
      </p:sp>
      <p:sp>
        <p:nvSpPr>
          <p:cNvPr id="5" name="TextBox 4"/>
          <p:cNvSpPr txBox="1"/>
          <p:nvPr/>
        </p:nvSpPr>
        <p:spPr>
          <a:xfrm>
            <a:off x="990600" y="1246287"/>
            <a:ext cx="7391400" cy="507831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افشاها می‌باید روشن، متعادل و قابل‌فهم باشد.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افشاها می‌باید جامع باشد و شامل همة فعالیت‌های اصلی و همة ریسک‌ها شود.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افشاها می‌باید اطلاعات مربوط را ارائه دهند.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افشاها می‌باید نشان ‌دهد که شرکت چگونه ریسک‌های خود را مدیریت می‌کند.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افشاها در طول زمان می‌باید با یکدیگر سازگار باشند.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افشاها می‌باید با افشای مشابه سایر بنگاه‌ها قابل‌مقایسه باشد.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افشاها می‌باید به‌موقع انجام شود.</a:t>
            </a:r>
            <a:endParaRPr lang="en-US" sz="2400" b="1" dirty="0">
              <a:cs typeface="B Zar" panose="00000400000000000000" pitchFamily="2" charset="-78"/>
            </a:endParaRPr>
          </a:p>
        </p:txBody>
      </p:sp>
    </p:spTree>
    <p:extLst>
      <p:ext uri="{BB962C8B-B14F-4D97-AF65-F5344CB8AC3E}">
        <p14:creationId xmlns:p14="http://schemas.microsoft.com/office/powerpoint/2010/main" val="680929977"/>
      </p:ext>
    </p:extLst>
  </p:cSld>
  <p:clrMapOvr>
    <a:masterClrMapping/>
  </p:clrMapOvr>
  <p:transition spd="slow">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99275711-A8B4-48EE-9A76-02B15840AF36}" type="slidenum">
              <a:rPr lang="en-US" altLang="en-US" sz="1100" b="1">
                <a:solidFill>
                  <a:schemeClr val="tx1"/>
                </a:solidFill>
                <a:latin typeface="W_akhbar" pitchFamily="2" charset="0"/>
              </a:rPr>
              <a:pPr algn="ctr" eaLnBrk="1" hangingPunct="1">
                <a:spcBef>
                  <a:spcPct val="0"/>
                </a:spcBef>
                <a:buFontTx/>
                <a:buNone/>
              </a:pPr>
              <a:t>9</a:t>
            </a:fld>
            <a:endParaRPr lang="en-US" altLang="en-US" sz="1800" b="1">
              <a:solidFill>
                <a:schemeClr val="tx1"/>
              </a:solidFill>
              <a:latin typeface="W_akhbar" pitchFamily="2" charset="0"/>
            </a:endParaRPr>
          </a:p>
        </p:txBody>
      </p:sp>
      <p:sp>
        <p:nvSpPr>
          <p:cNvPr id="4" name="TextBox 3"/>
          <p:cNvSpPr txBox="1"/>
          <p:nvPr/>
        </p:nvSpPr>
        <p:spPr>
          <a:xfrm>
            <a:off x="990600" y="416028"/>
            <a:ext cx="8153400" cy="569387"/>
          </a:xfrm>
          <a:prstGeom prst="rect">
            <a:avLst/>
          </a:prstGeom>
          <a:noFill/>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r">
              <a:defRPr/>
            </a:pPr>
            <a:r>
              <a:rPr lang="fa-IR" sz="3100" b="1" cap="all" dirty="0" smtClean="0">
                <a:ln w="0"/>
                <a:solidFill>
                  <a:srgbClr val="FF0000"/>
                </a:solidFill>
                <a:effectLst>
                  <a:outerShdw blurRad="38100" dist="38100" dir="2700000" algn="tl">
                    <a:srgbClr val="000000">
                      <a:alpha val="43137"/>
                    </a:srgbClr>
                  </a:outerShdw>
                  <a:reflection blurRad="12700" stA="50000" endPos="50000" dist="5000" dir="5400000" sy="-100000" rotWithShape="0"/>
                </a:effectLst>
                <a:latin typeface="Arial" charset="0"/>
                <a:cs typeface="B Titr" pitchFamily="2" charset="-78"/>
              </a:rPr>
              <a:t>در مراحل آغازین، گزارشگری ریسک چه محتوایی دارد؟</a:t>
            </a:r>
            <a:endParaRPr lang="en-US" sz="3100" b="1" cap="all" dirty="0">
              <a:ln w="0"/>
              <a:solidFill>
                <a:srgbClr val="FF0000"/>
              </a:solidFill>
              <a:effectLst>
                <a:outerShdw blurRad="38100" dist="38100" dir="2700000" algn="tl">
                  <a:srgbClr val="000000">
                    <a:alpha val="43137"/>
                  </a:srgbClr>
                </a:outerShdw>
                <a:reflection blurRad="12700" stA="50000" endPos="50000" dist="5000" dir="5400000" sy="-100000" rotWithShape="0"/>
              </a:effectLst>
              <a:latin typeface="Arial" charset="0"/>
              <a:cs typeface="B Titr" pitchFamily="2" charset="-78"/>
            </a:endParaRPr>
          </a:p>
        </p:txBody>
      </p:sp>
      <p:sp>
        <p:nvSpPr>
          <p:cNvPr id="5" name="TextBox 4"/>
          <p:cNvSpPr txBox="1"/>
          <p:nvPr/>
        </p:nvSpPr>
        <p:spPr>
          <a:xfrm>
            <a:off x="1133474" y="1295400"/>
            <a:ext cx="7629525" cy="507831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شرکت‌ها فرایندهای شناسایی، ارزیابی و مدیریت ریسک‌ها را افشاء نمی‌کنند.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شرکت‌ها فرایند ریسک را توضیح نمی‌دهند؛ بیش‌تر فهرستی از ریسک‌هایی </a:t>
            </a:r>
            <a:r>
              <a:rPr lang="fa-IR" sz="2400" b="1" dirty="0">
                <a:cs typeface="B Zar" panose="00000400000000000000" pitchFamily="2" charset="-78"/>
              </a:rPr>
              <a:t>را ارائه </a:t>
            </a:r>
            <a:r>
              <a:rPr lang="fa-IR" sz="2400" b="1" dirty="0" smtClean="0">
                <a:cs typeface="B Zar" panose="00000400000000000000" pitchFamily="2" charset="-78"/>
              </a:rPr>
              <a:t>می‌دهند که شناسایی‌شده و کاهش یافته.</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شرکت‌ها امیدوارند مسائل بهبود یابد؛ خوشحال‌اند کمیته‌های ریسک در شرکت‌هایشان شکل گرفته، و ریسک را در کمیته‌های حسابرسی یا هیأت‌مدیره دنبال نمی‌کنند.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این فشار گزارشگری بخش مالی (بانک) است که به بقیة بخش‌ها فشار می‌آورد که ریسک‌های خود را گزارش کنند.</a:t>
            </a:r>
            <a:endParaRPr lang="en-US" sz="2400" b="1" dirty="0">
              <a:cs typeface="B Zar" panose="00000400000000000000" pitchFamily="2" charset="-78"/>
            </a:endParaRPr>
          </a:p>
        </p:txBody>
      </p:sp>
    </p:spTree>
    <p:extLst>
      <p:ext uri="{BB962C8B-B14F-4D97-AF65-F5344CB8AC3E}">
        <p14:creationId xmlns:p14="http://schemas.microsoft.com/office/powerpoint/2010/main" val="3125072957"/>
      </p:ext>
    </p:extLst>
  </p:cSld>
  <p:clrMapOvr>
    <a:masterClrMapping/>
  </p:clrMapOvr>
  <p:transition spd="slow">
    <p:cover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1829" y="76200"/>
            <a:ext cx="8305800" cy="686223"/>
          </a:xfrm>
        </p:spPr>
        <p:txBody>
          <a:bodyPr lIns="66504" tIns="33252" rIns="66504" bIns="33252">
            <a:noAutofit/>
          </a:bodyPr>
          <a:lstStyle/>
          <a:p>
            <a:pPr algn="ctr">
              <a:lnSpc>
                <a:spcPct val="150000"/>
              </a:lnSpc>
            </a:pPr>
            <a:r>
              <a:rPr lang="fa-IR" sz="2800" dirty="0" smtClean="0">
                <a:cs typeface="B Titr" panose="00000700000000000000" pitchFamily="2" charset="-78"/>
              </a:rPr>
              <a:t>مثال‌هایی از ریسک‌های قابل‌گزارش در صنایع و بنگاه‌های مختلف</a:t>
            </a:r>
            <a:endParaRPr lang="en-US" sz="2800" dirty="0">
              <a:cs typeface="B Titr" panose="00000700000000000000" pitchFamily="2" charset="-78"/>
            </a:endParaRPr>
          </a:p>
        </p:txBody>
      </p:sp>
      <p:sp>
        <p:nvSpPr>
          <p:cNvPr id="5"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D40B91E3-1FCB-4A7C-B2A3-726C0DD83ADE}" type="slidenum">
              <a:rPr lang="en-US" altLang="en-US" sz="1100" b="1">
                <a:solidFill>
                  <a:schemeClr val="tx1"/>
                </a:solidFill>
                <a:latin typeface="W_akhbar" pitchFamily="2" charset="0"/>
              </a:rPr>
              <a:pPr algn="ctr" eaLnBrk="1" hangingPunct="1">
                <a:spcBef>
                  <a:spcPct val="0"/>
                </a:spcBef>
                <a:buFontTx/>
                <a:buNone/>
              </a:pPr>
              <a:t>10</a:t>
            </a:fld>
            <a:endParaRPr lang="en-US" altLang="en-US" sz="1800" b="1" dirty="0">
              <a:solidFill>
                <a:schemeClr val="tx1"/>
              </a:solidFill>
              <a:latin typeface="W_akhbar" pitchFamily="2" charset="0"/>
            </a:endParaRPr>
          </a:p>
        </p:txBody>
      </p:sp>
      <p:sp>
        <p:nvSpPr>
          <p:cNvPr id="6" name="TextBox 5"/>
          <p:cNvSpPr txBox="1"/>
          <p:nvPr/>
        </p:nvSpPr>
        <p:spPr>
          <a:xfrm>
            <a:off x="914400" y="1066800"/>
            <a:ext cx="8010526" cy="4362733"/>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fa-IR" sz="2500" b="1" dirty="0" smtClean="0">
                <a:cs typeface="B Zar" panose="00000400000000000000" pitchFamily="2" charset="-78"/>
              </a:rPr>
              <a:t>ریسک صنایعی که در معرض خطر تغییرات نرخ ارز و قیمت کالاهای اساسی هستند.</a:t>
            </a:r>
          </a:p>
          <a:p>
            <a:pPr marL="342900" indent="-342900" algn="just" rtl="1">
              <a:lnSpc>
                <a:spcPct val="150000"/>
              </a:lnSpc>
              <a:buFont typeface="Arial" panose="020B0604020202020204" pitchFamily="34" charset="0"/>
              <a:buChar char="•"/>
            </a:pPr>
            <a:r>
              <a:rPr lang="fa-IR" sz="2500" b="1" dirty="0" smtClean="0">
                <a:cs typeface="B Zar" panose="00000400000000000000" pitchFamily="2" charset="-78"/>
              </a:rPr>
              <a:t>ریسک بنگاه‌هایی که در معرض ریسک جغرافیایی یا سیاسی هستند.</a:t>
            </a:r>
          </a:p>
          <a:p>
            <a:pPr marL="342900" indent="-342900" algn="just" rtl="1">
              <a:lnSpc>
                <a:spcPct val="150000"/>
              </a:lnSpc>
              <a:buFont typeface="Arial" panose="020B0604020202020204" pitchFamily="34" charset="0"/>
              <a:buChar char="•"/>
            </a:pPr>
            <a:r>
              <a:rPr lang="fa-IR" sz="2400" b="1" dirty="0" smtClean="0">
                <a:cs typeface="B Zar" panose="00000400000000000000" pitchFamily="2" charset="-78"/>
              </a:rPr>
              <a:t>ریسک‌های اصلی در شرکت‌های حفاری/ معدنی  ریسک استخراج.</a:t>
            </a:r>
          </a:p>
          <a:p>
            <a:pPr lvl="1" algn="just" rtl="1">
              <a:lnSpc>
                <a:spcPct val="150000"/>
              </a:lnSpc>
            </a:pPr>
            <a:r>
              <a:rPr lang="fa-IR" b="1" dirty="0" smtClean="0">
                <a:cs typeface="B Zar" panose="00000400000000000000" pitchFamily="2" charset="-78"/>
              </a:rPr>
              <a:t>مثال: ریسک شرکت نفتی </a:t>
            </a:r>
            <a:r>
              <a:rPr lang="en-US" b="1" dirty="0">
                <a:latin typeface="Times New Roman" panose="02020603050405020304" pitchFamily="18" charset="0"/>
                <a:cs typeface="Times New Roman" panose="02020603050405020304" pitchFamily="18" charset="0"/>
              </a:rPr>
              <a:t>BP</a:t>
            </a:r>
            <a:r>
              <a:rPr lang="fa-IR" b="1" dirty="0" smtClean="0">
                <a:cs typeface="B Zar" panose="00000400000000000000" pitchFamily="2" charset="-78"/>
              </a:rPr>
              <a:t> در خلیج مکزیک در سال 2010 که مربوط به دکل نفتی افقی در آب‌های عمیق بود. (هیچ حسابداری این ریسک را گزارش نکرده بود.)</a:t>
            </a:r>
          </a:p>
          <a:p>
            <a:pPr marL="342900" indent="-342900" algn="just" rtl="1">
              <a:lnSpc>
                <a:spcPct val="150000"/>
              </a:lnSpc>
              <a:buFont typeface="Arial" panose="020B0604020202020204" pitchFamily="34" charset="0"/>
              <a:buChar char="•"/>
            </a:pPr>
            <a:r>
              <a:rPr lang="fa-IR" sz="2500" b="1" dirty="0" smtClean="0">
                <a:cs typeface="B Zar" panose="00000400000000000000" pitchFamily="2" charset="-78"/>
              </a:rPr>
              <a:t>ریسک اصلی شرکت‌های داروسازی   ریسک طرح‌های توسعه (</a:t>
            </a:r>
            <a:r>
              <a:rPr lang="en-US" sz="2500" b="1" dirty="0" smtClean="0">
                <a:latin typeface="Times New Roman" panose="02020603050405020304" pitchFamily="18" charset="0"/>
                <a:cs typeface="Times New Roman" panose="02020603050405020304" pitchFamily="18" charset="0"/>
              </a:rPr>
              <a:t>R&amp;D</a:t>
            </a:r>
            <a:r>
              <a:rPr lang="fa-IR" sz="2500" b="1" dirty="0" smtClean="0">
                <a:cs typeface="B Zar" panose="00000400000000000000" pitchFamily="2" charset="-78"/>
              </a:rPr>
              <a:t>)، ریسک شکایت از شرکت.</a:t>
            </a:r>
            <a:endParaRPr lang="en-US" sz="2500" b="1" dirty="0">
              <a:cs typeface="B Zar" panose="00000400000000000000" pitchFamily="2" charset="-78"/>
            </a:endParaRPr>
          </a:p>
        </p:txBody>
      </p:sp>
      <p:cxnSp>
        <p:nvCxnSpPr>
          <p:cNvPr id="7" name="Straight Arrow Connector 6"/>
          <p:cNvCxnSpPr/>
          <p:nvPr/>
        </p:nvCxnSpPr>
        <p:spPr>
          <a:xfrm flipH="1">
            <a:off x="3733800" y="4572000"/>
            <a:ext cx="457200" cy="0"/>
          </a:xfrm>
          <a:prstGeom prst="straightConnector1">
            <a:avLst/>
          </a:prstGeom>
          <a:ln w="38100">
            <a:headEnd type="none" w="med" len="med"/>
            <a:tailEnd type="triangle" w="med"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448191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9576" y="76200"/>
            <a:ext cx="4724400" cy="533400"/>
          </a:xfrm>
        </p:spPr>
        <p:txBody>
          <a:bodyPr vert="horz" lIns="0" rIns="0" bIns="0" anchor="b">
            <a:noAutofit/>
          </a:bodyPr>
          <a:lstStyle/>
          <a:p>
            <a:pPr algn="r" rtl="1"/>
            <a:r>
              <a:rPr lang="fa-IR" sz="3200" dirty="0" smtClean="0">
                <a:cs typeface="B Titr" pitchFamily="2" charset="-78"/>
              </a:rPr>
              <a:t>رعایت مقررات (</a:t>
            </a:r>
            <a:r>
              <a:rPr lang="en-US" sz="3200" b="1" dirty="0" smtClean="0">
                <a:latin typeface="Times New Roman" panose="02020603050405020304" pitchFamily="18" charset="0"/>
                <a:cs typeface="Times New Roman" panose="02020603050405020304" pitchFamily="18" charset="0"/>
              </a:rPr>
              <a:t>Compliance</a:t>
            </a:r>
            <a:r>
              <a:rPr lang="fa-IR" sz="3200" dirty="0" smtClean="0">
                <a:cs typeface="B Titr" pitchFamily="2" charset="-78"/>
              </a:rPr>
              <a:t>)</a:t>
            </a:r>
            <a:endParaRPr lang="en-US" sz="3200" dirty="0" smtClean="0">
              <a:cs typeface="B Titr" pitchFamily="2" charset="-78"/>
            </a:endParaRPr>
          </a:p>
        </p:txBody>
      </p:sp>
      <p:sp>
        <p:nvSpPr>
          <p:cNvPr id="5"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2400">
                <a:solidFill>
                  <a:srgbClr val="AF9738"/>
                </a:solidFill>
                <a:latin typeface="Calibri" pitchFamily="34" charset="0"/>
              </a:defRPr>
            </a:lvl1pPr>
            <a:lvl2pPr marL="742950" indent="-285750">
              <a:spcBef>
                <a:spcPct val="20000"/>
              </a:spcBef>
              <a:buFont typeface="Arial" charset="0"/>
              <a:buChar char="–"/>
              <a:defRPr sz="2000">
                <a:solidFill>
                  <a:srgbClr val="AF9738"/>
                </a:solidFill>
                <a:latin typeface="Calibri" pitchFamily="34" charset="0"/>
              </a:defRPr>
            </a:lvl2pPr>
            <a:lvl3pPr marL="1143000" indent="-228600">
              <a:spcBef>
                <a:spcPct val="20000"/>
              </a:spcBef>
              <a:buFont typeface="Arial" charset="0"/>
              <a:buChar char="•"/>
              <a:defRPr>
                <a:solidFill>
                  <a:srgbClr val="AF9738"/>
                </a:solidFill>
                <a:latin typeface="Calibri" pitchFamily="34" charset="0"/>
              </a:defRPr>
            </a:lvl3pPr>
            <a:lvl4pPr marL="1600200" indent="-228600">
              <a:spcBef>
                <a:spcPct val="20000"/>
              </a:spcBef>
              <a:buFont typeface="Arial" charset="0"/>
              <a:buChar char="–"/>
              <a:defRPr sz="1600">
                <a:solidFill>
                  <a:srgbClr val="AF9738"/>
                </a:solidFill>
                <a:latin typeface="Calibri" pitchFamily="34" charset="0"/>
              </a:defRPr>
            </a:lvl4pPr>
            <a:lvl5pPr marL="2057400" indent="-228600">
              <a:spcBef>
                <a:spcPct val="20000"/>
              </a:spcBef>
              <a:buFont typeface="Arial" charset="0"/>
              <a:buChar char="»"/>
              <a:defRPr sz="1600">
                <a:solidFill>
                  <a:srgbClr val="AF9738"/>
                </a:solidFill>
                <a:latin typeface="Calibri" pitchFamily="34" charset="0"/>
              </a:defRPr>
            </a:lvl5pPr>
            <a:lvl6pPr marL="2514600" indent="-228600" eaLnBrk="0" fontAlgn="base" hangingPunct="0">
              <a:spcBef>
                <a:spcPct val="20000"/>
              </a:spcBef>
              <a:spcAft>
                <a:spcPct val="0"/>
              </a:spcAft>
              <a:buFont typeface="Arial" charset="0"/>
              <a:buChar char="»"/>
              <a:defRPr sz="1600">
                <a:solidFill>
                  <a:srgbClr val="AF9738"/>
                </a:solidFill>
                <a:latin typeface="Calibri" pitchFamily="34" charset="0"/>
              </a:defRPr>
            </a:lvl6pPr>
            <a:lvl7pPr marL="2971800" indent="-228600" eaLnBrk="0" fontAlgn="base" hangingPunct="0">
              <a:spcBef>
                <a:spcPct val="20000"/>
              </a:spcBef>
              <a:spcAft>
                <a:spcPct val="0"/>
              </a:spcAft>
              <a:buFont typeface="Arial" charset="0"/>
              <a:buChar char="»"/>
              <a:defRPr sz="1600">
                <a:solidFill>
                  <a:srgbClr val="AF9738"/>
                </a:solidFill>
                <a:latin typeface="Calibri" pitchFamily="34" charset="0"/>
              </a:defRPr>
            </a:lvl7pPr>
            <a:lvl8pPr marL="3429000" indent="-228600" eaLnBrk="0" fontAlgn="base" hangingPunct="0">
              <a:spcBef>
                <a:spcPct val="20000"/>
              </a:spcBef>
              <a:spcAft>
                <a:spcPct val="0"/>
              </a:spcAft>
              <a:buFont typeface="Arial" charset="0"/>
              <a:buChar char="»"/>
              <a:defRPr sz="1600">
                <a:solidFill>
                  <a:srgbClr val="AF9738"/>
                </a:solidFill>
                <a:latin typeface="Calibri" pitchFamily="34" charset="0"/>
              </a:defRPr>
            </a:lvl8pPr>
            <a:lvl9pPr marL="3886200" indent="-228600" eaLnBrk="0" fontAlgn="base" hangingPunct="0">
              <a:spcBef>
                <a:spcPct val="20000"/>
              </a:spcBef>
              <a:spcAft>
                <a:spcPct val="0"/>
              </a:spcAft>
              <a:buFont typeface="Arial" charset="0"/>
              <a:buChar char="»"/>
              <a:defRPr sz="1600">
                <a:solidFill>
                  <a:srgbClr val="AF9738"/>
                </a:solidFill>
                <a:latin typeface="Calibri" pitchFamily="34" charset="0"/>
              </a:defRPr>
            </a:lvl9pPr>
          </a:lstStyle>
          <a:p>
            <a:pPr algn="ctr" eaLnBrk="1" hangingPunct="1">
              <a:spcBef>
                <a:spcPct val="0"/>
              </a:spcBef>
              <a:buFontTx/>
              <a:buNone/>
            </a:pPr>
            <a:fld id="{3CCA6FBD-7AEB-4E7A-B56A-C512309B018F}" type="slidenum">
              <a:rPr lang="en-US" altLang="en-US" sz="1100" b="1">
                <a:solidFill>
                  <a:schemeClr val="tx1"/>
                </a:solidFill>
                <a:latin typeface="W_akhbar" pitchFamily="2" charset="0"/>
              </a:rPr>
              <a:pPr algn="ctr" eaLnBrk="1" hangingPunct="1">
                <a:spcBef>
                  <a:spcPct val="0"/>
                </a:spcBef>
                <a:buFontTx/>
                <a:buNone/>
              </a:pPr>
              <a:t>11</a:t>
            </a:fld>
            <a:endParaRPr lang="en-US" altLang="en-US" sz="1800" b="1" dirty="0">
              <a:solidFill>
                <a:schemeClr val="tx1"/>
              </a:solidFill>
              <a:latin typeface="W_akhbar" pitchFamily="2" charset="0"/>
            </a:endParaRPr>
          </a:p>
        </p:txBody>
      </p:sp>
      <p:sp>
        <p:nvSpPr>
          <p:cNvPr id="8" name="TextBox 7"/>
          <p:cNvSpPr txBox="1"/>
          <p:nvPr/>
        </p:nvSpPr>
        <p:spPr>
          <a:xfrm>
            <a:off x="914400" y="838200"/>
            <a:ext cx="8010526" cy="5170646"/>
          </a:xfrm>
          <a:prstGeom prst="rect">
            <a:avLst/>
          </a:prstGeom>
          <a:noFill/>
        </p:spPr>
        <p:txBody>
          <a:bodyPr wrap="square" rtlCol="0">
            <a:spAutoFit/>
          </a:bodyPr>
          <a:lstStyle/>
          <a:p>
            <a:pPr marL="342900" indent="-342900" algn="just" rtl="1">
              <a:lnSpc>
                <a:spcPct val="120000"/>
              </a:lnSpc>
              <a:buFont typeface="Arial" panose="020B0604020202020204" pitchFamily="34" charset="0"/>
              <a:buChar char="•"/>
            </a:pPr>
            <a:r>
              <a:rPr lang="fa-IR" sz="2500" b="1" dirty="0" smtClean="0">
                <a:cs typeface="B Zar" panose="00000400000000000000" pitchFamily="2" charset="-78"/>
              </a:rPr>
              <a:t>بخش قابل‌ملاحظه‌ای از پیشرفت در گزارشگری ریسک به رعایت (انطباق یا تطبیق) برمی‌گردد. چون متابعت از قاعده مطرح است، بنابراین می‌شود از واژة «رعایت» استفاده کرد.</a:t>
            </a:r>
          </a:p>
          <a:p>
            <a:pPr marL="342900" indent="-342900" algn="just" rtl="1">
              <a:lnSpc>
                <a:spcPct val="120000"/>
              </a:lnSpc>
              <a:buFont typeface="Arial" panose="020B0604020202020204" pitchFamily="34" charset="0"/>
              <a:buChar char="•"/>
            </a:pPr>
            <a:r>
              <a:rPr lang="fa-IR" sz="2500" b="1" dirty="0" smtClean="0">
                <a:cs typeface="B Zar" panose="00000400000000000000" pitchFamily="2" charset="-78"/>
              </a:rPr>
              <a:t>از </a:t>
            </a:r>
            <a:r>
              <a:rPr lang="en-US" sz="2500" b="1" dirty="0" smtClean="0">
                <a:latin typeface="Times New Roman" panose="02020603050405020304" pitchFamily="18" charset="0"/>
                <a:cs typeface="Times New Roman" panose="02020603050405020304" pitchFamily="18" charset="0"/>
              </a:rPr>
              <a:t>Compliance</a:t>
            </a:r>
            <a:r>
              <a:rPr lang="fa-IR" sz="2500" b="1" dirty="0" smtClean="0">
                <a:cs typeface="B Zar" panose="00000400000000000000" pitchFamily="2" charset="-78"/>
              </a:rPr>
              <a:t> در فرایند پولشویی استفاده می‌شود.</a:t>
            </a:r>
          </a:p>
          <a:p>
            <a:pPr marL="342900" indent="-342900" algn="just" rtl="1">
              <a:lnSpc>
                <a:spcPct val="120000"/>
              </a:lnSpc>
              <a:buFont typeface="Arial" panose="020B0604020202020204" pitchFamily="34" charset="0"/>
              <a:buChar char="•"/>
            </a:pPr>
            <a:r>
              <a:rPr lang="fa-IR" sz="2500" b="1" dirty="0" smtClean="0">
                <a:cs typeface="B Zar" panose="00000400000000000000" pitchFamily="2" charset="-78"/>
              </a:rPr>
              <a:t>مدیر رعایت (</a:t>
            </a:r>
            <a:r>
              <a:rPr lang="en-US" sz="2500" b="1" dirty="0" smtClean="0">
                <a:latin typeface="Times New Roman" panose="02020603050405020304" pitchFamily="18" charset="0"/>
                <a:cs typeface="Times New Roman" panose="02020603050405020304" pitchFamily="18" charset="0"/>
              </a:rPr>
              <a:t>Compliance Officer</a:t>
            </a:r>
            <a:r>
              <a:rPr lang="fa-IR" sz="2500" b="1" dirty="0" smtClean="0">
                <a:cs typeface="B Zar" panose="00000400000000000000" pitchFamily="2" charset="-78"/>
              </a:rPr>
              <a:t>) و واحد یا ادارة رعایت</a:t>
            </a:r>
            <a:r>
              <a:rPr lang="en-US" sz="2500" b="1" dirty="0">
                <a:latin typeface="Times New Roman" panose="02020603050405020304" pitchFamily="18" charset="0"/>
                <a:cs typeface="Times New Roman" panose="02020603050405020304" pitchFamily="18" charset="0"/>
              </a:rPr>
              <a:t> Compliance </a:t>
            </a:r>
            <a:r>
              <a:rPr lang="en-US" sz="2500" b="1" dirty="0" smtClean="0">
                <a:latin typeface="Times New Roman" panose="02020603050405020304" pitchFamily="18" charset="0"/>
                <a:cs typeface="Times New Roman" panose="02020603050405020304" pitchFamily="18" charset="0"/>
              </a:rPr>
              <a:t>Department</a:t>
            </a:r>
            <a:r>
              <a:rPr lang="fa-IR" sz="2500" b="1" dirty="0" smtClean="0">
                <a:latin typeface="Times New Roman" panose="02020603050405020304" pitchFamily="18" charset="0"/>
                <a:cs typeface="Times New Roman" panose="02020603050405020304" pitchFamily="18" charset="0"/>
              </a:rPr>
              <a:t>.</a:t>
            </a:r>
            <a:endParaRPr lang="fa-IR" sz="2500" b="1" dirty="0" smtClean="0">
              <a:cs typeface="B Zar" panose="00000400000000000000" pitchFamily="2" charset="-78"/>
            </a:endParaRPr>
          </a:p>
          <a:p>
            <a:pPr marL="342900" indent="-342900" algn="just" rtl="1">
              <a:lnSpc>
                <a:spcPct val="120000"/>
              </a:lnSpc>
              <a:buFont typeface="Arial" panose="020B0604020202020204" pitchFamily="34" charset="0"/>
              <a:buChar char="•"/>
            </a:pPr>
            <a:r>
              <a:rPr lang="fa-IR" sz="2500" b="1" dirty="0" smtClean="0">
                <a:cs typeface="B Zar" panose="00000400000000000000" pitchFamily="2" charset="-78"/>
              </a:rPr>
              <a:t>تعریف ریسک رعایت (</a:t>
            </a:r>
            <a:r>
              <a:rPr lang="en-US" sz="2500" b="1" dirty="0">
                <a:latin typeface="Times New Roman" panose="02020603050405020304" pitchFamily="18" charset="0"/>
                <a:cs typeface="Times New Roman" panose="02020603050405020304" pitchFamily="18" charset="0"/>
              </a:rPr>
              <a:t>Compliance</a:t>
            </a:r>
            <a:r>
              <a:rPr lang="fa-IR" sz="2500" b="1" dirty="0" smtClean="0">
                <a:cs typeface="B Zar" panose="00000400000000000000" pitchFamily="2" charset="-78"/>
              </a:rPr>
              <a:t>) توسط بازل: ریسک </a:t>
            </a:r>
            <a:r>
              <a:rPr lang="en-US" sz="2500" b="1" dirty="0" smtClean="0">
                <a:latin typeface="Times New Roman" panose="02020603050405020304" pitchFamily="18" charset="0"/>
                <a:cs typeface="Times New Roman" panose="02020603050405020304" pitchFamily="18" charset="0"/>
              </a:rPr>
              <a:t>Compliance</a:t>
            </a:r>
            <a:r>
              <a:rPr lang="fa-IR" sz="2500" b="1" dirty="0" smtClean="0">
                <a:latin typeface="Times New Roman" panose="02020603050405020304" pitchFamily="18" charset="0"/>
                <a:cs typeface="Times New Roman" panose="02020603050405020304" pitchFamily="18" charset="0"/>
              </a:rPr>
              <a:t> </a:t>
            </a:r>
            <a:r>
              <a:rPr lang="fa-IR" sz="2500" b="1" dirty="0">
                <a:cs typeface="B Zar" panose="00000400000000000000" pitchFamily="2" charset="-78"/>
              </a:rPr>
              <a:t>عبارت است از ریسک مجازات‌هایی که براساس قانون یا مقررات وضع </a:t>
            </a:r>
            <a:r>
              <a:rPr lang="fa-IR" sz="2500" b="1" dirty="0" smtClean="0">
                <a:cs typeface="B Zar" panose="00000400000000000000" pitchFamily="2" charset="-78"/>
              </a:rPr>
              <a:t>می‌شود.</a:t>
            </a:r>
            <a:endParaRPr lang="fa-IR" sz="2500" b="1" dirty="0">
              <a:cs typeface="B Zar" panose="00000400000000000000" pitchFamily="2" charset="-78"/>
            </a:endParaRPr>
          </a:p>
          <a:p>
            <a:pPr marL="342900" indent="-342900" algn="just" rtl="1">
              <a:lnSpc>
                <a:spcPct val="120000"/>
              </a:lnSpc>
              <a:buFont typeface="Arial" panose="020B0604020202020204" pitchFamily="34" charset="0"/>
              <a:buChar char="•"/>
            </a:pPr>
            <a:r>
              <a:rPr lang="fa-IR" sz="2500" b="1" dirty="0">
                <a:cs typeface="B Zar" panose="00000400000000000000" pitchFamily="2" charset="-78"/>
              </a:rPr>
              <a:t>البته رعایت </a:t>
            </a:r>
            <a:r>
              <a:rPr lang="fa-IR" sz="2500" b="1" dirty="0" smtClean="0">
                <a:cs typeface="B Zar" panose="00000400000000000000" pitchFamily="2" charset="-78"/>
              </a:rPr>
              <a:t>چیزی </a:t>
            </a:r>
            <a:r>
              <a:rPr lang="fa-IR" sz="2500" b="1" dirty="0">
                <a:cs typeface="B Zar" panose="00000400000000000000" pitchFamily="2" charset="-78"/>
              </a:rPr>
              <a:t>فراتر از «متابعت از قانون» </a:t>
            </a:r>
            <a:r>
              <a:rPr lang="fa-IR" sz="2500" b="1" dirty="0" smtClean="0">
                <a:cs typeface="B Zar" panose="00000400000000000000" pitchFamily="2" charset="-78"/>
              </a:rPr>
              <a:t>است.</a:t>
            </a:r>
            <a:endParaRPr lang="fa-IR" sz="2500" b="1" dirty="0">
              <a:cs typeface="B Zar" panose="00000400000000000000" pitchFamily="2" charset="-78"/>
            </a:endParaRPr>
          </a:p>
          <a:p>
            <a:pPr marL="342900" indent="-342900" algn="just" rtl="1">
              <a:lnSpc>
                <a:spcPct val="120000"/>
              </a:lnSpc>
              <a:buFont typeface="Arial" panose="020B0604020202020204" pitchFamily="34" charset="0"/>
              <a:buChar char="•"/>
            </a:pPr>
            <a:r>
              <a:rPr lang="fa-IR" sz="2500" b="1" dirty="0" smtClean="0">
                <a:cs typeface="B Zar" panose="00000400000000000000" pitchFamily="2" charset="-78"/>
              </a:rPr>
              <a:t>«رعایت»</a:t>
            </a:r>
            <a:r>
              <a:rPr lang="fa-IR" sz="2500" b="1" dirty="0" smtClean="0">
                <a:latin typeface="Times New Roman" panose="02020603050405020304" pitchFamily="18" charset="0"/>
                <a:cs typeface="Times New Roman" panose="02020603050405020304" pitchFamily="18" charset="0"/>
              </a:rPr>
              <a:t> </a:t>
            </a:r>
            <a:r>
              <a:rPr lang="fa-IR" sz="2500" b="1" dirty="0">
                <a:cs typeface="B Zar" panose="00000400000000000000" pitchFamily="2" charset="-78"/>
              </a:rPr>
              <a:t>پلی است بین سود و </a:t>
            </a:r>
            <a:r>
              <a:rPr lang="fa-IR" sz="2500" b="1" dirty="0" smtClean="0">
                <a:cs typeface="B Zar" panose="00000400000000000000" pitchFamily="2" charset="-78"/>
              </a:rPr>
              <a:t>توجه و تبعیت از مقررات.</a:t>
            </a:r>
            <a:endParaRPr lang="en-US" sz="2500" b="1" dirty="0">
              <a:cs typeface="B Zar" panose="00000400000000000000" pitchFamily="2" charset="-78"/>
            </a:endParaRPr>
          </a:p>
        </p:txBody>
      </p:sp>
    </p:spTree>
    <p:extLst>
      <p:ext uri="{BB962C8B-B14F-4D97-AF65-F5344CB8AC3E}">
        <p14:creationId xmlns:p14="http://schemas.microsoft.com/office/powerpoint/2010/main" val="11524657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1800" y="76200"/>
            <a:ext cx="5972176" cy="533400"/>
          </a:xfrm>
        </p:spPr>
        <p:txBody>
          <a:bodyPr vert="horz" lIns="0" rIns="0" bIns="0" anchor="b">
            <a:noAutofit/>
          </a:bodyPr>
          <a:lstStyle/>
          <a:p>
            <a:pPr algn="r" rtl="1"/>
            <a:r>
              <a:rPr lang="fa-IR" sz="3200" dirty="0" smtClean="0">
                <a:cs typeface="B Titr" pitchFamily="2" charset="-78"/>
              </a:rPr>
              <a:t>رعایت مقررات (</a:t>
            </a:r>
            <a:r>
              <a:rPr lang="en-US" sz="3200" b="1" dirty="0" smtClean="0">
                <a:latin typeface="Times New Roman" panose="02020603050405020304" pitchFamily="18" charset="0"/>
                <a:cs typeface="Times New Roman" panose="02020603050405020304" pitchFamily="18" charset="0"/>
              </a:rPr>
              <a:t>Compliance</a:t>
            </a:r>
            <a:r>
              <a:rPr lang="fa-IR" sz="3200" dirty="0" smtClean="0">
                <a:cs typeface="B Titr" pitchFamily="2" charset="-78"/>
              </a:rPr>
              <a:t>) </a:t>
            </a:r>
            <a:r>
              <a:rPr lang="fa-IR" sz="2400" dirty="0" smtClean="0">
                <a:cs typeface="B Titr" pitchFamily="2" charset="-78"/>
              </a:rPr>
              <a:t>(ادامه)</a:t>
            </a:r>
            <a:endParaRPr lang="en-US" sz="3200" dirty="0" smtClean="0">
              <a:cs typeface="B Titr" pitchFamily="2" charset="-78"/>
            </a:endParaRPr>
          </a:p>
        </p:txBody>
      </p:sp>
      <p:sp>
        <p:nvSpPr>
          <p:cNvPr id="5"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charset="0"/>
              <a:buChar char="•"/>
              <a:defRPr sz="2400">
                <a:solidFill>
                  <a:srgbClr val="AF9738"/>
                </a:solidFill>
                <a:latin typeface="Calibri" pitchFamily="34" charset="0"/>
              </a:defRPr>
            </a:lvl1pPr>
            <a:lvl2pPr marL="742950" indent="-285750">
              <a:spcBef>
                <a:spcPct val="20000"/>
              </a:spcBef>
              <a:buFont typeface="Arial" charset="0"/>
              <a:buChar char="–"/>
              <a:defRPr sz="2000">
                <a:solidFill>
                  <a:srgbClr val="AF9738"/>
                </a:solidFill>
                <a:latin typeface="Calibri" pitchFamily="34" charset="0"/>
              </a:defRPr>
            </a:lvl2pPr>
            <a:lvl3pPr marL="1143000" indent="-228600">
              <a:spcBef>
                <a:spcPct val="20000"/>
              </a:spcBef>
              <a:buFont typeface="Arial" charset="0"/>
              <a:buChar char="•"/>
              <a:defRPr>
                <a:solidFill>
                  <a:srgbClr val="AF9738"/>
                </a:solidFill>
                <a:latin typeface="Calibri" pitchFamily="34" charset="0"/>
              </a:defRPr>
            </a:lvl3pPr>
            <a:lvl4pPr marL="1600200" indent="-228600">
              <a:spcBef>
                <a:spcPct val="20000"/>
              </a:spcBef>
              <a:buFont typeface="Arial" charset="0"/>
              <a:buChar char="–"/>
              <a:defRPr sz="1600">
                <a:solidFill>
                  <a:srgbClr val="AF9738"/>
                </a:solidFill>
                <a:latin typeface="Calibri" pitchFamily="34" charset="0"/>
              </a:defRPr>
            </a:lvl4pPr>
            <a:lvl5pPr marL="2057400" indent="-228600">
              <a:spcBef>
                <a:spcPct val="20000"/>
              </a:spcBef>
              <a:buFont typeface="Arial" charset="0"/>
              <a:buChar char="»"/>
              <a:defRPr sz="1600">
                <a:solidFill>
                  <a:srgbClr val="AF9738"/>
                </a:solidFill>
                <a:latin typeface="Calibri" pitchFamily="34" charset="0"/>
              </a:defRPr>
            </a:lvl5pPr>
            <a:lvl6pPr marL="2514600" indent="-228600" eaLnBrk="0" fontAlgn="base" hangingPunct="0">
              <a:spcBef>
                <a:spcPct val="20000"/>
              </a:spcBef>
              <a:spcAft>
                <a:spcPct val="0"/>
              </a:spcAft>
              <a:buFont typeface="Arial" charset="0"/>
              <a:buChar char="»"/>
              <a:defRPr sz="1600">
                <a:solidFill>
                  <a:srgbClr val="AF9738"/>
                </a:solidFill>
                <a:latin typeface="Calibri" pitchFamily="34" charset="0"/>
              </a:defRPr>
            </a:lvl6pPr>
            <a:lvl7pPr marL="2971800" indent="-228600" eaLnBrk="0" fontAlgn="base" hangingPunct="0">
              <a:spcBef>
                <a:spcPct val="20000"/>
              </a:spcBef>
              <a:spcAft>
                <a:spcPct val="0"/>
              </a:spcAft>
              <a:buFont typeface="Arial" charset="0"/>
              <a:buChar char="»"/>
              <a:defRPr sz="1600">
                <a:solidFill>
                  <a:srgbClr val="AF9738"/>
                </a:solidFill>
                <a:latin typeface="Calibri" pitchFamily="34" charset="0"/>
              </a:defRPr>
            </a:lvl7pPr>
            <a:lvl8pPr marL="3429000" indent="-228600" eaLnBrk="0" fontAlgn="base" hangingPunct="0">
              <a:spcBef>
                <a:spcPct val="20000"/>
              </a:spcBef>
              <a:spcAft>
                <a:spcPct val="0"/>
              </a:spcAft>
              <a:buFont typeface="Arial" charset="0"/>
              <a:buChar char="»"/>
              <a:defRPr sz="1600">
                <a:solidFill>
                  <a:srgbClr val="AF9738"/>
                </a:solidFill>
                <a:latin typeface="Calibri" pitchFamily="34" charset="0"/>
              </a:defRPr>
            </a:lvl8pPr>
            <a:lvl9pPr marL="3886200" indent="-228600" eaLnBrk="0" fontAlgn="base" hangingPunct="0">
              <a:spcBef>
                <a:spcPct val="20000"/>
              </a:spcBef>
              <a:spcAft>
                <a:spcPct val="0"/>
              </a:spcAft>
              <a:buFont typeface="Arial" charset="0"/>
              <a:buChar char="»"/>
              <a:defRPr sz="1600">
                <a:solidFill>
                  <a:srgbClr val="AF9738"/>
                </a:solidFill>
                <a:latin typeface="Calibri" pitchFamily="34" charset="0"/>
              </a:defRPr>
            </a:lvl9pPr>
          </a:lstStyle>
          <a:p>
            <a:pPr algn="ctr" eaLnBrk="1" hangingPunct="1">
              <a:spcBef>
                <a:spcPct val="0"/>
              </a:spcBef>
              <a:buFontTx/>
              <a:buNone/>
            </a:pPr>
            <a:fld id="{3CCA6FBD-7AEB-4E7A-B56A-C512309B018F}" type="slidenum">
              <a:rPr lang="en-US" altLang="en-US" sz="1100" b="1">
                <a:solidFill>
                  <a:schemeClr val="tx1"/>
                </a:solidFill>
                <a:latin typeface="W_akhbar" pitchFamily="2" charset="0"/>
              </a:rPr>
              <a:pPr algn="ctr" eaLnBrk="1" hangingPunct="1">
                <a:spcBef>
                  <a:spcPct val="0"/>
                </a:spcBef>
                <a:buFontTx/>
                <a:buNone/>
              </a:pPr>
              <a:t>12</a:t>
            </a:fld>
            <a:endParaRPr lang="en-US" altLang="en-US" sz="1800" b="1" dirty="0">
              <a:solidFill>
                <a:schemeClr val="tx1"/>
              </a:solidFill>
              <a:latin typeface="W_akhbar" pitchFamily="2" charset="0"/>
            </a:endParaRPr>
          </a:p>
        </p:txBody>
      </p:sp>
      <p:sp>
        <p:nvSpPr>
          <p:cNvPr id="8" name="TextBox 7"/>
          <p:cNvSpPr txBox="1"/>
          <p:nvPr/>
        </p:nvSpPr>
        <p:spPr>
          <a:xfrm>
            <a:off x="1219200" y="838200"/>
            <a:ext cx="7705726" cy="5863144"/>
          </a:xfrm>
          <a:prstGeom prst="rect">
            <a:avLst/>
          </a:prstGeom>
          <a:noFill/>
        </p:spPr>
        <p:txBody>
          <a:bodyPr wrap="square" rtlCol="0">
            <a:spAutoFit/>
          </a:bodyPr>
          <a:lstStyle/>
          <a:p>
            <a:pPr marL="342900" indent="-342900" algn="just" rtl="1">
              <a:lnSpc>
                <a:spcPct val="150000"/>
              </a:lnSpc>
              <a:buFont typeface="Arial" panose="020B0604020202020204" pitchFamily="34" charset="0"/>
              <a:buChar char="•"/>
            </a:pPr>
            <a:r>
              <a:rPr lang="fa-IR" sz="2500" b="1" dirty="0" smtClean="0">
                <a:cs typeface="B Zar" panose="00000400000000000000" pitchFamily="2" charset="-78"/>
              </a:rPr>
              <a:t>نیاز به فرهنگ رعایت یا </a:t>
            </a:r>
            <a:r>
              <a:rPr lang="en-US" sz="2400" b="1" dirty="0" smtClean="0">
                <a:latin typeface="Times New Roman" panose="02020603050405020304" pitchFamily="18" charset="0"/>
                <a:cs typeface="Times New Roman" panose="02020603050405020304" pitchFamily="18" charset="0"/>
              </a:rPr>
              <a:t>C</a:t>
            </a:r>
            <a:r>
              <a:rPr lang="en-US" sz="2500" b="1" dirty="0" smtClean="0">
                <a:latin typeface="Times New Roman" panose="02020603050405020304" pitchFamily="18" charset="0"/>
                <a:cs typeface="Times New Roman" panose="02020603050405020304" pitchFamily="18" charset="0"/>
              </a:rPr>
              <a:t>ompliance</a:t>
            </a:r>
            <a:r>
              <a:rPr lang="fa-IR" sz="2500" b="1" dirty="0" smtClean="0">
                <a:cs typeface="B Zar" panose="00000400000000000000" pitchFamily="2" charset="-78"/>
              </a:rPr>
              <a:t> وجود دارد؛ حسابرس کاری می‌کند که این فرهنگ شیوع یابد.</a:t>
            </a:r>
          </a:p>
          <a:p>
            <a:pPr marL="342900" indent="-342900" algn="just" rtl="1">
              <a:lnSpc>
                <a:spcPct val="150000"/>
              </a:lnSpc>
              <a:buFont typeface="Arial" panose="020B0604020202020204" pitchFamily="34" charset="0"/>
              <a:buChar char="•"/>
            </a:pPr>
            <a:r>
              <a:rPr lang="fa-IR" sz="2500" b="1" dirty="0" smtClean="0">
                <a:cs typeface="B Zar" panose="00000400000000000000" pitchFamily="2" charset="-78"/>
              </a:rPr>
              <a:t>تمام تلاش حسابرس استقرار رعایت (</a:t>
            </a:r>
            <a:r>
              <a:rPr lang="en-US" sz="2400" b="1" dirty="0" smtClean="0">
                <a:latin typeface="Times New Roman" panose="02020603050405020304" pitchFamily="18" charset="0"/>
                <a:cs typeface="Times New Roman" panose="02020603050405020304" pitchFamily="18" charset="0"/>
              </a:rPr>
              <a:t>C</a:t>
            </a:r>
            <a:r>
              <a:rPr lang="en-US" sz="2500" b="1" dirty="0" smtClean="0">
                <a:latin typeface="Times New Roman" panose="02020603050405020304" pitchFamily="18" charset="0"/>
                <a:cs typeface="Times New Roman" panose="02020603050405020304" pitchFamily="18" charset="0"/>
              </a:rPr>
              <a:t>ompliance</a:t>
            </a:r>
            <a:r>
              <a:rPr lang="fa-IR" sz="2500" b="1" dirty="0" smtClean="0">
                <a:latin typeface="Times New Roman" panose="02020603050405020304" pitchFamily="18" charset="0"/>
                <a:cs typeface="Times New Roman" panose="02020603050405020304" pitchFamily="18" charset="0"/>
              </a:rPr>
              <a:t>)</a:t>
            </a:r>
            <a:r>
              <a:rPr lang="fa-IR" sz="2500" b="1" dirty="0" smtClean="0">
                <a:cs typeface="B Zar" panose="00000400000000000000" pitchFamily="2" charset="-78"/>
              </a:rPr>
              <a:t> است. می‌کوشد تا «شناسایی الزامات قانونی، مقرراتی و رویه‌هایی که اجرای آن‌ها در شرکت لازم است، انجام شود و اجرای ترتیبات، سیستم‌ها و کنترل‌های لازم برای تسهیل اجرای این تعهدات و الزامات عملی شود.»</a:t>
            </a:r>
          </a:p>
          <a:p>
            <a:pPr marL="342900" indent="-342900" algn="just" rtl="1">
              <a:lnSpc>
                <a:spcPct val="150000"/>
              </a:lnSpc>
              <a:buFont typeface="Arial" panose="020B0604020202020204" pitchFamily="34" charset="0"/>
              <a:buChar char="•"/>
            </a:pPr>
            <a:r>
              <a:rPr lang="fa-IR" sz="2500" b="1" dirty="0" smtClean="0">
                <a:cs typeface="B Zar" panose="00000400000000000000" pitchFamily="2" charset="-78"/>
              </a:rPr>
              <a:t>حسابرس می‌باید «ارزش‌هایی در شرکت ایجاد کند که رابطة شرکت با مشتریان، طرفین تجاری، مقامات نظارتی، صنعت و بازار را کنترل و تنظیم کند.»</a:t>
            </a:r>
            <a:endParaRPr lang="en-US" sz="2500" b="1" dirty="0">
              <a:cs typeface="B Zar" panose="00000400000000000000" pitchFamily="2" charset="-78"/>
            </a:endParaRPr>
          </a:p>
        </p:txBody>
      </p:sp>
    </p:spTree>
    <p:extLst>
      <p:ext uri="{BB962C8B-B14F-4D97-AF65-F5344CB8AC3E}">
        <p14:creationId xmlns:p14="http://schemas.microsoft.com/office/powerpoint/2010/main" val="35607980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274638"/>
            <a:ext cx="7333488" cy="563562"/>
          </a:xfrm>
        </p:spPr>
        <p:txBody>
          <a:bodyPr vert="horz" lIns="0" rIns="0" bIns="0" anchor="b">
            <a:noAutofit/>
          </a:bodyPr>
          <a:lstStyle/>
          <a:p>
            <a:pPr algn="r" rtl="1"/>
            <a:r>
              <a:rPr lang="fa-IR" sz="2800" dirty="0" smtClean="0">
                <a:cs typeface="B Titr" pitchFamily="2" charset="-78"/>
              </a:rPr>
              <a:t>نمونه‌هایی از گزارشگری ریسک صحیح</a:t>
            </a:r>
            <a:endParaRPr lang="en-US" sz="2800" dirty="0" smtClean="0">
              <a:cs typeface="B Titr" pitchFamily="2" charset="-78"/>
            </a:endParaRPr>
          </a:p>
        </p:txBody>
      </p:sp>
      <p:sp>
        <p:nvSpPr>
          <p:cNvPr id="3" name="Content Placeholder 2"/>
          <p:cNvSpPr>
            <a:spLocks noGrp="1"/>
          </p:cNvSpPr>
          <p:nvPr>
            <p:ph idx="1"/>
          </p:nvPr>
        </p:nvSpPr>
        <p:spPr>
          <a:xfrm>
            <a:off x="1066800" y="1219200"/>
            <a:ext cx="7726680" cy="5029200"/>
          </a:xfrm>
        </p:spPr>
        <p:txBody>
          <a:bodyPr>
            <a:noAutofit/>
          </a:bodyPr>
          <a:lstStyle/>
          <a:p>
            <a:pPr algn="just" rtl="1"/>
            <a:r>
              <a:rPr lang="fa-IR" dirty="0" smtClean="0">
                <a:latin typeface="Times New Roman" pitchFamily="18" charset="0"/>
                <a:cs typeface="B Mitra" pitchFamily="2" charset="-78"/>
              </a:rPr>
              <a:t>نمونه‌هایی از گزارشگری ریسک درست</a:t>
            </a:r>
          </a:p>
          <a:p>
            <a:pPr marL="356616" lvl="1" indent="0" algn="just" rtl="1">
              <a:buNone/>
            </a:pPr>
            <a:r>
              <a:rPr lang="fa-IR" sz="3100" dirty="0" smtClean="0">
                <a:latin typeface="Times New Roman" pitchFamily="18" charset="0"/>
                <a:cs typeface="B Mitra" pitchFamily="2" charset="-78"/>
              </a:rPr>
              <a:t>1. نشان‌دادن ریسک تغییر استراتژی؛</a:t>
            </a:r>
          </a:p>
          <a:p>
            <a:pPr marL="356616" lvl="1" indent="0" algn="just" rtl="1">
              <a:buNone/>
            </a:pPr>
            <a:r>
              <a:rPr lang="fa-IR" sz="3100" dirty="0" smtClean="0">
                <a:cs typeface="B Mitra" pitchFamily="2" charset="-78"/>
              </a:rPr>
              <a:t>2. «صداقت در بیان»؛</a:t>
            </a:r>
          </a:p>
          <a:p>
            <a:pPr marL="356616" lvl="1" indent="0" algn="just" rtl="1">
              <a:buNone/>
            </a:pPr>
            <a:r>
              <a:rPr lang="fa-IR" sz="3100" dirty="0" smtClean="0">
                <a:cs typeface="B Mitra" pitchFamily="2" charset="-78"/>
              </a:rPr>
              <a:t>3. بیان متمرکز و جمع‌وجور؛</a:t>
            </a:r>
          </a:p>
          <a:p>
            <a:pPr marL="356616" lvl="1" indent="0" algn="just" rtl="1">
              <a:buNone/>
            </a:pPr>
            <a:r>
              <a:rPr lang="fa-IR" sz="3100" dirty="0" smtClean="0">
                <a:cs typeface="B Mitra" pitchFamily="2" charset="-78"/>
              </a:rPr>
              <a:t>4. توضیح درست از مدل کسب‌وکار شرکت و بخش توضیح ریسک به روزآمد و خوبی که تکرار حرف‌های قبلی نباشد؛</a:t>
            </a:r>
          </a:p>
          <a:p>
            <a:pPr marL="356616" lvl="1" indent="0" algn="just" rtl="1">
              <a:buNone/>
            </a:pPr>
            <a:r>
              <a:rPr lang="fa-IR" sz="3100" dirty="0" smtClean="0">
                <a:cs typeface="B Mitra" pitchFamily="2" charset="-78"/>
              </a:rPr>
              <a:t>5. گزارش در مورد هر ریسک با اشاره به بخش‌های دیگر گزارش</a:t>
            </a:r>
          </a:p>
          <a:p>
            <a:pPr marL="356616" lvl="1" indent="0" algn="just" rtl="1">
              <a:buNone/>
            </a:pPr>
            <a:r>
              <a:rPr lang="fa-IR" sz="3100" dirty="0" smtClean="0">
                <a:cs typeface="B Mitra" pitchFamily="2" charset="-78"/>
              </a:rPr>
              <a:t>6. شرح حاوی جزئیات مفید و ضروری در گزارش از جمله انتشار دستورکارهای کمیتة ریسک.</a:t>
            </a:r>
            <a:endParaRPr lang="fa-IR" sz="3100" dirty="0">
              <a:cs typeface="B Mitra" pitchFamily="2" charset="-78"/>
            </a:endParaRPr>
          </a:p>
        </p:txBody>
      </p:sp>
      <p:sp>
        <p:nvSpPr>
          <p:cNvPr id="4"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D40B91E3-1FCB-4A7C-B2A3-726C0DD83ADE}" type="slidenum">
              <a:rPr lang="en-US" altLang="en-US" sz="1100" b="1">
                <a:solidFill>
                  <a:schemeClr val="tx1"/>
                </a:solidFill>
                <a:latin typeface="W_akhbar" pitchFamily="2" charset="0"/>
              </a:rPr>
              <a:pPr algn="ctr" eaLnBrk="1" hangingPunct="1">
                <a:spcBef>
                  <a:spcPct val="0"/>
                </a:spcBef>
                <a:buFontTx/>
                <a:buNone/>
              </a:pPr>
              <a:t>13</a:t>
            </a:fld>
            <a:endParaRPr lang="en-US" altLang="en-US" sz="1800" b="1" dirty="0">
              <a:solidFill>
                <a:schemeClr val="tx1"/>
              </a:solidFill>
              <a:latin typeface="W_akhbar" pitchFamily="2" charset="0"/>
            </a:endParaRPr>
          </a:p>
        </p:txBody>
      </p:sp>
    </p:spTree>
    <p:extLst>
      <p:ext uri="{BB962C8B-B14F-4D97-AF65-F5344CB8AC3E}">
        <p14:creationId xmlns:p14="http://schemas.microsoft.com/office/powerpoint/2010/main" val="17619375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274638"/>
            <a:ext cx="7333488" cy="563562"/>
          </a:xfrm>
        </p:spPr>
        <p:txBody>
          <a:bodyPr vert="horz" lIns="0" rIns="0" bIns="0" anchor="b">
            <a:noAutofit/>
          </a:bodyPr>
          <a:lstStyle/>
          <a:p>
            <a:pPr algn="r" rtl="1"/>
            <a:r>
              <a:rPr lang="fa-IR" sz="2800" dirty="0">
                <a:cs typeface="B Titr" pitchFamily="2" charset="-78"/>
              </a:rPr>
              <a:t>هدف </a:t>
            </a:r>
            <a:r>
              <a:rPr lang="fa-IR" sz="2800" dirty="0" smtClean="0">
                <a:cs typeface="B Titr" pitchFamily="2" charset="-78"/>
              </a:rPr>
              <a:t>وسیع‌تری از گزارشگری</a:t>
            </a:r>
            <a:endParaRPr lang="en-US" sz="2800" dirty="0" smtClean="0">
              <a:cs typeface="B Titr" pitchFamily="2" charset="-78"/>
            </a:endParaRPr>
          </a:p>
        </p:txBody>
      </p:sp>
      <p:sp>
        <p:nvSpPr>
          <p:cNvPr id="3" name="Content Placeholder 2"/>
          <p:cNvSpPr>
            <a:spLocks noGrp="1"/>
          </p:cNvSpPr>
          <p:nvPr>
            <p:ph idx="1"/>
          </p:nvPr>
        </p:nvSpPr>
        <p:spPr>
          <a:xfrm>
            <a:off x="1066800" y="1219200"/>
            <a:ext cx="7726680" cy="5029200"/>
          </a:xfrm>
        </p:spPr>
        <p:txBody>
          <a:bodyPr>
            <a:noAutofit/>
          </a:bodyPr>
          <a:lstStyle/>
          <a:p>
            <a:pPr algn="just" rtl="1"/>
            <a:r>
              <a:rPr lang="fa-IR" sz="2800" dirty="0" smtClean="0">
                <a:cs typeface="B Mitra" pitchFamily="2" charset="-78"/>
              </a:rPr>
              <a:t>هدف گزارشگری ریسک محدود به ایجاد اعتماد میان سرمایه‌گذاران نیست، بلکه ارتقای «کیفیت کلی مدیریت» هم مطرح است.</a:t>
            </a:r>
          </a:p>
          <a:p>
            <a:pPr algn="just" rtl="1"/>
            <a:r>
              <a:rPr lang="fa-IR" sz="2800" dirty="0" smtClean="0">
                <a:latin typeface="Times New Roman" pitchFamily="18" charset="0"/>
                <a:cs typeface="B Mitra" pitchFamily="2" charset="-78"/>
              </a:rPr>
              <a:t>بحث ریسک جامع (</a:t>
            </a:r>
            <a:r>
              <a:rPr lang="en-US" sz="2800" dirty="0" smtClean="0">
                <a:latin typeface="Times New Roman" pitchFamily="18" charset="0"/>
                <a:cs typeface="B Mitra" pitchFamily="2" charset="-78"/>
              </a:rPr>
              <a:t>comprehensive</a:t>
            </a:r>
            <a:r>
              <a:rPr lang="fa-IR" sz="2800" dirty="0" smtClean="0">
                <a:latin typeface="Times New Roman" pitchFamily="18" charset="0"/>
                <a:cs typeface="B Mitra" pitchFamily="2" charset="-78"/>
              </a:rPr>
              <a:t>) در مقابل ریسک هدف‌گذاری شده (</a:t>
            </a:r>
            <a:r>
              <a:rPr lang="en-US" sz="2800" dirty="0" smtClean="0">
                <a:latin typeface="Times New Roman" pitchFamily="18" charset="0"/>
                <a:cs typeface="B Mitra" pitchFamily="2" charset="-78"/>
              </a:rPr>
              <a:t>targeted</a:t>
            </a:r>
            <a:r>
              <a:rPr lang="fa-IR" sz="2800" dirty="0" smtClean="0">
                <a:latin typeface="Times New Roman" pitchFamily="18" charset="0"/>
                <a:cs typeface="B Mitra" pitchFamily="2" charset="-78"/>
              </a:rPr>
              <a:t>).</a:t>
            </a:r>
          </a:p>
          <a:p>
            <a:pPr algn="just" rtl="1"/>
            <a:r>
              <a:rPr lang="fa-IR" sz="2800" dirty="0" smtClean="0">
                <a:latin typeface="Times New Roman" pitchFamily="18" charset="0"/>
                <a:cs typeface="B Mitra" pitchFamily="2" charset="-78"/>
              </a:rPr>
              <a:t>حساسیت سرمایه‌گذاران بزرگ به ریسک در مقایسه با سرمایه‌گذاران کوچک (شاید باید برعکس باشد). حسابرس چه نقشی دارد؟</a:t>
            </a:r>
          </a:p>
          <a:p>
            <a:pPr algn="just" rtl="1"/>
            <a:r>
              <a:rPr lang="fa-IR" sz="2800" dirty="0" smtClean="0">
                <a:latin typeface="Times New Roman" pitchFamily="18" charset="0"/>
                <a:cs typeface="B Mitra" pitchFamily="2" charset="-78"/>
              </a:rPr>
              <a:t>اگر سرمایه‌گذار از ریسک برداشت اشتباهی داشته باشد، این به کیفیت گزارشگری ریسک برمی‌گردد.</a:t>
            </a:r>
            <a:endParaRPr lang="fa-IR" sz="2400" dirty="0">
              <a:cs typeface="B Mitra" pitchFamily="2" charset="-78"/>
            </a:endParaRPr>
          </a:p>
        </p:txBody>
      </p:sp>
      <p:sp>
        <p:nvSpPr>
          <p:cNvPr id="4"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D40B91E3-1FCB-4A7C-B2A3-726C0DD83ADE}" type="slidenum">
              <a:rPr lang="en-US" altLang="en-US" sz="1100" b="1">
                <a:solidFill>
                  <a:schemeClr val="tx1"/>
                </a:solidFill>
                <a:latin typeface="W_akhbar" pitchFamily="2" charset="0"/>
              </a:rPr>
              <a:pPr algn="ctr" eaLnBrk="1" hangingPunct="1">
                <a:spcBef>
                  <a:spcPct val="0"/>
                </a:spcBef>
                <a:buFontTx/>
                <a:buNone/>
              </a:pPr>
              <a:t>14</a:t>
            </a:fld>
            <a:endParaRPr lang="en-US" altLang="en-US" sz="1800" b="1" dirty="0">
              <a:solidFill>
                <a:schemeClr val="tx1"/>
              </a:solidFill>
              <a:latin typeface="W_akhbar" pitchFamily="2" charset="0"/>
            </a:endParaRPr>
          </a:p>
        </p:txBody>
      </p:sp>
    </p:spTree>
    <p:extLst>
      <p:ext uri="{BB962C8B-B14F-4D97-AF65-F5344CB8AC3E}">
        <p14:creationId xmlns:p14="http://schemas.microsoft.com/office/powerpoint/2010/main" val="32047459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304800"/>
            <a:ext cx="6629400" cy="609600"/>
          </a:xfrm>
        </p:spPr>
        <p:txBody>
          <a:bodyPr>
            <a:normAutofit/>
          </a:bodyPr>
          <a:lstStyle/>
          <a:p>
            <a:pPr algn="ctr">
              <a:defRPr/>
            </a:pPr>
            <a:r>
              <a:rPr lang="fa-IR" sz="3200" dirty="0" smtClean="0">
                <a:solidFill>
                  <a:schemeClr val="accent5">
                    <a:lumMod val="50000"/>
                  </a:schemeClr>
                </a:solidFill>
                <a:cs typeface="B Titr" pitchFamily="2" charset="-78"/>
              </a:rPr>
              <a:t>اشکالات گزارشگری ریسک کدام است؟</a:t>
            </a:r>
            <a:endParaRPr lang="en-US" dirty="0"/>
          </a:p>
        </p:txBody>
      </p:sp>
      <p:sp>
        <p:nvSpPr>
          <p:cNvPr id="29699" name="Content Placeholder 2"/>
          <p:cNvSpPr>
            <a:spLocks noGrp="1"/>
          </p:cNvSpPr>
          <p:nvPr>
            <p:ph sz="quarter" idx="1"/>
          </p:nvPr>
        </p:nvSpPr>
        <p:spPr>
          <a:xfrm>
            <a:off x="1066800" y="1066800"/>
            <a:ext cx="7696200" cy="5407026"/>
          </a:xfrm>
        </p:spPr>
        <p:txBody>
          <a:bodyPr>
            <a:noAutofit/>
          </a:bodyPr>
          <a:lstStyle/>
          <a:p>
            <a:pPr algn="just" rtl="1">
              <a:lnSpc>
                <a:spcPct val="120000"/>
              </a:lnSpc>
            </a:pPr>
            <a:r>
              <a:rPr lang="fa-IR" altLang="en-US" sz="1700" dirty="0" smtClean="0">
                <a:cs typeface="B Zar" panose="00000400000000000000" pitchFamily="2" charset="-78"/>
              </a:rPr>
              <a:t>گزارش‌های ریسک حجیم خود باعث مخفی‌کردن ریسک‌های اصلی می‌شوند. در چنین گزارش‌هایی دشوار بتوان مضامین ریسک را یافت. این مضامین آن‌‌قدر غیرمشخص‌اند که استفادة خاصی از آن‌ها نمی‌شود داشت.</a:t>
            </a:r>
          </a:p>
          <a:p>
            <a:pPr algn="just" rtl="1">
              <a:lnSpc>
                <a:spcPct val="120000"/>
              </a:lnSpc>
            </a:pPr>
            <a:r>
              <a:rPr lang="fa-IR" altLang="en-US" sz="1700" dirty="0" smtClean="0">
                <a:cs typeface="B Zar" panose="00000400000000000000" pitchFamily="2" charset="-78"/>
              </a:rPr>
              <a:t>ممکن است گزارشگری خیلی ژنریک باشد؛ یعنی بیش از حد عمومی باشد.</a:t>
            </a:r>
          </a:p>
          <a:p>
            <a:pPr algn="just" rtl="1">
              <a:lnSpc>
                <a:spcPct val="120000"/>
              </a:lnSpc>
            </a:pPr>
            <a:r>
              <a:rPr lang="fa-IR" altLang="en-US" sz="1700" dirty="0" smtClean="0">
                <a:cs typeface="B Zar" panose="00000400000000000000" pitchFamily="2" charset="-78"/>
              </a:rPr>
              <a:t>ممکن است گزارشگری خیلی مبهم باشد.</a:t>
            </a:r>
          </a:p>
          <a:p>
            <a:pPr algn="just" rtl="1">
              <a:lnSpc>
                <a:spcPct val="120000"/>
              </a:lnSpc>
            </a:pPr>
            <a:r>
              <a:rPr lang="fa-IR" altLang="en-US" sz="1700" dirty="0" smtClean="0">
                <a:cs typeface="B Zar" panose="00000400000000000000" pitchFamily="2" charset="-78"/>
              </a:rPr>
              <a:t>درازگویی بیش از حد در گزارش آمده باشد.</a:t>
            </a:r>
          </a:p>
          <a:p>
            <a:pPr algn="just" rtl="1">
              <a:lnSpc>
                <a:spcPct val="120000"/>
              </a:lnSpc>
            </a:pPr>
            <a:r>
              <a:rPr lang="fa-IR" altLang="en-US" sz="1700" dirty="0" smtClean="0">
                <a:cs typeface="B Zar" panose="00000400000000000000" pitchFamily="2" charset="-78"/>
              </a:rPr>
              <a:t>مغرضانه به سمت گزارشی مثبت سوگیری شده باشد.</a:t>
            </a:r>
          </a:p>
          <a:p>
            <a:pPr algn="just" rtl="1">
              <a:lnSpc>
                <a:spcPct val="120000"/>
              </a:lnSpc>
            </a:pPr>
            <a:r>
              <a:rPr lang="fa-IR" altLang="en-US" sz="1700" dirty="0" smtClean="0">
                <a:cs typeface="B Zar" panose="00000400000000000000" pitchFamily="2" charset="-78"/>
              </a:rPr>
              <a:t>گزارش متکی به فرمول‌بندی خاص و فاقد اطلاعات کیفی باشد.</a:t>
            </a:r>
          </a:p>
          <a:p>
            <a:pPr algn="just" rtl="1">
              <a:lnSpc>
                <a:spcPct val="120000"/>
              </a:lnSpc>
            </a:pPr>
            <a:r>
              <a:rPr lang="fa-IR" altLang="en-US" sz="1700" dirty="0" smtClean="0">
                <a:cs typeface="B Zar" panose="00000400000000000000" pitchFamily="2" charset="-78"/>
              </a:rPr>
              <a:t>پر از جملات اگر و شرطی باشد؛ گزارشگری ریسک بیش از حد محتاطانه باشد.</a:t>
            </a:r>
          </a:p>
          <a:p>
            <a:pPr algn="just" rtl="1">
              <a:lnSpc>
                <a:spcPct val="120000"/>
              </a:lnSpc>
            </a:pPr>
            <a:r>
              <a:rPr lang="fa-IR" altLang="en-US" sz="1700" dirty="0" smtClean="0">
                <a:cs typeface="B Zar" panose="00000400000000000000" pitchFamily="2" charset="-78"/>
              </a:rPr>
              <a:t>مقررات مازاد به معنای آن است که گزارش‌های ریسک حاوی انبوهی از عبارات «رعایت مقررات» (</a:t>
            </a:r>
            <a:r>
              <a:rPr lang="en-US" altLang="en-US" sz="1700" dirty="0" smtClean="0">
                <a:latin typeface="Times New Roman" panose="02020603050405020304" pitchFamily="18" charset="0"/>
                <a:cs typeface="Times New Roman" panose="02020603050405020304" pitchFamily="18" charset="0"/>
              </a:rPr>
              <a:t>Compliance</a:t>
            </a:r>
            <a:r>
              <a:rPr lang="fa-IR" altLang="en-US" sz="1700" dirty="0" smtClean="0">
                <a:cs typeface="B Zar" panose="00000400000000000000" pitchFamily="2" charset="-78"/>
              </a:rPr>
              <a:t>) باشد.</a:t>
            </a:r>
          </a:p>
          <a:p>
            <a:pPr algn="just" rtl="1">
              <a:lnSpc>
                <a:spcPct val="120000"/>
              </a:lnSpc>
            </a:pPr>
            <a:r>
              <a:rPr lang="fa-IR" altLang="en-US" sz="1700" dirty="0" smtClean="0">
                <a:cs typeface="B Zar" panose="00000400000000000000" pitchFamily="2" charset="-78"/>
              </a:rPr>
              <a:t>هر چند مدیران (بنگاه‌ها) تمایلی به بیان کامل ریسک‌ها ندارند، حسابرسان و سرمایه‌گذاران کم‌تر نظریات مدیران را به نقد می‌کشند.</a:t>
            </a:r>
          </a:p>
          <a:p>
            <a:pPr algn="just" rtl="1">
              <a:lnSpc>
                <a:spcPct val="120000"/>
              </a:lnSpc>
            </a:pPr>
            <a:r>
              <a:rPr lang="fa-IR" altLang="en-US" sz="1700" dirty="0" smtClean="0">
                <a:cs typeface="B Zar" panose="00000400000000000000" pitchFamily="2" charset="-78"/>
              </a:rPr>
              <a:t>تهیه‌کنندگان گزارش‌ها از تضادی غریزی رنج می‌برند که می‌خواهند مثبت باشند، اما ماهیت گزارش ریسک آن است که منفی‌ها را دنبال می‌کند.</a:t>
            </a:r>
            <a:endParaRPr lang="en-US" altLang="en-US" sz="1700" dirty="0" smtClean="0">
              <a:cs typeface="B Zar" panose="00000400000000000000" pitchFamily="2" charset="-78"/>
            </a:endParaRPr>
          </a:p>
        </p:txBody>
      </p:sp>
      <p:sp>
        <p:nvSpPr>
          <p:cNvPr id="4"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D40B91E3-1FCB-4A7C-B2A3-726C0DD83ADE}" type="slidenum">
              <a:rPr lang="en-US" altLang="en-US" sz="1100" b="1">
                <a:solidFill>
                  <a:schemeClr val="tx1"/>
                </a:solidFill>
                <a:latin typeface="W_akhbar" pitchFamily="2" charset="0"/>
              </a:rPr>
              <a:pPr algn="ctr" eaLnBrk="1" hangingPunct="1">
                <a:spcBef>
                  <a:spcPct val="0"/>
                </a:spcBef>
                <a:buFontTx/>
                <a:buNone/>
              </a:pPr>
              <a:t>15</a:t>
            </a:fld>
            <a:endParaRPr lang="en-US" altLang="en-US" sz="1800" b="1" dirty="0">
              <a:solidFill>
                <a:schemeClr val="tx1"/>
              </a:solidFill>
              <a:latin typeface="W_akhbar" pitchFamily="2" charset="0"/>
            </a:endParaRPr>
          </a:p>
        </p:txBody>
      </p:sp>
    </p:spTree>
    <p:extLst>
      <p:ext uri="{BB962C8B-B14F-4D97-AF65-F5344CB8AC3E}">
        <p14:creationId xmlns:p14="http://schemas.microsoft.com/office/powerpoint/2010/main" val="7234609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2400" y="152400"/>
            <a:ext cx="5047488" cy="639762"/>
          </a:xfrm>
        </p:spPr>
        <p:txBody>
          <a:bodyPr>
            <a:normAutofit fontScale="90000"/>
          </a:bodyPr>
          <a:lstStyle/>
          <a:p>
            <a:pPr algn="r" rtl="1"/>
            <a:r>
              <a:rPr lang="fa-IR" sz="3200" dirty="0" smtClean="0">
                <a:cs typeface="B Titr" panose="00000700000000000000" pitchFamily="2" charset="-78"/>
              </a:rPr>
              <a:t>گزارشگری خوب ریسک کدام است؟</a:t>
            </a:r>
            <a:endParaRPr lang="en-US" sz="3200" dirty="0">
              <a:cs typeface="B Titr" panose="00000700000000000000" pitchFamily="2" charset="-78"/>
            </a:endParaRPr>
          </a:p>
        </p:txBody>
      </p:sp>
      <p:sp>
        <p:nvSpPr>
          <p:cNvPr id="3" name="Content Placeholder 2"/>
          <p:cNvSpPr>
            <a:spLocks noGrp="1"/>
          </p:cNvSpPr>
          <p:nvPr>
            <p:ph idx="1"/>
          </p:nvPr>
        </p:nvSpPr>
        <p:spPr>
          <a:xfrm>
            <a:off x="1066800" y="838200"/>
            <a:ext cx="7772400" cy="5791200"/>
          </a:xfrm>
        </p:spPr>
        <p:txBody>
          <a:bodyPr>
            <a:noAutofit/>
          </a:bodyPr>
          <a:lstStyle/>
          <a:p>
            <a:pPr algn="r" rtl="1">
              <a:buFont typeface="Wingdings" panose="05000000000000000000" pitchFamily="2" charset="2"/>
              <a:buChar char="v"/>
            </a:pPr>
            <a:r>
              <a:rPr lang="fa-IR" sz="1900" dirty="0" smtClean="0">
                <a:cs typeface="B Zar" panose="00000400000000000000" pitchFamily="2" charset="-78"/>
              </a:rPr>
              <a:t>بیان صادقانه در چارچوب استراتژی و مدل کسب‌وکار آن و این‌که چگونه ریسک مدیریت می‌شود.</a:t>
            </a:r>
          </a:p>
          <a:p>
            <a:pPr algn="r" rtl="1">
              <a:buFont typeface="Wingdings" panose="05000000000000000000" pitchFamily="2" charset="2"/>
              <a:buChar char="v"/>
            </a:pPr>
            <a:r>
              <a:rPr lang="fa-IR" sz="1900" dirty="0" smtClean="0">
                <a:cs typeface="B Zar" panose="00000400000000000000" pitchFamily="2" charset="-78"/>
              </a:rPr>
              <a:t>تعادل بین نیازهای کاربران صورت‌های مالی  و تهیه‌‌کنندگان آن‌ها (قضاوت دشواری برای حسابداران).</a:t>
            </a:r>
          </a:p>
          <a:p>
            <a:pPr algn="just" rtl="1">
              <a:buFont typeface="Wingdings" panose="05000000000000000000" pitchFamily="2" charset="2"/>
              <a:buChar char="v"/>
            </a:pPr>
            <a:r>
              <a:rPr lang="fa-IR" sz="1900" dirty="0" smtClean="0">
                <a:cs typeface="B Zar" panose="00000400000000000000" pitchFamily="2" charset="-78"/>
              </a:rPr>
              <a:t>نگرانی عمده در مورد گزارش‌های موجود آن است که فرمولی‌اند، ژنریک‌اند و خیلی به متن‌های روابط عمومی شبیه‌اند.</a:t>
            </a:r>
          </a:p>
          <a:p>
            <a:pPr marL="0" indent="0" algn="r" rtl="1">
              <a:buNone/>
            </a:pPr>
            <a:r>
              <a:rPr lang="fa-IR" sz="1900" u="sng" dirty="0">
                <a:cs typeface="B Titr" panose="00000700000000000000" pitchFamily="2" charset="-78"/>
              </a:rPr>
              <a:t>محتوی مناسب گزارش ریسک:</a:t>
            </a:r>
          </a:p>
          <a:p>
            <a:pPr algn="r" rtl="1"/>
            <a:r>
              <a:rPr lang="fa-IR" sz="1900" dirty="0" smtClean="0">
                <a:cs typeface="B Zar" panose="00000400000000000000" pitchFamily="2" charset="-78"/>
              </a:rPr>
              <a:t>شناسایی ریسک‌های اصلی که شرکت در معرض آن است/ ریسک‌های اولویت‌دار و ریسک‌های در حال شکل‌گیری. </a:t>
            </a:r>
          </a:p>
          <a:p>
            <a:pPr algn="r" rtl="1"/>
            <a:r>
              <a:rPr lang="fa-IR" sz="1900" dirty="0" smtClean="0">
                <a:cs typeface="B Zar" panose="00000400000000000000" pitchFamily="2" charset="-78"/>
              </a:rPr>
              <a:t>شرح این‌که چرا مدیریت معتقد است این ریسک‌ها محوری و حیاتی است.</a:t>
            </a:r>
          </a:p>
          <a:p>
            <a:pPr algn="r" rtl="1"/>
            <a:r>
              <a:rPr lang="fa-IR" sz="1900" dirty="0" smtClean="0">
                <a:cs typeface="B Zar" panose="00000400000000000000" pitchFamily="2" charset="-78"/>
              </a:rPr>
              <a:t>شرح این‌که مدیریت برای کاهش این ریسک‌ها چه می‌کند.</a:t>
            </a:r>
          </a:p>
          <a:p>
            <a:pPr algn="r" rtl="1"/>
            <a:r>
              <a:rPr lang="fa-IR" sz="1900" dirty="0" smtClean="0">
                <a:cs typeface="B Zar" panose="00000400000000000000" pitchFamily="2" charset="-78"/>
              </a:rPr>
              <a:t>شناسایی ریسک‌های در حال شکل‌گیری و جدید.</a:t>
            </a:r>
          </a:p>
          <a:p>
            <a:pPr algn="r" rtl="1"/>
            <a:r>
              <a:rPr lang="fa-IR" sz="1900" dirty="0" smtClean="0">
                <a:cs typeface="B Zar" panose="00000400000000000000" pitchFamily="2" charset="-78"/>
              </a:rPr>
              <a:t>شرح این که مدیریت این ریسک‌ها را در طول سال چگونه ارزیابی می‌کند.</a:t>
            </a:r>
          </a:p>
          <a:p>
            <a:pPr marL="0" indent="0" algn="r" rtl="1">
              <a:buNone/>
            </a:pPr>
            <a:r>
              <a:rPr lang="fa-IR" sz="1900" u="sng" dirty="0" smtClean="0">
                <a:cs typeface="B Titr" panose="00000700000000000000" pitchFamily="2" charset="-78"/>
              </a:rPr>
              <a:t>شکل مناسب گزارش ریسک:</a:t>
            </a:r>
          </a:p>
          <a:p>
            <a:pPr algn="just" rtl="1"/>
            <a:r>
              <a:rPr lang="fa-IR" sz="1900" dirty="0" smtClean="0">
                <a:cs typeface="B Zar" panose="00000400000000000000" pitchFamily="2" charset="-78"/>
              </a:rPr>
              <a:t>شرکت‌ها می‌باید ناچار باشند ریسک‌های مربوط به خود را در گزارش‌های مالی در بخشی جداگانه و به شکل ساختاریافته و تلفیق‌شده‌ای بیاورند و این اطلاعات را در سرتاسر گزارش مالی پراکنده نکنند.</a:t>
            </a:r>
          </a:p>
          <a:p>
            <a:pPr algn="just" rtl="1"/>
            <a:r>
              <a:rPr lang="fa-IR" sz="1900" dirty="0" smtClean="0">
                <a:cs typeface="B Zar" panose="00000400000000000000" pitchFamily="2" charset="-78"/>
              </a:rPr>
              <a:t>تعادل بین «اطلاعات خیلی زیاد» و «اطلاعات خیلی کم»؛ آیا بحث شخصی است.</a:t>
            </a:r>
          </a:p>
          <a:p>
            <a:pPr algn="just" rtl="1"/>
            <a:r>
              <a:rPr lang="fa-IR" sz="1900" dirty="0" smtClean="0">
                <a:cs typeface="B Zar" panose="00000400000000000000" pitchFamily="2" charset="-78"/>
              </a:rPr>
              <a:t>در گزارش مدیر به مجمع باید خلاصه‌ای</a:t>
            </a:r>
            <a:r>
              <a:rPr lang="en-US" sz="1900" dirty="0" smtClean="0">
                <a:cs typeface="B Zar" panose="00000400000000000000" pitchFamily="2" charset="-78"/>
              </a:rPr>
              <a:t> </a:t>
            </a:r>
            <a:r>
              <a:rPr lang="fa-IR" sz="1900" dirty="0" smtClean="0">
                <a:cs typeface="B Zar" panose="00000400000000000000" pitchFamily="2" charset="-78"/>
              </a:rPr>
              <a:t>از ریسک گزارش شود </a:t>
            </a:r>
            <a:endParaRPr lang="en-US" sz="1900" dirty="0">
              <a:cs typeface="B Zar" panose="00000400000000000000" pitchFamily="2" charset="-78"/>
            </a:endParaRPr>
          </a:p>
        </p:txBody>
      </p:sp>
    </p:spTree>
    <p:extLst>
      <p:ext uri="{BB962C8B-B14F-4D97-AF65-F5344CB8AC3E}">
        <p14:creationId xmlns:p14="http://schemas.microsoft.com/office/powerpoint/2010/main" val="13460335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868362"/>
          </a:xfrm>
        </p:spPr>
        <p:txBody>
          <a:bodyPr>
            <a:noAutofit/>
          </a:bodyPr>
          <a:lstStyle/>
          <a:p>
            <a:pPr algn="r" rtl="1"/>
            <a:r>
              <a:rPr lang="fa-IR" sz="2800" dirty="0" smtClean="0">
                <a:cs typeface="B Titr" panose="00000700000000000000" pitchFamily="2" charset="-78"/>
              </a:rPr>
              <a:t/>
            </a:r>
            <a:br>
              <a:rPr lang="fa-IR" sz="2800" dirty="0" smtClean="0">
                <a:cs typeface="B Titr" panose="00000700000000000000" pitchFamily="2" charset="-78"/>
              </a:rPr>
            </a:br>
            <a:r>
              <a:rPr lang="fa-IR" sz="2800" dirty="0" smtClean="0">
                <a:cs typeface="B Titr" panose="00000700000000000000" pitchFamily="2" charset="-78"/>
              </a:rPr>
              <a:t>ریسک گذشته یا ریسک آینده</a:t>
            </a:r>
            <a:br>
              <a:rPr lang="fa-IR" sz="2800" dirty="0" smtClean="0">
                <a:cs typeface="B Titr" panose="00000700000000000000" pitchFamily="2" charset="-78"/>
              </a:rPr>
            </a:br>
            <a:endParaRPr lang="en-US" sz="2800" dirty="0">
              <a:cs typeface="B Titr" panose="00000700000000000000" pitchFamily="2" charset="-78"/>
            </a:endParaRPr>
          </a:p>
        </p:txBody>
      </p:sp>
      <p:sp>
        <p:nvSpPr>
          <p:cNvPr id="5" name="Content Placeholder 4"/>
          <p:cNvSpPr>
            <a:spLocks noGrp="1"/>
          </p:cNvSpPr>
          <p:nvPr>
            <p:ph idx="1"/>
          </p:nvPr>
        </p:nvSpPr>
        <p:spPr>
          <a:xfrm>
            <a:off x="1066800" y="1295400"/>
            <a:ext cx="7924800" cy="5105400"/>
          </a:xfrm>
        </p:spPr>
        <p:txBody>
          <a:bodyPr>
            <a:normAutofit/>
          </a:bodyPr>
          <a:lstStyle/>
          <a:p>
            <a:pPr algn="just" rtl="1"/>
            <a:r>
              <a:rPr lang="fa-IR" sz="2000" dirty="0" smtClean="0">
                <a:cs typeface="B Zar" panose="00000400000000000000" pitchFamily="2" charset="-78"/>
              </a:rPr>
              <a:t>آسان است بگوییم در گذشتۀ نزدیک با چه ریسک یا ریسک‌هایی روبرو بودیم و آنها را حل‌و‌فصل کردیم. کار مشکل آن است که به ریسک‌های آینده توجه کنیم، بدون این‌که تصویر مبهم و فاقد اطلاعاتی از ریسک آتی ارائه دهیم. کاری است که به تعادل‌های ظریفی نیازمند است.</a:t>
            </a:r>
          </a:p>
          <a:p>
            <a:pPr algn="just" rtl="1"/>
            <a:r>
              <a:rPr lang="fa-IR" sz="2000" dirty="0" smtClean="0">
                <a:cs typeface="B Zar" panose="00000400000000000000" pitchFamily="2" charset="-78"/>
              </a:rPr>
              <a:t>باید فراتر از ریسک‌های مالی رفت؛ کم‌تر به ریسک‌های غیرمالی توجه می‌شود؛ ریسک‌های غیرمالی‌ای چون ریسک از میان رفتن اعتبار سرقفلی و نام و نشان تجاری (</a:t>
            </a:r>
            <a:r>
              <a:rPr lang="en-US" sz="2000" dirty="0" smtClean="0">
                <a:cs typeface="B Zar" panose="00000400000000000000" pitchFamily="2" charset="-78"/>
              </a:rPr>
              <a:t>Brand</a:t>
            </a:r>
            <a:r>
              <a:rPr lang="fa-IR" sz="2000" dirty="0" smtClean="0">
                <a:cs typeface="B Zar" panose="00000400000000000000" pitchFamily="2" charset="-78"/>
              </a:rPr>
              <a:t>) شرکت.</a:t>
            </a:r>
            <a:endParaRPr lang="en-US" sz="2000" dirty="0" smtClean="0">
              <a:cs typeface="B Zar" panose="00000400000000000000" pitchFamily="2" charset="-78"/>
            </a:endParaRPr>
          </a:p>
          <a:p>
            <a:pPr algn="just" rtl="1"/>
            <a:r>
              <a:rPr lang="fa-IR" sz="2000" dirty="0">
                <a:cs typeface="B Zar" panose="00000400000000000000" pitchFamily="2" charset="-78"/>
              </a:rPr>
              <a:t> </a:t>
            </a:r>
            <a:r>
              <a:rPr lang="fa-IR" sz="2000" dirty="0" smtClean="0">
                <a:cs typeface="B Zar" panose="00000400000000000000" pitchFamily="2" charset="-78"/>
              </a:rPr>
              <a:t>بعضی معتقدند توجه به همۀ ریسک‌های ممکن در گزارش ریسک لازم نیست (اگر معنی گزارش جامع این است). این‌ کار نه تنها مفید نیست، بلکه مضّر است.</a:t>
            </a:r>
          </a:p>
          <a:p>
            <a:pPr marL="514350" indent="0" algn="just" rtl="1">
              <a:lnSpc>
                <a:spcPct val="150000"/>
              </a:lnSpc>
              <a:buNone/>
            </a:pPr>
            <a:r>
              <a:rPr lang="fa-IR" sz="2000" b="1" dirty="0" smtClean="0">
                <a:solidFill>
                  <a:srgbClr val="00B050"/>
                </a:solidFill>
                <a:cs typeface="B Zar" panose="00000400000000000000" pitchFamily="2" charset="-78"/>
              </a:rPr>
              <a:t>مثال شرکتی که 000ر100 نفر برایش در 70 کشور کار می‌کنند، چگونه در مورد همۀ ریسک‌ها گزارش دهد.</a:t>
            </a:r>
          </a:p>
          <a:p>
            <a:pPr algn="just" rtl="1"/>
            <a:r>
              <a:rPr lang="fa-IR" sz="2000" dirty="0" smtClean="0">
                <a:cs typeface="B Zar" panose="00000400000000000000" pitchFamily="2" charset="-78"/>
              </a:rPr>
              <a:t>گزارش ریسک‌ها اصلی آتی اهمیت بالا دارد.</a:t>
            </a:r>
            <a:endParaRPr lang="en-US" sz="2000" dirty="0">
              <a:cs typeface="B Zar" panose="00000400000000000000" pitchFamily="2" charset="-78"/>
            </a:endParaRPr>
          </a:p>
        </p:txBody>
      </p:sp>
    </p:spTree>
    <p:extLst>
      <p:ext uri="{BB962C8B-B14F-4D97-AF65-F5344CB8AC3E}">
        <p14:creationId xmlns:p14="http://schemas.microsoft.com/office/powerpoint/2010/main" val="702106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8400" y="9525"/>
            <a:ext cx="2895600" cy="762000"/>
          </a:xfrm>
        </p:spPr>
        <p:txBody>
          <a:bodyPr>
            <a:normAutofit/>
          </a:bodyPr>
          <a:lstStyle/>
          <a:p>
            <a:pPr algn="r" rtl="1"/>
            <a:r>
              <a:rPr lang="fa-IR" sz="3200" dirty="0" smtClean="0">
                <a:cs typeface="B Titr" panose="00000700000000000000" pitchFamily="2" charset="-78"/>
              </a:rPr>
              <a:t>تحلیل کمّی ریسک</a:t>
            </a:r>
            <a:endParaRPr lang="en-US" sz="3200" dirty="0">
              <a:cs typeface="B Titr" panose="00000700000000000000" pitchFamily="2" charset="-78"/>
            </a:endParaRPr>
          </a:p>
        </p:txBody>
      </p:sp>
      <p:sp>
        <p:nvSpPr>
          <p:cNvPr id="3" name="Content Placeholder 2"/>
          <p:cNvSpPr>
            <a:spLocks noGrp="1"/>
          </p:cNvSpPr>
          <p:nvPr>
            <p:ph idx="1"/>
          </p:nvPr>
        </p:nvSpPr>
        <p:spPr>
          <a:xfrm>
            <a:off x="1066800" y="838200"/>
            <a:ext cx="7696200" cy="5791200"/>
          </a:xfrm>
        </p:spPr>
        <p:txBody>
          <a:bodyPr>
            <a:normAutofit fontScale="70000" lnSpcReduction="20000"/>
          </a:bodyPr>
          <a:lstStyle/>
          <a:p>
            <a:pPr algn="just" rtl="1">
              <a:lnSpc>
                <a:spcPct val="150000"/>
              </a:lnSpc>
            </a:pPr>
            <a:r>
              <a:rPr lang="fa-IR" sz="2800" dirty="0" smtClean="0">
                <a:latin typeface="Times New Roman" panose="02020603050405020304" pitchFamily="18" charset="0"/>
                <a:cs typeface="B Zar" panose="00000400000000000000" pitchFamily="2" charset="-78"/>
              </a:rPr>
              <a:t>آیا حوادثی که وقوع آن‌ها بسیار بعید است، اگر اتفاق افتد (قوی سیاه)، را هرگز می‌توان گزارش داد؟ </a:t>
            </a:r>
            <a:r>
              <a:rPr lang="fa-IR" sz="1900" dirty="0" smtClean="0">
                <a:latin typeface="Times New Roman" panose="02020603050405020304" pitchFamily="18" charset="0"/>
                <a:cs typeface="B Zar" panose="00000400000000000000" pitchFamily="2" charset="-78"/>
              </a:rPr>
              <a:t>مثال شرکت </a:t>
            </a:r>
            <a:r>
              <a:rPr lang="en-US" sz="1900" dirty="0" smtClean="0">
                <a:latin typeface="Times New Roman" panose="02020603050405020304" pitchFamily="18" charset="0"/>
                <a:cs typeface="B Zar" panose="00000400000000000000" pitchFamily="2" charset="-78"/>
              </a:rPr>
              <a:t>BP</a:t>
            </a:r>
            <a:r>
              <a:rPr lang="fa-IR" sz="1900" dirty="0" smtClean="0">
                <a:latin typeface="Times New Roman" panose="02020603050405020304" pitchFamily="18" charset="0"/>
                <a:cs typeface="B Zar" panose="00000400000000000000" pitchFamily="2" charset="-78"/>
              </a:rPr>
              <a:t> در خلیج مکزیک.</a:t>
            </a:r>
            <a:endParaRPr lang="fa-IR" sz="2800" dirty="0" smtClean="0">
              <a:latin typeface="Times New Roman" panose="02020603050405020304" pitchFamily="18" charset="0"/>
              <a:cs typeface="B Zar" panose="00000400000000000000" pitchFamily="2" charset="-78"/>
            </a:endParaRPr>
          </a:p>
          <a:p>
            <a:pPr algn="just" rtl="1">
              <a:lnSpc>
                <a:spcPct val="150000"/>
              </a:lnSpc>
            </a:pPr>
            <a:r>
              <a:rPr lang="fa-IR" sz="2800" dirty="0">
                <a:latin typeface="Times New Roman" panose="02020603050405020304" pitchFamily="18" charset="0"/>
                <a:cs typeface="B Zar" panose="00000400000000000000" pitchFamily="2" charset="-78"/>
              </a:rPr>
              <a:t>کمّی‌کردن موارد نادر خیلی ترسناک است. سهامداران را می‌ترساند.</a:t>
            </a:r>
          </a:p>
          <a:p>
            <a:pPr algn="just" rtl="1">
              <a:lnSpc>
                <a:spcPct val="150000"/>
              </a:lnSpc>
            </a:pPr>
            <a:r>
              <a:rPr lang="fa-IR" sz="2800" dirty="0">
                <a:latin typeface="Times New Roman" panose="02020603050405020304" pitchFamily="18" charset="0"/>
                <a:cs typeface="B Zar" panose="00000400000000000000" pitchFamily="2" charset="-78"/>
              </a:rPr>
              <a:t>مدیران معتقدند کمّی‌کردن ریسک، شأن آن‌ها نزد رقبا را پایین می‌برد؛ این بهانه خود می‌تواند مانع بزرگی برای گزارشگری درست باشد.</a:t>
            </a:r>
          </a:p>
          <a:p>
            <a:pPr algn="just" rtl="1">
              <a:lnSpc>
                <a:spcPct val="150000"/>
              </a:lnSpc>
            </a:pPr>
            <a:r>
              <a:rPr lang="fa-IR" sz="2800" dirty="0">
                <a:latin typeface="Times New Roman" panose="02020603050405020304" pitchFamily="18" charset="0"/>
                <a:cs typeface="B Zar" panose="00000400000000000000" pitchFamily="2" charset="-78"/>
              </a:rPr>
              <a:t>حسابداری احتمال- محور منافع زیادی به بار می‌آورد و مکتبی در حسابداری از این نوع کار حمایت می‌کند.</a:t>
            </a:r>
          </a:p>
          <a:p>
            <a:pPr algn="just" rtl="1">
              <a:lnSpc>
                <a:spcPct val="150000"/>
              </a:lnSpc>
            </a:pPr>
            <a:r>
              <a:rPr lang="fa-IR" sz="2800" dirty="0">
                <a:latin typeface="Times New Roman" panose="02020603050405020304" pitchFamily="18" charset="0"/>
                <a:cs typeface="B Zar" panose="00000400000000000000" pitchFamily="2" charset="-78"/>
              </a:rPr>
              <a:t>در گزارش 2012، </a:t>
            </a:r>
            <a:r>
              <a:rPr lang="en-US" sz="2800" dirty="0">
                <a:latin typeface="Times New Roman" panose="02020603050405020304" pitchFamily="18" charset="0"/>
                <a:cs typeface="B Zar" panose="00000400000000000000" pitchFamily="2" charset="-78"/>
              </a:rPr>
              <a:t>ACCA</a:t>
            </a:r>
            <a:r>
              <a:rPr lang="fa-IR" sz="2800" dirty="0">
                <a:latin typeface="Times New Roman" panose="02020603050405020304" pitchFamily="18" charset="0"/>
                <a:cs typeface="B Zar" panose="00000400000000000000" pitchFamily="2" charset="-78"/>
              </a:rPr>
              <a:t> «حسابداری صمیمی» یا «حسابداری بااطمینان» (</a:t>
            </a:r>
            <a:r>
              <a:rPr lang="en-US" sz="2400" dirty="0">
                <a:latin typeface="Times New Roman" panose="02020603050405020304" pitchFamily="18" charset="0"/>
                <a:cs typeface="B Zar" panose="00000400000000000000" pitchFamily="2" charset="-78"/>
              </a:rPr>
              <a:t>c</a:t>
            </a:r>
            <a:r>
              <a:rPr lang="en-US" sz="2800" dirty="0">
                <a:latin typeface="Times New Roman" panose="02020603050405020304" pitchFamily="18" charset="0"/>
                <a:cs typeface="B Zar" panose="00000400000000000000" pitchFamily="2" charset="-78"/>
              </a:rPr>
              <a:t>onfidence accounting </a:t>
            </a:r>
            <a:r>
              <a:rPr lang="fa-IR" sz="2800" dirty="0">
                <a:latin typeface="Times New Roman" panose="02020603050405020304" pitchFamily="18" charset="0"/>
                <a:cs typeface="B Zar" panose="00000400000000000000" pitchFamily="2" charset="-78"/>
              </a:rPr>
              <a:t>) را مطرح می‌کند.</a:t>
            </a:r>
          </a:p>
          <a:p>
            <a:pPr algn="just" rtl="1">
              <a:lnSpc>
                <a:spcPct val="150000"/>
              </a:lnSpc>
            </a:pPr>
            <a:r>
              <a:rPr lang="fa-IR" sz="2800" dirty="0">
                <a:latin typeface="Times New Roman" panose="02020603050405020304" pitchFamily="18" charset="0"/>
                <a:cs typeface="B Zar" panose="00000400000000000000" pitchFamily="2" charset="-78"/>
              </a:rPr>
              <a:t>حساب‌ها سطح اطمینان بهتری می‌دهند اگر «اعداد» با توجه به «عدم‌اطمینان‌های» منضم به آن‌ها گزارش شوند.</a:t>
            </a:r>
          </a:p>
          <a:p>
            <a:pPr algn="just" rtl="1">
              <a:lnSpc>
                <a:spcPct val="150000"/>
              </a:lnSpc>
            </a:pPr>
            <a:r>
              <a:rPr lang="fa-IR" sz="2800" dirty="0">
                <a:latin typeface="Times New Roman" panose="02020603050405020304" pitchFamily="18" charset="0"/>
                <a:cs typeface="B Zar" panose="00000400000000000000" pitchFamily="2" charset="-78"/>
              </a:rPr>
              <a:t>گزارش‌دهی ریسک و اطلاعات حساس: بهانۀ عدم‌افشا؛ آیا گزارشدهی درست بدون دادن «اطلاعات حساس» معنا دارد</a:t>
            </a:r>
            <a:r>
              <a:rPr lang="fa-IR" sz="2800" dirty="0" smtClean="0">
                <a:latin typeface="Times New Roman" panose="02020603050405020304" pitchFamily="18" charset="0"/>
                <a:cs typeface="B Zar" panose="00000400000000000000" pitchFamily="2" charset="-78"/>
              </a:rPr>
              <a:t>؟</a:t>
            </a:r>
            <a:endParaRPr lang="en-US" sz="2800" dirty="0">
              <a:latin typeface="Times New Roman" panose="02020603050405020304" pitchFamily="18" charset="0"/>
              <a:cs typeface="B Zar" panose="00000400000000000000" pitchFamily="2" charset="-78"/>
            </a:endParaRPr>
          </a:p>
        </p:txBody>
      </p:sp>
    </p:spTree>
    <p:extLst>
      <p:ext uri="{BB962C8B-B14F-4D97-AF65-F5344CB8AC3E}">
        <p14:creationId xmlns:p14="http://schemas.microsoft.com/office/powerpoint/2010/main" val="32974934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cs typeface="B Titr" panose="00000700000000000000" pitchFamily="2" charset="-78"/>
              </a:rPr>
              <a:t>آیندۀ گزارشگری ریسک</a:t>
            </a:r>
            <a:endParaRPr lang="en-US" sz="3600" dirty="0">
              <a:cs typeface="B Titr" panose="00000700000000000000" pitchFamily="2" charset="-78"/>
            </a:endParaRPr>
          </a:p>
        </p:txBody>
      </p:sp>
      <p:sp>
        <p:nvSpPr>
          <p:cNvPr id="3" name="Content Placeholder 2"/>
          <p:cNvSpPr>
            <a:spLocks noGrp="1"/>
          </p:cNvSpPr>
          <p:nvPr>
            <p:ph idx="1"/>
          </p:nvPr>
        </p:nvSpPr>
        <p:spPr>
          <a:xfrm>
            <a:off x="1143000" y="1143000"/>
            <a:ext cx="7467600" cy="5334000"/>
          </a:xfrm>
        </p:spPr>
        <p:txBody>
          <a:bodyPr>
            <a:normAutofit/>
          </a:bodyPr>
          <a:lstStyle/>
          <a:p>
            <a:pPr algn="just" rtl="1"/>
            <a:r>
              <a:rPr lang="fa-IR" sz="2400" dirty="0" smtClean="0">
                <a:cs typeface="B Zar" panose="00000400000000000000" pitchFamily="2" charset="-78"/>
              </a:rPr>
              <a:t>در تئوری، استانداردشدن بیشتر گزارش‌دهی ریسک مطلوب است و در آینده اتفاق می‌افتد.</a:t>
            </a:r>
          </a:p>
          <a:p>
            <a:pPr algn="just" rtl="1"/>
            <a:r>
              <a:rPr lang="fa-IR" sz="2400" dirty="0" smtClean="0">
                <a:cs typeface="B Zar" panose="00000400000000000000" pitchFamily="2" charset="-78"/>
              </a:rPr>
              <a:t>آیا وضع مقررات در این حوزه باید ادامه یابد، یا مسئله به استانداردها و جمع‌بندی حرفه سپرده شود؟</a:t>
            </a:r>
          </a:p>
          <a:p>
            <a:pPr algn="just" rtl="1"/>
            <a:r>
              <a:rPr lang="fa-IR" sz="2400" dirty="0" smtClean="0">
                <a:cs typeface="B Zar" panose="00000400000000000000" pitchFamily="2" charset="-78"/>
              </a:rPr>
              <a:t>آیا در حوزۀ ریسک، «استاندارد بین‌المللی» کاربرد بیشتری دارد؟ آیا در این زمینه </a:t>
            </a:r>
            <a:r>
              <a:rPr lang="en-US" sz="2400" dirty="0" smtClean="0">
                <a:cs typeface="B Zar" panose="00000400000000000000" pitchFamily="2" charset="-78"/>
              </a:rPr>
              <a:t>best practice </a:t>
            </a:r>
            <a:r>
              <a:rPr lang="fa-IR" sz="2400" dirty="0" smtClean="0">
                <a:cs typeface="B Zar" panose="00000400000000000000" pitchFamily="2" charset="-78"/>
              </a:rPr>
              <a:t> بین‌المللی وجود دارد؟</a:t>
            </a:r>
          </a:p>
          <a:p>
            <a:pPr algn="just" rtl="1"/>
            <a:r>
              <a:rPr lang="fa-IR" sz="2400" dirty="0" smtClean="0">
                <a:cs typeface="B Zar" panose="00000400000000000000" pitchFamily="2" charset="-78"/>
              </a:rPr>
              <a:t>آیا گزارش‌دهی ریسک در آینده باید زودتر از سالیانه باشد؟ فصلی و شش‌ماهه</a:t>
            </a:r>
          </a:p>
          <a:p>
            <a:pPr algn="just" rtl="1"/>
            <a:r>
              <a:rPr lang="fa-IR" sz="2400" dirty="0" smtClean="0">
                <a:cs typeface="B Zar" panose="00000400000000000000" pitchFamily="2" charset="-78"/>
              </a:rPr>
              <a:t>گزارشگری ریسک در لحظه (</a:t>
            </a:r>
            <a:r>
              <a:rPr lang="en-US" sz="2400" dirty="0" smtClean="0">
                <a:latin typeface="Times New Roman" panose="02020603050405020304" pitchFamily="18" charset="0"/>
                <a:cs typeface="B Zar" panose="00000400000000000000" pitchFamily="2" charset="-78"/>
              </a:rPr>
              <a:t>real time</a:t>
            </a:r>
            <a:r>
              <a:rPr lang="fa-IR" sz="2400" dirty="0" smtClean="0">
                <a:cs typeface="B Zar" panose="00000400000000000000" pitchFamily="2" charset="-78"/>
              </a:rPr>
              <a:t>)؛ یعنی اگر ریسک بزرگی حادث شد، باید بلافاصله گزارش شود. (در گزارش مکمل یا میان‌دوره‌ای)</a:t>
            </a:r>
            <a:endParaRPr lang="en-US" sz="2400" dirty="0">
              <a:cs typeface="B Zar" panose="00000400000000000000" pitchFamily="2" charset="-78"/>
            </a:endParaRPr>
          </a:p>
        </p:txBody>
      </p:sp>
    </p:spTree>
    <p:extLst>
      <p:ext uri="{BB962C8B-B14F-4D97-AF65-F5344CB8AC3E}">
        <p14:creationId xmlns:p14="http://schemas.microsoft.com/office/powerpoint/2010/main" val="37606852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25412" y="152400"/>
            <a:ext cx="2380488" cy="487362"/>
          </a:xfrm>
        </p:spPr>
        <p:txBody>
          <a:bodyPr>
            <a:noAutofit/>
          </a:bodyPr>
          <a:lstStyle/>
          <a:p>
            <a:pPr algn="r" rtl="1"/>
            <a:r>
              <a:rPr lang="fa-IR" sz="3600" dirty="0" smtClean="0">
                <a:cs typeface="B Titr" panose="00000700000000000000" pitchFamily="2" charset="-78"/>
              </a:rPr>
              <a:t>نتیجه‌گیری</a:t>
            </a:r>
            <a:endParaRPr lang="en-US" sz="3600" dirty="0">
              <a:cs typeface="B Titr" panose="00000700000000000000" pitchFamily="2" charset="-78"/>
            </a:endParaRPr>
          </a:p>
        </p:txBody>
      </p:sp>
      <p:sp>
        <p:nvSpPr>
          <p:cNvPr id="3" name="Content Placeholder 2"/>
          <p:cNvSpPr>
            <a:spLocks noGrp="1"/>
          </p:cNvSpPr>
          <p:nvPr>
            <p:ph idx="1"/>
          </p:nvPr>
        </p:nvSpPr>
        <p:spPr>
          <a:xfrm>
            <a:off x="1028700" y="819150"/>
            <a:ext cx="7772400" cy="5562600"/>
          </a:xfrm>
        </p:spPr>
        <p:txBody>
          <a:bodyPr>
            <a:noAutofit/>
          </a:bodyPr>
          <a:lstStyle/>
          <a:p>
            <a:pPr algn="just" rtl="1">
              <a:lnSpc>
                <a:spcPct val="120000"/>
              </a:lnSpc>
            </a:pPr>
            <a:r>
              <a:rPr lang="fa-IR" sz="2000" kern="1100" dirty="0" smtClean="0">
                <a:latin typeface="Times New Roman" panose="02020603050405020304" pitchFamily="18" charset="0"/>
                <a:cs typeface="B Zar" panose="00000400000000000000" pitchFamily="2" charset="-78"/>
              </a:rPr>
              <a:t>باید به دنبال بهبود گزارشگری ریسک بود.</a:t>
            </a:r>
          </a:p>
          <a:p>
            <a:pPr algn="just" rtl="1">
              <a:lnSpc>
                <a:spcPct val="120000"/>
              </a:lnSpc>
            </a:pPr>
            <a:r>
              <a:rPr lang="fa-IR" sz="2000" kern="1100" dirty="0" smtClean="0">
                <a:latin typeface="Times New Roman" panose="02020603050405020304" pitchFamily="18" charset="0"/>
                <a:cs typeface="B Zar" panose="00000400000000000000" pitchFamily="2" charset="-78"/>
              </a:rPr>
              <a:t>گزارشگری ریسک قطعاً در مراحل تدریجی و تکاملی باید صورت گیرد.</a:t>
            </a:r>
          </a:p>
          <a:p>
            <a:pPr algn="just" rtl="1">
              <a:lnSpc>
                <a:spcPct val="120000"/>
              </a:lnSpc>
            </a:pPr>
            <a:r>
              <a:rPr lang="fa-IR" sz="2000" kern="1100" dirty="0" smtClean="0">
                <a:latin typeface="Times New Roman" panose="02020603050405020304" pitchFamily="18" charset="0"/>
                <a:cs typeface="B Zar" panose="00000400000000000000" pitchFamily="2" charset="-78"/>
              </a:rPr>
              <a:t>به دلیل حساسیت این گزارش‌دهی، تهیه‌کنندگان صورت‌های مالی به‌تدریج یاد می‌گیرند که چگونه گزارش دهند.</a:t>
            </a:r>
          </a:p>
          <a:p>
            <a:pPr algn="just" rtl="1">
              <a:lnSpc>
                <a:spcPct val="120000"/>
              </a:lnSpc>
            </a:pPr>
            <a:r>
              <a:rPr lang="fa-IR" sz="2000" kern="1100" dirty="0" smtClean="0">
                <a:latin typeface="Times New Roman" panose="02020603050405020304" pitchFamily="18" charset="0"/>
                <a:cs typeface="B Zar" panose="00000400000000000000" pitchFamily="2" charset="-78"/>
              </a:rPr>
              <a:t>گزارش‌دهی ریسک در حال حاضر فرمولی (شابلونی) است و در عمل مقدار اطلاعات منتشره بسیار کم است.</a:t>
            </a:r>
          </a:p>
          <a:p>
            <a:pPr algn="just" rtl="1">
              <a:lnSpc>
                <a:spcPct val="120000"/>
              </a:lnSpc>
            </a:pPr>
            <a:r>
              <a:rPr lang="fa-IR" sz="2000" kern="1100" dirty="0" smtClean="0">
                <a:latin typeface="Times New Roman" panose="02020603050405020304" pitchFamily="18" charset="0"/>
                <a:cs typeface="B Zar" panose="00000400000000000000" pitchFamily="2" charset="-78"/>
              </a:rPr>
              <a:t>افزایش مقررات برای گزارشگری ریسک به رویکرد رعایت- محور(</a:t>
            </a:r>
            <a:r>
              <a:rPr lang="en-US" sz="2000" kern="1100" dirty="0" smtClean="0">
                <a:latin typeface="Times New Roman" panose="02020603050405020304" pitchFamily="18" charset="0"/>
                <a:cs typeface="B Zar" panose="00000400000000000000" pitchFamily="2" charset="-78"/>
              </a:rPr>
              <a:t>compliance- based</a:t>
            </a:r>
            <a:r>
              <a:rPr lang="fa-IR" sz="2000" kern="1100" dirty="0" smtClean="0">
                <a:latin typeface="Times New Roman" panose="02020603050405020304" pitchFamily="18" charset="0"/>
                <a:cs typeface="B Zar" panose="00000400000000000000" pitchFamily="2" charset="-78"/>
              </a:rPr>
              <a:t>) می‌رسد که حاصل آن گزارش‌های عمومی (ژنریک)</a:t>
            </a:r>
            <a:r>
              <a:rPr lang="en-US" sz="2000" kern="1100" dirty="0" smtClean="0">
                <a:latin typeface="Times New Roman" panose="02020603050405020304" pitchFamily="18" charset="0"/>
                <a:cs typeface="B Zar" panose="00000400000000000000" pitchFamily="2" charset="-78"/>
              </a:rPr>
              <a:t> </a:t>
            </a:r>
            <a:r>
              <a:rPr lang="fa-IR" sz="2000" kern="1100" dirty="0">
                <a:latin typeface="Times New Roman" panose="02020603050405020304" pitchFamily="18" charset="0"/>
                <a:cs typeface="B Zar" panose="00000400000000000000" pitchFamily="2" charset="-78"/>
              </a:rPr>
              <a:t> </a:t>
            </a:r>
            <a:r>
              <a:rPr lang="fa-IR" sz="2000" kern="1100" dirty="0" smtClean="0">
                <a:latin typeface="Times New Roman" panose="02020603050405020304" pitchFamily="18" charset="0"/>
                <a:cs typeface="B Zar" panose="00000400000000000000" pitchFamily="2" charset="-78"/>
              </a:rPr>
              <a:t>است.</a:t>
            </a:r>
          </a:p>
          <a:p>
            <a:pPr algn="just" rtl="1">
              <a:lnSpc>
                <a:spcPct val="120000"/>
              </a:lnSpc>
            </a:pPr>
            <a:r>
              <a:rPr lang="fa-IR" sz="2000" kern="1100" dirty="0" smtClean="0">
                <a:latin typeface="Times New Roman" panose="02020603050405020304" pitchFamily="18" charset="0"/>
                <a:cs typeface="B Zar" panose="00000400000000000000" pitchFamily="2" charset="-78"/>
              </a:rPr>
              <a:t>در این مسیر سرمایه‌گذاران و دیگر کاربران و ذینفعان می‌باید درگیر شوند، نه این‌که دائماً قوانین و مقررات جدید وضع شود.</a:t>
            </a:r>
          </a:p>
          <a:p>
            <a:pPr algn="just" rtl="1">
              <a:lnSpc>
                <a:spcPct val="120000"/>
              </a:lnSpc>
            </a:pPr>
            <a:r>
              <a:rPr lang="fa-IR" sz="2000" kern="1100" dirty="0" smtClean="0">
                <a:latin typeface="Times New Roman" panose="02020603050405020304" pitchFamily="18" charset="0"/>
                <a:cs typeface="B Zar" panose="00000400000000000000" pitchFamily="2" charset="-78"/>
              </a:rPr>
              <a:t>گزارشگری ریسک مناسب به سرمایه‌گذاران اعتماد می‌دهد؛ افشای بیش‌تر ریسک تهدید نیست.</a:t>
            </a:r>
          </a:p>
          <a:p>
            <a:pPr algn="just" rtl="1">
              <a:lnSpc>
                <a:spcPct val="120000"/>
              </a:lnSpc>
            </a:pPr>
            <a:r>
              <a:rPr lang="fa-IR" sz="2000" kern="1100" dirty="0" smtClean="0">
                <a:latin typeface="Times New Roman" panose="02020603050405020304" pitchFamily="18" charset="0"/>
                <a:cs typeface="B Zar" panose="00000400000000000000" pitchFamily="2" charset="-78"/>
              </a:rPr>
              <a:t>گزارشگری ریسک فرصتی است برای نشان‌دادن قدرت کنترل و مدیریت شرکت.</a:t>
            </a:r>
          </a:p>
          <a:p>
            <a:pPr algn="just" rtl="1">
              <a:lnSpc>
                <a:spcPct val="120000"/>
              </a:lnSpc>
            </a:pPr>
            <a:r>
              <a:rPr lang="fa-IR" sz="2000" kern="1100" dirty="0" smtClean="0">
                <a:latin typeface="Times New Roman" panose="02020603050405020304" pitchFamily="18" charset="0"/>
                <a:cs typeface="B Zar" panose="00000400000000000000" pitchFamily="2" charset="-78"/>
              </a:rPr>
              <a:t>همه از گزارشگری ریسک سود می‌برند و بحث گزارشگری ریسک باید ادامه یابد و غنی‌تر شود.</a:t>
            </a:r>
            <a:endParaRPr lang="en-US" sz="2000" kern="1100" dirty="0">
              <a:latin typeface="Times New Roman" panose="02020603050405020304" pitchFamily="18" charset="0"/>
              <a:cs typeface="B Zar" panose="00000400000000000000" pitchFamily="2" charset="-78"/>
            </a:endParaRPr>
          </a:p>
        </p:txBody>
      </p:sp>
    </p:spTree>
    <p:extLst>
      <p:ext uri="{BB962C8B-B14F-4D97-AF65-F5344CB8AC3E}">
        <p14:creationId xmlns:p14="http://schemas.microsoft.com/office/powerpoint/2010/main" val="29665397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7"/>
          <p:cNvSpPr txBox="1">
            <a:spLocks noChangeArrowheads="1"/>
          </p:cNvSpPr>
          <p:nvPr/>
        </p:nvSpPr>
        <p:spPr bwMode="auto">
          <a:xfrm>
            <a:off x="2667000" y="2133600"/>
            <a:ext cx="4114800" cy="1323439"/>
          </a:xfrm>
          <a:prstGeom prst="rect">
            <a:avLst/>
          </a:prstGeom>
          <a:noFill/>
          <a:ln w="9525">
            <a:noFill/>
            <a:miter lim="800000"/>
            <a:headEnd/>
            <a:tailEnd/>
          </a:ln>
          <a:effectLst>
            <a:prstShdw prst="shdw12">
              <a:schemeClr val="bg2">
                <a:alpha val="50000"/>
              </a:schemeClr>
            </a:prstShdw>
          </a:effectLst>
        </p:spPr>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spcBef>
                <a:spcPct val="50000"/>
              </a:spcBef>
              <a:defRPr/>
            </a:pPr>
            <a:r>
              <a:rPr lang="fa-IR" sz="8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Jadid" panose="00000700000000000000" pitchFamily="2" charset="-78"/>
              </a:rPr>
              <a:t>با تشکر</a:t>
            </a:r>
            <a:endParaRPr lang="en-US" sz="8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Jadid" panose="00000700000000000000" pitchFamily="2" charset="-78"/>
            </a:endParaRPr>
          </a:p>
        </p:txBody>
      </p:sp>
      <p:sp>
        <p:nvSpPr>
          <p:cNvPr id="5" name="Slide Number Placeholder 3"/>
          <p:cNvSpPr txBox="1">
            <a:spLocks/>
          </p:cNvSpPr>
          <p:nvPr/>
        </p:nvSpPr>
        <p:spPr bwMode="auto">
          <a:xfrm>
            <a:off x="8382000" y="6492875"/>
            <a:ext cx="762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AF9738"/>
                </a:solidFill>
                <a:latin typeface="Calibri" panose="020F0502020204030204" pitchFamily="34" charset="0"/>
              </a:defRPr>
            </a:lvl1pPr>
            <a:lvl2pPr marL="742950" indent="-285750">
              <a:spcBef>
                <a:spcPct val="20000"/>
              </a:spcBef>
              <a:buFont typeface="Arial" panose="020B0604020202020204" pitchFamily="34" charset="0"/>
              <a:buChar char="–"/>
              <a:defRPr sz="2000">
                <a:solidFill>
                  <a:srgbClr val="AF9738"/>
                </a:solidFill>
                <a:latin typeface="Calibri" panose="020F0502020204030204" pitchFamily="34" charset="0"/>
              </a:defRPr>
            </a:lvl2pPr>
            <a:lvl3pPr marL="1143000" indent="-228600">
              <a:spcBef>
                <a:spcPct val="20000"/>
              </a:spcBef>
              <a:buFont typeface="Arial" panose="020B0604020202020204" pitchFamily="34" charset="0"/>
              <a:buChar char="•"/>
              <a:defRPr>
                <a:solidFill>
                  <a:srgbClr val="AF9738"/>
                </a:solidFill>
                <a:latin typeface="Calibri" panose="020F0502020204030204" pitchFamily="34" charset="0"/>
              </a:defRPr>
            </a:lvl3pPr>
            <a:lvl4pPr marL="1600200" indent="-228600">
              <a:spcBef>
                <a:spcPct val="20000"/>
              </a:spcBef>
              <a:buFont typeface="Arial" panose="020B0604020202020204" pitchFamily="34" charset="0"/>
              <a:buChar char="–"/>
              <a:defRPr sz="1600">
                <a:solidFill>
                  <a:srgbClr val="AF9738"/>
                </a:solidFill>
                <a:latin typeface="Calibri" panose="020F0502020204030204" pitchFamily="34" charset="0"/>
              </a:defRPr>
            </a:lvl4pPr>
            <a:lvl5pPr marL="2057400" indent="-228600">
              <a:spcBef>
                <a:spcPct val="20000"/>
              </a:spcBef>
              <a:buFont typeface="Arial" panose="020B0604020202020204" pitchFamily="34" charset="0"/>
              <a:buChar char="»"/>
              <a:defRPr sz="1600">
                <a:solidFill>
                  <a:srgbClr val="AF9738"/>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AF9738"/>
                </a:solidFill>
                <a:latin typeface="Calibri" panose="020F0502020204030204" pitchFamily="34" charset="0"/>
              </a:defRPr>
            </a:lvl9pPr>
          </a:lstStyle>
          <a:p>
            <a:pPr algn="ctr" eaLnBrk="1" hangingPunct="1">
              <a:spcBef>
                <a:spcPct val="0"/>
              </a:spcBef>
              <a:buFontTx/>
              <a:buNone/>
            </a:pPr>
            <a:fld id="{D40B91E3-1FCB-4A7C-B2A3-726C0DD83ADE}" type="slidenum">
              <a:rPr lang="en-US" altLang="en-US" sz="1100" b="1">
                <a:solidFill>
                  <a:schemeClr val="tx1"/>
                </a:solidFill>
                <a:latin typeface="W_akhbar" pitchFamily="2" charset="0"/>
              </a:rPr>
              <a:pPr algn="ctr" eaLnBrk="1" hangingPunct="1">
                <a:spcBef>
                  <a:spcPct val="0"/>
                </a:spcBef>
                <a:buFontTx/>
                <a:buNone/>
              </a:pPr>
              <a:t>21</a:t>
            </a:fld>
            <a:endParaRPr lang="en-US" altLang="en-US" sz="1800" b="1" dirty="0">
              <a:solidFill>
                <a:schemeClr val="tx1"/>
              </a:solidFill>
              <a:latin typeface="W_akhbar" pitchFamily="2" charset="0"/>
            </a:endParaRPr>
          </a:p>
        </p:txBody>
      </p:sp>
    </p:spTree>
    <p:extLst>
      <p:ext uri="{BB962C8B-B14F-4D97-AF65-F5344CB8AC3E}">
        <p14:creationId xmlns:p14="http://schemas.microsoft.com/office/powerpoint/2010/main" val="70319226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1331</TotalTime>
  <Words>2167</Words>
  <Application>Microsoft Office PowerPoint</Application>
  <PresentationFormat>On-screen Show (4:3)</PresentationFormat>
  <Paragraphs>159</Paragraphs>
  <Slides>21</Slides>
  <Notes>6</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Solstice</vt:lpstr>
      <vt:lpstr>PowerPoint Presentation</vt:lpstr>
      <vt:lpstr>گزارشگری روایی (narrative) صورت‌های مالی</vt:lpstr>
      <vt:lpstr>منافع گزارشگری ریسک</vt:lpstr>
      <vt:lpstr>گزارشگری اصول شرکت‌داری (حاکمیت شرکتی)</vt:lpstr>
      <vt:lpstr>گزارشگری ریسک محیط‌زیست، اجتماعی و ریسک حاکمیت شرکتی</vt:lpstr>
      <vt:lpstr>PowerPoint Presentation</vt:lpstr>
      <vt:lpstr>PowerPoint Presentation</vt:lpstr>
      <vt:lpstr>PowerPoint Presentation</vt:lpstr>
      <vt:lpstr>PowerPoint Presentation</vt:lpstr>
      <vt:lpstr>مثال‌هایی از ریسک‌های قابل‌گزارش در صنایع و بنگاه‌های مختلف</vt:lpstr>
      <vt:lpstr>رعایت مقررات (Compliance)</vt:lpstr>
      <vt:lpstr>رعایت مقررات (Compliance) (ادامه)</vt:lpstr>
      <vt:lpstr>نمونه‌هایی از گزارشگری ریسک صحیح</vt:lpstr>
      <vt:lpstr>هدف وسیع‌تری از گزارشگری</vt:lpstr>
      <vt:lpstr>اشکالات گزارشگری ریسک کدام است؟</vt:lpstr>
      <vt:lpstr>گزارشگری خوب ریسک کدام است؟</vt:lpstr>
      <vt:lpstr> ریسک گذشته یا ریسک آینده </vt:lpstr>
      <vt:lpstr>تحلیل کمّی ریسک</vt:lpstr>
      <vt:lpstr>آیندۀ گزارشگری ریسک</vt:lpstr>
      <vt:lpstr>نتیجه‌گیری</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Windows User</cp:lastModifiedBy>
  <cp:revision>288</cp:revision>
  <cp:lastPrinted>2020-01-20T05:42:30Z</cp:lastPrinted>
  <dcterms:created xsi:type="dcterms:W3CDTF">2018-12-01T10:45:47Z</dcterms:created>
  <dcterms:modified xsi:type="dcterms:W3CDTF">2020-05-20T21:52:24Z</dcterms:modified>
</cp:coreProperties>
</file>