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9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4" r:id="rId16"/>
    <p:sldId id="273" r:id="rId17"/>
    <p:sldId id="272" r:id="rId18"/>
    <p:sldId id="290" r:id="rId19"/>
    <p:sldId id="271" r:id="rId20"/>
    <p:sldId id="270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7" r:id="rId29"/>
    <p:sldId id="286" r:id="rId30"/>
    <p:sldId id="285" r:id="rId31"/>
    <p:sldId id="284" r:id="rId32"/>
    <p:sldId id="288" r:id="rId33"/>
    <p:sldId id="289" r:id="rId34"/>
    <p:sldId id="265" r:id="rId35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790" autoAdjust="0"/>
    <p:restoredTop sz="86418" autoAdjust="0"/>
  </p:normalViewPr>
  <p:slideViewPr>
    <p:cSldViewPr>
      <p:cViewPr varScale="1">
        <p:scale>
          <a:sx n="74" d="100"/>
          <a:sy n="74" d="100"/>
        </p:scale>
        <p:origin x="-115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-9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1FC66F-5BFF-4BC2-B8CF-6BD78448E304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5D692-97D6-41BB-A13A-5DC4ABE11D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191065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r>
              <a:rPr lang="en-US" smtClean="0"/>
              <a:t>@hesabdoni 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EC7F363-C937-4510-A478-826A90E84FB9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r>
              <a:rPr lang="en-US" smtClean="0"/>
              <a:t>@hesabdoni </a:t>
            </a: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B811417-655A-44D4-8BD6-E6A28E0283BF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99132159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11417-655A-44D4-8BD6-E6A28E0283BF}" type="slidenum">
              <a:rPr lang="fa-IR" smtClean="0"/>
              <a:pPr/>
              <a:t>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fa-IR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555323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11417-655A-44D4-8BD6-E6A28E0283BF}" type="slidenum">
              <a:rPr lang="fa-IR" smtClean="0"/>
              <a:pPr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01660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11417-655A-44D4-8BD6-E6A28E0283BF}" type="slidenum">
              <a:rPr lang="fa-IR" smtClean="0"/>
              <a:pPr/>
              <a:t>24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fa-IR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64248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961B4-E123-4646-B65F-A43BA25F4510}" type="datetime8">
              <a:rPr lang="fa-IR" smtClean="0"/>
              <a:t>21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91D9E-661C-4205-875E-25476E711ACC}" type="datetime8">
              <a:rPr lang="fa-IR" smtClean="0"/>
              <a:t>21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38E61-DEF5-4E82-A902-300222CBE197}" type="datetime8">
              <a:rPr lang="fa-IR" smtClean="0"/>
              <a:t>21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190B8-1B42-4A76-ABBD-2DA5EA29C92F}" type="datetime8">
              <a:rPr lang="fa-IR" smtClean="0"/>
              <a:t>21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AE7D6-0C52-455E-B388-37DB32E760BD}" type="datetime8">
              <a:rPr lang="fa-IR" smtClean="0"/>
              <a:t>21 مه 20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C2FEC-8C40-44A5-B55E-9ED76C8BA8E8}" type="datetime8">
              <a:rPr lang="fa-IR" smtClean="0"/>
              <a:t>21 مه 20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6030-1052-4C09-9A42-71C2B0B9AB36}" type="datetime8">
              <a:rPr lang="fa-IR" smtClean="0"/>
              <a:t>21 مه 20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3363A-399F-4886-8696-E78F69D984F2}" type="datetime8">
              <a:rPr lang="fa-IR" smtClean="0"/>
              <a:t>21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73E25-1B3D-4975-A3CD-5B523FEEBC9F}" type="datetime8">
              <a:rPr lang="fa-IR" smtClean="0"/>
              <a:t>21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98CF3-DF1C-43D3-95C1-4D3E2AB712FA}" type="datetime8">
              <a:rPr lang="fa-IR" smtClean="0"/>
              <a:t>21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C9214-0893-4056-99F7-11832E534FED}" type="datetime8">
              <a:rPr lang="fa-IR" smtClean="0"/>
              <a:t>21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E9E66B-EC80-4005-B7D1-0C3F9DB0EBA6}" type="datetime8">
              <a:rPr lang="fa-IR" smtClean="0"/>
              <a:t>21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64393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285728"/>
            <a:ext cx="8572560" cy="6286544"/>
          </a:xfrm>
        </p:spPr>
        <p:txBody>
          <a:bodyPr>
            <a:normAutofit/>
          </a:bodyPr>
          <a:lstStyle/>
          <a:p>
            <a:pPr rtl="0"/>
            <a:endParaRPr lang="en-US" sz="2400" b="1" dirty="0" smtClean="0">
              <a:solidFill>
                <a:schemeClr val="tx1"/>
              </a:solidFill>
              <a:latin typeface="Vrinda" pitchFamily="34" charset="0"/>
              <a:cs typeface="+mj-cs"/>
            </a:endParaRPr>
          </a:p>
          <a:p>
            <a:pPr rtl="0"/>
            <a:endParaRPr lang="en-US" sz="2400" b="1" dirty="0" smtClean="0">
              <a:solidFill>
                <a:schemeClr val="tx1"/>
              </a:solidFill>
              <a:latin typeface="Vrinda" pitchFamily="34" charset="0"/>
              <a:cs typeface="+mj-cs"/>
            </a:endParaRPr>
          </a:p>
          <a:p>
            <a:pPr rtl="0"/>
            <a:r>
              <a:rPr lang="en-US" sz="4000" b="1" dirty="0" smtClean="0">
                <a:solidFill>
                  <a:schemeClr val="tx1"/>
                </a:solidFill>
                <a:latin typeface="Vrinda" pitchFamily="34" charset="0"/>
                <a:cs typeface="B Titr" pitchFamily="2" charset="-78"/>
              </a:rPr>
              <a:t>CH 5</a:t>
            </a:r>
          </a:p>
          <a:p>
            <a:pPr rtl="0"/>
            <a:r>
              <a:rPr lang="fa-IR" b="1" dirty="0" smtClean="0">
                <a:solidFill>
                  <a:srgbClr val="7030A0"/>
                </a:solidFill>
                <a:latin typeface="Vrinda" pitchFamily="34" charset="0"/>
              </a:rPr>
              <a:t>نقش های اقتصادی و اجتماعی حسابرسی</a:t>
            </a:r>
          </a:p>
          <a:p>
            <a:pPr rtl="0"/>
            <a:endParaRPr lang="en-US" b="1" dirty="0" smtClean="0">
              <a:solidFill>
                <a:srgbClr val="7030A0"/>
              </a:solidFill>
              <a:latin typeface="Vrind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0" y="0"/>
            <a:ext cx="9144000" cy="12144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fa-IR" sz="2800" dirty="0" smtClean="0">
                <a:cs typeface="B Titr" pitchFamily="2" charset="-78"/>
              </a:rPr>
              <a:t>نقش های حسابرسی </a:t>
            </a:r>
            <a:endParaRPr lang="en-US" sz="2800" dirty="0">
              <a:cs typeface="B Titr" pitchFamily="2" charset="-7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715172" y="1885882"/>
            <a:ext cx="235742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1- نقش های اجتماعی 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929454" y="3100328"/>
            <a:ext cx="222407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2- نقش های اقتصادی 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00496" y="1357298"/>
            <a:ext cx="278608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1-1) نقش عام اجتماعی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357686" y="1928802"/>
            <a:ext cx="250033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2-1)نقش  خاص اجتماعی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857752" y="2773916"/>
            <a:ext cx="20002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1-2) نقش عام اقتصادی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276724" y="3429000"/>
            <a:ext cx="258129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2-2) نقش  خاص اقتصادی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929454" y="4572008"/>
            <a:ext cx="207170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3- نقش روانشناسی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858016" y="6417254"/>
            <a:ext cx="207170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6- نقش بیمه سیاسی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42844" y="1375934"/>
            <a:ext cx="3357586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600" dirty="0" smtClean="0">
                <a:cs typeface="B Nazanin" pitchFamily="2" charset="-78"/>
              </a:rPr>
              <a:t>ایفای وظیفه پاسخگویی افراد جامعه در قبال جامعه</a:t>
            </a:r>
            <a:endParaRPr lang="fa-IR" sz="1600" dirty="0">
              <a:cs typeface="B Nazanin" pitchFamily="2" charset="-7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-285752" y="2000240"/>
            <a:ext cx="385762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600" dirty="0" smtClean="0">
                <a:cs typeface="B Nazanin" pitchFamily="2" charset="-78"/>
              </a:rPr>
              <a:t>ایفای وظیفه پاسخگویی مدیریت(نمایده) در قبال سازمان</a:t>
            </a:r>
            <a:endParaRPr lang="fa-IR" sz="1600" dirty="0">
              <a:cs typeface="B Nazanin" pitchFamily="2" charset="-78"/>
            </a:endParaRPr>
          </a:p>
        </p:txBody>
      </p:sp>
      <p:sp>
        <p:nvSpPr>
          <p:cNvPr id="13" name="Right Brace 12"/>
          <p:cNvSpPr/>
          <p:nvPr/>
        </p:nvSpPr>
        <p:spPr>
          <a:xfrm>
            <a:off x="6858016" y="1500174"/>
            <a:ext cx="142876" cy="857256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Right Brace 13"/>
          <p:cNvSpPr/>
          <p:nvPr/>
        </p:nvSpPr>
        <p:spPr>
          <a:xfrm>
            <a:off x="6858016" y="2714620"/>
            <a:ext cx="142876" cy="1143008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0066" y="2857496"/>
            <a:ext cx="1571604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600" dirty="0" smtClean="0">
                <a:cs typeface="B Nazanin" pitchFamily="2" charset="-78"/>
              </a:rPr>
              <a:t>افزایش ثبات اقتصادی</a:t>
            </a:r>
            <a:endParaRPr lang="en-US" sz="1600" dirty="0" smtClean="0">
              <a:cs typeface="B Nazanin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4282" y="4558737"/>
            <a:ext cx="364333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600" dirty="0" smtClean="0">
                <a:cs typeface="B Nazanin" pitchFamily="2" charset="-78"/>
              </a:rPr>
              <a:t>ایجاد آرامش روانی در افراد و سازمان و جامعه</a:t>
            </a:r>
            <a:endParaRPr lang="en-US" sz="1600" dirty="0" smtClean="0">
              <a:cs typeface="B Nazanin" pitchFamily="2" charset="-78"/>
            </a:endParaRPr>
          </a:p>
          <a:p>
            <a:endParaRPr lang="fa-IR" sz="1600" dirty="0">
              <a:cs typeface="B Nazanin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71538" y="6417254"/>
            <a:ext cx="3286148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600" dirty="0" smtClean="0">
                <a:cs typeface="B Nazanin" pitchFamily="2" charset="-78"/>
              </a:rPr>
              <a:t>حمایت از سیاستگذاران و دولت مردان</a:t>
            </a:r>
            <a:endParaRPr lang="fa-IR" sz="1600" dirty="0">
              <a:cs typeface="B Nazanin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929454" y="5286388"/>
            <a:ext cx="207170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4- نقش  جادویی 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16" y="5917188"/>
            <a:ext cx="207170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5- نقش  تشریفاتی 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-214346" y="5345684"/>
            <a:ext cx="464347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600" dirty="0" smtClean="0">
                <a:cs typeface="B Nazanin" pitchFamily="2" charset="-78"/>
              </a:rPr>
              <a:t>حمایت از منافع گروه یا گروههای قدرتمند عمل کند</a:t>
            </a:r>
            <a:endParaRPr lang="fa-IR" sz="1600" dirty="0">
              <a:cs typeface="B Nazanin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-71470" y="5805090"/>
            <a:ext cx="5143536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600" dirty="0" smtClean="0">
                <a:cs typeface="B Nazanin" pitchFamily="2" charset="-78"/>
              </a:rPr>
              <a:t>تمام کارها توسط دیگران انجام می شود و حسابرس نقشی جز امضاء و تایید ندارد</a:t>
            </a:r>
            <a:endParaRPr lang="fa-IR" sz="1600" dirty="0">
              <a:cs typeface="B Nazanin" pitchFamily="2" charset="-7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1406" y="3500438"/>
            <a:ext cx="2214546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600" dirty="0" smtClean="0">
                <a:cs typeface="B Nazanin" pitchFamily="2" charset="-78"/>
              </a:rPr>
              <a:t>حمایت از منافع اقصادی افراد</a:t>
            </a:r>
            <a:endParaRPr lang="en-US" sz="1600" dirty="0" smtClean="0">
              <a:cs typeface="B Nazanin" pitchFamily="2" charset="-78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rot="10800000" flipV="1">
            <a:off x="3857620" y="1571612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10800000" flipV="1">
            <a:off x="3929058" y="2143114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rot="10800000" flipV="1">
            <a:off x="4143372" y="2928934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rot="10800000" flipV="1">
            <a:off x="3929058" y="3643312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rot="10800000" flipV="1">
            <a:off x="4081458" y="4714882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10800000" flipV="1">
            <a:off x="4500562" y="5500700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rot="10800000" flipV="1">
            <a:off x="5143504" y="5929330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10800000" flipV="1">
            <a:off x="5286381" y="6572270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1" name="Slide Number Placeholder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3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29058" y="181253"/>
            <a:ext cx="492922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1-1) نقش عام اجتماعی </a:t>
            </a:r>
            <a:endParaRPr lang="fa-IR" sz="2400" b="1" dirty="0">
              <a:cs typeface="B Titr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14810" y="957188"/>
            <a:ext cx="457203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فیلنت (1988) معتقد است </a:t>
            </a:r>
            <a:endParaRPr lang="en-US" sz="2000" b="1" dirty="0" smtClean="0">
              <a:cs typeface="B Nazanin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00496" y="1571612"/>
            <a:ext cx="500066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حسابرسی یک پدیده اجتماعی  </a:t>
            </a:r>
            <a:r>
              <a:rPr lang="en-US" b="1" dirty="0" smtClean="0"/>
              <a:t>Social Phenomena</a:t>
            </a:r>
            <a:endParaRPr lang="fa-IR" b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3929058" y="2143116"/>
            <a:ext cx="500066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1-در واکنش به نیاز های موجود در جامعه به  وجود آمده است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14876" y="2956607"/>
            <a:ext cx="4286280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2- کار آن :</a:t>
            </a:r>
          </a:p>
          <a:p>
            <a:r>
              <a:rPr lang="fa-IR" dirty="0" smtClean="0">
                <a:cs typeface="B Nazanin" pitchFamily="2" charset="-78"/>
              </a:rPr>
              <a:t>تقویت مکانیزم کنترل اجتماعی 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428660" y="2698102"/>
            <a:ext cx="4929222" cy="161582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 کاهش یا حذف شک و تردید و عدم اطمینان</a:t>
            </a:r>
            <a:endParaRPr lang="en-US" dirty="0" smtClean="0">
              <a:cs typeface="B Nazanin" pitchFamily="2" charset="-78"/>
            </a:endParaRPr>
          </a:p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شناسایی عواملی که می تواند به شخص یا سازمان آسیب برساند</a:t>
            </a:r>
            <a:endParaRPr lang="en-US" dirty="0" smtClean="0">
              <a:cs typeface="B Nazanin" pitchFamily="2" charset="-78"/>
            </a:endParaRPr>
          </a:p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 پیشگیری از اشتباه و تقلب 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572132" y="2956607"/>
            <a:ext cx="7954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از طریق </a:t>
            </a:r>
            <a:endParaRPr lang="en-US" dirty="0" smtClean="0">
              <a:cs typeface="B Nazanin" pitchFamily="2" charset="-78"/>
            </a:endParaRPr>
          </a:p>
        </p:txBody>
      </p:sp>
      <p:sp>
        <p:nvSpPr>
          <p:cNvPr id="12" name="Notched Right Arrow 11"/>
          <p:cNvSpPr/>
          <p:nvPr/>
        </p:nvSpPr>
        <p:spPr>
          <a:xfrm rot="10800000">
            <a:off x="4929188" y="3111625"/>
            <a:ext cx="1714511" cy="728088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en-US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Right Brace 12"/>
          <p:cNvSpPr/>
          <p:nvPr/>
        </p:nvSpPr>
        <p:spPr>
          <a:xfrm>
            <a:off x="4572000" y="2742293"/>
            <a:ext cx="142876" cy="1214446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00496" y="4729001"/>
            <a:ext cx="507209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 3- هدف آن :</a:t>
            </a:r>
            <a:endParaRPr lang="en-US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  ایجاد ثبات و  اطمینان خاطری و آرامش در روابط انسانی 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2844" y="4572008"/>
            <a:ext cx="4714908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800" dirty="0" smtClean="0">
                <a:solidFill>
                  <a:srgbClr val="C00000"/>
                </a:solidFill>
                <a:cs typeface="B Titr" pitchFamily="2" charset="-78"/>
              </a:rPr>
              <a:t> تامین منافع همگانی و</a:t>
            </a:r>
          </a:p>
          <a:p>
            <a:pPr algn="ctr"/>
            <a:r>
              <a:rPr lang="fa-IR" sz="2800" dirty="0" smtClean="0">
                <a:solidFill>
                  <a:srgbClr val="C00000"/>
                </a:solidFill>
                <a:cs typeface="B Titr" pitchFamily="2" charset="-78"/>
              </a:rPr>
              <a:t> رفاه اجتماعی </a:t>
            </a:r>
            <a:endParaRPr lang="en-US" sz="2800" dirty="0" smtClean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28662" y="6039169"/>
            <a:ext cx="692948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از طریق تقویت فرآیند کنترل و پاسخگویی </a:t>
            </a:r>
            <a:r>
              <a:rPr lang="fa-IR" sz="2400" b="1" dirty="0" smtClean="0">
                <a:solidFill>
                  <a:srgbClr val="C00000"/>
                </a:solidFill>
                <a:cs typeface="B Titr" pitchFamily="2" charset="-78"/>
              </a:rPr>
              <a:t>در کل جامعه</a:t>
            </a:r>
            <a:endParaRPr lang="fa-IR" sz="2400" b="1" dirty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4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214346" y="1285860"/>
            <a:ext cx="878681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در مفهوم مکانیزم کنترل اجتماعی اعتقاد بر این است:برای اینکه یک جامعه بتواند موفق شود و پیشرفت کند و رفاه همگانی (رفاه اجتماعی) در آن تامین گردد،باید یک مکانیزم کنترلی در آن وجود </a:t>
            </a:r>
            <a:r>
              <a:rPr kumimoji="0" lang="fa-I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داشته باشد</a:t>
            </a:r>
            <a:r>
              <a:rPr kumimoji="0" lang="fa-I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: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به اینصورت که،تمامی اشخاص جامعه (اعم از حقیقی و حقوقی ) در قبال عملکرد شان نسبت به جامعه پاسخگو باشند(بدلیل اسفاده کردن از منابع جامعه)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و این وظیفه پاسخگویی آنها از طریق رسیدگی یک شخص مستقل (حسابرس) کنترل گردد.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تا اطمینان حاصل گردد همه افراد جامعه ، دین خود را به نحو احسن ادا می کنند</a:t>
            </a:r>
            <a:endParaRPr kumimoji="0" lang="fa-I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0" y="285728"/>
            <a:ext cx="442915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Titr" pitchFamily="2" charset="-78"/>
              </a:rPr>
              <a:t>مکانیزم کنترل اجتماعی</a:t>
            </a:r>
            <a:endParaRPr lang="fa-IR" sz="2000" b="1" dirty="0">
              <a:cs typeface="B Titr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57356" y="4671964"/>
            <a:ext cx="642942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600" b="1" dirty="0" smtClean="0">
                <a:solidFill>
                  <a:srgbClr val="C00000"/>
                </a:solidFill>
                <a:cs typeface="B Titr" pitchFamily="2" charset="-78"/>
              </a:rPr>
              <a:t>«كلّكم راع و كلّكم مسؤول عن رعيّته»</a:t>
            </a:r>
            <a:endParaRPr lang="fa-IR" sz="3600" dirty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5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29058" y="181253"/>
            <a:ext cx="492922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2-1) نقش خاص اجتماعی </a:t>
            </a:r>
            <a:endParaRPr lang="fa-IR" sz="2400" b="1" dirty="0"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71934" y="1028626"/>
            <a:ext cx="471490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تقویت کنترل و پاسخگویی نماینده  در سازمان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1862728"/>
            <a:ext cx="8715436" cy="16312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مدیریت سازمان به عنوان نماینده تمامی گروههای ذینفع در سازمان ، مسئول پاسخگویی در برابر ذینفعان می باشد</a:t>
            </a:r>
          </a:p>
          <a:p>
            <a:endParaRPr lang="en-US" sz="2000" dirty="0" smtClean="0">
              <a:cs typeface="B Nazanin" pitchFamily="2" charset="-78"/>
            </a:endParaRPr>
          </a:p>
          <a:p>
            <a:r>
              <a:rPr lang="fa-IR" sz="2000" dirty="0" smtClean="0">
                <a:cs typeface="B Nazanin" pitchFamily="2" charset="-78"/>
              </a:rPr>
              <a:t>حسابرسی با تقویت این فرآیند پاسخگویی باعث ایجاد اطمینان خاطری و آرامش در ذینفعان سازمان می گردد </a:t>
            </a:r>
            <a:endParaRPr lang="en-US" sz="2000" dirty="0" smtClean="0">
              <a:cs typeface="B Nazanin" pitchFamily="2" charset="-78"/>
            </a:endParaRPr>
          </a:p>
          <a:p>
            <a:endParaRPr lang="fa-IR" sz="2000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853843"/>
            <a:ext cx="250033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dirty="0" smtClean="0"/>
              <a:t>Stewardship       function</a:t>
            </a:r>
          </a:p>
          <a:p>
            <a:pPr algn="l"/>
            <a:r>
              <a:rPr lang="en-US" dirty="0" smtClean="0"/>
              <a:t>Accountability   Function</a:t>
            </a:r>
            <a:endParaRPr lang="fa-IR" dirty="0"/>
          </a:p>
        </p:txBody>
      </p:sp>
      <p:sp>
        <p:nvSpPr>
          <p:cNvPr id="9" name="TextBox 8"/>
          <p:cNvSpPr txBox="1"/>
          <p:nvPr/>
        </p:nvSpPr>
        <p:spPr>
          <a:xfrm>
            <a:off x="1785918" y="4467533"/>
            <a:ext cx="714380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مشکل عدم ثبات مفهوم پاسخگویی در طول زمان</a:t>
            </a:r>
            <a:endParaRPr lang="fa-IR" sz="2400" b="1" dirty="0">
              <a:cs typeface="B Titr" pitchFamily="2" charset="-78"/>
            </a:endParaRPr>
          </a:p>
        </p:txBody>
      </p:sp>
      <p:sp>
        <p:nvSpPr>
          <p:cNvPr id="10" name="Notched Right Arrow 9"/>
          <p:cNvSpPr/>
          <p:nvPr/>
        </p:nvSpPr>
        <p:spPr>
          <a:xfrm rot="10800000">
            <a:off x="1000101" y="4000504"/>
            <a:ext cx="2357453" cy="1500198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en-US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6</a:t>
            </a:fld>
            <a:endParaRPr lang="fa-IR"/>
          </a:p>
        </p:txBody>
      </p:sp>
      <p:sp>
        <p:nvSpPr>
          <p:cNvPr id="12" name="TextBox 11"/>
          <p:cNvSpPr txBox="1"/>
          <p:nvPr/>
        </p:nvSpPr>
        <p:spPr>
          <a:xfrm>
            <a:off x="1428728" y="3929066"/>
            <a:ext cx="742955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Titr" pitchFamily="2" charset="-78"/>
              </a:rPr>
              <a:t> در خصوص نقش اجتماعی حسابرس(تقویت فرآیند پاسخگویی)</a:t>
            </a:r>
            <a:endParaRPr lang="fa-IR" b="1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857884" y="630776"/>
            <a:ext cx="307183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a-IR" dirty="0" smtClean="0"/>
              <a:t>نوع عملکرد سازمانها تغییر می کند </a:t>
            </a:r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5715008" y="1568223"/>
            <a:ext cx="321471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a-IR" dirty="0" smtClean="0"/>
              <a:t>حجم  و میزان عملکرد سازمانها تغییر </a:t>
            </a:r>
          </a:p>
          <a:p>
            <a:r>
              <a:rPr lang="fa-IR" dirty="0" smtClean="0"/>
              <a:t>   می کند (رشد و توسعه سازمان) </a:t>
            </a:r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6215074" y="2904650"/>
            <a:ext cx="2733692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a-IR" dirty="0" smtClean="0"/>
              <a:t>تاثیر عملکرد سازمانها  بر افراد     </a:t>
            </a:r>
          </a:p>
          <a:p>
            <a:r>
              <a:rPr lang="fa-IR" dirty="0" smtClean="0"/>
              <a:t>      و</a:t>
            </a:r>
          </a:p>
          <a:p>
            <a:r>
              <a:rPr lang="fa-IR" dirty="0" smtClean="0"/>
              <a:t>   محیط پیرامون افزایش می یابد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214678" y="4131238"/>
            <a:ext cx="564360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a-IR" dirty="0" smtClean="0"/>
              <a:t>تعداد ذینفعان سازمان افزایش می یابد </a:t>
            </a:r>
            <a:endParaRPr lang="en-US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5357818" y="5059932"/>
            <a:ext cx="36433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a-IR" dirty="0" smtClean="0"/>
              <a:t>تعداد ذینفعانی که طرفدار مسائل اجتماعی </a:t>
            </a:r>
          </a:p>
          <a:p>
            <a:r>
              <a:rPr lang="fa-IR" dirty="0" smtClean="0"/>
              <a:t>  و زیست محیطی هستند افزایش می یابد</a:t>
            </a:r>
            <a:endParaRPr lang="en-US" dirty="0" smtClean="0"/>
          </a:p>
        </p:txBody>
      </p:sp>
      <p:sp>
        <p:nvSpPr>
          <p:cNvPr id="9" name="Notched Right Arrow 8"/>
          <p:cNvSpPr/>
          <p:nvPr/>
        </p:nvSpPr>
        <p:spPr>
          <a:xfrm rot="10800000">
            <a:off x="3643306" y="285728"/>
            <a:ext cx="1785950" cy="2156848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en-US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Right Brace 9"/>
          <p:cNvSpPr/>
          <p:nvPr/>
        </p:nvSpPr>
        <p:spPr>
          <a:xfrm flipH="1">
            <a:off x="5429256" y="642918"/>
            <a:ext cx="214314" cy="4929222"/>
          </a:xfrm>
          <a:prstGeom prst="rightBrace">
            <a:avLst>
              <a:gd name="adj1" fmla="val 157464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500042"/>
            <a:ext cx="307180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b="1" dirty="0" smtClean="0">
                <a:solidFill>
                  <a:srgbClr val="C00000"/>
                </a:solidFill>
                <a:cs typeface="B Titr" pitchFamily="2" charset="-78"/>
              </a:rPr>
              <a:t>با گذشت زمان وظیفه پاسخگویی مدیریت تغییر کرده و توسعه می یابد</a:t>
            </a:r>
            <a:endParaRPr lang="fa-IR" b="1" dirty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406" y="2925545"/>
            <a:ext cx="36433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b="1" dirty="0" smtClean="0">
                <a:solidFill>
                  <a:srgbClr val="C00000"/>
                </a:solidFill>
                <a:cs typeface="B Titr" pitchFamily="2" charset="-78"/>
              </a:rPr>
              <a:t>این موضوع باعث می شود که وظیفه و نقش حسابرسی با گذشت زمان تغییر یابد</a:t>
            </a:r>
            <a:endParaRPr lang="en-US" b="1" dirty="0" smtClean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438" y="3714752"/>
            <a:ext cx="5286380" cy="281615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فیلنت معتقد است در طول زمان در جامعه مفهوم پاسخگویی به سرعت توسعه یافته است این در حالی است  که در بطن استاندارد های حسابرسی  نقش و وظیفه حسابرسی توسعه چندانی نیافته. لذا این عمل باعث بروز مشکلی تحت عنوان </a:t>
            </a:r>
            <a:endParaRPr lang="fa-IR" sz="2400" b="1" dirty="0" smtClean="0">
              <a:cs typeface="B Nazanin" pitchFamily="2" charset="-78"/>
            </a:endParaRPr>
          </a:p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rgbClr val="C00000"/>
                </a:solidFill>
                <a:latin typeface="Tomaho"/>
                <a:cs typeface="B Titr" pitchFamily="2" charset="-78"/>
              </a:rPr>
              <a:t>Expectation Gap           </a:t>
            </a:r>
            <a:r>
              <a:rPr lang="fa-IR" sz="2800" b="1" dirty="0" smtClean="0">
                <a:solidFill>
                  <a:srgbClr val="C00000"/>
                </a:solidFill>
                <a:latin typeface="Tomaho"/>
                <a:cs typeface="B Titr" pitchFamily="2" charset="-78"/>
              </a:rPr>
              <a:t>  </a:t>
            </a:r>
          </a:p>
          <a:p>
            <a:pPr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گردیده که به شدت بنیان حرفه را تهدید می کند.</a:t>
            </a:r>
            <a:endParaRPr lang="en-US" b="1" dirty="0" smtClean="0">
              <a:cs typeface="B Nazanin" pitchFamily="2" charset="-78"/>
            </a:endParaRPr>
          </a:p>
        </p:txBody>
      </p:sp>
      <p:sp>
        <p:nvSpPr>
          <p:cNvPr id="14" name="Notched Right Arrow 13"/>
          <p:cNvSpPr/>
          <p:nvPr/>
        </p:nvSpPr>
        <p:spPr>
          <a:xfrm rot="5400000">
            <a:off x="1445992" y="1911538"/>
            <a:ext cx="836436" cy="728088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en-US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00694" y="71414"/>
            <a:ext cx="357190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u="sng" dirty="0" smtClean="0">
                <a:cs typeface="B Titr" pitchFamily="2" charset="-78"/>
              </a:rPr>
              <a:t>با گذشت زمان </a:t>
            </a:r>
            <a:endParaRPr lang="en-US" sz="2400" b="1" u="sng" dirty="0" smtClean="0">
              <a:cs typeface="B Titr" pitchFamily="2" charset="-78"/>
            </a:endParaRP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7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285984" y="242808"/>
            <a:ext cx="657229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Titr" pitchFamily="2" charset="-78"/>
              </a:rPr>
              <a:t>نقش اجتماعی حسابرس (عام و خاص)</a:t>
            </a:r>
            <a:endParaRPr lang="en-US" sz="2000" b="1" dirty="0" smtClean="0">
              <a:cs typeface="B Titr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3000372"/>
            <a:ext cx="892971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/>
              <a:t>اخیرا  نقش اجتماعی حسابرسی (اعم از نقش عام و خاص) در قالب حاکمیت شرکتی نمایان می شود</a:t>
            </a:r>
            <a:endParaRPr lang="en-US" dirty="0" smtClean="0"/>
          </a:p>
          <a:p>
            <a:endParaRPr lang="fa-IR" dirty="0"/>
          </a:p>
        </p:txBody>
      </p:sp>
      <p:sp>
        <p:nvSpPr>
          <p:cNvPr id="14" name="TextBox 13"/>
          <p:cNvSpPr txBox="1"/>
          <p:nvPr/>
        </p:nvSpPr>
        <p:spPr>
          <a:xfrm>
            <a:off x="5786446" y="5059932"/>
            <a:ext cx="321471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/>
              <a:t>این مکانیزم کنترلی، چند لایه است </a:t>
            </a:r>
            <a:endParaRPr lang="en-US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1071538" y="4389318"/>
            <a:ext cx="4286280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dirty="0" smtClean="0"/>
              <a:t>حسابرسی مستقل</a:t>
            </a: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حسابرسی داخلی و کنترلهای داخلی </a:t>
            </a: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کمیته </a:t>
            </a:r>
            <a:r>
              <a:rPr lang="fa-IR" dirty="0" smtClean="0">
                <a:cs typeface="B Nazanin" pitchFamily="2" charset="-78"/>
              </a:rPr>
              <a:t>حسابرسی</a:t>
            </a:r>
            <a:endParaRPr lang="en-US" dirty="0" smtClean="0">
              <a:cs typeface="B Nazanin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مدیران غیر موظف</a:t>
            </a: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دخالت سرمایه گذاران نهادی </a:t>
            </a: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موسسات رتبه بندی </a:t>
            </a:r>
            <a:endParaRPr lang="en-US" dirty="0" smtClean="0"/>
          </a:p>
        </p:txBody>
      </p:sp>
      <p:grpSp>
        <p:nvGrpSpPr>
          <p:cNvPr id="19" name="Group 18"/>
          <p:cNvGrpSpPr/>
          <p:nvPr/>
        </p:nvGrpSpPr>
        <p:grpSpPr>
          <a:xfrm>
            <a:off x="0" y="928670"/>
            <a:ext cx="9001156" cy="1646463"/>
            <a:chOff x="0" y="928670"/>
            <a:chExt cx="9001156" cy="1646463"/>
          </a:xfrm>
        </p:grpSpPr>
        <p:sp>
          <p:nvSpPr>
            <p:cNvPr id="10" name="TextBox 9"/>
            <p:cNvSpPr txBox="1"/>
            <p:nvPr/>
          </p:nvSpPr>
          <p:spPr>
            <a:xfrm>
              <a:off x="214314" y="928670"/>
              <a:ext cx="8715404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fa-IR" dirty="0" smtClean="0">
                  <a:cs typeface="B Nazanin" pitchFamily="2" charset="-78"/>
                </a:rPr>
                <a:t>   - عامل کنترل                                                  تقویت فرآیند پاسخگویی  -  پیشگیری کننده از سوء استفاده ها</a:t>
              </a:r>
              <a:endParaRPr lang="en-US" dirty="0" smtClean="0">
                <a:cs typeface="B Nazanin" pitchFamily="2" charset="-78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0" y="1928802"/>
              <a:ext cx="9001156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fa-IR" dirty="0" smtClean="0">
                  <a:cs typeface="B Nazanin" pitchFamily="2" charset="-78"/>
                </a:rPr>
                <a:t>  - عامل منضبط کننده                                            رعایت استانداردها -رفتار حرفه ای  -قوانین و مقررات </a:t>
              </a:r>
            </a:p>
            <a:p>
              <a:endParaRPr lang="fa-IR" dirty="0">
                <a:cs typeface="B Nazanin" pitchFamily="2" charset="-78"/>
              </a:endParaRPr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rot="10800000">
              <a:off x="5143504" y="1142984"/>
              <a:ext cx="178595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/>
            <p:nvPr/>
          </p:nvCxnSpPr>
          <p:spPr>
            <a:xfrm rot="10800000">
              <a:off x="5072066" y="2071679"/>
              <a:ext cx="178595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0" name="Right Brace 19"/>
          <p:cNvSpPr/>
          <p:nvPr/>
        </p:nvSpPr>
        <p:spPr>
          <a:xfrm>
            <a:off x="8858280" y="1000108"/>
            <a:ext cx="142876" cy="1214446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1406" y="3578370"/>
            <a:ext cx="38576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atin typeface="Tomaho"/>
                <a:cs typeface="B Titr" pitchFamily="2" charset="-78"/>
              </a:rPr>
              <a:t>Corporate GOVERNANCE</a:t>
            </a:r>
            <a:endParaRPr lang="en-US" sz="2000" b="1" dirty="0">
              <a:latin typeface="Tomaho"/>
              <a:cs typeface="B Titr" pitchFamily="2" charset="-78"/>
            </a:endParaRPr>
          </a:p>
        </p:txBody>
      </p:sp>
      <p:sp>
        <p:nvSpPr>
          <p:cNvPr id="22" name="Right Brace 21"/>
          <p:cNvSpPr/>
          <p:nvPr/>
        </p:nvSpPr>
        <p:spPr>
          <a:xfrm>
            <a:off x="5429256" y="4572008"/>
            <a:ext cx="214314" cy="1500198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8</a:t>
            </a:fld>
            <a:endParaRPr lang="fa-IR"/>
          </a:p>
        </p:txBody>
      </p:sp>
      <p:sp>
        <p:nvSpPr>
          <p:cNvPr id="23" name="TextBox 22"/>
          <p:cNvSpPr txBox="1"/>
          <p:nvPr/>
        </p:nvSpPr>
        <p:spPr>
          <a:xfrm>
            <a:off x="1142976" y="1643050"/>
            <a:ext cx="371477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باعث ایجاد نظم و انضباط</a:t>
            </a:r>
            <a:endParaRPr lang="fa-IR" dirty="0"/>
          </a:p>
        </p:txBody>
      </p:sp>
      <p:sp>
        <p:nvSpPr>
          <p:cNvPr id="24" name="TextBox 23"/>
          <p:cNvSpPr txBox="1"/>
          <p:nvPr/>
        </p:nvSpPr>
        <p:spPr>
          <a:xfrm>
            <a:off x="3428992" y="6215082"/>
            <a:ext cx="171451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sz="3600" b="1" dirty="0" smtClean="0">
                <a:cs typeface="B Titr" pitchFamily="2" charset="-78"/>
              </a:rPr>
              <a:t>اخلاق</a:t>
            </a:r>
            <a:endParaRPr lang="fa-IR" sz="3600" b="1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</p:spPr>
        <p:txBody>
          <a:bodyPr/>
          <a:lstStyle/>
          <a:p>
            <a:fld id="{D0BA2412-2EDC-4DB2-98BD-DA94F061D641}" type="slidenum">
              <a:rPr lang="fa-IR" smtClean="0"/>
              <a:pPr/>
              <a:t>9</a:t>
            </a:fld>
            <a:endParaRPr lang="fa-IR"/>
          </a:p>
        </p:txBody>
      </p:sp>
      <p:sp>
        <p:nvSpPr>
          <p:cNvPr id="5" name="TextBox 4"/>
          <p:cNvSpPr txBox="1"/>
          <p:nvPr/>
        </p:nvSpPr>
        <p:spPr>
          <a:xfrm>
            <a:off x="216024" y="260648"/>
            <a:ext cx="8748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>
                <a:solidFill>
                  <a:srgbClr val="C00000"/>
                </a:solidFill>
                <a:cs typeface="B Lotus" pitchFamily="2" charset="-78"/>
              </a:rPr>
              <a:t>مبانی اولیه حاکمیت شرکتی در دهه 1990 در نوشته های ذیل شکل </a:t>
            </a:r>
            <a:r>
              <a:rPr lang="fa-IR" sz="2000" b="1" dirty="0" smtClean="0">
                <a:solidFill>
                  <a:srgbClr val="C00000"/>
                </a:solidFill>
                <a:cs typeface="B Lotus" pitchFamily="2" charset="-78"/>
              </a:rPr>
              <a:t>گرفت</a:t>
            </a:r>
            <a:endParaRPr lang="en-US" sz="2000" b="1" dirty="0">
              <a:solidFill>
                <a:srgbClr val="C00000"/>
              </a:solidFill>
              <a:cs typeface="B Lotus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324544" y="908720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dirty="0">
                <a:cs typeface="B Lotus" pitchFamily="2" charset="-78"/>
              </a:rPr>
              <a:t>Cadbury Report</a:t>
            </a:r>
            <a:r>
              <a:rPr lang="fa-IR" dirty="0">
                <a:cs typeface="B Lotus" pitchFamily="2" charset="-78"/>
              </a:rPr>
              <a:t>  </a:t>
            </a:r>
            <a:r>
              <a:rPr lang="fa-IR" dirty="0" smtClean="0">
                <a:cs typeface="B Lotus" pitchFamily="2" charset="-78"/>
              </a:rPr>
              <a:t>در انگلستان(1992)</a:t>
            </a:r>
            <a:endParaRPr lang="en-US" dirty="0">
              <a:cs typeface="B Lotus" pitchFamily="2" charset="-78"/>
            </a:endParaRPr>
          </a:p>
          <a:p>
            <a:endParaRPr lang="en-US" dirty="0">
              <a:cs typeface="B Lotus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1340768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dirty="0" err="1">
                <a:cs typeface="B Lotus" pitchFamily="2" charset="-78"/>
              </a:rPr>
              <a:t>Dey</a:t>
            </a:r>
            <a:r>
              <a:rPr lang="en-US" dirty="0">
                <a:cs typeface="B Lotus" pitchFamily="2" charset="-78"/>
              </a:rPr>
              <a:t> report</a:t>
            </a:r>
            <a:r>
              <a:rPr lang="fa-IR" dirty="0">
                <a:cs typeface="B Lotus" pitchFamily="2" charset="-78"/>
              </a:rPr>
              <a:t>         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fa-IR" dirty="0">
                <a:cs typeface="B Lotus" pitchFamily="2" charset="-78"/>
              </a:rPr>
              <a:t>در  </a:t>
            </a:r>
            <a:r>
              <a:rPr lang="fa-IR" dirty="0" smtClean="0">
                <a:cs typeface="B Lotus" pitchFamily="2" charset="-78"/>
              </a:rPr>
              <a:t>کانادا (1994)</a:t>
            </a:r>
            <a:endParaRPr lang="en-US" dirty="0">
              <a:cs typeface="B Lotus" pitchFamily="2" charset="-78"/>
            </a:endParaRPr>
          </a:p>
          <a:p>
            <a:endParaRPr lang="en-US" dirty="0">
              <a:cs typeface="B Lotus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4048" y="1414517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dirty="0" err="1">
                <a:cs typeface="B Lotus" pitchFamily="2" charset="-78"/>
              </a:rPr>
              <a:t>Vieno</a:t>
            </a:r>
            <a:r>
              <a:rPr lang="en-US" dirty="0">
                <a:cs typeface="B Lotus" pitchFamily="2" charset="-78"/>
              </a:rPr>
              <a:t> Report</a:t>
            </a:r>
            <a:r>
              <a:rPr lang="fa-IR" dirty="0">
                <a:cs typeface="B Lotus" pitchFamily="2" charset="-78"/>
              </a:rPr>
              <a:t>           در فرانسه </a:t>
            </a:r>
            <a:endParaRPr lang="en-US" dirty="0">
              <a:cs typeface="B Lotus" pitchFamily="2" charset="-78"/>
            </a:endParaRPr>
          </a:p>
          <a:p>
            <a:pPr marL="285750" indent="-285750">
              <a:buFont typeface="Wingdings" pitchFamily="2" charset="2"/>
              <a:buChar char="§"/>
            </a:pPr>
            <a:endParaRPr lang="en-US" dirty="0">
              <a:cs typeface="B Lotus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3968" y="980728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fa-IR" dirty="0">
                <a:cs typeface="B Lotus" pitchFamily="2" charset="-78"/>
              </a:rPr>
              <a:t>مقررات هیات مدیره  در جنرال موتورز </a:t>
            </a:r>
            <a:r>
              <a:rPr lang="fa-IR" dirty="0" smtClean="0">
                <a:cs typeface="B Lotus" pitchFamily="2" charset="-78"/>
              </a:rPr>
              <a:t>آمریکا (1991)</a:t>
            </a:r>
            <a:endParaRPr lang="en-US" dirty="0">
              <a:cs typeface="B Lotus" pitchFamily="2" charset="-78"/>
            </a:endParaRPr>
          </a:p>
          <a:p>
            <a:endParaRPr lang="en-US" dirty="0">
              <a:cs typeface="B Lotus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504" y="2204864"/>
            <a:ext cx="8856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a-IR" dirty="0">
                <a:cs typeface="B Lotus" pitchFamily="2" charset="-78"/>
              </a:rPr>
              <a:t>نهایتا  رسوایی های مالی ایجاد شده در شرکتهای همچون تایکو ، آدلفیا ،ورلدکام و انرون در اواخر دهه 1990 و آغاز دهه 2000 کنگره آمریکا را بر آن داشت تا یکبار دیگر دیدگاه بازار های آزاد را زیر پا بگذارد و کمیته خاصی را مامور بررسی راهکارهایی برای مقابله با فساد و تقلب در شرکتها و بازار مالی کند.</a:t>
            </a:r>
            <a:endParaRPr lang="en-US" dirty="0">
              <a:cs typeface="B Lotus" pitchFamily="2" charset="-78"/>
            </a:endParaRPr>
          </a:p>
          <a:p>
            <a:pPr algn="just"/>
            <a:endParaRPr lang="en-US" dirty="0">
              <a:cs typeface="B Lotus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52120" y="3645024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aseline="30000" dirty="0">
                <a:latin typeface="Times New Roman" pitchFamily="18" charset="0"/>
                <a:cs typeface="Times New Roman" pitchFamily="18" charset="0"/>
              </a:rPr>
              <a:t>Paul Sarbanes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72200" y="4973106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aseline="30000" dirty="0">
                <a:latin typeface="Times New Roman" pitchFamily="18" charset="0"/>
                <a:cs typeface="Times New Roman" pitchFamily="18" charset="0"/>
              </a:rPr>
              <a:t>Michelle Oxley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504" y="4365104"/>
            <a:ext cx="3373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r-SA" dirty="0">
                <a:cs typeface="B Lotus" pitchFamily="2" charset="-78"/>
              </a:rPr>
              <a:t>سازمان حسابرسی </a:t>
            </a:r>
            <a:r>
              <a:rPr lang="ar-SA" dirty="0" smtClean="0">
                <a:cs typeface="B Lotus" pitchFamily="2" charset="-78"/>
              </a:rPr>
              <a:t>دولتی</a:t>
            </a:r>
            <a:r>
              <a:rPr lang="en-US" dirty="0" smtClean="0">
                <a:cs typeface="B Lotus" pitchFamily="2" charset="-78"/>
              </a:rPr>
              <a:t>GAO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3645024"/>
            <a:ext cx="3466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r-SA" dirty="0">
                <a:cs typeface="B Lotus" pitchFamily="2" charset="-78"/>
              </a:rPr>
              <a:t>کمیسیون بورس اوراق </a:t>
            </a:r>
            <a:r>
              <a:rPr lang="ar-SA" dirty="0" smtClean="0">
                <a:cs typeface="B Lotus" pitchFamily="2" charset="-78"/>
              </a:rPr>
              <a:t>بهادار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en-US" dirty="0" smtClean="0">
                <a:cs typeface="B Lotus" pitchFamily="2" charset="-78"/>
              </a:rPr>
              <a:t>SEC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5147900"/>
            <a:ext cx="3481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r-SA" dirty="0">
                <a:cs typeface="B Lotus" pitchFamily="2" charset="-78"/>
              </a:rPr>
              <a:t> انجمن حسابداران رسمی آمریکا 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en-US" dirty="0" smtClean="0">
                <a:cs typeface="B Lotus" pitchFamily="2" charset="-78"/>
              </a:rPr>
              <a:t>AICPA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936" y="41490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با همکاری 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84368" y="422108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cs typeface="B Lotus" pitchFamily="2" charset="-78"/>
              </a:rPr>
              <a:t>مسولیت </a:t>
            </a:r>
            <a:endParaRPr lang="en-US" b="1" dirty="0">
              <a:cs typeface="B Lotus" pitchFamily="2" charset="-78"/>
            </a:endParaRPr>
          </a:p>
        </p:txBody>
      </p:sp>
      <p:sp>
        <p:nvSpPr>
          <p:cNvPr id="18" name="Right Brace 17"/>
          <p:cNvSpPr/>
          <p:nvPr/>
        </p:nvSpPr>
        <p:spPr>
          <a:xfrm>
            <a:off x="7884368" y="3707740"/>
            <a:ext cx="216024" cy="1737484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857620" y="5715016"/>
            <a:ext cx="1857388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4800" b="1" dirty="0" smtClean="0">
                <a:latin typeface="Tomaho"/>
                <a:cs typeface="B Titr" pitchFamily="2" charset="-78"/>
              </a:rPr>
              <a:t>S-O A</a:t>
            </a:r>
            <a:endParaRPr lang="fa-IR" sz="4800" b="1" dirty="0">
              <a:latin typeface="Tomaho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</p:spPr>
        <p:txBody>
          <a:bodyPr/>
          <a:lstStyle/>
          <a:p>
            <a:fld id="{D0BA2412-2EDC-4DB2-98BD-DA94F061D641}" type="slidenum">
              <a:rPr lang="fa-IR" smtClean="0"/>
              <a:pPr/>
              <a:t>10</a:t>
            </a:fld>
            <a:endParaRPr lang="fa-IR"/>
          </a:p>
        </p:txBody>
      </p:sp>
      <p:sp>
        <p:nvSpPr>
          <p:cNvPr id="5" name="TextBox 4"/>
          <p:cNvSpPr txBox="1"/>
          <p:nvPr/>
        </p:nvSpPr>
        <p:spPr>
          <a:xfrm>
            <a:off x="395536" y="1052736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r-SA" dirty="0" smtClean="0">
                <a:cs typeface="B Lotus" pitchFamily="2" charset="-78"/>
              </a:rPr>
              <a:t>شبکه جهانی حاکمیت شرکتی</a:t>
            </a:r>
            <a:r>
              <a:rPr lang="fa-IR" dirty="0" smtClean="0">
                <a:cs typeface="B Lotus" pitchFamily="2" charset="-78"/>
              </a:rPr>
              <a:t>   </a:t>
            </a:r>
            <a:r>
              <a:rPr lang="en-US" baseline="30000" dirty="0" smtClean="0">
                <a:cs typeface="B Lotus" pitchFamily="2" charset="-78"/>
              </a:rPr>
              <a:t>ICGN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1052736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r-SA" dirty="0" smtClean="0">
                <a:cs typeface="B Lotus" pitchFamily="2" charset="-78"/>
              </a:rPr>
              <a:t>اتاق </a:t>
            </a:r>
            <a:r>
              <a:rPr lang="ar-SA" dirty="0">
                <a:cs typeface="B Lotus" pitchFamily="2" charset="-78"/>
              </a:rPr>
              <a:t>بازرگانی </a:t>
            </a:r>
            <a:r>
              <a:rPr lang="ar-SA" dirty="0" smtClean="0">
                <a:cs typeface="B Lotus" pitchFamily="2" charset="-78"/>
              </a:rPr>
              <a:t>بین‌الملل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en-US" baseline="30000" dirty="0">
                <a:cs typeface="B Lotus" pitchFamily="2" charset="-78"/>
              </a:rPr>
              <a:t>ICC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76056" y="1700808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r-SA" dirty="0">
                <a:cs typeface="B Lotus" pitchFamily="2" charset="-78"/>
              </a:rPr>
              <a:t>سازمان همکاري و توسعه </a:t>
            </a:r>
            <a:r>
              <a:rPr lang="ar-SA" dirty="0" smtClean="0">
                <a:cs typeface="B Lotus" pitchFamily="2" charset="-78"/>
              </a:rPr>
              <a:t>اقتصادي</a:t>
            </a:r>
            <a:r>
              <a:rPr lang="en-US" dirty="0" smtClean="0">
                <a:cs typeface="B Lotus" pitchFamily="2" charset="-78"/>
              </a:rPr>
              <a:t> 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en-US" baseline="30000" dirty="0">
                <a:cs typeface="B Lotus" pitchFamily="2" charset="-78"/>
              </a:rPr>
              <a:t> OECD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43608" y="1691516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r-SA" dirty="0">
                <a:cs typeface="B Lotus" pitchFamily="2" charset="-78"/>
              </a:rPr>
              <a:t>فدراسیون بین‌المللی </a:t>
            </a:r>
            <a:r>
              <a:rPr lang="ar-SA" dirty="0" smtClean="0">
                <a:cs typeface="B Lotus" pitchFamily="2" charset="-78"/>
              </a:rPr>
              <a:t>حسابداران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en-US" baseline="30000" dirty="0">
                <a:cs typeface="B Lotus" pitchFamily="2" charset="-78"/>
              </a:rPr>
              <a:t> IFAC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52120" y="3748970"/>
            <a:ext cx="32763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r-SA" sz="2000" b="1" dirty="0">
                <a:cs typeface="B Lotus" pitchFamily="2" charset="-78"/>
              </a:rPr>
              <a:t>برخی مؤسسات رتبه </a:t>
            </a:r>
            <a:r>
              <a:rPr lang="ar-SA" sz="2000" b="1" dirty="0" smtClean="0">
                <a:cs typeface="B Lotus" pitchFamily="2" charset="-78"/>
              </a:rPr>
              <a:t>بندي</a:t>
            </a:r>
            <a:endParaRPr lang="fa-IR" sz="2000" b="1" dirty="0" smtClean="0">
              <a:cs typeface="B Lotus" pitchFamily="2" charset="-78"/>
            </a:endParaRPr>
          </a:p>
          <a:p>
            <a:r>
              <a:rPr lang="fa-IR" sz="2000" b="1" dirty="0">
                <a:cs typeface="B Lotus" pitchFamily="2" charset="-78"/>
              </a:rPr>
              <a:t> </a:t>
            </a:r>
            <a:r>
              <a:rPr lang="fa-IR" sz="2000" b="1" dirty="0" smtClean="0">
                <a:cs typeface="B Lotus" pitchFamily="2" charset="-78"/>
              </a:rPr>
              <a:t>  شرکتها از نظر حاکمیت شرکتی </a:t>
            </a:r>
            <a:endParaRPr lang="en-US" sz="2000" b="1" dirty="0">
              <a:cs typeface="B Lotus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07704" y="188640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در حال حاضر نیز سازمانهای ذیل  در ترویج آن تلاش می کنند: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96236" y="2771636"/>
            <a:ext cx="38200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r">
              <a:buFont typeface="Wingdings" pitchFamily="2" charset="2"/>
              <a:buChar char="ü"/>
            </a:pPr>
            <a:r>
              <a:rPr lang="en-US" b="1" dirty="0">
                <a:solidFill>
                  <a:srgbClr val="C00000"/>
                </a:solidFill>
              </a:rPr>
              <a:t>Governance Metrics International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331640" y="3356992"/>
            <a:ext cx="3238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r">
              <a:buFont typeface="Wingdings" pitchFamily="2" charset="2"/>
              <a:buChar char="ü"/>
            </a:pPr>
            <a:r>
              <a:rPr lang="fa-IR" dirty="0"/>
              <a:t>گلس لویز اند کو </a:t>
            </a:r>
            <a:r>
              <a:rPr lang="en-US" dirty="0"/>
              <a:t> Glass Lewis &amp; Co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331640" y="3851756"/>
            <a:ext cx="32822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r">
              <a:buFont typeface="Wingdings" pitchFamily="2" charset="2"/>
              <a:buChar char="ü"/>
            </a:pPr>
            <a:r>
              <a:rPr lang="en-US" dirty="0"/>
              <a:t>Institutional  Shareholder services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55267" y="4365104"/>
            <a:ext cx="20070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r">
              <a:buFont typeface="Wingdings" pitchFamily="2" charset="2"/>
              <a:buChar char="ü"/>
            </a:pPr>
            <a:r>
              <a:rPr lang="en-US" dirty="0"/>
              <a:t>Corporate Library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575748" y="5013176"/>
            <a:ext cx="1996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r">
              <a:buFont typeface="Wingdings" pitchFamily="2" charset="2"/>
              <a:buChar char="ü"/>
            </a:pPr>
            <a:r>
              <a:rPr lang="en-US" dirty="0"/>
              <a:t>Standards &amp; </a:t>
            </a:r>
            <a:r>
              <a:rPr lang="en-US" dirty="0" err="1"/>
              <a:t>Poors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763688" y="5579948"/>
            <a:ext cx="28086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r">
              <a:buFont typeface="Wingdings" pitchFamily="2" charset="2"/>
              <a:buChar char="ü"/>
            </a:pPr>
            <a:r>
              <a:rPr lang="en-US" dirty="0"/>
              <a:t>Moody’s Investment Service</a:t>
            </a:r>
          </a:p>
        </p:txBody>
      </p:sp>
      <p:sp>
        <p:nvSpPr>
          <p:cNvPr id="17" name="Right Brace 16"/>
          <p:cNvSpPr/>
          <p:nvPr/>
        </p:nvSpPr>
        <p:spPr>
          <a:xfrm>
            <a:off x="5076056" y="2771636"/>
            <a:ext cx="360040" cy="3177644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-36512" y="6356176"/>
            <a:ext cx="457200" cy="457200"/>
          </a:xfrm>
        </p:spPr>
        <p:txBody>
          <a:bodyPr/>
          <a:lstStyle/>
          <a:p>
            <a:fld id="{D0BA2412-2EDC-4DB2-98BD-DA94F061D641}" type="slidenum">
              <a:rPr lang="fa-IR" smtClean="0"/>
              <a:pPr/>
              <a:t>11</a:t>
            </a:fld>
            <a:endParaRPr lang="fa-IR"/>
          </a:p>
        </p:txBody>
      </p:sp>
      <p:sp>
        <p:nvSpPr>
          <p:cNvPr id="5" name="TextBox 4"/>
          <p:cNvSpPr txBox="1"/>
          <p:nvPr/>
        </p:nvSpPr>
        <p:spPr>
          <a:xfrm>
            <a:off x="7236296" y="188640"/>
            <a:ext cx="14401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200" b="1" dirty="0" smtClean="0">
                <a:solidFill>
                  <a:srgbClr val="C00000"/>
                </a:solidFill>
                <a:cs typeface="B Titr" pitchFamily="2" charset="-78"/>
              </a:rPr>
              <a:t>تعریف </a:t>
            </a:r>
            <a:endParaRPr lang="en-US" sz="2200" b="1" dirty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32040" y="834971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برگرفته شده از واژه      </a:t>
            </a:r>
            <a:r>
              <a:rPr lang="en-US" dirty="0" err="1" smtClean="0">
                <a:cs typeface="B Lotus" pitchFamily="2" charset="-78"/>
              </a:rPr>
              <a:t>Gvbernare</a:t>
            </a:r>
            <a:r>
              <a:rPr lang="en-US" dirty="0" smtClean="0">
                <a:cs typeface="B Lotus" pitchFamily="2" charset="-78"/>
              </a:rPr>
              <a:t> 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en-US" dirty="0" smtClean="0">
                <a:cs typeface="B Lotus" pitchFamily="2" charset="-78"/>
              </a:rPr>
              <a:t> </a:t>
            </a:r>
            <a:r>
              <a:rPr lang="fa-IR" dirty="0" smtClean="0">
                <a:cs typeface="B Lotus" pitchFamily="2" charset="-78"/>
              </a:rPr>
              <a:t>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6024" y="1484784"/>
            <a:ext cx="8748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cs typeface="B Lotus" pitchFamily="2" charset="-78"/>
              </a:rPr>
              <a:t>تعاریف متعددی ارائه شده </a:t>
            </a:r>
            <a:r>
              <a:rPr lang="fa-IR" dirty="0" smtClean="0">
                <a:cs typeface="B Lotus" pitchFamily="2" charset="-78"/>
              </a:rPr>
              <a:t>است.تا کنون یک توافق همگانی در مورد آن حاصل نشده است </a:t>
            </a:r>
            <a:endParaRPr lang="en-US" dirty="0">
              <a:cs typeface="B Lotus" pitchFamily="2" charset="-78"/>
            </a:endParaRPr>
          </a:p>
          <a:p>
            <a:endParaRPr lang="en-US" dirty="0">
              <a:cs typeface="B Lotus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2420888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cs typeface="B Lotus" pitchFamily="2" charset="-78"/>
              </a:rPr>
              <a:t>این تعاریف به دو دسته تقسیم می شوند:</a:t>
            </a:r>
            <a:endParaRPr lang="en-US" dirty="0">
              <a:cs typeface="B Lotus" pitchFamily="2" charset="-78"/>
            </a:endParaRPr>
          </a:p>
          <a:p>
            <a:endParaRPr lang="en-US" dirty="0">
              <a:cs typeface="B Lotus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83768" y="2195572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cs typeface="B Lotus" pitchFamily="2" charset="-78"/>
              </a:rPr>
              <a:t>1-تعاریف </a:t>
            </a:r>
            <a:r>
              <a:rPr lang="fa-IR" dirty="0" smtClean="0">
                <a:cs typeface="B Lotus" pitchFamily="2" charset="-78"/>
              </a:rPr>
              <a:t>محدود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63888" y="285293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cs typeface="B Lotus" pitchFamily="2" charset="-78"/>
              </a:rPr>
              <a:t>2- تعاریف </a:t>
            </a:r>
            <a:r>
              <a:rPr lang="fa-IR" dirty="0" smtClean="0">
                <a:cs typeface="B Lotus" pitchFamily="2" charset="-78"/>
              </a:rPr>
              <a:t>گسترده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7504" y="3596823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a-IR" dirty="0">
                <a:cs typeface="B Lotus" pitchFamily="2" charset="-78"/>
              </a:rPr>
              <a:t>تعاریف محدود مبتنی بر تئوری نمایندگی هستند </a:t>
            </a:r>
            <a:r>
              <a:rPr lang="fa-IR" dirty="0" smtClean="0">
                <a:cs typeface="B Lotus" pitchFamily="2" charset="-78"/>
              </a:rPr>
              <a:t>               بر </a:t>
            </a:r>
            <a:r>
              <a:rPr lang="fa-IR" dirty="0">
                <a:cs typeface="B Lotus" pitchFamily="2" charset="-78"/>
              </a:rPr>
              <a:t>تضاد منافع بین مدیریت و </a:t>
            </a:r>
            <a:r>
              <a:rPr lang="en-US" dirty="0" smtClean="0">
                <a:cs typeface="B Lotus" pitchFamily="2" charset="-78"/>
              </a:rPr>
              <a:t>stockholders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fa-IR" dirty="0">
                <a:cs typeface="B Lotus" pitchFamily="2" charset="-78"/>
              </a:rPr>
              <a:t>تاکید  می شود</a:t>
            </a:r>
            <a:r>
              <a:rPr lang="fa-IR" dirty="0" smtClean="0">
                <a:cs typeface="B Lotus" pitchFamily="2" charset="-78"/>
              </a:rPr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1520" y="4748951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a-IR" dirty="0" smtClean="0">
                <a:cs typeface="B Lotus" pitchFamily="2" charset="-78"/>
              </a:rPr>
              <a:t>تعاریف گسترده مبتنی </a:t>
            </a:r>
            <a:r>
              <a:rPr lang="fa-IR" dirty="0">
                <a:cs typeface="B Lotus" pitchFamily="2" charset="-78"/>
              </a:rPr>
              <a:t>بر تئوری ذینفعان می </a:t>
            </a:r>
            <a:r>
              <a:rPr lang="fa-IR" dirty="0" smtClean="0">
                <a:cs typeface="B Lotus" pitchFamily="2" charset="-78"/>
              </a:rPr>
              <a:t>باشد                   بر تضاد  منافع بین همه  </a:t>
            </a:r>
            <a:r>
              <a:rPr lang="en-US" dirty="0" smtClean="0">
                <a:cs typeface="B Lotus" pitchFamily="2" charset="-78"/>
              </a:rPr>
              <a:t>Stakeholders</a:t>
            </a:r>
            <a:r>
              <a:rPr lang="fa-IR" dirty="0" smtClean="0">
                <a:cs typeface="B Lotus" pitchFamily="2" charset="-78"/>
              </a:rPr>
              <a:t>   تاکید می شود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20" y="827420"/>
            <a:ext cx="4230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از بین نظارت و هدایت بیشتر بر هدایت تاکید می کند</a:t>
            </a:r>
            <a:endParaRPr lang="en-US" dirty="0"/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4572000" y="980728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Right Brace 14"/>
          <p:cNvSpPr/>
          <p:nvPr/>
        </p:nvSpPr>
        <p:spPr>
          <a:xfrm>
            <a:off x="5580112" y="2024844"/>
            <a:ext cx="360040" cy="1116124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00298" y="5929330"/>
            <a:ext cx="592935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/>
              <a:t>حتما تعاریفی که برخی بزرگان کرده اند اضافه گردد.</a:t>
            </a:r>
            <a:endParaRPr lang="fa-I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</p:spPr>
        <p:txBody>
          <a:bodyPr/>
          <a:lstStyle/>
          <a:p>
            <a:fld id="{D0BA2412-2EDC-4DB2-98BD-DA94F061D641}" type="slidenum">
              <a:rPr lang="fa-IR" smtClean="0"/>
              <a:pPr/>
              <a:t>12</a:t>
            </a:fld>
            <a:endParaRPr lang="fa-IR"/>
          </a:p>
        </p:txBody>
      </p:sp>
      <p:sp>
        <p:nvSpPr>
          <p:cNvPr id="5" name="TextBox 4"/>
          <p:cNvSpPr txBox="1"/>
          <p:nvPr/>
        </p:nvSpPr>
        <p:spPr>
          <a:xfrm>
            <a:off x="432048" y="548680"/>
            <a:ext cx="831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>
                <a:cs typeface="B Lotus" pitchFamily="2" charset="-78"/>
              </a:rPr>
              <a:t>نقطه اشتراک همه تعاریف        </a:t>
            </a:r>
            <a:r>
              <a:rPr lang="en-US" b="1" dirty="0" smtClean="0">
                <a:cs typeface="B Lotus" pitchFamily="2" charset="-78"/>
              </a:rPr>
              <a:t>                                      </a:t>
            </a:r>
            <a:r>
              <a:rPr lang="fa-IR" b="1" dirty="0" smtClean="0">
                <a:cs typeface="B Lotus" pitchFamily="2" charset="-78"/>
              </a:rPr>
              <a:t> </a:t>
            </a:r>
            <a:r>
              <a:rPr lang="fa-IR" dirty="0">
                <a:cs typeface="B Lotus" pitchFamily="2" charset="-78"/>
              </a:rPr>
              <a:t>پاسخگویی در برابر حقوق </a:t>
            </a:r>
            <a:r>
              <a:rPr lang="fa-IR" dirty="0" smtClean="0">
                <a:cs typeface="B Lotus" pitchFamily="2" charset="-78"/>
              </a:rPr>
              <a:t>سهامداران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576" y="2183953"/>
            <a:ext cx="77048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fa-IR" dirty="0" smtClean="0">
                <a:cs typeface="B Lotus" pitchFamily="2" charset="-78"/>
              </a:rPr>
              <a:t>شفاف </a:t>
            </a:r>
            <a:r>
              <a:rPr lang="fa-IR" dirty="0">
                <a:cs typeface="B Lotus" pitchFamily="2" charset="-78"/>
              </a:rPr>
              <a:t>سازی </a:t>
            </a:r>
            <a:r>
              <a:rPr lang="en-US" dirty="0" smtClean="0">
                <a:cs typeface="B Lotus" pitchFamily="2" charset="-78"/>
              </a:rPr>
              <a:t>Transparency                                                                          </a:t>
            </a:r>
          </a:p>
          <a:p>
            <a:pPr marL="285750" indent="-285750">
              <a:buFont typeface="Wingdings" pitchFamily="2" charset="2"/>
              <a:buChar char="ü"/>
            </a:pPr>
            <a:endParaRPr lang="en-US" dirty="0" smtClean="0">
              <a:cs typeface="B Lotus" pitchFamily="2" charset="-78"/>
            </a:endParaRPr>
          </a:p>
          <a:p>
            <a:pPr marL="285750" indent="-285750">
              <a:buFont typeface="Wingdings" pitchFamily="2" charset="2"/>
              <a:buChar char="ü"/>
            </a:pPr>
            <a:endParaRPr lang="en-US" dirty="0">
              <a:cs typeface="B Lotus" pitchFamily="2" charset="-78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fa-IR" dirty="0">
                <a:cs typeface="B Lotus" pitchFamily="2" charset="-78"/>
              </a:rPr>
              <a:t>عدالت </a:t>
            </a:r>
            <a:r>
              <a:rPr lang="en-US" dirty="0">
                <a:cs typeface="B Lotus" pitchFamily="2" charset="-78"/>
              </a:rPr>
              <a:t>       </a:t>
            </a:r>
            <a:r>
              <a:rPr lang="fa-IR" dirty="0">
                <a:cs typeface="B Lotus" pitchFamily="2" charset="-78"/>
              </a:rPr>
              <a:t>              </a:t>
            </a:r>
            <a:r>
              <a:rPr lang="en-US" dirty="0" smtClean="0">
                <a:cs typeface="B Lotus" pitchFamily="2" charset="-78"/>
              </a:rPr>
              <a:t>                                                             </a:t>
            </a:r>
            <a:r>
              <a:rPr lang="fa-IR" dirty="0" smtClean="0">
                <a:cs typeface="B Lotus" pitchFamily="2" charset="-78"/>
              </a:rPr>
              <a:t>    </a:t>
            </a:r>
            <a:r>
              <a:rPr lang="en-US" dirty="0" smtClean="0">
                <a:cs typeface="B Lotus" pitchFamily="2" charset="-78"/>
              </a:rPr>
              <a:t>Justice</a:t>
            </a:r>
          </a:p>
          <a:p>
            <a:pPr marL="285750" indent="-285750">
              <a:buFont typeface="Wingdings" pitchFamily="2" charset="2"/>
              <a:buChar char="ü"/>
            </a:pPr>
            <a:endParaRPr lang="en-US" dirty="0" smtClean="0">
              <a:cs typeface="B Lotus" pitchFamily="2" charset="-78"/>
            </a:endParaRPr>
          </a:p>
          <a:p>
            <a:pPr marL="285750" indent="-285750">
              <a:buFont typeface="Wingdings" pitchFamily="2" charset="2"/>
              <a:buChar char="ü"/>
            </a:pPr>
            <a:endParaRPr lang="en-US" dirty="0">
              <a:cs typeface="B Lotus" pitchFamily="2" charset="-78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fa-IR" dirty="0">
                <a:cs typeface="B Lotus" pitchFamily="2" charset="-78"/>
              </a:rPr>
              <a:t>پاسخگویی  </a:t>
            </a:r>
            <a:r>
              <a:rPr lang="en-US" dirty="0" smtClean="0">
                <a:cs typeface="B Lotus" pitchFamily="2" charset="-78"/>
              </a:rPr>
              <a:t>Accountability                                                                       </a:t>
            </a:r>
          </a:p>
          <a:p>
            <a:pPr marL="285750" indent="-285750">
              <a:buFont typeface="Wingdings" pitchFamily="2" charset="2"/>
              <a:buChar char="ü"/>
            </a:pPr>
            <a:endParaRPr lang="en-US" dirty="0">
              <a:cs typeface="B Lotus" pitchFamily="2" charset="-78"/>
            </a:endParaRPr>
          </a:p>
          <a:p>
            <a:endParaRPr lang="en-US" dirty="0">
              <a:cs typeface="B Lotus" pitchFamily="2" charset="-78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fa-IR" dirty="0">
                <a:cs typeface="B Lotus" pitchFamily="2" charset="-78"/>
              </a:rPr>
              <a:t>رعایت حقوق همه ذینفعان       </a:t>
            </a:r>
            <a:r>
              <a:rPr lang="en-US" dirty="0" smtClean="0">
                <a:cs typeface="B Lotus" pitchFamily="2" charset="-78"/>
              </a:rPr>
              <a:t>                    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en-US" dirty="0">
                <a:cs typeface="B Lotus" pitchFamily="2" charset="-78"/>
              </a:rPr>
              <a:t>Respect the rights of Stakeholders  </a:t>
            </a:r>
          </a:p>
          <a:p>
            <a:r>
              <a:rPr lang="en-US" dirty="0">
                <a:cs typeface="B Lotus" pitchFamily="2" charset="-78"/>
              </a:rPr>
              <a:t> </a:t>
            </a:r>
          </a:p>
          <a:p>
            <a:endParaRPr lang="en-US" dirty="0">
              <a:cs typeface="B Lotus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96036" y="1412776"/>
            <a:ext cx="39964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200" b="1" dirty="0">
                <a:solidFill>
                  <a:srgbClr val="C00000"/>
                </a:solidFill>
                <a:cs typeface="B Lotus" pitchFamily="2" charset="-78"/>
              </a:rPr>
              <a:t>اهداف حاکمیت </a:t>
            </a:r>
            <a:r>
              <a:rPr lang="fa-IR" sz="2200" b="1" dirty="0" smtClean="0">
                <a:solidFill>
                  <a:srgbClr val="C00000"/>
                </a:solidFill>
                <a:cs typeface="B Lotus" pitchFamily="2" charset="-78"/>
              </a:rPr>
              <a:t>شرکتی</a:t>
            </a:r>
            <a:endParaRPr lang="en-US" sz="2200" b="1" dirty="0">
              <a:solidFill>
                <a:srgbClr val="C00000"/>
              </a:solidFill>
              <a:cs typeface="B Lotus" pitchFamily="2" charset="-78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5106208" y="678182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46304" y="6255518"/>
            <a:ext cx="457200" cy="457200"/>
          </a:xfrm>
        </p:spPr>
        <p:txBody>
          <a:bodyPr/>
          <a:lstStyle/>
          <a:p>
            <a:fld id="{D0BA2412-2EDC-4DB2-98BD-DA94F061D641}" type="slidenum">
              <a:rPr lang="fa-IR" smtClean="0"/>
              <a:pPr/>
              <a:t>13</a:t>
            </a:fld>
            <a:endParaRPr lang="fa-IR"/>
          </a:p>
        </p:txBody>
      </p:sp>
      <p:sp>
        <p:nvSpPr>
          <p:cNvPr id="5" name="TextBox 4"/>
          <p:cNvSpPr txBox="1"/>
          <p:nvPr/>
        </p:nvSpPr>
        <p:spPr>
          <a:xfrm>
            <a:off x="4716016" y="2888862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cs typeface="B Lotus" pitchFamily="2" charset="-78"/>
              </a:rPr>
              <a:t>- ساختار </a:t>
            </a:r>
            <a:r>
              <a:rPr lang="fa-IR" b="1" dirty="0">
                <a:cs typeface="B Lotus" pitchFamily="2" charset="-78"/>
              </a:rPr>
              <a:t>مالکیت  </a:t>
            </a:r>
            <a:r>
              <a:rPr lang="en-US" b="1" dirty="0">
                <a:cs typeface="B Lotus" pitchFamily="2" charset="-78"/>
              </a:rPr>
              <a:t>Ownership Structure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8184" y="3752958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کیفیت حسابرسی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4048" y="4628087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رتبه </a:t>
            </a:r>
            <a:r>
              <a:rPr lang="fa-IR" dirty="0">
                <a:cs typeface="B Lotus" pitchFamily="2" charset="-78"/>
              </a:rPr>
              <a:t>بندی شرکت </a:t>
            </a:r>
            <a:r>
              <a:rPr lang="fa-IR" dirty="0" smtClean="0">
                <a:cs typeface="B Lotus" pitchFamily="2" charset="-78"/>
              </a:rPr>
              <a:t>ها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27984" y="2096774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نظام قانونی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99992" y="1376694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مشارکت بیشتر در بازار سرمایه و کارایی آن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0" y="235019"/>
            <a:ext cx="43924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200" b="1" dirty="0" smtClean="0">
                <a:cs typeface="B Lotus" pitchFamily="2" charset="-78"/>
              </a:rPr>
              <a:t>مهمترین سازو کارهای برون سازمانی</a:t>
            </a:r>
            <a:endParaRPr lang="en-US" sz="2200" b="1" dirty="0">
              <a:cs typeface="B Lotus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5536" y="235019"/>
            <a:ext cx="42400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200" b="1" dirty="0" smtClean="0">
                <a:cs typeface="B Lotus" pitchFamily="2" charset="-78"/>
              </a:rPr>
              <a:t>مهمترین سازو کارهای درون سازمانی</a:t>
            </a:r>
            <a:endParaRPr lang="en-US" sz="2200" b="1" dirty="0">
              <a:cs typeface="B Lotus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7544" y="1315719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ساختار هیات مدیره :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971328" y="2179815"/>
            <a:ext cx="2528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cs typeface="B Lotus" pitchFamily="2" charset="-78"/>
              </a:rPr>
              <a:t>- کمیته </a:t>
            </a:r>
            <a:r>
              <a:rPr lang="fa-IR" b="1" dirty="0">
                <a:cs typeface="B Lotus" pitchFamily="2" charset="-78"/>
              </a:rPr>
              <a:t>حسابرسی</a:t>
            </a:r>
            <a:endParaRPr lang="en-US" dirty="0">
              <a:cs typeface="B Lotus" pitchFamily="2" charset="-78"/>
            </a:endParaRPr>
          </a:p>
          <a:p>
            <a:endParaRPr lang="en-US" dirty="0">
              <a:cs typeface="B Lotus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108520" y="4617054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کنترل </a:t>
            </a:r>
            <a:r>
              <a:rPr lang="fa-IR" dirty="0">
                <a:cs typeface="B Lotus" pitchFamily="2" charset="-78"/>
              </a:rPr>
              <a:t>های داخلی و اظهار نظر حسابرسان مستقل در خصوص آن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-108520" y="3547967"/>
            <a:ext cx="471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اخلاق </a:t>
            </a:r>
            <a:r>
              <a:rPr lang="fa-IR" dirty="0">
                <a:cs typeface="B Lotus" pitchFamily="2" charset="-78"/>
              </a:rPr>
              <a:t>سازمانی و آیین رفتار حرفه ای </a:t>
            </a:r>
            <a:r>
              <a:rPr lang="en-US" dirty="0">
                <a:cs typeface="B Lotus" pitchFamily="2" charset="-78"/>
              </a:rPr>
              <a:t>Business Ethics</a:t>
            </a:r>
          </a:p>
          <a:p>
            <a:endParaRPr lang="en-US" dirty="0">
              <a:cs typeface="B Lotus" pitchFamily="2" charset="-7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5004048" y="161270"/>
            <a:ext cx="36004" cy="662531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6092552" y="872965"/>
            <a:ext cx="2727920" cy="8965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1763688" y="873780"/>
            <a:ext cx="2727920" cy="81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86116" y="142852"/>
            <a:ext cx="571504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تئوری های حاکمیت شرکتی </a:t>
            </a:r>
            <a:endParaRPr lang="fa-IR" sz="2400" b="1" dirty="0">
              <a:cs typeface="B Tit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2876" y="1345156"/>
            <a:ext cx="878684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2- تئوری نمایندگی</a:t>
            </a:r>
            <a:r>
              <a:rPr lang="fa-IR" dirty="0" smtClean="0">
                <a:cs typeface="B Nazanin" pitchFamily="2" charset="-78"/>
              </a:rPr>
              <a:t>                                                                                                   </a:t>
            </a:r>
            <a:r>
              <a:rPr lang="en-US" dirty="0" smtClean="0">
                <a:cs typeface="B Nazanin" pitchFamily="2" charset="-78"/>
              </a:rPr>
              <a:t>  Agency  Theory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1988098"/>
            <a:ext cx="435771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1</a:t>
            </a:r>
            <a:r>
              <a:rPr lang="fa-IR" b="1" dirty="0" smtClean="0">
                <a:cs typeface="B Nazanin" pitchFamily="2" charset="-78"/>
              </a:rPr>
              <a:t>-3- تئوری ذینفعان       </a:t>
            </a:r>
            <a:r>
              <a:rPr lang="en-US" dirty="0" smtClean="0">
                <a:cs typeface="B Nazanin" pitchFamily="2" charset="-78"/>
              </a:rPr>
              <a:t>Stakeholders    Theory</a:t>
            </a:r>
            <a:r>
              <a:rPr lang="fa-IR" dirty="0" smtClean="0">
                <a:cs typeface="B Nazanin" pitchFamily="2" charset="-78"/>
              </a:rPr>
              <a:t>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571744"/>
            <a:ext cx="451011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2-3- تئوری مشروعیت        </a:t>
            </a:r>
            <a:r>
              <a:rPr lang="en-US" dirty="0" smtClean="0">
                <a:cs typeface="B Nazanin" pitchFamily="2" charset="-78"/>
              </a:rPr>
              <a:t>Legitimacy   Theory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6196" y="4345552"/>
            <a:ext cx="865352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5- تئوری عدم تقارن اطلاعاتی</a:t>
            </a:r>
            <a:r>
              <a:rPr lang="fa-IR" dirty="0" smtClean="0">
                <a:cs typeface="B Nazanin" pitchFamily="2" charset="-78"/>
              </a:rPr>
              <a:t>                                                   </a:t>
            </a:r>
            <a:r>
              <a:rPr lang="en-US" dirty="0" smtClean="0">
                <a:cs typeface="B Nazanin" pitchFamily="2" charset="-78"/>
              </a:rPr>
              <a:t>Asymmetric  Information   Theory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438" y="5202808"/>
            <a:ext cx="885828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6- تئوری نهادی</a:t>
            </a:r>
            <a:r>
              <a:rPr lang="fa-IR" dirty="0" smtClean="0">
                <a:cs typeface="B Nazanin" pitchFamily="2" charset="-78"/>
              </a:rPr>
              <a:t>                                                                                           </a:t>
            </a:r>
            <a:r>
              <a:rPr lang="en-US" dirty="0" smtClean="0">
                <a:cs typeface="B Nazanin" pitchFamily="2" charset="-78"/>
              </a:rPr>
              <a:t>Institutional Theory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438" y="5988626"/>
            <a:ext cx="885828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7- تئوری انتخاب استراتژیک</a:t>
            </a:r>
            <a:r>
              <a:rPr lang="fa-IR" dirty="0" smtClean="0">
                <a:cs typeface="B Nazanin" pitchFamily="2" charset="-78"/>
              </a:rPr>
              <a:t>                                                                     </a:t>
            </a:r>
            <a:r>
              <a:rPr lang="en-US" dirty="0" smtClean="0">
                <a:cs typeface="B Nazanin" pitchFamily="2" charset="-78"/>
              </a:rPr>
              <a:t>Strategic Choice Theory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2844" y="3416858"/>
            <a:ext cx="871543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4- تئوری هزینه معاملات</a:t>
            </a:r>
            <a:r>
              <a:rPr lang="fa-IR" dirty="0" smtClean="0">
                <a:cs typeface="B Nazanin" pitchFamily="2" charset="-78"/>
              </a:rPr>
              <a:t>                                                                        </a:t>
            </a:r>
            <a:r>
              <a:rPr lang="en-US" dirty="0" smtClean="0">
                <a:cs typeface="B Nazanin" pitchFamily="2" charset="-78"/>
              </a:rPr>
              <a:t>Transaction Cost  Theory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43702" y="2214554"/>
            <a:ext cx="22860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3</a:t>
            </a:r>
            <a:r>
              <a:rPr lang="fa-IR" b="1" dirty="0" smtClean="0">
                <a:cs typeface="B Nazanin" pitchFamily="2" charset="-78"/>
              </a:rPr>
              <a:t>- تئوری اقتصاد سیاسی 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13" name="Right Brace 12"/>
          <p:cNvSpPr/>
          <p:nvPr/>
        </p:nvSpPr>
        <p:spPr>
          <a:xfrm>
            <a:off x="5072066" y="1928802"/>
            <a:ext cx="142876" cy="1214446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785794"/>
            <a:ext cx="900115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  </a:t>
            </a:r>
            <a:r>
              <a:rPr lang="fa-IR" b="1" dirty="0" smtClean="0">
                <a:cs typeface="B Nazanin" pitchFamily="2" charset="-78"/>
              </a:rPr>
              <a:t>1- تئوری قرار دادها</a:t>
            </a:r>
            <a:r>
              <a:rPr lang="fa-IR" dirty="0" smtClean="0">
                <a:cs typeface="B Nazanin" pitchFamily="2" charset="-78"/>
              </a:rPr>
              <a:t>                                                                                               </a:t>
            </a:r>
            <a:r>
              <a:rPr lang="en-US" dirty="0" smtClean="0">
                <a:cs typeface="B Nazanin" pitchFamily="2" charset="-78"/>
              </a:rPr>
              <a:t>Contracting  Theory</a:t>
            </a:r>
            <a:endParaRPr lang="fa-IR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14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314" y="202148"/>
            <a:ext cx="878684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تئوری نمایندگی                                                            </a:t>
            </a:r>
            <a:r>
              <a:rPr lang="en-US" sz="2400" b="1" dirty="0" smtClean="0">
                <a:cs typeface="B Titr" pitchFamily="2" charset="-78"/>
              </a:rPr>
              <a:t>  Agency  Theory</a:t>
            </a:r>
            <a:endParaRPr lang="fa-IR" sz="2400" b="1" dirty="0"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71736" y="1000108"/>
            <a:ext cx="62865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جنسن و مک لینگ (1976) مبانی تئوری نمایندگی را مطرح کرده اند: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1785926"/>
            <a:ext cx="785818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شرکت توسط نماینده (مدیر) اداره می شود و بین مدیریت و مالکیت یک رابطه نمایندگی برقرار است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2657299"/>
            <a:ext cx="8501122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اولین فرض زیر بنایی </a:t>
            </a:r>
            <a:r>
              <a:rPr lang="en-US" b="1" dirty="0" smtClean="0">
                <a:cs typeface="B Nazanin" pitchFamily="2" charset="-78"/>
              </a:rPr>
              <a:t>The First Assumption </a:t>
            </a:r>
            <a:endParaRPr lang="fa-IR" b="1" dirty="0" smtClean="0">
              <a:cs typeface="B Nazanin" pitchFamily="2" charset="-78"/>
            </a:endParaRPr>
          </a:p>
          <a:p>
            <a:endParaRPr lang="fa-IR" b="1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نمایندگان (مدیران یا کارگزاران) مانند هر شخص دیگری به دنبال منافع شخص خود می باشند.بنابراین امکان دارد نمایندگان رفتار فرصت طلبانه از خود نشان دهند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4000504"/>
            <a:ext cx="91440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از قدرت نمایندگی خود سوء استفاده می کنند. بجای عمل کردن در جهت منافع مالکان و افزایش ثروت شرکت به دنبال جیب خود هستند.(بین نمایندگان و مالکان تضاد منافع وجود دارد) .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14414" y="5282999"/>
            <a:ext cx="7715304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دومین فرض زیر بنایی </a:t>
            </a:r>
            <a:r>
              <a:rPr lang="en-US" b="1" dirty="0" smtClean="0">
                <a:cs typeface="B Nazanin" pitchFamily="2" charset="-78"/>
              </a:rPr>
              <a:t>The Second Assumption</a:t>
            </a:r>
            <a:endParaRPr lang="fa-IR" b="1" dirty="0" smtClean="0">
              <a:cs typeface="B Nazanin" pitchFamily="2" charset="-78"/>
            </a:endParaRPr>
          </a:p>
          <a:p>
            <a:endParaRPr lang="fa-IR" b="1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امکان کنترل </a:t>
            </a:r>
            <a:r>
              <a:rPr lang="fa-IR" b="1" dirty="0" smtClean="0">
                <a:solidFill>
                  <a:srgbClr val="C00000"/>
                </a:solidFill>
                <a:cs typeface="B Nazanin" pitchFamily="2" charset="-78"/>
              </a:rPr>
              <a:t>کامل</a:t>
            </a:r>
            <a:r>
              <a:rPr lang="fa-IR" dirty="0" smtClean="0">
                <a:cs typeface="B Nazanin" pitchFamily="2" charset="-78"/>
              </a:rPr>
              <a:t> نماینده برای مالک وجود ندارد(هزینه های نمایندگی هیچ گاه صفر نمی شود).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15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6182" y="214290"/>
            <a:ext cx="514353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Nazanin" pitchFamily="2" charset="-78"/>
              </a:rPr>
              <a:t>راههای کنترل نماینده:</a:t>
            </a:r>
            <a:endParaRPr lang="fa-IR" sz="2400" b="1" dirty="0">
              <a:cs typeface="B Nazanin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57620" y="1214422"/>
            <a:ext cx="492922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1- راهکار مالی 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86446" y="1773784"/>
            <a:ext cx="3143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بودجه بندی آن هم به صورت مشترک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43636" y="2488164"/>
            <a:ext cx="278608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2-قرار داد های انگیزشی 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00298" y="1773784"/>
            <a:ext cx="242889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بودجه بندی با تشریک مساعی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844" y="1714488"/>
            <a:ext cx="135732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dirty="0" smtClean="0"/>
              <a:t>Participative  Budgeting</a:t>
            </a:r>
            <a:endParaRPr lang="fa-IR" dirty="0"/>
          </a:p>
        </p:txBody>
      </p:sp>
      <p:sp>
        <p:nvSpPr>
          <p:cNvPr id="10" name="TextBox 9"/>
          <p:cNvSpPr txBox="1"/>
          <p:nvPr/>
        </p:nvSpPr>
        <p:spPr>
          <a:xfrm>
            <a:off x="4857752" y="3214686"/>
            <a:ext cx="40719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3-وجود بازاری کارا برای نیروی کار 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29388" y="4416990"/>
            <a:ext cx="242889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4-قرار داد های نظارتی  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7158" y="4077306"/>
            <a:ext cx="2928958" cy="113877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 </a:t>
            </a:r>
            <a:r>
              <a:rPr lang="fa-IR" sz="3200" b="1" dirty="0" smtClean="0">
                <a:solidFill>
                  <a:srgbClr val="C00000"/>
                </a:solidFill>
                <a:cs typeface="B Titr" pitchFamily="2" charset="-78"/>
              </a:rPr>
              <a:t>- حسابرسی </a:t>
            </a:r>
          </a:p>
          <a:p>
            <a:endParaRPr lang="fa-IR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 - استقرار سیستم کنترل داخلی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71802" y="5774312"/>
            <a:ext cx="578644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5 – حق رای سهامداران در مجامع عمومی برای تغییر مدیریت 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1438" y="142876"/>
            <a:ext cx="2285984" cy="12144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1600" dirty="0" smtClean="0">
                <a:solidFill>
                  <a:srgbClr val="C00000"/>
                </a:solidFill>
                <a:cs typeface="B Titr" pitchFamily="2" charset="-78"/>
              </a:rPr>
              <a:t>در این تئوری از بین ذینغعان مختلف فقط بر </a:t>
            </a:r>
            <a:r>
              <a:rPr lang="en-US" sz="1600" dirty="0" smtClean="0">
                <a:solidFill>
                  <a:srgbClr val="C00000"/>
                </a:solidFill>
                <a:cs typeface="B Titr" pitchFamily="2" charset="-78"/>
              </a:rPr>
              <a:t>Stockholders </a:t>
            </a:r>
            <a:r>
              <a:rPr lang="fa-IR" sz="1600" dirty="0" smtClean="0">
                <a:solidFill>
                  <a:srgbClr val="C00000"/>
                </a:solidFill>
                <a:cs typeface="B Titr" pitchFamily="2" charset="-78"/>
              </a:rPr>
              <a:t>  تاکید می شود</a:t>
            </a:r>
            <a:endParaRPr lang="fa-IR" sz="1600" dirty="0">
              <a:solidFill>
                <a:srgbClr val="C00000"/>
              </a:solidFill>
              <a:cs typeface="B Titr" pitchFamily="2" charset="-78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3714744" y="4643446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Right Brace 15"/>
          <p:cNvSpPr/>
          <p:nvPr/>
        </p:nvSpPr>
        <p:spPr>
          <a:xfrm>
            <a:off x="3357554" y="3929066"/>
            <a:ext cx="142876" cy="1214446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rot="10800000" flipV="1">
            <a:off x="5072066" y="2000238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10800000" flipV="1">
            <a:off x="1714481" y="2000240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16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44" y="285728"/>
            <a:ext cx="871543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Titr" pitchFamily="2" charset="-78"/>
              </a:rPr>
              <a:t>تئوری هزینه معاملات                                                                        </a:t>
            </a:r>
            <a:r>
              <a:rPr lang="en-US" sz="2000" b="1" dirty="0" smtClean="0">
                <a:cs typeface="B Titr" pitchFamily="2" charset="-78"/>
              </a:rPr>
              <a:t>Transaction Cost  Theory</a:t>
            </a:r>
            <a:endParaRPr lang="fa-IR" sz="2000" b="1" dirty="0">
              <a:cs typeface="B Tit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2844" y="1059404"/>
            <a:ext cx="87868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 اولین بار توسط   </a:t>
            </a:r>
            <a:r>
              <a:rPr lang="en-US" dirty="0" err="1" smtClean="0"/>
              <a:t>Cyert</a:t>
            </a:r>
            <a:r>
              <a:rPr lang="en-US" dirty="0" smtClean="0"/>
              <a:t> &amp; March</a:t>
            </a:r>
            <a:r>
              <a:rPr lang="fa-IR" dirty="0" smtClean="0"/>
              <a:t> </a:t>
            </a:r>
            <a:r>
              <a:rPr lang="en-US" dirty="0" smtClean="0"/>
              <a:t> </a:t>
            </a:r>
            <a:r>
              <a:rPr lang="fa-IR" dirty="0" smtClean="0"/>
              <a:t>  (1996) با عنوان تئوری رفتاری شرکت مطرح شد.</a:t>
            </a:r>
            <a:endParaRPr lang="fa-IR" dirty="0"/>
          </a:p>
        </p:txBody>
      </p:sp>
      <p:sp>
        <p:nvSpPr>
          <p:cNvPr id="4" name="TextBox 3"/>
          <p:cNvSpPr txBox="1"/>
          <p:nvPr/>
        </p:nvSpPr>
        <p:spPr>
          <a:xfrm>
            <a:off x="-32" y="1571612"/>
            <a:ext cx="9001156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شرکتها آنقدر بزرگ شده اند که در تخصیص منابع ،جانشین بازار گردیده اند بگونه ای که کنترل تولید ،نوسانات قیمت و تعادل بازار در دست آنها می باشد. 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17</a:t>
            </a:fld>
            <a:endParaRPr lang="fa-IR"/>
          </a:p>
        </p:txBody>
      </p:sp>
      <p:sp>
        <p:nvSpPr>
          <p:cNvPr id="7" name="TextBox 6"/>
          <p:cNvSpPr txBox="1"/>
          <p:nvPr/>
        </p:nvSpPr>
        <p:spPr>
          <a:xfrm>
            <a:off x="6858016" y="2786058"/>
            <a:ext cx="192882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داخلی کردن معاملات </a:t>
            </a:r>
            <a:endParaRPr lang="fa-IR" dirty="0"/>
          </a:p>
        </p:txBody>
      </p:sp>
      <p:sp>
        <p:nvSpPr>
          <p:cNvPr id="8" name="TextBox 7"/>
          <p:cNvSpPr txBox="1"/>
          <p:nvPr/>
        </p:nvSpPr>
        <p:spPr>
          <a:xfrm>
            <a:off x="2928926" y="2714620"/>
            <a:ext cx="321471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به طرق مختلف مانند ادغام</a:t>
            </a:r>
            <a:endParaRPr lang="fa-IR" dirty="0"/>
          </a:p>
        </p:txBody>
      </p:sp>
      <p:sp>
        <p:nvSpPr>
          <p:cNvPr id="9" name="TextBox 8"/>
          <p:cNvSpPr txBox="1"/>
          <p:nvPr/>
        </p:nvSpPr>
        <p:spPr>
          <a:xfrm>
            <a:off x="71406" y="2714620"/>
            <a:ext cx="27146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بخاطر کاهش هزینه معاملات</a:t>
            </a:r>
            <a:endParaRPr lang="fa-IR" dirty="0"/>
          </a:p>
        </p:txBody>
      </p:sp>
      <p:sp>
        <p:nvSpPr>
          <p:cNvPr id="10" name="TextBox 9"/>
          <p:cNvSpPr txBox="1"/>
          <p:nvPr/>
        </p:nvSpPr>
        <p:spPr>
          <a:xfrm>
            <a:off x="285720" y="3571876"/>
            <a:ext cx="857256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مدیریت در این داخلی کردن معاملات ممکن است معاملات را طوری ترتیب دهند که به جای تامین منافع سازمان و مالکان در جهت تامین منافع مدیران باشد.</a:t>
            </a:r>
            <a:endParaRPr lang="fa-IR" dirty="0"/>
          </a:p>
        </p:txBody>
      </p:sp>
      <p:cxnSp>
        <p:nvCxnSpPr>
          <p:cNvPr id="13" name="Straight Arrow Connector 12"/>
          <p:cNvCxnSpPr/>
          <p:nvPr/>
        </p:nvCxnSpPr>
        <p:spPr>
          <a:xfrm rot="10800000">
            <a:off x="6215074" y="2928934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10800000">
            <a:off x="3000365" y="2928934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18</a:t>
            </a:fld>
            <a:endParaRPr lang="fa-IR"/>
          </a:p>
        </p:txBody>
      </p:sp>
      <p:sp>
        <p:nvSpPr>
          <p:cNvPr id="5" name="TextBox 4"/>
          <p:cNvSpPr txBox="1"/>
          <p:nvPr/>
        </p:nvSpPr>
        <p:spPr>
          <a:xfrm>
            <a:off x="1785918" y="357166"/>
            <a:ext cx="700092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تئوری هزینه معاملات در برابر تئوری نمایندگی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1142984"/>
            <a:ext cx="857256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- ویلیامسون (1996) معتقد است:یکی از تفاوتهای اصلی بین آنها استفاده از یک آرایه بندی متفاوت می باشد.</a:t>
            </a:r>
            <a:endParaRPr lang="fa-IR" dirty="0"/>
          </a:p>
        </p:txBody>
      </p:sp>
      <p:sp>
        <p:nvSpPr>
          <p:cNvPr id="7" name="TextBox 6"/>
          <p:cNvSpPr txBox="1"/>
          <p:nvPr/>
        </p:nvSpPr>
        <p:spPr>
          <a:xfrm>
            <a:off x="2928926" y="1643050"/>
            <a:ext cx="564360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یعنی استفاده از واژگان متفاوت برای توصیف مسایل و مشکلات یکسان</a:t>
            </a:r>
            <a:endParaRPr lang="fa-IR" dirty="0"/>
          </a:p>
        </p:txBody>
      </p:sp>
      <p:sp>
        <p:nvSpPr>
          <p:cNvPr id="8" name="TextBox 7"/>
          <p:cNvSpPr txBox="1"/>
          <p:nvPr/>
        </p:nvSpPr>
        <p:spPr>
          <a:xfrm>
            <a:off x="4929190" y="2000240"/>
            <a:ext cx="35719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هر دو یک مشکل یکسان را بیان می کنند.</a:t>
            </a:r>
            <a:endParaRPr lang="fa-IR" dirty="0"/>
          </a:p>
        </p:txBody>
      </p:sp>
      <p:sp>
        <p:nvSpPr>
          <p:cNvPr id="9" name="TextBox 8"/>
          <p:cNvSpPr txBox="1"/>
          <p:nvPr/>
        </p:nvSpPr>
        <p:spPr>
          <a:xfrm>
            <a:off x="1785918" y="2786058"/>
            <a:ext cx="700092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- تئوری نمایندگی بیان می کند که مدیران همواره فرصت طلب هستند</a:t>
            </a:r>
            <a:endParaRPr lang="fa-IR" dirty="0"/>
          </a:p>
        </p:txBody>
      </p:sp>
      <p:sp>
        <p:nvSpPr>
          <p:cNvPr id="10" name="TextBox 9"/>
          <p:cNvSpPr txBox="1"/>
          <p:nvPr/>
        </p:nvSpPr>
        <p:spPr>
          <a:xfrm>
            <a:off x="357158" y="3214686"/>
            <a:ext cx="842968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تئوری هزینه های نمایندگی بیان می کند که مدیران معاملات شرکت را به طریق فرصت طلبانه ترتیب می دهند  </a:t>
            </a:r>
            <a:endParaRPr lang="fa-IR" dirty="0"/>
          </a:p>
        </p:txBody>
      </p:sp>
      <p:sp>
        <p:nvSpPr>
          <p:cNvPr id="11" name="TextBox 10"/>
          <p:cNvSpPr txBox="1"/>
          <p:nvPr/>
        </p:nvSpPr>
        <p:spPr>
          <a:xfrm>
            <a:off x="571472" y="4214818"/>
            <a:ext cx="821537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- واحد بررسی تحلیل در تئوری نمایندگی ، کارگزار فردی است. در صورتی که در تئوری هزینه معاملات واحد بررسی  تحلیل معامله است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214290"/>
            <a:ext cx="871543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تئوری ذینفعان                                                             </a:t>
            </a:r>
            <a:r>
              <a:rPr lang="en-US" sz="2400" b="1" dirty="0" smtClean="0">
                <a:cs typeface="B Titr" pitchFamily="2" charset="-78"/>
              </a:rPr>
              <a:t>Stakeholders    Theory</a:t>
            </a:r>
            <a:r>
              <a:rPr lang="fa-IR" sz="2400" b="1" dirty="0" smtClean="0">
                <a:cs typeface="B Titr" pitchFamily="2" charset="-78"/>
              </a:rPr>
              <a:t> </a:t>
            </a:r>
            <a:endParaRPr lang="fa-IR" sz="2400" b="1" dirty="0">
              <a:cs typeface="B Tit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2844" y="1028626"/>
            <a:ext cx="885828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این تئوری به تدریج از دهه 1970 توسعه یافته است.یکی از اولین توضیح دهندگان آن </a:t>
            </a:r>
            <a:r>
              <a:rPr lang="en-US" sz="2000" dirty="0" smtClean="0">
                <a:cs typeface="B Nazanin" pitchFamily="2" charset="-78"/>
              </a:rPr>
              <a:t>Freeman</a:t>
            </a:r>
            <a:r>
              <a:rPr lang="fa-IR" sz="2000" dirty="0" smtClean="0">
                <a:cs typeface="B Nazanin" pitchFamily="2" charset="-78"/>
              </a:rPr>
              <a:t> می باشد.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00892" y="2000240"/>
            <a:ext cx="185738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اساس این تئوری: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2714620"/>
            <a:ext cx="914400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شرکتها بسیار بزرگ شده اند و تاثیر آنها بر جامعه چنان عمیق می باشد که نه تنها در مقابل سهامداران </a:t>
            </a:r>
            <a:r>
              <a:rPr lang="en-US" sz="2000" dirty="0" smtClean="0">
                <a:cs typeface="B Nazanin" pitchFamily="2" charset="-78"/>
              </a:rPr>
              <a:t>Stock holders </a:t>
            </a:r>
            <a:r>
              <a:rPr lang="fa-IR" sz="2000" dirty="0" smtClean="0">
                <a:cs typeface="B Nazanin" pitchFamily="2" charset="-78"/>
              </a:rPr>
              <a:t>  بلکه در مقابل گروه وسیعی با عنوان ذینفعان </a:t>
            </a:r>
            <a:r>
              <a:rPr lang="en-US" sz="2000" dirty="0" smtClean="0">
                <a:cs typeface="B Nazanin" pitchFamily="2" charset="-78"/>
              </a:rPr>
              <a:t>Stakeholders </a:t>
            </a:r>
            <a:r>
              <a:rPr lang="fa-IR" sz="2000" dirty="0" smtClean="0">
                <a:cs typeface="B Nazanin" pitchFamily="2" charset="-78"/>
              </a:rPr>
              <a:t> پاسخگو می باشند.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19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6500826" y="214290"/>
            <a:ext cx="242882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انواع ذینفعان :</a:t>
            </a:r>
            <a:endParaRPr kumimoji="0" lang="fa-I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57884" y="785794"/>
            <a:ext cx="27146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- ذینفعان اولیه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72198" y="2928934"/>
            <a:ext cx="27146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- ذینفعان ثانویه 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8" y="1161590"/>
            <a:ext cx="27146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 ذینفعان قدرتمند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57686" y="2090284"/>
            <a:ext cx="40719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سهامداران – مدیریت – کارکنان –بستانکاران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500098" y="1498961"/>
            <a:ext cx="892971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اشخاصی هستند که بدون حضور و مشارکت آنها، واحد تجاری قادر به ادامه فعالیت نخواهد بود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2844" y="3925677"/>
            <a:ext cx="864399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اشخاصی هستند که نقش مستقیم در تداوم فعالیت شرکت ندارند بلکه فقط از فعالیت های شرکت اثرپذیرند و یا برآن اثر می گذارند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29322" y="3429000"/>
            <a:ext cx="27146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ذینفعان ضعیف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72396" y="4786322"/>
            <a:ext cx="114300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عموم جامعه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428660" y="5298530"/>
            <a:ext cx="91440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چون آنها با پرداخت مالیات ، زیر ساختهای ملی برای انجام عملیات شرکت را فراهم می آورند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8596" y="5857892"/>
            <a:ext cx="842968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افراطی ترین حامیان تئوری ذینفعان (رادیکال ها) بر این باورند که </a:t>
            </a:r>
            <a:r>
              <a:rPr lang="fa-IR" b="1" dirty="0" smtClean="0">
                <a:cs typeface="B Nazanin" pitchFamily="2" charset="-78"/>
              </a:rPr>
              <a:t>محیط زیست ،گونه های جانوری و نسل های  آینده </a:t>
            </a:r>
            <a:r>
              <a:rPr lang="fa-IR" dirty="0" smtClean="0">
                <a:cs typeface="B Nazanin" pitchFamily="2" charset="-78"/>
              </a:rPr>
              <a:t>در زمره ذینفعان می باشند.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20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71934" y="71414"/>
            <a:ext cx="492922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تئوری نمایندگی و تئوری ذینفعان</a:t>
            </a:r>
            <a:endParaRPr lang="fa-IR" sz="2400" b="1" dirty="0"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43570" y="3296761"/>
            <a:ext cx="3176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مبتنی بر منافع شخص و مباحث مالی 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72198" y="2504673"/>
            <a:ext cx="2532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تاکید بر عملکرد مالی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9504" y="1784593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تاکید بر مسئولیت مدیریت در قبال سهامداران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7056" y="1723618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تاکید بر مسئولیت مدیریت در قبال کلیه ذینفعان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4282" y="2587714"/>
            <a:ext cx="44652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تا کید بر عملکرد اجتماعی و زیست محیطی شرکت</a:t>
            </a:r>
            <a:endParaRPr lang="en-US" dirty="0">
              <a:cs typeface="B Lotus" pitchFamily="2" charset="-78"/>
            </a:endParaRPr>
          </a:p>
          <a:p>
            <a:endParaRPr lang="en-US" dirty="0">
              <a:cs typeface="B Lotus" pitchFamily="2" charset="-78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rot="5400000">
            <a:off x="3571868" y="2786058"/>
            <a:ext cx="3143272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6092552" y="1491209"/>
            <a:ext cx="2727920" cy="8965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1714480" y="1477510"/>
            <a:ext cx="2727920" cy="81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357818" y="824195"/>
            <a:ext cx="321471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Nazanin" pitchFamily="2" charset="-78"/>
              </a:rPr>
              <a:t>تئوری نمایندگی</a:t>
            </a:r>
            <a:endParaRPr lang="fa-IR" sz="2400" b="1" dirty="0">
              <a:cs typeface="B Nazanin" pitchFamily="2" charset="-7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57224" y="714356"/>
            <a:ext cx="321471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Nazanin" pitchFamily="2" charset="-78"/>
              </a:rPr>
              <a:t>تئوری ذینفعان</a:t>
            </a:r>
            <a:endParaRPr lang="fa-IR" sz="2400" b="1" dirty="0">
              <a:cs typeface="B Nazanin" pitchFamily="2" charset="-7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2910" y="3272742"/>
            <a:ext cx="4034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مبتنی بر منافع اجتماعی  و اصول اخلاقی 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2844" y="4640057"/>
            <a:ext cx="8715436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گسترش بازار سرمایه و جلوگیری از فروپاشی شرکتها ممکن نیست مگر اینکه بتوان در فرآیند کنترل و هدایت سازمانها این دو دیدگاه را باهم تلفیق کرد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85786" y="5500702"/>
            <a:ext cx="814393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زمانی می توان به حاکمیت شرکتی قدرتمند دست یافت که این دو دیدگاه را باهم تلفیق کرد 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36" name="Slide Number Placeholder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21</a:t>
            </a:fld>
            <a:endParaRPr lang="fa-IR"/>
          </a:p>
        </p:txBody>
      </p:sp>
      <p:sp>
        <p:nvSpPr>
          <p:cNvPr id="20" name="TextBox 19"/>
          <p:cNvSpPr txBox="1"/>
          <p:nvPr/>
        </p:nvSpPr>
        <p:spPr>
          <a:xfrm>
            <a:off x="1071538" y="5987497"/>
            <a:ext cx="728667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200" b="1" dirty="0" smtClean="0">
                <a:latin typeface="Tomaho"/>
              </a:rPr>
              <a:t> Triple  Bottom Line Reporting</a:t>
            </a:r>
            <a:endParaRPr lang="fa-IR" sz="3200" b="1" dirty="0">
              <a:latin typeface="Tomah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14480" y="214290"/>
            <a:ext cx="721523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نقش عام اقتصادی حسابرسی</a:t>
            </a:r>
            <a:endParaRPr lang="en-US" sz="2400" dirty="0" smtClean="0"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15140" y="1214422"/>
            <a:ext cx="214314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کنترل ریسک اقتصادی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4810" y="2500306"/>
            <a:ext cx="292895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ایجاد ثبات و آرامش در اقتصاد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28992" y="1071546"/>
            <a:ext cx="264320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dirty="0" smtClean="0">
                <a:cs typeface="B Nazanin" pitchFamily="2" charset="-78"/>
              </a:rPr>
              <a:t>افزایش اطمینان در مورد پیامد اقتصادی تصمیمات</a:t>
            </a:r>
            <a:endParaRPr lang="en-US" dirty="0" smtClean="0">
              <a:cs typeface="B Nazanin" pitchFamily="2" charset="-78"/>
            </a:endParaRPr>
          </a:p>
          <a:p>
            <a:pPr algn="ctr"/>
            <a:endParaRPr lang="fa-IR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2428868"/>
            <a:ext cx="2857488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b="1" dirty="0" smtClean="0">
                <a:cs typeface="B Titr" pitchFamily="2" charset="-78"/>
              </a:rPr>
              <a:t>افزایش رفاه اقتصادی </a:t>
            </a:r>
          </a:p>
          <a:p>
            <a:pPr algn="ctr"/>
            <a:r>
              <a:rPr lang="fa-IR" sz="2400" b="1" dirty="0" smtClean="0">
                <a:cs typeface="B Titr" pitchFamily="2" charset="-78"/>
              </a:rPr>
              <a:t>در جامعه</a:t>
            </a:r>
            <a:endParaRPr lang="fa-IR" sz="2400" b="1" dirty="0">
              <a:cs typeface="B Titr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844" y="1071546"/>
            <a:ext cx="257176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dirty="0" smtClean="0">
                <a:cs typeface="B Nazanin" pitchFamily="2" charset="-78"/>
              </a:rPr>
              <a:t>بهبود تصمیم گیری ها و عقلایی تر کردن آنها </a:t>
            </a:r>
            <a:endParaRPr lang="en-US" dirty="0" smtClean="0">
              <a:cs typeface="B Nazanin" pitchFamily="2" charset="-78"/>
            </a:endParaRPr>
          </a:p>
          <a:p>
            <a:pPr algn="ctr"/>
            <a:endParaRPr lang="fa-IR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282" y="4216793"/>
            <a:ext cx="871543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بین تصمیم گیری اقتصادی عقلایی و اطلاعات مالی حسابرسی شده رابطه وجود دارد</a:t>
            </a:r>
            <a:endParaRPr lang="en-US" dirty="0" smtClean="0">
              <a:cs typeface="B Nazanin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0034" y="4572008"/>
            <a:ext cx="8429684" cy="178510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طبق این فرض دلیل اصلی تقاضا برای خدمات حسابرسی این است که حسابرسی اطلاعات مفیدی را برای تصمیم گیری استفاده کننده گان فراهم می آورد</a:t>
            </a:r>
          </a:p>
          <a:p>
            <a:endParaRPr lang="fa-IR" dirty="0" smtClean="0">
              <a:cs typeface="B Nazanin" pitchFamily="2" charset="-78"/>
            </a:endParaRPr>
          </a:p>
          <a:p>
            <a:endParaRPr lang="fa-IR" dirty="0" smtClean="0">
              <a:cs typeface="B Nazanin" pitchFamily="2" charset="-78"/>
            </a:endParaRPr>
          </a:p>
          <a:p>
            <a:r>
              <a:rPr lang="fa-IR" sz="2000" b="1" dirty="0" smtClean="0">
                <a:cs typeface="B Nazanin" pitchFamily="2" charset="-78"/>
              </a:rPr>
              <a:t>                                                              (فرضیه اطلاعات) </a:t>
            </a:r>
            <a:r>
              <a:rPr lang="en-US" sz="2000" b="1" dirty="0" smtClean="0">
                <a:cs typeface="B Nazanin" pitchFamily="2" charset="-78"/>
              </a:rPr>
              <a:t>Information Hypothesis    </a:t>
            </a:r>
          </a:p>
          <a:p>
            <a:endParaRPr lang="fa-IR" dirty="0">
              <a:cs typeface="B Nazanin" pitchFamily="2" charset="-78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rot="10800000" flipV="1">
            <a:off x="6000760" y="1428737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0800000" flipV="1">
            <a:off x="2857488" y="1428736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10800000">
            <a:off x="7358082" y="2643182"/>
            <a:ext cx="785818" cy="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10800000">
            <a:off x="3000365" y="2643182"/>
            <a:ext cx="785818" cy="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929454" y="3643314"/>
            <a:ext cx="1785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Titr" pitchFamily="2" charset="-78"/>
              </a:rPr>
              <a:t>فرض بدیهی </a:t>
            </a:r>
            <a:endParaRPr lang="fa-IR" b="1" dirty="0">
              <a:cs typeface="B Titr" pitchFamily="2" charset="-7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572396" y="5786454"/>
            <a:ext cx="135732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کتاب والاس</a:t>
            </a:r>
            <a:endParaRPr lang="fa-IR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22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928694" y="326105"/>
            <a:ext cx="8001024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این فرضیه طی 50 سال گذشته (از اویل دهه 1970) در متون حسابداری مورد تاکید قرار گرفته است.بگونه ای که 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-اغلب متون هدف گزارشگری مالی (شامل حسابداری و حسابرسی) را فراهم آوردن اطلاعات مفید جهت کمک به تصمیم گیری استفاده کنندگان بیان کرده اند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-هیات های تدوین استاندارد ها به این سمت حرکت کرده اند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23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43306" y="214290"/>
            <a:ext cx="521497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نقش اقتصادی خاص </a:t>
            </a:r>
            <a:endParaRPr lang="en-US" sz="2400" b="1" dirty="0" smtClean="0"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3108" y="1000108"/>
            <a:ext cx="67151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حسابرسی در جهت تامین وحمایت از منافع اقتصادی افراد و سازمان عمل می کند</a:t>
            </a:r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143372" y="1928802"/>
            <a:ext cx="457203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- حذف یا عدم اطمینان در روابط بین ذ ینفعان و نمایندگان</a:t>
            </a:r>
            <a:endParaRPr lang="en-US" dirty="0" smtClean="0"/>
          </a:p>
          <a:p>
            <a:endParaRPr lang="fa-IR" dirty="0"/>
          </a:p>
        </p:txBody>
      </p:sp>
      <p:sp>
        <p:nvSpPr>
          <p:cNvPr id="7" name="TextBox 6"/>
          <p:cNvSpPr txBox="1"/>
          <p:nvPr/>
        </p:nvSpPr>
        <p:spPr>
          <a:xfrm>
            <a:off x="5143536" y="2857496"/>
            <a:ext cx="3428992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- کاهش عدم اطمینان و ریسک تصمیمات </a:t>
            </a:r>
          </a:p>
          <a:p>
            <a:r>
              <a:rPr lang="fa-IR" dirty="0" smtClean="0"/>
              <a:t>اقتصادی و بهبود تصمیم گیری ها ی افراد</a:t>
            </a:r>
            <a:endParaRPr lang="en-US" dirty="0" smtClean="0"/>
          </a:p>
          <a:p>
            <a:endParaRPr lang="fa-IR" dirty="0"/>
          </a:p>
        </p:txBody>
      </p:sp>
      <p:sp>
        <p:nvSpPr>
          <p:cNvPr id="8" name="TextBox 7"/>
          <p:cNvSpPr txBox="1"/>
          <p:nvPr/>
        </p:nvSpPr>
        <p:spPr>
          <a:xfrm>
            <a:off x="71470" y="3003761"/>
            <a:ext cx="32861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کاهش </a:t>
            </a:r>
            <a:r>
              <a:rPr lang="en-US" dirty="0" smtClean="0"/>
              <a:t> Selection</a:t>
            </a:r>
            <a:r>
              <a:rPr lang="fa-IR" dirty="0" smtClean="0"/>
              <a:t> </a:t>
            </a:r>
            <a:r>
              <a:rPr lang="en-US" dirty="0" smtClean="0"/>
              <a:t>      Adverse </a:t>
            </a:r>
            <a:endParaRPr lang="fa-IR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571472" y="4354305"/>
            <a:ext cx="828680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b="1" dirty="0" smtClean="0"/>
              <a:t>افزایش کارایی و اثربخش قرار دادها </a:t>
            </a:r>
            <a:endParaRPr lang="en-US" b="1" dirty="0" smtClean="0"/>
          </a:p>
          <a:p>
            <a:pPr algn="ctr"/>
            <a:endParaRPr lang="fa-IR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714348" y="1916660"/>
            <a:ext cx="221457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کاهش  </a:t>
            </a:r>
            <a:r>
              <a:rPr lang="en-US" dirty="0" smtClean="0"/>
              <a:t>Moral Hazard</a:t>
            </a:r>
            <a:endParaRPr lang="fa-IR" dirty="0"/>
          </a:p>
        </p:txBody>
      </p:sp>
      <p:sp>
        <p:nvSpPr>
          <p:cNvPr id="11" name="Right Brace 10"/>
          <p:cNvSpPr/>
          <p:nvPr/>
        </p:nvSpPr>
        <p:spPr>
          <a:xfrm>
            <a:off x="8715404" y="2071678"/>
            <a:ext cx="142876" cy="1214446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24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1538" y="428604"/>
            <a:ext cx="7500990" cy="98488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نفع نماینده</a:t>
            </a:r>
          </a:p>
          <a:p>
            <a:endParaRPr lang="en-US" sz="2000" b="1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جلوگیری از تعدیل حقوق نمایندگان از طریق ایجاد اطمینان در مالکان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857364"/>
            <a:ext cx="8429684" cy="181588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نفع مالک و دیگر ذینفعان</a:t>
            </a:r>
          </a:p>
          <a:p>
            <a:endParaRPr lang="en-US" sz="2000" b="1" dirty="0" smtClean="0">
              <a:cs typeface="B Nazanin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کنترل نماینده و کاهش هزینه های نمایندگی</a:t>
            </a:r>
            <a:endParaRPr lang="en-US" dirty="0" smtClean="0">
              <a:cs typeface="B Nazanin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بهبود تصمیم گیری ذینفعان</a:t>
            </a:r>
            <a:endParaRPr lang="en-US" dirty="0" smtClean="0">
              <a:cs typeface="B Nazanin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پیشگیری از زیانهای آتی (نوعی بیمه)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71934" y="4071942"/>
            <a:ext cx="485778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نفع حسابرس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86578" y="5286388"/>
            <a:ext cx="207170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نفع سازمان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48" y="4643446"/>
            <a:ext cx="821537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افزایش اعتبار  و  درآمد حسابرس</a:t>
            </a:r>
            <a:endParaRPr lang="fa-IR" dirty="0"/>
          </a:p>
        </p:txBody>
      </p:sp>
      <p:sp>
        <p:nvSpPr>
          <p:cNvPr id="9" name="TextBox 8"/>
          <p:cNvSpPr txBox="1"/>
          <p:nvPr/>
        </p:nvSpPr>
        <p:spPr>
          <a:xfrm>
            <a:off x="1714480" y="5786454"/>
            <a:ext cx="71438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کاهش هزینه سرمایه شرکت</a:t>
            </a:r>
          </a:p>
          <a:p>
            <a:r>
              <a:rPr lang="fa-IR" dirty="0" smtClean="0"/>
              <a:t>جذب سرمایه گذار</a:t>
            </a:r>
            <a:endParaRPr lang="fa-IR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25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903521"/>
            <a:ext cx="8643998" cy="67710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والاس منافع </a:t>
            </a:r>
            <a:r>
              <a:rPr lang="fa-IR" sz="2000" dirty="0" smtClean="0">
                <a:cs typeface="B Nazanin" pitchFamily="2" charset="-78"/>
              </a:rPr>
              <a:t>شخصی</a:t>
            </a:r>
            <a:r>
              <a:rPr lang="fa-IR" dirty="0" smtClean="0"/>
              <a:t> حاصل از حسابرسی در شرایط بازار های آزاد  را در قالب سه فرضیه ذیل مطرح می کند</a:t>
            </a:r>
            <a:endParaRPr lang="en-US" dirty="0" smtClean="0"/>
          </a:p>
          <a:p>
            <a:endParaRPr lang="fa-IR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4254065"/>
            <a:ext cx="8572560" cy="224676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fa-IR" sz="2000" b="1" dirty="0" smtClean="0">
                <a:cs typeface="B Nazanin" pitchFamily="2" charset="-78"/>
              </a:rPr>
              <a:t>- فرضیه مباشرت یا نظارت                           </a:t>
            </a:r>
            <a:r>
              <a:rPr lang="en-US" sz="2000" b="1" dirty="0" smtClean="0">
                <a:cs typeface="B Nazanin" pitchFamily="2" charset="-78"/>
              </a:rPr>
              <a:t>Stewardship  Hypothesis </a:t>
            </a:r>
            <a:r>
              <a:rPr lang="fa-IR" sz="2000" b="1" dirty="0" smtClean="0">
                <a:cs typeface="B Nazanin" pitchFamily="2" charset="-78"/>
              </a:rPr>
              <a:t>            </a:t>
            </a:r>
            <a:r>
              <a:rPr lang="en-US" sz="2000" b="1" dirty="0" smtClean="0">
                <a:cs typeface="B Nazanin" pitchFamily="2" charset="-78"/>
              </a:rPr>
              <a:t>Monitoring</a:t>
            </a:r>
          </a:p>
          <a:p>
            <a:pPr>
              <a:lnSpc>
                <a:spcPct val="200000"/>
              </a:lnSpc>
            </a:pPr>
            <a:r>
              <a:rPr lang="fa-IR" sz="2000" b="1" dirty="0" smtClean="0">
                <a:cs typeface="B Nazanin" pitchFamily="2" charset="-78"/>
              </a:rPr>
              <a:t>- فرضیه اطلاعات </a:t>
            </a:r>
            <a:r>
              <a:rPr lang="en-US" sz="2000" b="1" dirty="0" smtClean="0">
                <a:cs typeface="B Nazanin" pitchFamily="2" charset="-78"/>
              </a:rPr>
              <a:t>Hypothesis                                          </a:t>
            </a:r>
            <a:r>
              <a:rPr lang="fa-IR" sz="2000" b="1" dirty="0" smtClean="0">
                <a:cs typeface="B Nazanin" pitchFamily="2" charset="-78"/>
              </a:rPr>
              <a:t>  </a:t>
            </a:r>
            <a:r>
              <a:rPr lang="en-US" sz="2000" b="1" dirty="0" smtClean="0">
                <a:cs typeface="B Nazanin" pitchFamily="2" charset="-78"/>
              </a:rPr>
              <a:t>Information</a:t>
            </a:r>
          </a:p>
          <a:p>
            <a:pPr>
              <a:lnSpc>
                <a:spcPct val="200000"/>
              </a:lnSpc>
            </a:pPr>
            <a:r>
              <a:rPr lang="fa-IR" sz="2000" b="1" dirty="0" smtClean="0">
                <a:cs typeface="B Nazanin" pitchFamily="2" charset="-78"/>
              </a:rPr>
              <a:t>- فرضیه بیمه         	 </a:t>
            </a:r>
            <a:r>
              <a:rPr lang="en-US" sz="2000" b="1" dirty="0" smtClean="0">
                <a:cs typeface="B Nazanin" pitchFamily="2" charset="-78"/>
              </a:rPr>
              <a:t>Hypothesis                              </a:t>
            </a:r>
            <a:r>
              <a:rPr lang="fa-IR" sz="2000" b="1" dirty="0" smtClean="0">
                <a:cs typeface="B Nazanin" pitchFamily="2" charset="-78"/>
              </a:rPr>
              <a:t>    </a:t>
            </a:r>
            <a:r>
              <a:rPr lang="en-US" sz="2000" b="1" dirty="0" smtClean="0">
                <a:cs typeface="B Nazanin" pitchFamily="2" charset="-78"/>
              </a:rPr>
              <a:t>Insurance</a:t>
            </a:r>
          </a:p>
          <a:p>
            <a:endParaRPr lang="fa-IR" sz="2000" b="1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1538" y="285728"/>
            <a:ext cx="785818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صاحبنظران متعددی بر این نقش حسابرسی تاکید کرده اند:</a:t>
            </a: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5715008" y="857232"/>
            <a:ext cx="321471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والاس (1985)</a:t>
            </a:r>
            <a:endParaRPr lang="fa-IR" dirty="0"/>
          </a:p>
        </p:txBody>
      </p:sp>
      <p:sp>
        <p:nvSpPr>
          <p:cNvPr id="10" name="TextBox 9"/>
          <p:cNvSpPr txBox="1"/>
          <p:nvPr/>
        </p:nvSpPr>
        <p:spPr>
          <a:xfrm>
            <a:off x="285720" y="1576976"/>
            <a:ext cx="8572560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کتاب والاس مبتنی بر نقش اقتصادی حسابرسی می باشد.وی این نقش حسابرسی را در دو حالت بازار آزاد و بازار تحت نظارات بررسی می کند</a:t>
            </a:r>
            <a:endParaRPr lang="en-US" dirty="0" smtClean="0"/>
          </a:p>
          <a:p>
            <a:endParaRPr lang="fa-IR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26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-142908" y="725084"/>
            <a:ext cx="91440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- وجود حسابرسی نه تنها کیفیت اطلاعات مالی گزارش شده را تعیین می کند ، بلکه این کیفیت را ارتقاء می دهد و مزایای مشخصی برای سازمان و اعضای برون سازمانی آن فراهم می کند</a:t>
            </a:r>
            <a:endParaRPr lang="en-US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357158" y="1428736"/>
            <a:ext cx="864399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- منافع حاصل از حسابرسی فراتر از هزینه های انجام آن می باشد و این موضوع باعث می شود در هر دو نوع بازار حتی در بازار های آزاد به طور مداوم برای خدمات حسابرسی تقاضا وجود داشته باشد.</a:t>
            </a:r>
            <a:endParaRPr lang="en-US" dirty="0" smtClean="0"/>
          </a:p>
          <a:p>
            <a:endParaRPr lang="fa-IR" dirty="0"/>
          </a:p>
        </p:txBody>
      </p:sp>
      <p:sp>
        <p:nvSpPr>
          <p:cNvPr id="11" name="TextBox 10"/>
          <p:cNvSpPr txBox="1"/>
          <p:nvPr/>
        </p:nvSpPr>
        <p:spPr>
          <a:xfrm>
            <a:off x="2571736" y="71414"/>
            <a:ext cx="635798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Titr" pitchFamily="2" charset="-78"/>
              </a:rPr>
              <a:t>والاس معتقد است </a:t>
            </a:r>
            <a:endParaRPr lang="en-US" sz="2000" b="1" dirty="0" smtClean="0">
              <a:cs typeface="B Titr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5720" y="2643182"/>
            <a:ext cx="8572560" cy="39703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fa-IR" dirty="0" smtClean="0"/>
              <a:t>حسابرسی عاملی برای افزایش قابلیت اعتماد و اعتبار گزارشات مالی</a:t>
            </a:r>
            <a:endParaRPr lang="en-US" dirty="0" smtClean="0"/>
          </a:p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fa-IR" dirty="0" smtClean="0"/>
              <a:t>کاهنده ریسک های تصمیمات اقتصادی</a:t>
            </a:r>
            <a:endParaRPr lang="en-US" dirty="0" smtClean="0"/>
          </a:p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fa-IR" dirty="0" smtClean="0"/>
              <a:t>پیشگیری از حساب سازی ها و سوء استفاده ها </a:t>
            </a:r>
            <a:endParaRPr lang="en-US" dirty="0" smtClean="0"/>
          </a:p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fa-IR" dirty="0" smtClean="0"/>
              <a:t>پیروی از مقررات و دستورالعمل ها  (ایجاد کننده نظم و انضباط)</a:t>
            </a:r>
            <a:endParaRPr lang="en-US" dirty="0" smtClean="0"/>
          </a:p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fa-IR" dirty="0" smtClean="0"/>
              <a:t>ارتقای کنترل </a:t>
            </a:r>
            <a:endParaRPr lang="en-US" dirty="0" smtClean="0"/>
          </a:p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fa-IR" dirty="0" smtClean="0"/>
              <a:t>افزایش کارایی عملیات</a:t>
            </a:r>
            <a:endParaRPr lang="en-US" dirty="0" smtClean="0"/>
          </a:p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fa-IR" dirty="0" smtClean="0"/>
              <a:t>کمک به ارزیابی عملکرد</a:t>
            </a:r>
            <a:endParaRPr lang="fa-IR" dirty="0"/>
          </a:p>
        </p:txBody>
      </p:sp>
      <p:sp>
        <p:nvSpPr>
          <p:cNvPr id="13" name="TextBox 12"/>
          <p:cNvSpPr txBox="1"/>
          <p:nvPr/>
        </p:nvSpPr>
        <p:spPr>
          <a:xfrm>
            <a:off x="3929058" y="2428868"/>
            <a:ext cx="500066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از اینرو بیان می کند: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27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71670" y="285728"/>
            <a:ext cx="678661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نقش روانشناسی حسابرسی</a:t>
            </a:r>
            <a:endParaRPr lang="en-US" sz="2400" b="1" dirty="0" smtClean="0">
              <a:cs typeface="B Titr" pitchFamily="2" charset="-78"/>
            </a:endParaRPr>
          </a:p>
          <a:p>
            <a:endParaRPr lang="fa-IR" sz="2400" b="1" dirty="0"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214422"/>
            <a:ext cx="8429684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وجود و حضور حسابرس بخودی خود (صرفنظر از توجه به نتیجه کار او ) </a:t>
            </a:r>
            <a:endParaRPr lang="en-US" sz="2000" dirty="0" smtClean="0">
              <a:cs typeface="B Nazanin" pitchFamily="2" charset="-78"/>
            </a:endParaRPr>
          </a:p>
          <a:p>
            <a:endParaRPr lang="fa-IR" sz="2000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28926" y="2228671"/>
            <a:ext cx="5715040" cy="224676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  <a:buFont typeface="Wingdings" pitchFamily="2" charset="2"/>
              <a:buChar char="ü"/>
            </a:pPr>
            <a:r>
              <a:rPr lang="fa-IR" sz="2000" b="1" dirty="0" smtClean="0">
                <a:cs typeface="B Nazanin" pitchFamily="2" charset="-78"/>
              </a:rPr>
              <a:t>باعث حدف یا کاهش استرس افراد (خصوصا سرمایه گذاران)</a:t>
            </a:r>
            <a:endParaRPr lang="en-US" sz="2000" b="1" dirty="0" smtClean="0">
              <a:cs typeface="B Nazanin" pitchFamily="2" charset="-78"/>
            </a:endParaRPr>
          </a:p>
          <a:p>
            <a:pPr>
              <a:lnSpc>
                <a:spcPct val="200000"/>
              </a:lnSpc>
              <a:buFont typeface="Wingdings" pitchFamily="2" charset="2"/>
              <a:buChar char="ü"/>
            </a:pPr>
            <a:r>
              <a:rPr lang="fa-IR" sz="2000" b="1" dirty="0" smtClean="0">
                <a:cs typeface="B Nazanin" pitchFamily="2" charset="-78"/>
              </a:rPr>
              <a:t>مانع نگرانی افراد</a:t>
            </a:r>
            <a:endParaRPr lang="en-US" sz="2000" b="1" dirty="0" smtClean="0">
              <a:cs typeface="B Nazanin" pitchFamily="2" charset="-78"/>
            </a:endParaRPr>
          </a:p>
          <a:p>
            <a:pPr>
              <a:lnSpc>
                <a:spcPct val="200000"/>
              </a:lnSpc>
              <a:buFont typeface="Wingdings" pitchFamily="2" charset="2"/>
              <a:buChar char="ü"/>
            </a:pPr>
            <a:r>
              <a:rPr lang="fa-IR" sz="2000" b="1" dirty="0" smtClean="0">
                <a:cs typeface="B Nazanin" pitchFamily="2" charset="-78"/>
              </a:rPr>
              <a:t>ایجاد آرامش روانی در افراد</a:t>
            </a:r>
            <a:endParaRPr lang="en-US" sz="2000" b="1" dirty="0" smtClean="0">
              <a:cs typeface="B Nazanin" pitchFamily="2" charset="-78"/>
            </a:endParaRPr>
          </a:p>
          <a:p>
            <a:endParaRPr lang="fa-IR" sz="2000" b="1" dirty="0">
              <a:cs typeface="B Nazanin" pitchFamily="2" charset="-78"/>
            </a:endParaRPr>
          </a:p>
        </p:txBody>
      </p:sp>
      <p:sp>
        <p:nvSpPr>
          <p:cNvPr id="8" name="Right Brace 7"/>
          <p:cNvSpPr/>
          <p:nvPr/>
        </p:nvSpPr>
        <p:spPr>
          <a:xfrm>
            <a:off x="8642256" y="2405896"/>
            <a:ext cx="216024" cy="1737484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42942" y="4786322"/>
            <a:ext cx="8072462" cy="12144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2000" b="1" dirty="0" smtClean="0">
                <a:solidFill>
                  <a:srgbClr val="C00000"/>
                </a:solidFill>
                <a:cs typeface="B Titr" pitchFamily="2" charset="-78"/>
              </a:rPr>
              <a:t>باعث ایجاد ثبات در روابط اجتماعی و اقتصادی </a:t>
            </a:r>
            <a:endParaRPr lang="en-US" sz="2000" b="1" dirty="0" smtClean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28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142852"/>
            <a:ext cx="757242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Titr" pitchFamily="2" charset="-78"/>
              </a:rPr>
              <a:t>نقش سحر و جادویی حسابرسی    </a:t>
            </a:r>
            <a:r>
              <a:rPr lang="en-US" sz="2400" dirty="0" smtClean="0">
                <a:cs typeface="B Titr" pitchFamily="2" charset="-78"/>
              </a:rPr>
              <a:t>Auditing as Magic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4282" y="928670"/>
            <a:ext cx="8786874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 smtClean="0">
                <a:cs typeface="B Nazanin" pitchFamily="2" charset="-78"/>
              </a:rPr>
              <a:t>Gambling</a:t>
            </a:r>
            <a:r>
              <a:rPr lang="fa-IR" dirty="0" smtClean="0">
                <a:cs typeface="B Nazanin" pitchFamily="2" charset="-78"/>
              </a:rPr>
              <a:t> (1990) معتقد است پیچیده بودن و  بهنگام نبودن اطلاعات حسابداری و حسابرسی باعث می شود حسابداری و حسابرسی به جای اینکه منجر به بهبود تصمیم گیری استفاده کنندگان گردد،نقشی جادویی و تشریفاتی به خود بگیرند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58082" y="2000240"/>
            <a:ext cx="164304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جادویی</a:t>
            </a:r>
            <a:endParaRPr lang="en-US" sz="2000" b="1" dirty="0" smtClean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50" y="3643314"/>
            <a:ext cx="871543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تصویر سازی برای متقاعد کردن افراد ، مبنی بر اینکه سازمان مورد رسیدگی و مدیریت آن به طور قوی عمل کرده است و مصون از خطا و سرزنش و انتقاد می باشد.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715240" y="4857760"/>
            <a:ext cx="114300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در جهت </a:t>
            </a:r>
            <a:endParaRPr lang="en-US" sz="2000" b="1" dirty="0" smtClean="0"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7192" y="5774312"/>
            <a:ext cx="807246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b="1" dirty="0" smtClean="0">
                <a:cs typeface="B Titr" pitchFamily="2" charset="-78"/>
              </a:rPr>
              <a:t>مانند کار موسسه آرتراندرسون در شرکت انرون (2001)</a:t>
            </a:r>
            <a:endParaRPr lang="en-US" sz="2400" b="1" dirty="0" smtClean="0">
              <a:cs typeface="B Titr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71470" y="4842229"/>
            <a:ext cx="614363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حمایت از منافع گروه یا گروههای قدرتمند عمل کند از طریق فریب دادن دیگر گروهها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rot="10800000" flipV="1">
            <a:off x="6143604" y="5059932"/>
            <a:ext cx="1714512" cy="121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85720" y="2571744"/>
            <a:ext cx="8643998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حسابرسان همانند توصیف بناهای باستانی توسط تاریخ نگاران که فقط شامل عظمت و،شکوه و قدرت حکومتهای گذشته است </a:t>
            </a:r>
            <a:endParaRPr lang="en-US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چیزی جز تمجید ، عظمت و شکوه مدیریت و سازمان نمی گویند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29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58082" y="285728"/>
            <a:ext cx="150019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تشریفاتی </a:t>
            </a:r>
            <a:endParaRPr lang="en-US" sz="2400" b="1" dirty="0" smtClean="0"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857232"/>
            <a:ext cx="878684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تمام کارها توسط دیگران انجام می شود و حسابرس نقشی جز امضاء و تایید ندارد</a:t>
            </a:r>
            <a:endParaRPr lang="en-US" b="1" dirty="0" smtClean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06" y="1643050"/>
            <a:ext cx="892971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در شرکتهای بزرگ که دارای متخصصان مالی حرفه ای و  سیستم کنترل داخلی بسیار پیشرفته می باشد این پرسش مطرح می گردد در چنین شرایطی وجود حسابرس چه ضرورتی دارد؟</a:t>
            </a:r>
            <a:endParaRPr lang="en-US" dirty="0" smtClean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86446" y="2571744"/>
            <a:ext cx="3143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پاسخ در مقوله رعایت تشریفات قرار دارد</a:t>
            </a:r>
            <a:endParaRPr lang="en-US" dirty="0" smtClean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3286124"/>
            <a:ext cx="871543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چون افراد برون سازمانی تنها در صورتی نسبت به گزارشات مدیریت اطمینان می کنند که حسابرس بر آن مهر تایید بزند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286644" y="4214818"/>
            <a:ext cx="16430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مثال دیگر</a:t>
            </a:r>
            <a:endParaRPr lang="en-US" b="1" dirty="0" smtClean="0">
              <a:cs typeface="B Nazanin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2844" y="4786322"/>
            <a:ext cx="900115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در صورتی که پزشک اول در معاینه و تشخیص بیماری از نظر تخصص </a:t>
            </a:r>
            <a:r>
              <a:rPr lang="fa-IR" b="1" dirty="0" smtClean="0">
                <a:solidFill>
                  <a:srgbClr val="C00000"/>
                </a:solidFill>
                <a:cs typeface="B Nazanin" pitchFamily="2" charset="-78"/>
              </a:rPr>
              <a:t>دارای صلاحیت کافی </a:t>
            </a:r>
            <a:r>
              <a:rPr lang="fa-IR" dirty="0" smtClean="0">
                <a:cs typeface="B Nazanin" pitchFamily="2" charset="-78"/>
              </a:rPr>
              <a:t>باشد،آنگاه در مورد این پرسش که نظر پزشک دوم چه ضرروتی دارد باید گفت که نظر پزشک دوم ضرورت تشریفاتی برای آرامش خاطری بیمار دارد.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30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357166"/>
            <a:ext cx="857256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دیدگاه تشریفاتی و جادویی توسط </a:t>
            </a:r>
            <a:r>
              <a:rPr lang="en-US" dirty="0" smtClean="0">
                <a:cs typeface="B Nazanin" pitchFamily="2" charset="-78"/>
              </a:rPr>
              <a:t>Mills </a:t>
            </a:r>
            <a:r>
              <a:rPr lang="fa-IR" dirty="0" smtClean="0">
                <a:cs typeface="B Nazanin" pitchFamily="2" charset="-78"/>
              </a:rPr>
              <a:t>  و  </a:t>
            </a:r>
            <a:r>
              <a:rPr lang="en-US" dirty="0" err="1" smtClean="0">
                <a:cs typeface="B Nazanin" pitchFamily="2" charset="-78"/>
              </a:rPr>
              <a:t>Bettner</a:t>
            </a:r>
            <a:r>
              <a:rPr lang="fa-IR" dirty="0" smtClean="0">
                <a:cs typeface="B Nazanin" pitchFamily="2" charset="-78"/>
              </a:rPr>
              <a:t>  (1992) مورد بررسی قرار گرفت.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5008" y="1214422"/>
            <a:ext cx="314327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dirty="0" smtClean="0">
                <a:cs typeface="B Nazanin" pitchFamily="2" charset="-78"/>
              </a:rPr>
              <a:t>این محققین معتقد هستند حسابرسی </a:t>
            </a:r>
          </a:p>
          <a:p>
            <a:pPr algn="ctr"/>
            <a:r>
              <a:rPr lang="fa-IR" dirty="0" smtClean="0">
                <a:cs typeface="B Nazanin" pitchFamily="2" charset="-78"/>
              </a:rPr>
              <a:t>بیشتر ماهیت تشریفاتی و جادویی دارد: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2844" y="1282471"/>
            <a:ext cx="40719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چون شیوه های آن تکراری و قابل پیش بینی می باشد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14942" y="2531930"/>
            <a:ext cx="364333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a-IR" dirty="0" smtClean="0">
                <a:cs typeface="B Nazanin" pitchFamily="2" charset="-78"/>
              </a:rPr>
              <a:t>حسابرسی در ظاهر انجام می گیرد</a:t>
            </a:r>
          </a:p>
          <a:p>
            <a:r>
              <a:rPr lang="fa-IR" dirty="0" smtClean="0">
                <a:cs typeface="B Nazanin" pitchFamily="2" charset="-78"/>
              </a:rPr>
              <a:t> </a:t>
            </a:r>
            <a:endParaRPr lang="en-US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اما تصورات و انتظارات لازم را برآورد نمی کند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85984" y="4429132"/>
            <a:ext cx="2643206" cy="129266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Titr" pitchFamily="2" charset="-78"/>
              </a:rPr>
              <a:t>حسابرسی برای رفع تکلیف</a:t>
            </a:r>
          </a:p>
          <a:p>
            <a:endParaRPr lang="en-US" sz="2000" b="1" dirty="0" smtClean="0">
              <a:cs typeface="B Titr" pitchFamily="2" charset="-78"/>
            </a:endParaRPr>
          </a:p>
          <a:p>
            <a:r>
              <a:rPr lang="fa-IR" sz="2000" b="1" dirty="0" smtClean="0">
                <a:cs typeface="B Titr" pitchFamily="2" charset="-78"/>
              </a:rPr>
              <a:t>       حسابرسی زونکنی </a:t>
            </a:r>
            <a:endParaRPr lang="en-US" sz="2000" b="1" dirty="0" smtClean="0">
              <a:cs typeface="B Titr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9" name="Curved Right Arrow 8"/>
          <p:cNvSpPr/>
          <p:nvPr/>
        </p:nvSpPr>
        <p:spPr>
          <a:xfrm>
            <a:off x="500034" y="3286124"/>
            <a:ext cx="1500198" cy="2071702"/>
          </a:xfrm>
          <a:prstGeom prst="curvedRightArrow">
            <a:avLst>
              <a:gd name="adj1" fmla="val 26405"/>
              <a:gd name="adj2" fmla="val 50000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rot="10800000">
            <a:off x="4572000" y="1500175"/>
            <a:ext cx="100013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6572296" y="4143380"/>
            <a:ext cx="2285984" cy="17859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4000" b="1" dirty="0" smtClean="0">
                <a:solidFill>
                  <a:srgbClr val="C00000"/>
                </a:solidFill>
                <a:cs typeface="B Titr" pitchFamily="2" charset="-78"/>
              </a:rPr>
              <a:t>در ایران ؟!!!</a:t>
            </a:r>
            <a:endParaRPr lang="en-US" sz="4000" b="1" dirty="0" smtClean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14480" y="2428868"/>
            <a:ext cx="271464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dirty="0" smtClean="0">
                <a:cs typeface="B Nazanin" pitchFamily="2" charset="-78"/>
              </a:rPr>
              <a:t>ظاهر عمل رعایت می شود اما باطن و روح عمل رعایت نمی گردد</a:t>
            </a:r>
            <a:endParaRPr lang="en-US" dirty="0" smtClean="0">
              <a:cs typeface="B Nazanin" pitchFamily="2" charset="-78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rot="10800000">
            <a:off x="4500562" y="2784469"/>
            <a:ext cx="100013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Notched Right Arrow 15"/>
          <p:cNvSpPr/>
          <p:nvPr/>
        </p:nvSpPr>
        <p:spPr>
          <a:xfrm>
            <a:off x="4929190" y="4572008"/>
            <a:ext cx="1143008" cy="728088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en-US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31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4071934" y="71414"/>
            <a:ext cx="50006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Titr" pitchFamily="2" charset="-78"/>
              </a:rPr>
              <a:t>نقش بیمه سیاسی 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Titr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857232"/>
            <a:ext cx="871543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این نقش از حسابرسی مربوط به انگیزه سیاستمدران و دولتمردان برای استفاده از خدمات حسابرسی می باشد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1571612"/>
            <a:ext cx="864399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محققینی  چون بنیستون (1976) معتقد  هستند ایجاد تشکیلات </a:t>
            </a:r>
            <a:r>
              <a:rPr lang="en-US" dirty="0" smtClean="0">
                <a:cs typeface="B Nazanin" pitchFamily="2" charset="-78"/>
              </a:rPr>
              <a:t>SEC</a:t>
            </a:r>
            <a:r>
              <a:rPr lang="fa-IR" dirty="0" smtClean="0">
                <a:cs typeface="B Nazanin" pitchFamily="2" charset="-78"/>
              </a:rPr>
              <a:t> یک واکنش برای پیشگیری از اقدامات سیاسی علیه سیاستمداران و دولت می باشد. 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034" y="2714620"/>
            <a:ext cx="8429684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هرگاه تقلب  یا سوء استفاده ای در بازار اوراق بهادر کشف می شود یا یک شرکت بورسی ورشکست می شود </a:t>
            </a:r>
            <a:endParaRPr lang="en-US" dirty="0" smtClean="0">
              <a:cs typeface="B Nazanin" pitchFamily="2" charset="-78"/>
            </a:endParaRPr>
          </a:p>
          <a:p>
            <a:r>
              <a:rPr lang="en-US" dirty="0" smtClean="0">
                <a:cs typeface="B Nazanin" pitchFamily="2" charset="-78"/>
              </a:rPr>
              <a:t>SEC</a:t>
            </a:r>
            <a:r>
              <a:rPr lang="fa-IR" dirty="0" smtClean="0">
                <a:cs typeface="B Nazanin" pitchFamily="2" charset="-78"/>
              </a:rPr>
              <a:t> مسولیت این نارسایی  را  به گردن حسابرسان می اندازد و خودش را از آن مبرا می کند.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72198" y="4139991"/>
            <a:ext cx="278608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(توپ را به زمین دیگر انداختن)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32" y="4071942"/>
            <a:ext cx="471490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تا بدین طریق احتمال اقدامات سیاسی(اعتراضات ) </a:t>
            </a:r>
          </a:p>
          <a:p>
            <a:r>
              <a:rPr lang="fa-IR" dirty="0" smtClean="0">
                <a:cs typeface="B Nazanin" pitchFamily="2" charset="-78"/>
              </a:rPr>
              <a:t> علیه خود(سیاستمداران کنگره یا دولت ) را کاهش دهد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57422" y="5181913"/>
            <a:ext cx="542928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b="1" dirty="0" smtClean="0">
                <a:solidFill>
                  <a:srgbClr val="C00000"/>
                </a:solidFill>
                <a:cs typeface="B Titr" pitchFamily="2" charset="-78"/>
              </a:rPr>
              <a:t>حفظ منافع سیاستمداران و دولتمردان</a:t>
            </a:r>
            <a:endParaRPr lang="fa-IR" sz="2400" b="1" dirty="0">
              <a:solidFill>
                <a:srgbClr val="C00000"/>
              </a:solidFill>
              <a:cs typeface="B Titr" pitchFamily="2" charset="-78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rot="10800000">
            <a:off x="5143504" y="4286256"/>
            <a:ext cx="100013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14282" y="6072206"/>
            <a:ext cx="871543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از طریق انتقال ریسک و مسئولیت از گردن سیاستمدارن و دولتمردان به گردن حسابرسان می شود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32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29256" y="714356"/>
            <a:ext cx="350046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همچنانکه در طول سالها </a:t>
            </a:r>
          </a:p>
          <a:p>
            <a:r>
              <a:rPr lang="fa-IR" b="1" dirty="0" smtClean="0">
                <a:cs typeface="B Nazanin" pitchFamily="2" charset="-78"/>
              </a:rPr>
              <a:t>مخصوصا در اویل قرن بیست و یکم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15074" y="1571612"/>
            <a:ext cx="264320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زمان فرو پاشی و ورشکستکی شرکتهایی چون انرون و ورلدکام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71737" y="916528"/>
            <a:ext cx="278608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Titr" pitchFamily="2" charset="-78"/>
              </a:rPr>
              <a:t>به جای </a:t>
            </a:r>
            <a:r>
              <a:rPr lang="en-US" b="1" dirty="0" smtClean="0">
                <a:cs typeface="B Titr" pitchFamily="2" charset="-78"/>
              </a:rPr>
              <a:t>SEC</a:t>
            </a:r>
            <a:r>
              <a:rPr lang="fa-IR" b="1" dirty="0" smtClean="0">
                <a:cs typeface="B Titr" pitchFamily="2" charset="-78"/>
              </a:rPr>
              <a:t> و کنگره و دولت </a:t>
            </a:r>
            <a:endParaRPr lang="fa-IR" b="1" dirty="0">
              <a:cs typeface="B Titr" pitchFamily="2" charset="-78"/>
            </a:endParaRPr>
          </a:p>
        </p:txBody>
      </p:sp>
      <p:sp>
        <p:nvSpPr>
          <p:cNvPr id="8" name="Notched Right Arrow 7"/>
          <p:cNvSpPr/>
          <p:nvPr/>
        </p:nvSpPr>
        <p:spPr>
          <a:xfrm rot="10800000">
            <a:off x="2500298" y="1214423"/>
            <a:ext cx="3857651" cy="728088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en-US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1406" y="142852"/>
            <a:ext cx="2285984" cy="30003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2400" dirty="0" smtClean="0">
                <a:cs typeface="B Titr" pitchFamily="2" charset="-78"/>
              </a:rPr>
              <a:t>حسابرسان مستقل سپر بلا در برابر مشکلات ناشی از فروپاشی شدند و تمام تقصیر ها به گردن آنها انداخته شد</a:t>
            </a:r>
            <a:endParaRPr lang="en-US" sz="2400" b="1" dirty="0" smtClean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5720" y="3648678"/>
            <a:ext cx="8643998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در این مورد همواره به جای اینکه پرسیده شود چرا </a:t>
            </a:r>
            <a:r>
              <a:rPr lang="en-US" sz="2000" dirty="0" smtClean="0">
                <a:cs typeface="B Nazanin" pitchFamily="2" charset="-78"/>
              </a:rPr>
              <a:t>SEC</a:t>
            </a:r>
            <a:r>
              <a:rPr lang="fa-IR" sz="2000" dirty="0" smtClean="0">
                <a:cs typeface="B Nazanin" pitchFamily="2" charset="-78"/>
              </a:rPr>
              <a:t> ، کنگره و دولت از آین وضعیت آگاه نبوده اند، این موضوع مورد تاکید قرار گرفت که چرا حسابرسان مستقل این مورد را کشف و افشاء نکرده اند.</a:t>
            </a:r>
            <a:endParaRPr lang="en-US" sz="2000" dirty="0" smtClean="0">
              <a:cs typeface="B Nazanin" pitchFamily="2" charset="-78"/>
            </a:endParaRPr>
          </a:p>
          <a:p>
            <a:endParaRPr lang="fa-IR" sz="2000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2844" y="4720248"/>
            <a:ext cx="8858312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/>
              <a:t>بنابراین اشاره انگشت اتهام به سوی حسابرسان مستقل موجب بیمه دولت مردان و سیاستمدارن می شود. و باعث حفظ منافع سیاسی آنها می شود.</a:t>
            </a:r>
            <a:endParaRPr lang="en-US" sz="2000" dirty="0" smtClean="0"/>
          </a:p>
          <a:p>
            <a:endParaRPr lang="fa-IR" sz="2000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33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714348" y="1643058"/>
            <a:ext cx="77724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fa-IR" sz="6000" b="1" dirty="0" smtClean="0">
                <a:solidFill>
                  <a:srgbClr val="C00000"/>
                </a:solidFill>
                <a:cs typeface="B Titr" pitchFamily="2" charset="-78"/>
              </a:rPr>
              <a:t>سپاس از توجه شما</a:t>
            </a:r>
            <a:endParaRPr lang="en-US" sz="6000" b="1" dirty="0" smtClean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34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3647</TotalTime>
  <Words>2860</Words>
  <Application>Microsoft Office PowerPoint</Application>
  <PresentationFormat>On-screen Show (4:3)</PresentationFormat>
  <Paragraphs>371</Paragraphs>
  <Slides>34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سپاس از توجه شما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mojtaba</dc:creator>
  <cp:lastModifiedBy>Windows User</cp:lastModifiedBy>
  <cp:revision>448</cp:revision>
  <dcterms:created xsi:type="dcterms:W3CDTF">2014-05-01T19:12:13Z</dcterms:created>
  <dcterms:modified xsi:type="dcterms:W3CDTF">2020-05-20T21:45:31Z</dcterms:modified>
</cp:coreProperties>
</file>