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8" r:id="rId2"/>
    <p:sldId id="257" r:id="rId3"/>
    <p:sldId id="258" r:id="rId4"/>
    <p:sldId id="259" r:id="rId5"/>
    <p:sldId id="260" r:id="rId6"/>
    <p:sldId id="261" r:id="rId7"/>
    <p:sldId id="262" r:id="rId8"/>
    <p:sldId id="264" r:id="rId9"/>
    <p:sldId id="265"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6/16/2020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6/16/2020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030304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51731"/>
          </a:xfrm>
        </p:spPr>
        <p:txBody>
          <a:bodyPr/>
          <a:lstStyle/>
          <a:p>
            <a:pPr algn="ctr"/>
            <a:r>
              <a:rPr lang="fa-IR" dirty="0" smtClean="0">
                <a:solidFill>
                  <a:schemeClr val="tx1"/>
                </a:solidFill>
                <a:cs typeface="B Zar" panose="00000400000000000000" pitchFamily="2" charset="-78"/>
              </a:rPr>
              <a:t>نقش معنی در درد</a:t>
            </a:r>
            <a:endParaRPr lang="en-US" dirty="0">
              <a:solidFill>
                <a:schemeClr val="tx1"/>
              </a:solidFill>
              <a:cs typeface="B Zar" panose="00000400000000000000" pitchFamily="2" charset="-78"/>
            </a:endParaRPr>
          </a:p>
        </p:txBody>
      </p:sp>
      <p:sp>
        <p:nvSpPr>
          <p:cNvPr id="3" name="Content Placeholder 2"/>
          <p:cNvSpPr>
            <a:spLocks noGrp="1"/>
          </p:cNvSpPr>
          <p:nvPr>
            <p:ph idx="1"/>
          </p:nvPr>
        </p:nvSpPr>
        <p:spPr>
          <a:xfrm>
            <a:off x="677334" y="1461331"/>
            <a:ext cx="8596668" cy="4580031"/>
          </a:xfrm>
        </p:spPr>
        <p:txBody>
          <a:bodyPr>
            <a:normAutofit fontScale="92500" lnSpcReduction="20000"/>
          </a:bodyPr>
          <a:lstStyle/>
          <a:p>
            <a:pPr algn="r" rtl="1"/>
            <a:r>
              <a:rPr lang="fa-IR" dirty="0" smtClean="0">
                <a:solidFill>
                  <a:schemeClr val="tx1"/>
                </a:solidFill>
                <a:cs typeface="B Zar" panose="00000400000000000000" pitchFamily="2" charset="-78"/>
              </a:rPr>
              <a:t>معنایی که شخص به درد می دهد تا حدی بر تجربه ی او از درد موثر است.</a:t>
            </a:r>
          </a:p>
          <a:p>
            <a:pPr algn="ctr" rtl="1"/>
            <a:r>
              <a:rPr lang="fa-IR" dirty="0" smtClean="0">
                <a:solidFill>
                  <a:schemeClr val="tx1"/>
                </a:solidFill>
                <a:cs typeface="B Zar" panose="00000400000000000000" pitchFamily="2" charset="-78"/>
              </a:rPr>
              <a:t>2نظریه</a:t>
            </a:r>
            <a:r>
              <a:rPr lang="en-US" dirty="0" smtClean="0">
                <a:solidFill>
                  <a:schemeClr val="tx1"/>
                </a:solidFill>
                <a:cs typeface="B Zar" panose="00000400000000000000" pitchFamily="2" charset="-78"/>
              </a:rPr>
              <a:t> </a:t>
            </a:r>
            <a:r>
              <a:rPr lang="fa-IR" dirty="0" smtClean="0">
                <a:solidFill>
                  <a:schemeClr val="tx1"/>
                </a:solidFill>
                <a:cs typeface="B Zar" panose="00000400000000000000" pitchFamily="2" charset="-78"/>
              </a:rPr>
              <a:t> درد</a:t>
            </a:r>
          </a:p>
          <a:p>
            <a:pPr algn="r" rtl="1"/>
            <a:r>
              <a:rPr lang="fa-IR" b="1" dirty="0" smtClean="0">
                <a:solidFill>
                  <a:schemeClr val="tx1"/>
                </a:solidFill>
                <a:cs typeface="B Zar" panose="00000400000000000000" pitchFamily="2" charset="-78"/>
              </a:rPr>
              <a:t>نظریه اختصاصی بودن</a:t>
            </a:r>
            <a:r>
              <a:rPr lang="fa-IR" dirty="0" smtClean="0">
                <a:solidFill>
                  <a:schemeClr val="tx1"/>
                </a:solidFill>
                <a:cs typeface="B Zar" panose="00000400000000000000" pitchFamily="2" charset="-78"/>
              </a:rPr>
              <a:t>: ادراک درد مانند شنیدن و دیدن سیستم حسی مجزایی دارد.گیرنده های درد پیام های درد را به نواحی مشخصی از مغز می فرستد تا آنها را پردازش کنند.</a:t>
            </a:r>
          </a:p>
          <a:p>
            <a:pPr algn="r" rtl="1"/>
            <a:r>
              <a:rPr lang="fa-IR" dirty="0" smtClean="0">
                <a:solidFill>
                  <a:schemeClr val="tx1"/>
                </a:solidFill>
                <a:cs typeface="B Zar" panose="00000400000000000000" pitchFamily="2" charset="-78"/>
              </a:rPr>
              <a:t> </a:t>
            </a:r>
            <a:r>
              <a:rPr lang="fa-IR" b="1" dirty="0" smtClean="0">
                <a:solidFill>
                  <a:schemeClr val="tx1"/>
                </a:solidFill>
                <a:cs typeface="B Zar" panose="00000400000000000000" pitchFamily="2" charset="-78"/>
              </a:rPr>
              <a:t>نظریه الگو: </a:t>
            </a:r>
            <a:r>
              <a:rPr lang="fa-IR" dirty="0" smtClean="0">
                <a:solidFill>
                  <a:schemeClr val="tx1"/>
                </a:solidFill>
                <a:cs typeface="B Zar" panose="00000400000000000000" pitchFamily="2" charset="-78"/>
              </a:rPr>
              <a:t>سیستم حسی مجزایی برای درد وجود ندارد. گیرنده های درد با گیرنده های سایر حواس مشترک هستند.</a:t>
            </a:r>
          </a:p>
          <a:p>
            <a:pPr algn="r" rtl="1"/>
            <a:r>
              <a:rPr lang="fa-IR" dirty="0" smtClean="0">
                <a:solidFill>
                  <a:schemeClr val="tx1"/>
                </a:solidFill>
                <a:cs typeface="B Zar" panose="00000400000000000000" pitchFamily="2" charset="-78"/>
              </a:rPr>
              <a:t>فرد زمانی احساس درد می کند که الگوی خاصی از فعالیت عصبی ، از حد بحرانی در مغز تجاوز کند.تنها  تحریک شدید منجر به الگویی از فعالیت در مغز می شود که به عنوان درد تعبیر می شود.</a:t>
            </a:r>
          </a:p>
          <a:p>
            <a:pPr algn="r" rtl="1"/>
            <a:r>
              <a:rPr lang="fa-IR" b="1" dirty="0" smtClean="0">
                <a:solidFill>
                  <a:schemeClr val="tx1"/>
                </a:solidFill>
                <a:cs typeface="B Zar" panose="00000400000000000000" pitchFamily="2" charset="-78"/>
              </a:rPr>
              <a:t>نظریه کنترل دروازه ای درد: </a:t>
            </a:r>
            <a:r>
              <a:rPr lang="fa-IR" dirty="0" smtClean="0">
                <a:solidFill>
                  <a:schemeClr val="tx1"/>
                </a:solidFill>
                <a:cs typeface="B Zar" panose="00000400000000000000" pitchFamily="2" charset="-78"/>
              </a:rPr>
              <a:t>1965 توسط ملزاک و وال</a:t>
            </a:r>
          </a:p>
          <a:p>
            <a:pPr algn="r" rtl="1"/>
            <a:r>
              <a:rPr lang="fa-IR" dirty="0" smtClean="0">
                <a:solidFill>
                  <a:schemeClr val="tx1"/>
                </a:solidFill>
                <a:cs typeface="B Zar" panose="00000400000000000000" pitchFamily="2" charset="-78"/>
              </a:rPr>
              <a:t>دروازه های عصبی در نخاع شوکی می تواند پیام های درد ورودی را تنظیم کرده و چندین عامل بر باز و بسته شدن این دروازه تاثیر می گذارند: 1- </a:t>
            </a:r>
            <a:r>
              <a:rPr lang="fa-IR" b="1" dirty="0" smtClean="0">
                <a:solidFill>
                  <a:schemeClr val="tx1"/>
                </a:solidFill>
                <a:cs typeface="B Zar" panose="00000400000000000000" pitchFamily="2" charset="-78"/>
              </a:rPr>
              <a:t>میزان فعالیت در الیاف عصبی درد  </a:t>
            </a:r>
            <a:r>
              <a:rPr lang="fa-IR" dirty="0" smtClean="0">
                <a:solidFill>
                  <a:schemeClr val="tx1"/>
                </a:solidFill>
                <a:cs typeface="B Zar" panose="00000400000000000000" pitchFamily="2" charset="-78"/>
              </a:rPr>
              <a:t>2- </a:t>
            </a:r>
            <a:r>
              <a:rPr lang="fa-IR" b="1" dirty="0" smtClean="0">
                <a:solidFill>
                  <a:schemeClr val="tx1"/>
                </a:solidFill>
                <a:cs typeface="B Zar" panose="00000400000000000000" pitchFamily="2" charset="-78"/>
              </a:rPr>
              <a:t>میزان فعالیت در سایر الیاف عصبی پیرامونی </a:t>
            </a:r>
            <a:r>
              <a:rPr lang="fa-IR" dirty="0" smtClean="0">
                <a:solidFill>
                  <a:schemeClr val="tx1"/>
                </a:solidFill>
                <a:cs typeface="B Zar" panose="00000400000000000000" pitchFamily="2" charset="-78"/>
              </a:rPr>
              <a:t>3- </a:t>
            </a:r>
            <a:r>
              <a:rPr lang="fa-IR" b="1" dirty="0" smtClean="0">
                <a:solidFill>
                  <a:schemeClr val="tx1"/>
                </a:solidFill>
                <a:cs typeface="B Zar" panose="00000400000000000000" pitchFamily="2" charset="-78"/>
              </a:rPr>
              <a:t>پیام هایی که از مغز می رسند.</a:t>
            </a:r>
          </a:p>
          <a:p>
            <a:pPr algn="r" rtl="1"/>
            <a:endParaRPr lang="en-US" dirty="0">
              <a:solidFill>
                <a:schemeClr val="tx1"/>
              </a:solidFill>
              <a:cs typeface="B Zar" panose="00000400000000000000" pitchFamily="2" charset="-78"/>
            </a:endParaRPr>
          </a:p>
        </p:txBody>
      </p:sp>
    </p:spTree>
    <p:extLst>
      <p:ext uri="{BB962C8B-B14F-4D97-AF65-F5344CB8AC3E}">
        <p14:creationId xmlns:p14="http://schemas.microsoft.com/office/powerpoint/2010/main" val="3371215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09301"/>
            <a:ext cx="8596668" cy="5332061"/>
          </a:xfrm>
        </p:spPr>
        <p:txBody>
          <a:bodyPr>
            <a:normAutofit fontScale="92500" lnSpcReduction="20000"/>
          </a:bodyPr>
          <a:lstStyle/>
          <a:p>
            <a:pPr algn="r" rtl="1"/>
            <a:r>
              <a:rPr lang="fa-IR" dirty="0" smtClean="0">
                <a:solidFill>
                  <a:schemeClr val="tx1"/>
                </a:solidFill>
                <a:cs typeface="B Zar" panose="00000400000000000000" pitchFamily="2" charset="-78"/>
              </a:rPr>
              <a:t>سازوکار دروازه ؟ در قسمت جسم ژلاتینی در شاخ های پشتی در نخاع</a:t>
            </a:r>
          </a:p>
          <a:p>
            <a:pPr marL="0" indent="0" algn="ctr" rtl="1">
              <a:buNone/>
            </a:pPr>
            <a:r>
              <a:rPr lang="fa-IR" dirty="0" smtClean="0">
                <a:solidFill>
                  <a:schemeClr val="tx1"/>
                </a:solidFill>
                <a:cs typeface="B Zar" panose="00000400000000000000" pitchFamily="2" charset="-78"/>
              </a:rPr>
              <a:t>دریافت پیام ها از الیاف عصبی درد ( </a:t>
            </a:r>
            <a:r>
              <a:rPr lang="en-US" dirty="0" smtClean="0">
                <a:solidFill>
                  <a:schemeClr val="tx1"/>
                </a:solidFill>
                <a:cs typeface="B Zar" panose="00000400000000000000" pitchFamily="2" charset="-78"/>
              </a:rPr>
              <a:t>A</a:t>
            </a:r>
            <a:r>
              <a:rPr lang="fa-IR" dirty="0" smtClean="0">
                <a:solidFill>
                  <a:schemeClr val="tx1"/>
                </a:solidFill>
                <a:cs typeface="B Zar" panose="00000400000000000000" pitchFamily="2" charset="-78"/>
              </a:rPr>
              <a:t>دلتا ) ( الیاف</a:t>
            </a:r>
            <a:r>
              <a:rPr lang="en-US" dirty="0" smtClean="0">
                <a:solidFill>
                  <a:schemeClr val="tx1"/>
                </a:solidFill>
                <a:cs typeface="B Zar" panose="00000400000000000000" pitchFamily="2" charset="-78"/>
              </a:rPr>
              <a:t>C</a:t>
            </a:r>
            <a:r>
              <a:rPr lang="fa-IR" dirty="0" smtClean="0">
                <a:solidFill>
                  <a:schemeClr val="tx1"/>
                </a:solidFill>
                <a:cs typeface="B Zar" panose="00000400000000000000" pitchFamily="2" charset="-78"/>
              </a:rPr>
              <a:t>) و (الیاف</a:t>
            </a:r>
            <a:r>
              <a:rPr lang="en-US" dirty="0" smtClean="0">
                <a:solidFill>
                  <a:schemeClr val="tx1"/>
                </a:solidFill>
                <a:cs typeface="B Zar" panose="00000400000000000000" pitchFamily="2" charset="-78"/>
              </a:rPr>
              <a:t>A</a:t>
            </a:r>
            <a:r>
              <a:rPr lang="fa-IR" dirty="0" smtClean="0">
                <a:solidFill>
                  <a:schemeClr val="tx1"/>
                </a:solidFill>
                <a:cs typeface="B Zar" panose="00000400000000000000" pitchFamily="2" charset="-78"/>
              </a:rPr>
              <a:t> بتا)</a:t>
            </a:r>
            <a:r>
              <a:rPr lang="en-US" dirty="0" smtClean="0">
                <a:solidFill>
                  <a:schemeClr val="tx1"/>
                </a:solidFill>
                <a:cs typeface="B Zar" panose="00000400000000000000" pitchFamily="2" charset="-78"/>
              </a:rPr>
              <a:t> </a:t>
            </a:r>
            <a:r>
              <a:rPr lang="fa-IR" dirty="0" smtClean="0">
                <a:solidFill>
                  <a:schemeClr val="tx1"/>
                </a:solidFill>
                <a:cs typeface="B Zar" panose="00000400000000000000" pitchFamily="2" charset="-78"/>
              </a:rPr>
              <a:t> و مغز            سپس الیاف درد نقل عصبی به نام ماده</a:t>
            </a:r>
            <a:r>
              <a:rPr lang="en-US" dirty="0" smtClean="0">
                <a:solidFill>
                  <a:schemeClr val="tx1"/>
                </a:solidFill>
                <a:cs typeface="B Zar" panose="00000400000000000000" pitchFamily="2" charset="-78"/>
              </a:rPr>
              <a:t>P</a:t>
            </a:r>
            <a:endParaRPr lang="fa-IR" dirty="0" smtClean="0">
              <a:solidFill>
                <a:schemeClr val="tx1"/>
              </a:solidFill>
              <a:cs typeface="B Zar" panose="00000400000000000000" pitchFamily="2" charset="-78"/>
            </a:endParaRPr>
          </a:p>
          <a:p>
            <a:pPr marL="0" indent="0" algn="ctr" rtl="1">
              <a:buNone/>
            </a:pPr>
            <a:r>
              <a:rPr lang="fa-IR" dirty="0" smtClean="0">
                <a:solidFill>
                  <a:schemeClr val="tx1"/>
                </a:solidFill>
                <a:cs typeface="B Zar" panose="00000400000000000000" pitchFamily="2" charset="-78"/>
              </a:rPr>
              <a:t> آزاد می کنند </a:t>
            </a:r>
          </a:p>
          <a:p>
            <a:pPr marL="0" indent="0" algn="ctr" rtl="1">
              <a:buNone/>
            </a:pPr>
            <a:r>
              <a:rPr lang="fa-IR" dirty="0" smtClean="0">
                <a:solidFill>
                  <a:schemeClr val="tx1"/>
                </a:solidFill>
                <a:cs typeface="B Zar" panose="00000400000000000000" pitchFamily="2" charset="-78"/>
              </a:rPr>
              <a:t>که از جسم ژلاتینی عبور کرده </a:t>
            </a:r>
          </a:p>
          <a:p>
            <a:pPr marL="0" indent="0" algn="ctr" rtl="1">
              <a:buNone/>
            </a:pPr>
            <a:r>
              <a:rPr lang="fa-IR" dirty="0" smtClean="0">
                <a:solidFill>
                  <a:schemeClr val="tx1"/>
                </a:solidFill>
                <a:cs typeface="B Zar" panose="00000400000000000000" pitchFamily="2" charset="-78"/>
              </a:rPr>
              <a:t> سلولهای انتقالی تحریک شده و تکانه ها را به نواحی مغزی ( تالاموس، هیپوتالاموس و سیستم لیمیبک) انتقال می دهد. </a:t>
            </a:r>
          </a:p>
          <a:p>
            <a:pPr algn="r" rtl="1"/>
            <a:r>
              <a:rPr lang="fa-IR" dirty="0" smtClean="0">
                <a:solidFill>
                  <a:schemeClr val="tx1"/>
                </a:solidFill>
                <a:cs typeface="B Zar" panose="00000400000000000000" pitchFamily="2" charset="-78"/>
              </a:rPr>
              <a:t>مغز مواد ضد درد به نام آندورفین تولید می کند که مانع ترشح ماده </a:t>
            </a:r>
            <a:r>
              <a:rPr lang="en-US" dirty="0" smtClean="0">
                <a:solidFill>
                  <a:schemeClr val="tx1"/>
                </a:solidFill>
                <a:cs typeface="B Zar" panose="00000400000000000000" pitchFamily="2" charset="-78"/>
              </a:rPr>
              <a:t>P</a:t>
            </a:r>
            <a:r>
              <a:rPr lang="fa-IR" dirty="0" smtClean="0">
                <a:solidFill>
                  <a:schemeClr val="tx1"/>
                </a:solidFill>
                <a:cs typeface="B Zar" panose="00000400000000000000" pitchFamily="2" charset="-78"/>
              </a:rPr>
              <a:t> در الیاف می شوند در نتیجه تجربه درد کاهش می یابد.</a:t>
            </a:r>
          </a:p>
          <a:p>
            <a:pPr algn="r" rtl="1"/>
            <a:r>
              <a:rPr lang="fa-IR" b="1" dirty="0" smtClean="0">
                <a:solidFill>
                  <a:schemeClr val="tx1"/>
                </a:solidFill>
                <a:cs typeface="B Zar" panose="00000400000000000000" pitchFamily="2" charset="-78"/>
              </a:rPr>
              <a:t>الیاف</a:t>
            </a:r>
            <a:r>
              <a:rPr lang="en-US" b="1" dirty="0" smtClean="0">
                <a:solidFill>
                  <a:schemeClr val="tx1"/>
                </a:solidFill>
                <a:cs typeface="B Zar" panose="00000400000000000000" pitchFamily="2" charset="-78"/>
              </a:rPr>
              <a:t>A</a:t>
            </a:r>
            <a:r>
              <a:rPr lang="fa-IR" b="1" dirty="0" smtClean="0">
                <a:solidFill>
                  <a:schemeClr val="tx1"/>
                </a:solidFill>
                <a:cs typeface="B Zar" panose="00000400000000000000" pitchFamily="2" charset="-78"/>
              </a:rPr>
              <a:t> دلتا: </a:t>
            </a:r>
            <a:r>
              <a:rPr lang="fa-IR" dirty="0" smtClean="0">
                <a:solidFill>
                  <a:schemeClr val="tx1"/>
                </a:solidFill>
                <a:cs typeface="B Zar" panose="00000400000000000000" pitchFamily="2" charset="-78"/>
              </a:rPr>
              <a:t>انتقال اطلاعات مربوط به دردهای تیز و گذرا- پوشیده از غشای میلین دار شده که سرعت عمل را افزایش می دهد.</a:t>
            </a:r>
          </a:p>
          <a:p>
            <a:pPr algn="r" rtl="1"/>
            <a:r>
              <a:rPr lang="fa-IR" dirty="0" smtClean="0">
                <a:solidFill>
                  <a:schemeClr val="tx1"/>
                </a:solidFill>
                <a:cs typeface="B Zar" panose="00000400000000000000" pitchFamily="2" charset="-78"/>
              </a:rPr>
              <a:t> </a:t>
            </a:r>
            <a:r>
              <a:rPr lang="fa-IR" b="1" dirty="0" smtClean="0">
                <a:solidFill>
                  <a:schemeClr val="tx1"/>
                </a:solidFill>
                <a:cs typeface="B Zar" panose="00000400000000000000" pitchFamily="2" charset="-78"/>
              </a:rPr>
              <a:t>الیاف</a:t>
            </a:r>
            <a:r>
              <a:rPr lang="en-US" b="1" dirty="0" smtClean="0">
                <a:solidFill>
                  <a:schemeClr val="tx1"/>
                </a:solidFill>
                <a:cs typeface="B Zar" panose="00000400000000000000" pitchFamily="2" charset="-78"/>
              </a:rPr>
              <a:t>C</a:t>
            </a:r>
            <a:r>
              <a:rPr lang="fa-IR" b="1" dirty="0" smtClean="0">
                <a:solidFill>
                  <a:schemeClr val="tx1"/>
                </a:solidFill>
                <a:cs typeface="B Zar" panose="00000400000000000000" pitchFamily="2" charset="-78"/>
              </a:rPr>
              <a:t>: </a:t>
            </a:r>
            <a:r>
              <a:rPr lang="fa-IR" dirty="0" smtClean="0">
                <a:solidFill>
                  <a:schemeClr val="tx1"/>
                </a:solidFill>
                <a:cs typeface="B Zar" panose="00000400000000000000" pitchFamily="2" charset="-78"/>
              </a:rPr>
              <a:t>انتقال اطلاعات مربوط به دردهای گسترده و مداوم-از غشای میلین دار پوشیده نشده؛ بنابراین سرعت عمل کمتری به همراه دارد.</a:t>
            </a:r>
          </a:p>
          <a:p>
            <a:pPr algn="r" rtl="1"/>
            <a:r>
              <a:rPr lang="fa-IR" b="1" dirty="0" smtClean="0">
                <a:solidFill>
                  <a:schemeClr val="tx1"/>
                </a:solidFill>
                <a:cs typeface="B Zar" panose="00000400000000000000" pitchFamily="2" charset="-78"/>
              </a:rPr>
              <a:t>الیاف پیرامونی</a:t>
            </a:r>
            <a:r>
              <a:rPr lang="en-US" b="1" dirty="0" smtClean="0">
                <a:solidFill>
                  <a:schemeClr val="tx1"/>
                </a:solidFill>
                <a:cs typeface="B Zar" panose="00000400000000000000" pitchFamily="2" charset="-78"/>
              </a:rPr>
              <a:t>A</a:t>
            </a:r>
            <a:r>
              <a:rPr lang="fa-IR" b="1" dirty="0" smtClean="0">
                <a:solidFill>
                  <a:schemeClr val="tx1"/>
                </a:solidFill>
                <a:cs typeface="B Zar" panose="00000400000000000000" pitchFamily="2" charset="-78"/>
              </a:rPr>
              <a:t> بتا: </a:t>
            </a:r>
            <a:r>
              <a:rPr lang="fa-IR" dirty="0" smtClean="0">
                <a:solidFill>
                  <a:schemeClr val="tx1"/>
                </a:solidFill>
                <a:cs typeface="B Zar" panose="00000400000000000000" pitchFamily="2" charset="-78"/>
              </a:rPr>
              <a:t>اطلاعات مربوط به تحریک های بی ضرر یا سوزش های خفیف را به نخاع منتقل می کنند.</a:t>
            </a:r>
          </a:p>
          <a:p>
            <a:pPr algn="r" rtl="1"/>
            <a:r>
              <a:rPr lang="fa-IR" dirty="0" smtClean="0">
                <a:solidFill>
                  <a:schemeClr val="tx1"/>
                </a:solidFill>
                <a:cs typeface="B Zar" panose="00000400000000000000" pitchFamily="2" charset="-78"/>
              </a:rPr>
              <a:t>وقتی این الیاف تحریک شوند، احتمال بسته شدن دروازه بیشتر و ادراک درد بازداری می شود؛ به همین دلیل افراد پس از یک ماساژ ملایم یا وقتی اعضای بدنشان را گرم می کنند، دردشان کمتر می شود.</a:t>
            </a:r>
          </a:p>
          <a:p>
            <a:pPr algn="r" rtl="1"/>
            <a:endParaRPr lang="en-US" dirty="0">
              <a:solidFill>
                <a:schemeClr val="tx1"/>
              </a:solidFill>
              <a:cs typeface="B Zar" panose="00000400000000000000" pitchFamily="2" charset="-78"/>
            </a:endParaRPr>
          </a:p>
        </p:txBody>
      </p:sp>
      <p:cxnSp>
        <p:nvCxnSpPr>
          <p:cNvPr id="5" name="Straight Arrow Connector 4"/>
          <p:cNvCxnSpPr/>
          <p:nvPr/>
        </p:nvCxnSpPr>
        <p:spPr>
          <a:xfrm flipH="1">
            <a:off x="3572142" y="1298961"/>
            <a:ext cx="444382" cy="170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975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35837"/>
            <a:ext cx="8596668" cy="5605526"/>
          </a:xfrm>
        </p:spPr>
        <p:txBody>
          <a:bodyPr>
            <a:normAutofit fontScale="92500" lnSpcReduction="10000"/>
          </a:bodyPr>
          <a:lstStyle/>
          <a:p>
            <a:pPr algn="r" rtl="1"/>
            <a:r>
              <a:rPr lang="fa-IR" dirty="0" smtClean="0">
                <a:solidFill>
                  <a:schemeClr val="tx1"/>
                </a:solidFill>
                <a:cs typeface="B Zar" panose="00000400000000000000" pitchFamily="2" charset="-78"/>
              </a:rPr>
              <a:t>آخرین عاملی که بر باز و بسته شدن دروازه تاثیر دارد، </a:t>
            </a:r>
            <a:r>
              <a:rPr lang="fa-IR" b="1" dirty="0" smtClean="0">
                <a:solidFill>
                  <a:schemeClr val="tx1"/>
                </a:solidFill>
                <a:cs typeface="B Zar" panose="00000400000000000000" pitchFamily="2" charset="-78"/>
              </a:rPr>
              <a:t>پیام هایی است که از مغز به پائین منتقل می شود. </a:t>
            </a:r>
            <a:r>
              <a:rPr lang="fa-IR" dirty="0" smtClean="0">
                <a:solidFill>
                  <a:schemeClr val="tx1"/>
                </a:solidFill>
                <a:cs typeface="B Zar" panose="00000400000000000000" pitchFamily="2" charset="-78"/>
              </a:rPr>
              <a:t>نورون ها با استفاده از </a:t>
            </a:r>
            <a:r>
              <a:rPr lang="fa-IR" b="1" dirty="0">
                <a:solidFill>
                  <a:schemeClr val="tx1"/>
                </a:solidFill>
                <a:cs typeface="B Zar" panose="00000400000000000000" pitchFamily="2" charset="-78"/>
              </a:rPr>
              <a:t>مسیرهای </a:t>
            </a:r>
            <a:r>
              <a:rPr lang="fa-IR" b="1" dirty="0" smtClean="0">
                <a:solidFill>
                  <a:schemeClr val="tx1"/>
                </a:solidFill>
                <a:cs typeface="B Zar" panose="00000400000000000000" pitchFamily="2" charset="-78"/>
              </a:rPr>
              <a:t>وابران </a:t>
            </a:r>
            <a:r>
              <a:rPr lang="fa-IR" dirty="0" smtClean="0">
                <a:solidFill>
                  <a:schemeClr val="tx1"/>
                </a:solidFill>
                <a:cs typeface="B Zar" panose="00000400000000000000" pitchFamily="2" charset="-78"/>
              </a:rPr>
              <a:t>تکانه های عصبی را به نخاع شوکی منتقل می کنند. </a:t>
            </a:r>
          </a:p>
          <a:p>
            <a:pPr algn="r" rtl="1"/>
            <a:r>
              <a:rPr lang="fa-IR" dirty="0" smtClean="0">
                <a:solidFill>
                  <a:schemeClr val="tx1"/>
                </a:solidFill>
                <a:cs typeface="B Zar" panose="00000400000000000000" pitchFamily="2" charset="-78"/>
              </a:rPr>
              <a:t>فرایندهای مغزی مانند </a:t>
            </a:r>
            <a:r>
              <a:rPr lang="fa-IR" u="sng" dirty="0" smtClean="0">
                <a:solidFill>
                  <a:schemeClr val="tx1"/>
                </a:solidFill>
                <a:cs typeface="B Zar" panose="00000400000000000000" pitchFamily="2" charset="-78"/>
              </a:rPr>
              <a:t>اضطراب، حواس پرتی ، هیپنوتیزم،تهییج </a:t>
            </a:r>
            <a:r>
              <a:rPr lang="fa-IR" dirty="0" smtClean="0">
                <a:solidFill>
                  <a:schemeClr val="tx1"/>
                </a:solidFill>
                <a:cs typeface="B Zar" panose="00000400000000000000" pitchFamily="2" charset="-78"/>
              </a:rPr>
              <a:t>این قابلیت را دارند که با ترشح موادی مانند آندورفین ها این فعالیت عصبی و </a:t>
            </a:r>
            <a:r>
              <a:rPr lang="fa-IR" u="sng" dirty="0" smtClean="0">
                <a:solidFill>
                  <a:schemeClr val="tx1"/>
                </a:solidFill>
                <a:cs typeface="B Zar" panose="00000400000000000000" pitchFamily="2" charset="-78"/>
              </a:rPr>
              <a:t>در نتیجه باز و بسته شدن دروازه را تحت تاثیر قرار دهند</a:t>
            </a:r>
            <a:r>
              <a:rPr lang="fa-IR" dirty="0" smtClean="0">
                <a:solidFill>
                  <a:schemeClr val="tx1"/>
                </a:solidFill>
                <a:cs typeface="B Zar" panose="00000400000000000000" pitchFamily="2" charset="-78"/>
              </a:rPr>
              <a:t>.</a:t>
            </a:r>
          </a:p>
          <a:p>
            <a:pPr algn="r" rtl="1"/>
            <a:r>
              <a:rPr lang="fa-IR" b="1" dirty="0" smtClean="0">
                <a:solidFill>
                  <a:srgbClr val="FF0000"/>
                </a:solidFill>
                <a:cs typeface="B Zar" panose="00000400000000000000" pitchFamily="2" charset="-78"/>
              </a:rPr>
              <a:t>نظریه ماتریس نورونی درد</a:t>
            </a:r>
          </a:p>
          <a:p>
            <a:pPr marL="0" indent="0" algn="r" rtl="1">
              <a:buNone/>
            </a:pPr>
            <a:r>
              <a:rPr lang="fa-IR" dirty="0" smtClean="0">
                <a:solidFill>
                  <a:schemeClr val="tx1"/>
                </a:solidFill>
                <a:cs typeface="B Zar" panose="00000400000000000000" pitchFamily="2" charset="-78"/>
              </a:rPr>
              <a:t>در دهه های 1980و 1990 ملزاک نظریه کنترل دروازه ای خود را گسترش داد. دلیل این کار این بود که نظریه اصلی قادر نبود </a:t>
            </a:r>
            <a:r>
              <a:rPr lang="fa-IR" b="1" dirty="0" smtClean="0">
                <a:solidFill>
                  <a:schemeClr val="tx1"/>
                </a:solidFill>
                <a:cs typeface="B Zar" panose="00000400000000000000" pitchFamily="2" charset="-78"/>
              </a:rPr>
              <a:t>درد عضو خیالی </a:t>
            </a:r>
            <a:r>
              <a:rPr lang="fa-IR" dirty="0" smtClean="0">
                <a:solidFill>
                  <a:schemeClr val="tx1"/>
                </a:solidFill>
                <a:cs typeface="B Zar" panose="00000400000000000000" pitchFamily="2" charset="-78"/>
              </a:rPr>
              <a:t>( تجربه درد عضوی که دیگر وجود ندارد) را توضیح دهد. این مدل برای </a:t>
            </a:r>
            <a:r>
              <a:rPr lang="fa-IR" b="1" dirty="0" smtClean="0">
                <a:solidFill>
                  <a:schemeClr val="tx1"/>
                </a:solidFill>
                <a:cs typeface="B Zar" panose="00000400000000000000" pitchFamily="2" charset="-78"/>
              </a:rPr>
              <a:t>نقش مغز نقش قوی تر </a:t>
            </a:r>
            <a:r>
              <a:rPr lang="fa-IR" dirty="0" smtClean="0">
                <a:solidFill>
                  <a:schemeClr val="tx1"/>
                </a:solidFill>
                <a:cs typeface="B Zar" panose="00000400000000000000" pitchFamily="2" charset="-78"/>
              </a:rPr>
              <a:t>و مسلط تر قائل است.</a:t>
            </a:r>
          </a:p>
          <a:p>
            <a:pPr marL="0" indent="0" algn="r" rtl="1">
              <a:buNone/>
            </a:pPr>
            <a:r>
              <a:rPr lang="fa-IR" dirty="0" smtClean="0">
                <a:solidFill>
                  <a:schemeClr val="tx1"/>
                </a:solidFill>
                <a:cs typeface="B Zar" panose="00000400000000000000" pitchFamily="2" charset="-78"/>
              </a:rPr>
              <a:t>1- بخش هایی از مغز که با اعضای خاصی از بدن مرتبط هستند، حتی اگر آن عضو دیگر وجود نداشته باشد همچنان فعالند و درون دادهایی را دریافت می کنند.</a:t>
            </a:r>
          </a:p>
          <a:p>
            <a:pPr marL="0" indent="0" algn="r" rtl="1">
              <a:buNone/>
            </a:pPr>
            <a:r>
              <a:rPr lang="fa-IR" dirty="0" smtClean="0">
                <a:solidFill>
                  <a:schemeClr val="tx1"/>
                </a:solidFill>
                <a:cs typeface="B Zar" panose="00000400000000000000" pitchFamily="2" charset="-78"/>
              </a:rPr>
              <a:t>2- ما بدون دریافت درونداد از بدن همچنان می توانیم حالتهایی از عارضه های جسمانی مثل درد را تجربه کنیم. ( تایید نقش شبکه های عصبی مغز)</a:t>
            </a:r>
          </a:p>
          <a:p>
            <a:pPr marL="0" indent="0" algn="r" rtl="1">
              <a:buNone/>
            </a:pPr>
            <a:r>
              <a:rPr lang="fa-IR" dirty="0" smtClean="0">
                <a:solidFill>
                  <a:schemeClr val="tx1"/>
                </a:solidFill>
                <a:cs typeface="B Zar" panose="00000400000000000000" pitchFamily="2" charset="-78"/>
              </a:rPr>
              <a:t>3- شبکه ای از نورون ها به نام </a:t>
            </a:r>
            <a:r>
              <a:rPr lang="fa-IR" u="sng" dirty="0" smtClean="0">
                <a:solidFill>
                  <a:schemeClr val="tx1"/>
                </a:solidFill>
                <a:cs typeface="B Zar" panose="00000400000000000000" pitchFamily="2" charset="-78"/>
              </a:rPr>
              <a:t>ماتریس نورونی در سراسر مغز گسترش ی</a:t>
            </a:r>
            <a:r>
              <a:rPr lang="fa-IR" dirty="0" smtClean="0">
                <a:solidFill>
                  <a:schemeClr val="tx1"/>
                </a:solidFill>
                <a:cs typeface="B Zar" panose="00000400000000000000" pitchFamily="2" charset="-78"/>
              </a:rPr>
              <a:t>افته که </a:t>
            </a:r>
            <a:r>
              <a:rPr lang="fa-IR" u="sng" dirty="0" smtClean="0">
                <a:solidFill>
                  <a:schemeClr val="tx1"/>
                </a:solidFill>
                <a:cs typeface="B Zar" panose="00000400000000000000" pitchFamily="2" charset="-78"/>
              </a:rPr>
              <a:t>وظیفه اش پردازش تمام اطلاعات حسی </a:t>
            </a:r>
            <a:r>
              <a:rPr lang="fa-IR" dirty="0" smtClean="0">
                <a:solidFill>
                  <a:schemeClr val="tx1"/>
                </a:solidFill>
                <a:cs typeface="B Zar" panose="00000400000000000000" pitchFamily="2" charset="-78"/>
              </a:rPr>
              <a:t>از جمله پیام های درد است...</a:t>
            </a:r>
            <a:endParaRPr lang="en-US" dirty="0">
              <a:solidFill>
                <a:schemeClr val="tx1"/>
              </a:solidFill>
              <a:cs typeface="B Zar" panose="00000400000000000000" pitchFamily="2" charset="-78"/>
            </a:endParaRPr>
          </a:p>
        </p:txBody>
      </p:sp>
    </p:spTree>
    <p:extLst>
      <p:ext uri="{BB962C8B-B14F-4D97-AF65-F5344CB8AC3E}">
        <p14:creationId xmlns:p14="http://schemas.microsoft.com/office/powerpoint/2010/main" val="1980146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35536"/>
          </a:xfrm>
        </p:spPr>
        <p:txBody>
          <a:bodyPr>
            <a:normAutofit fontScale="90000"/>
          </a:bodyPr>
          <a:lstStyle/>
          <a:p>
            <a:pPr algn="ctr"/>
            <a:r>
              <a:rPr lang="fa-IR" b="1" dirty="0" smtClean="0">
                <a:solidFill>
                  <a:schemeClr val="tx1"/>
                </a:solidFill>
                <a:cs typeface="B Zar" panose="00000400000000000000" pitchFamily="2" charset="-78"/>
              </a:rPr>
              <a:t>درد مزمن</a:t>
            </a:r>
            <a:endParaRPr lang="en-US" b="1" dirty="0">
              <a:solidFill>
                <a:schemeClr val="tx1"/>
              </a:solidFill>
              <a:cs typeface="B Zar" panose="00000400000000000000" pitchFamily="2" charset="-78"/>
            </a:endParaRPr>
          </a:p>
        </p:txBody>
      </p:sp>
      <p:sp>
        <p:nvSpPr>
          <p:cNvPr id="3" name="Content Placeholder 2"/>
          <p:cNvSpPr>
            <a:spLocks noGrp="1"/>
          </p:cNvSpPr>
          <p:nvPr>
            <p:ph idx="1"/>
          </p:nvPr>
        </p:nvSpPr>
        <p:spPr>
          <a:xfrm>
            <a:off x="677334" y="1273323"/>
            <a:ext cx="8596668" cy="4768039"/>
          </a:xfrm>
        </p:spPr>
        <p:txBody>
          <a:bodyPr>
            <a:normAutofit fontScale="92500" lnSpcReduction="20000"/>
          </a:bodyPr>
          <a:lstStyle/>
          <a:p>
            <a:pPr algn="r" rtl="1"/>
            <a:r>
              <a:rPr lang="fa-IR" dirty="0" smtClean="0">
                <a:cs typeface="B Zar" panose="00000400000000000000" pitchFamily="2" charset="-78"/>
              </a:rPr>
              <a:t>وضعیتی تحلیل برنده است به گونه ای که فرد دردمند را نه تنها با فشار ناشی از درد، بلکه با بسیاری از عوامل فشارآور دیگر که بخش های گوناگون زندگی وی را تحت تاثیر قرار می دهد، روبرو می کند.</a:t>
            </a:r>
          </a:p>
          <a:p>
            <a:pPr algn="r" rtl="1"/>
            <a:r>
              <a:rPr lang="fa-IR" dirty="0" smtClean="0">
                <a:cs typeface="B Zar" panose="00000400000000000000" pitchFamily="2" charset="-78"/>
              </a:rPr>
              <a:t>برای فهم بیشت</a:t>
            </a:r>
          </a:p>
          <a:p>
            <a:pPr algn="r" rtl="1"/>
            <a:r>
              <a:rPr lang="fa-IR" dirty="0" smtClean="0">
                <a:cs typeface="B Zar" panose="00000400000000000000" pitchFamily="2" charset="-78"/>
              </a:rPr>
              <a:t>در درد مزمن تمایز بین </a:t>
            </a:r>
            <a:r>
              <a:rPr lang="fa-IR" u="sng" dirty="0" smtClean="0">
                <a:cs typeface="B Zar" panose="00000400000000000000" pitchFamily="2" charset="-78"/>
              </a:rPr>
              <a:t>بیماری</a:t>
            </a:r>
            <a:r>
              <a:rPr lang="fa-IR" dirty="0" smtClean="0">
                <a:cs typeface="B Zar" panose="00000400000000000000" pitchFamily="2" charset="-78"/>
              </a:rPr>
              <a:t> و </a:t>
            </a:r>
            <a:r>
              <a:rPr lang="fa-IR" u="sng" dirty="0" smtClean="0">
                <a:cs typeface="B Zar" panose="00000400000000000000" pitchFamily="2" charset="-78"/>
              </a:rPr>
              <a:t>حالت بیمار بودن </a:t>
            </a:r>
            <a:r>
              <a:rPr lang="fa-IR" dirty="0" smtClean="0">
                <a:cs typeface="B Zar" panose="00000400000000000000" pitchFamily="2" charset="-78"/>
              </a:rPr>
              <a:t>ضروری است. </a:t>
            </a:r>
          </a:p>
          <a:p>
            <a:pPr algn="r" rtl="1"/>
            <a:r>
              <a:rPr lang="fa-IR" dirty="0" smtClean="0">
                <a:cs typeface="B Zar" panose="00000400000000000000" pitchFamily="2" charset="-78"/>
              </a:rPr>
              <a:t>بیماری= رویداد زیست شناسی عینی است که در برگیرنده </a:t>
            </a:r>
            <a:r>
              <a:rPr lang="fa-IR" u="sng" dirty="0" smtClean="0">
                <a:cs typeface="B Zar" panose="00000400000000000000" pitchFamily="2" charset="-78"/>
              </a:rPr>
              <a:t>اختلال ساختارهای جسمانی مشخص </a:t>
            </a:r>
            <a:r>
              <a:rPr lang="fa-IR" dirty="0" smtClean="0">
                <a:cs typeface="B Zar" panose="00000400000000000000" pitchFamily="2" charset="-78"/>
              </a:rPr>
              <a:t>یا سیستم عضوی است که به واسطه تغییرات آسیب شناختی، تشریحی یا فیزیولوژیک بوجود آمده اند.</a:t>
            </a:r>
          </a:p>
          <a:p>
            <a:pPr algn="r" rtl="1"/>
            <a:r>
              <a:rPr lang="fa-IR" dirty="0" smtClean="0">
                <a:cs typeface="B Zar" panose="00000400000000000000" pitchFamily="2" charset="-78"/>
              </a:rPr>
              <a:t>حالت بیمار بودن: </a:t>
            </a:r>
            <a:r>
              <a:rPr lang="fa-IR" u="sng" dirty="0" smtClean="0">
                <a:cs typeface="B Zar" panose="00000400000000000000" pitchFamily="2" charset="-78"/>
              </a:rPr>
              <a:t>تجربه ای ذهنی یا خود اسناددهی </a:t>
            </a:r>
            <a:r>
              <a:rPr lang="fa-IR" dirty="0" smtClean="0">
                <a:cs typeface="B Zar" panose="00000400000000000000" pitchFamily="2" charset="-78"/>
              </a:rPr>
              <a:t>دال بر وجود یک بیماری تعریف می شود.حالتی که متعاقب آن ناراحتی جسمانی، درماندگی هیجانی، محدودیت های رفتاری و از هم گسیختگی روانی –اجتماعی بروز می کند.</a:t>
            </a:r>
          </a:p>
          <a:p>
            <a:pPr algn="r" rtl="1"/>
            <a:r>
              <a:rPr lang="fa-IR" dirty="0" smtClean="0">
                <a:cs typeface="B Zar" panose="00000400000000000000" pitchFamily="2" charset="-78"/>
              </a:rPr>
              <a:t>پذیرش حالت بیماری به پذیرش، واکنش و برخورد فرد، خانواده اش و اجتماع نسبت به علائم و ناتوانی ناشی از بیماری بستگی دارد. </a:t>
            </a:r>
          </a:p>
          <a:p>
            <a:pPr algn="r" rtl="1"/>
            <a:r>
              <a:rPr lang="fa-IR" dirty="0" smtClean="0">
                <a:cs typeface="B Zar" panose="00000400000000000000" pitchFamily="2" charset="-78"/>
              </a:rPr>
              <a:t>در اختلال های مزمن ، بروز علامت ها، درماندگی ها و پریشانی های روانشناختی و درجه ناتوانی با پاتوفیزیولوژی قابل مشاهده ارتباط ضعیفی دارند.</a:t>
            </a:r>
            <a:endParaRPr lang="en-US" dirty="0">
              <a:cs typeface="B Zar" panose="00000400000000000000" pitchFamily="2" charset="-78"/>
            </a:endParaRPr>
          </a:p>
        </p:txBody>
      </p:sp>
    </p:spTree>
    <p:extLst>
      <p:ext uri="{BB962C8B-B14F-4D97-AF65-F5344CB8AC3E}">
        <p14:creationId xmlns:p14="http://schemas.microsoft.com/office/powerpoint/2010/main" val="1860666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41833"/>
            <a:ext cx="8596668" cy="5699530"/>
          </a:xfrm>
        </p:spPr>
        <p:txBody>
          <a:bodyPr>
            <a:normAutofit fontScale="92500"/>
          </a:bodyPr>
          <a:lstStyle/>
          <a:p>
            <a:pPr algn="r" rtl="1"/>
            <a:r>
              <a:rPr lang="fa-IR" b="1" dirty="0" smtClean="0">
                <a:cs typeface="B Zar" panose="00000400000000000000" pitchFamily="2" charset="-78"/>
              </a:rPr>
              <a:t>مدل زیست طبی</a:t>
            </a:r>
            <a:r>
              <a:rPr lang="fa-IR" dirty="0" smtClean="0">
                <a:cs typeface="B Zar" panose="00000400000000000000" pitchFamily="2" charset="-78"/>
              </a:rPr>
              <a:t>: شکایات فرد باید از حالت بیماری خاصی ناشی شده باشد. اختلالی زیستی که تشخیص آن بوسیله ی آزمایش های عینی آسیب و ضایعه جسمانی میسر باشد.</a:t>
            </a:r>
          </a:p>
          <a:p>
            <a:pPr algn="r" rtl="1"/>
            <a:r>
              <a:rPr lang="fa-IR" dirty="0" smtClean="0">
                <a:cs typeface="B Zar" panose="00000400000000000000" pitchFamily="2" charset="-78"/>
              </a:rPr>
              <a:t>توافق کلی برآن است که عوامل جسمانی نمی توانند علائم جسمانی گزارش شده توسط بیماران را بطور کامل توضیح دهند. </a:t>
            </a:r>
            <a:r>
              <a:rPr lang="fa-IR" u="sng" dirty="0" smtClean="0">
                <a:cs typeface="B Zar" panose="00000400000000000000" pitchFamily="2" charset="-78"/>
              </a:rPr>
              <a:t>آسیب شناسی جسمانی مشخص شده </a:t>
            </a:r>
            <a:r>
              <a:rPr lang="fa-IR" dirty="0" smtClean="0">
                <a:cs typeface="B Zar" panose="00000400000000000000" pitchFamily="2" charset="-78"/>
              </a:rPr>
              <a:t>، شدت درد و میزان ناتوانی را پیش بینی نمی کند.</a:t>
            </a:r>
          </a:p>
          <a:p>
            <a:pPr algn="r" rtl="1"/>
            <a:r>
              <a:rPr lang="fa-IR" b="1" dirty="0" smtClean="0">
                <a:cs typeface="B Zar" panose="00000400000000000000" pitchFamily="2" charset="-78"/>
              </a:rPr>
              <a:t>مدل زیستی-روانی-اجتماعی: </a:t>
            </a:r>
            <a:r>
              <a:rPr lang="fa-IR" dirty="0" smtClean="0">
                <a:cs typeface="B Zar" panose="00000400000000000000" pitchFamily="2" charset="-78"/>
              </a:rPr>
              <a:t>بر حالت بیمار بودن یعنی فرایند تعامل پیچیده متغیرهای زیست شناختی،روان شناختی و اجتماعی تأکید دارد.</a:t>
            </a:r>
          </a:p>
          <a:p>
            <a:pPr algn="r" rtl="1"/>
            <a:r>
              <a:rPr lang="fa-IR" dirty="0" smtClean="0">
                <a:cs typeface="B Zar" panose="00000400000000000000" pitchFamily="2" charset="-78"/>
              </a:rPr>
              <a:t>عوامل زیست شناختی ممکن است </a:t>
            </a:r>
            <a:r>
              <a:rPr lang="fa-IR" u="sng" dirty="0" smtClean="0">
                <a:cs typeface="B Zar" panose="00000400000000000000" pitchFamily="2" charset="-78"/>
              </a:rPr>
              <a:t>اختلال های جسمانی </a:t>
            </a:r>
            <a:r>
              <a:rPr lang="fa-IR" dirty="0" smtClean="0">
                <a:cs typeface="B Zar" panose="00000400000000000000" pitchFamily="2" charset="-78"/>
              </a:rPr>
              <a:t>را </a:t>
            </a:r>
            <a:r>
              <a:rPr lang="fa-IR" u="sng" dirty="0" smtClean="0">
                <a:cs typeface="B Zar" panose="00000400000000000000" pitchFamily="2" charset="-78"/>
              </a:rPr>
              <a:t>ایجاد</a:t>
            </a:r>
            <a:r>
              <a:rPr lang="fa-IR" dirty="0" smtClean="0">
                <a:cs typeface="B Zar" panose="00000400000000000000" pitchFamily="2" charset="-78"/>
              </a:rPr>
              <a:t> کنند، باعث </a:t>
            </a:r>
            <a:r>
              <a:rPr lang="fa-IR" u="sng" dirty="0" smtClean="0">
                <a:cs typeface="B Zar" panose="00000400000000000000" pitchFamily="2" charset="-78"/>
              </a:rPr>
              <a:t>ابقا</a:t>
            </a:r>
            <a:r>
              <a:rPr lang="fa-IR" dirty="0" smtClean="0">
                <a:cs typeface="B Zar" panose="00000400000000000000" pitchFamily="2" charset="-78"/>
              </a:rPr>
              <a:t> آنها گردند و آنها را </a:t>
            </a:r>
            <a:r>
              <a:rPr lang="fa-IR" u="sng" dirty="0" smtClean="0">
                <a:cs typeface="B Zar" panose="00000400000000000000" pitchFamily="2" charset="-78"/>
              </a:rPr>
              <a:t>تغییر</a:t>
            </a:r>
            <a:r>
              <a:rPr lang="fa-IR" dirty="0" smtClean="0">
                <a:cs typeface="B Zar" panose="00000400000000000000" pitchFamily="2" charset="-78"/>
              </a:rPr>
              <a:t> دهند.</a:t>
            </a:r>
          </a:p>
          <a:p>
            <a:pPr algn="r" rtl="1"/>
            <a:r>
              <a:rPr lang="fa-IR" dirty="0" smtClean="0">
                <a:cs typeface="B Zar" panose="00000400000000000000" pitchFamily="2" charset="-78"/>
              </a:rPr>
              <a:t>عوامل روانشناختی، ارزیابی و ادراک نشانه های فیزیولوژیک درونی را تحت تاثیر قرار می دهند . عوامل روانشناختی ممکن است از طریق </a:t>
            </a:r>
            <a:r>
              <a:rPr lang="fa-IR" u="sng" dirty="0" smtClean="0">
                <a:cs typeface="B Zar" panose="00000400000000000000" pitchFamily="2" charset="-78"/>
              </a:rPr>
              <a:t>تولید هورمون عامل زیستی </a:t>
            </a:r>
            <a:r>
              <a:rPr lang="fa-IR" dirty="0" smtClean="0">
                <a:cs typeface="B Zar" panose="00000400000000000000" pitchFamily="2" charset="-78"/>
              </a:rPr>
              <a:t>را تحت تأثیر قرار دهند و </a:t>
            </a:r>
            <a:r>
              <a:rPr lang="fa-IR" u="sng" dirty="0" smtClean="0">
                <a:cs typeface="B Zar" panose="00000400000000000000" pitchFamily="2" charset="-78"/>
              </a:rPr>
              <a:t>یاسیستم عصبی خودمختار </a:t>
            </a:r>
            <a:r>
              <a:rPr lang="fa-IR" dirty="0" smtClean="0">
                <a:cs typeface="B Zar" panose="00000400000000000000" pitchFamily="2" charset="-78"/>
              </a:rPr>
              <a:t>را متأثر سازند. </a:t>
            </a:r>
          </a:p>
          <a:p>
            <a:pPr algn="r" rtl="1"/>
            <a:r>
              <a:rPr lang="fa-IR" dirty="0" smtClean="0">
                <a:cs typeface="B Zar" panose="00000400000000000000" pitchFamily="2" charset="-78"/>
              </a:rPr>
              <a:t>عوامل اجتماعی، </a:t>
            </a:r>
            <a:r>
              <a:rPr lang="fa-IR" u="sng" dirty="0" smtClean="0">
                <a:cs typeface="B Zar" panose="00000400000000000000" pitchFamily="2" charset="-78"/>
              </a:rPr>
              <a:t>پاسخ های رفتاری بیماران را نسبت به ادراکاتشان از اختلال های جسمانی شکل می دهند</a:t>
            </a:r>
            <a:r>
              <a:rPr lang="fa-IR" dirty="0" smtClean="0">
                <a:cs typeface="B Zar" panose="00000400000000000000" pitchFamily="2" charset="-78"/>
              </a:rPr>
              <a:t>. پاسخ های رفتاری ممکن است عوامل زیستی را متأثر سازند مانند زمانی که فرد تصمیم می گیرد به منظور کاهش دادن علامت ها، فعالیت های ویژه ای را انجام ندهد. </a:t>
            </a:r>
          </a:p>
          <a:p>
            <a:pPr algn="r" rtl="1"/>
            <a:endParaRPr lang="fa-IR" dirty="0" smtClean="0">
              <a:cs typeface="B Zar" panose="00000400000000000000" pitchFamily="2" charset="-78"/>
            </a:endParaRPr>
          </a:p>
          <a:p>
            <a:pPr algn="r" rtl="1"/>
            <a:endParaRPr lang="en-US" dirty="0">
              <a:cs typeface="B Zar" panose="00000400000000000000" pitchFamily="2" charset="-78"/>
            </a:endParaRPr>
          </a:p>
        </p:txBody>
      </p:sp>
    </p:spTree>
    <p:extLst>
      <p:ext uri="{BB962C8B-B14F-4D97-AF65-F5344CB8AC3E}">
        <p14:creationId xmlns:p14="http://schemas.microsoft.com/office/powerpoint/2010/main" val="2826559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46931"/>
            <a:ext cx="8596668" cy="5964964"/>
          </a:xfrm>
        </p:spPr>
        <p:txBody>
          <a:bodyPr>
            <a:normAutofit fontScale="77500" lnSpcReduction="20000"/>
          </a:bodyPr>
          <a:lstStyle/>
          <a:p>
            <a:pPr algn="r" rtl="1"/>
            <a:r>
              <a:rPr lang="fa-IR" b="1" dirty="0" smtClean="0">
                <a:solidFill>
                  <a:schemeClr val="tx1"/>
                </a:solidFill>
                <a:cs typeface="B Zar" panose="00000400000000000000" pitchFamily="2" charset="-78"/>
              </a:rPr>
              <a:t>مکانیسم های یادگیری اجتماعی: </a:t>
            </a:r>
            <a:r>
              <a:rPr lang="fa-IR" dirty="0" smtClean="0">
                <a:solidFill>
                  <a:schemeClr val="tx1"/>
                </a:solidFill>
                <a:cs typeface="B Zar" panose="00000400000000000000" pitchFamily="2" charset="-78"/>
              </a:rPr>
              <a:t>رفتارهای درد ممکن است بوسیله یادگیری مشاهده ای و فرایندهای سرمشق گیری کسب شده باشند. به عبارتی افراد می توانند از </a:t>
            </a:r>
            <a:r>
              <a:rPr lang="fa-IR" u="sng" dirty="0" smtClean="0">
                <a:solidFill>
                  <a:schemeClr val="tx1"/>
                </a:solidFill>
                <a:cs typeface="B Zar" panose="00000400000000000000" pitchFamily="2" charset="-78"/>
              </a:rPr>
              <a:t>طریق مشاهده کسانی که رفتارهای خاصی </a:t>
            </a:r>
            <a:r>
              <a:rPr lang="fa-IR" dirty="0" smtClean="0">
                <a:solidFill>
                  <a:schemeClr val="tx1"/>
                </a:solidFill>
                <a:cs typeface="B Zar" panose="00000400000000000000" pitchFamily="2" charset="-78"/>
              </a:rPr>
              <a:t>از خود بروز می دهند، اعمالی که قبلا در خزانه رفتاری شان وجود نداشته را فراگیرند. </a:t>
            </a:r>
          </a:p>
          <a:p>
            <a:pPr algn="r" rtl="1"/>
            <a:r>
              <a:rPr lang="fa-IR" dirty="0" smtClean="0">
                <a:solidFill>
                  <a:schemeClr val="tx1"/>
                </a:solidFill>
                <a:cs typeface="B Zar" panose="00000400000000000000" pitchFamily="2" charset="-78"/>
              </a:rPr>
              <a:t>تحقیقات: در مقایسه کودکان دارای والدین سالم و یا کودکان والدین مبتلا به بیماری قند آنهایی که پدرومادرانشان دارای دردهای مزمن بودند، در مقابل داستان هایی که به آنها عرضه می شد پاسخ های وابسته به درد بیشتری را انتخاب می کردند. کانون کنترل سلامت این کودکان بیشتر بیرونی بود. معلمان این گونه کودکان را در مقایسه با کودکان گروه کنترل که دارای والدین سالمی بودند به عنوان کودکانی که بیشتر رفتارهای بیمارگونه( شکایت،غیبت از مدرسه، مراجعه به پرستار مدرسه) بیشتری داشتند، درجه بندی کردند.</a:t>
            </a:r>
          </a:p>
          <a:p>
            <a:pPr algn="r" rtl="1"/>
            <a:r>
              <a:rPr lang="fa-IR" dirty="0" smtClean="0">
                <a:solidFill>
                  <a:schemeClr val="tx1"/>
                </a:solidFill>
                <a:cs typeface="B Zar" panose="00000400000000000000" pitchFamily="2" charset="-78"/>
              </a:rPr>
              <a:t>بنابراین </a:t>
            </a:r>
            <a:r>
              <a:rPr lang="fa-IR" u="sng" dirty="0" smtClean="0">
                <a:solidFill>
                  <a:schemeClr val="tx1"/>
                </a:solidFill>
                <a:cs typeface="B Zar" panose="00000400000000000000" pitchFamily="2" charset="-78"/>
              </a:rPr>
              <a:t>انتظارات و نیز پاسخ های رفتاری </a:t>
            </a:r>
            <a:r>
              <a:rPr lang="fa-IR" dirty="0" smtClean="0">
                <a:solidFill>
                  <a:schemeClr val="tx1"/>
                </a:solidFill>
                <a:cs typeface="B Zar" panose="00000400000000000000" pitchFamily="2" charset="-78"/>
              </a:rPr>
              <a:t>واقعی فرد نسبت به تحریک گیرنده های حساس به درد دست کم تا حدودی براساس </a:t>
            </a:r>
            <a:r>
              <a:rPr lang="fa-IR" u="sng" dirty="0" smtClean="0">
                <a:solidFill>
                  <a:schemeClr val="tx1"/>
                </a:solidFill>
                <a:cs typeface="B Zar" panose="00000400000000000000" pitchFamily="2" charset="-78"/>
              </a:rPr>
              <a:t>تاریخچه یادگیری قبلی </a:t>
            </a:r>
            <a:r>
              <a:rPr lang="fa-IR" dirty="0" smtClean="0">
                <a:solidFill>
                  <a:schemeClr val="tx1"/>
                </a:solidFill>
                <a:cs typeface="B Zar" panose="00000400000000000000" pitchFamily="2" charset="-78"/>
              </a:rPr>
              <a:t>استوار است.</a:t>
            </a:r>
          </a:p>
          <a:p>
            <a:pPr algn="r" rtl="1"/>
            <a:r>
              <a:rPr lang="fa-IR" b="1" dirty="0" smtClean="0">
                <a:solidFill>
                  <a:schemeClr val="tx1"/>
                </a:solidFill>
                <a:cs typeface="B Zar" panose="00000400000000000000" pitchFamily="2" charset="-78"/>
              </a:rPr>
              <a:t>مکانیسم های یادگیری عامل</a:t>
            </a:r>
          </a:p>
          <a:p>
            <a:pPr algn="r" rtl="1"/>
            <a:r>
              <a:rPr lang="fa-IR" dirty="0" smtClean="0">
                <a:solidFill>
                  <a:schemeClr val="tx1"/>
                </a:solidFill>
                <a:cs typeface="B Zar" panose="00000400000000000000" pitchFamily="2" charset="-78"/>
              </a:rPr>
              <a:t>در صورت بندی عامل به جای تأکید و توجه محض بر درد،</a:t>
            </a:r>
            <a:r>
              <a:rPr lang="fa-IR" b="1" dirty="0" smtClean="0">
                <a:solidFill>
                  <a:schemeClr val="tx1"/>
                </a:solidFill>
                <a:cs typeface="B Zar" panose="00000400000000000000" pitchFamily="2" charset="-78"/>
              </a:rPr>
              <a:t>تظاهرات رفتاری ناشی از درد مورد توجه هستند</a:t>
            </a:r>
            <a:r>
              <a:rPr lang="fa-IR" dirty="0" smtClean="0">
                <a:solidFill>
                  <a:schemeClr val="tx1"/>
                </a:solidFill>
                <a:cs typeface="B Zar" panose="00000400000000000000" pitchFamily="2" charset="-78"/>
              </a:rPr>
              <a:t>، برای مثال پاسخ فوری فرد به تحریکاتی که به آسیب بافتی منجر می شود عقب نشینی یا تلاش برای فرار از احساسات مضر است. این فرایند ممکن است از </a:t>
            </a:r>
            <a:r>
              <a:rPr lang="fa-IR" u="sng" dirty="0" smtClean="0">
                <a:solidFill>
                  <a:schemeClr val="tx1"/>
                </a:solidFill>
                <a:cs typeface="B Zar" panose="00000400000000000000" pitchFamily="2" charset="-78"/>
              </a:rPr>
              <a:t>طریق اجتناب از فعالیت هایی که گمان می رود درد را موجب می شوند و یا آن را تشدید </a:t>
            </a:r>
            <a:r>
              <a:rPr lang="fa-IR" dirty="0" smtClean="0">
                <a:solidFill>
                  <a:schemeClr val="tx1"/>
                </a:solidFill>
                <a:cs typeface="B Zar" panose="00000400000000000000" pitchFamily="2" charset="-78"/>
              </a:rPr>
              <a:t>می کنند، تلاش برای کسب کمک به منظور کاهش علامتها و...صورت پذیرد.</a:t>
            </a:r>
          </a:p>
          <a:p>
            <a:pPr algn="just" rtl="1"/>
            <a:r>
              <a:rPr lang="fa-IR" dirty="0" smtClean="0">
                <a:solidFill>
                  <a:schemeClr val="tx1"/>
                </a:solidFill>
                <a:cs typeface="B Zar" panose="00000400000000000000" pitchFamily="2" charset="-78"/>
              </a:rPr>
              <a:t>رفتار درد ممکن است به واسطه </a:t>
            </a:r>
            <a:r>
              <a:rPr lang="fa-IR" b="1" dirty="0" smtClean="0">
                <a:solidFill>
                  <a:schemeClr val="tx1"/>
                </a:solidFill>
                <a:cs typeface="B Zar" panose="00000400000000000000" pitchFamily="2" charset="-78"/>
              </a:rPr>
              <a:t>فرار از محرک دردآور </a:t>
            </a:r>
            <a:r>
              <a:rPr lang="fa-IR" dirty="0" smtClean="0">
                <a:solidFill>
                  <a:schemeClr val="tx1"/>
                </a:solidFill>
                <a:cs typeface="B Zar" panose="00000400000000000000" pitchFamily="2" charset="-78"/>
              </a:rPr>
              <a:t>از طریق مصرف دارو یا </a:t>
            </a:r>
            <a:r>
              <a:rPr lang="fa-IR" b="1" dirty="0" smtClean="0">
                <a:solidFill>
                  <a:schemeClr val="tx1"/>
                </a:solidFill>
                <a:cs typeface="B Zar" panose="00000400000000000000" pitchFamily="2" charset="-78"/>
              </a:rPr>
              <a:t>اجتناب از فعالیت </a:t>
            </a:r>
            <a:r>
              <a:rPr lang="fa-IR" dirty="0" smtClean="0">
                <a:solidFill>
                  <a:schemeClr val="tx1"/>
                </a:solidFill>
                <a:cs typeface="B Zar" panose="00000400000000000000" pitchFamily="2" charset="-78"/>
              </a:rPr>
              <a:t>های مثل کارکردن ابقاء شود.</a:t>
            </a:r>
          </a:p>
          <a:p>
            <a:pPr algn="r" rtl="1"/>
            <a:r>
              <a:rPr lang="fa-IR" u="sng" dirty="0" smtClean="0">
                <a:solidFill>
                  <a:schemeClr val="tx1"/>
                </a:solidFill>
                <a:cs typeface="B Zar" panose="00000400000000000000" pitchFamily="2" charset="-78"/>
              </a:rPr>
              <a:t>رفتارهای درد که در آغاز به سبب عضو ناراحت ایجاد شده بود</a:t>
            </a:r>
            <a:r>
              <a:rPr lang="fa-IR" dirty="0" smtClean="0">
                <a:solidFill>
                  <a:schemeClr val="tx1"/>
                </a:solidFill>
                <a:cs typeface="B Zar" panose="00000400000000000000" pitchFamily="2" charset="-78"/>
              </a:rPr>
              <a:t>، بتدریج ، تماماً یا تا حدودی در واکنش به رویدادهای </a:t>
            </a:r>
            <a:r>
              <a:rPr lang="fa-IR" u="sng" dirty="0" smtClean="0">
                <a:solidFill>
                  <a:schemeClr val="tx1"/>
                </a:solidFill>
                <a:cs typeface="B Zar" panose="00000400000000000000" pitchFamily="2" charset="-78"/>
              </a:rPr>
              <a:t>تقویت کننده محیطی </a:t>
            </a:r>
            <a:r>
              <a:rPr lang="fa-IR" dirty="0" smtClean="0">
                <a:solidFill>
                  <a:schemeClr val="tx1"/>
                </a:solidFill>
                <a:cs typeface="B Zar" panose="00000400000000000000" pitchFamily="2" charset="-78"/>
              </a:rPr>
              <a:t>روی خواهند داد . به دلیل پیامدهای اختصاصی پاسخ های رفتاری، رفتارهای درد ممکن است مدتها پس از اینکه علت آغازین ایجاد کننده درد از بین رفت و یا کاهش یافت، همچنان به حیات خود ادامه دهند.</a:t>
            </a:r>
          </a:p>
          <a:p>
            <a:pPr algn="r" rtl="1"/>
            <a:endParaRPr lang="en-US" dirty="0">
              <a:solidFill>
                <a:schemeClr val="tx1"/>
              </a:solidFill>
              <a:cs typeface="B Zar" panose="00000400000000000000" pitchFamily="2" charset="-78"/>
            </a:endParaRPr>
          </a:p>
        </p:txBody>
      </p:sp>
    </p:spTree>
    <p:extLst>
      <p:ext uri="{BB962C8B-B14F-4D97-AF65-F5344CB8AC3E}">
        <p14:creationId xmlns:p14="http://schemas.microsoft.com/office/powerpoint/2010/main" val="1070254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04203"/>
            <a:ext cx="8596668" cy="5537160"/>
          </a:xfrm>
        </p:spPr>
        <p:txBody>
          <a:bodyPr>
            <a:normAutofit fontScale="85000" lnSpcReduction="20000"/>
          </a:bodyPr>
          <a:lstStyle/>
          <a:p>
            <a:pPr algn="r" rtl="1"/>
            <a:r>
              <a:rPr lang="fa-IR" dirty="0" smtClean="0">
                <a:solidFill>
                  <a:schemeClr val="tx1"/>
                </a:solidFill>
                <a:cs typeface="B Zar" panose="00000400000000000000" pitchFamily="2" charset="-78"/>
              </a:rPr>
              <a:t>در تحقیقی نشان دادند که بیماران دارای درد در یک شرایط آزمایشی با توجه به اینکه می دانستند توسط همسرانشان و یا کارکنان بخش مشاهده می شوند و تعداد دیگری نیز از این موضوع بی خبر بودند، میزان های متفاوتی از درد گزارش کردند.</a:t>
            </a:r>
          </a:p>
          <a:p>
            <a:pPr algn="r" rtl="1"/>
            <a:r>
              <a:rPr lang="fa-IR" b="1" dirty="0" smtClean="0">
                <a:solidFill>
                  <a:schemeClr val="tx1"/>
                </a:solidFill>
                <a:cs typeface="B Zar" panose="00000400000000000000" pitchFamily="2" charset="-78"/>
              </a:rPr>
              <a:t>نقد دیدگاه یادگیری عامل</a:t>
            </a:r>
            <a:r>
              <a:rPr lang="fa-IR" dirty="0" smtClean="0">
                <a:solidFill>
                  <a:schemeClr val="tx1"/>
                </a:solidFill>
                <a:cs typeface="B Zar" panose="00000400000000000000" pitchFamily="2" charset="-78"/>
              </a:rPr>
              <a:t>: تمرکز انحصاری بر رفتارهای درد حرکتی و عدم توجه به جنبه های هیجانی و شناختی درد، نادیده انگاشتن برخورد با تجربه های ذهنی تجربه درد.</a:t>
            </a:r>
          </a:p>
          <a:p>
            <a:pPr algn="r" rtl="1"/>
            <a:r>
              <a:rPr lang="fa-IR" b="1" dirty="0" smtClean="0">
                <a:solidFill>
                  <a:schemeClr val="tx1"/>
                </a:solidFill>
                <a:cs typeface="B Zar" panose="00000400000000000000" pitchFamily="2" charset="-78"/>
              </a:rPr>
              <a:t>مکانیسم های یادگیری کنشگر</a:t>
            </a:r>
          </a:p>
          <a:p>
            <a:pPr algn="r" rtl="1"/>
            <a:r>
              <a:rPr lang="fa-IR" dirty="0" smtClean="0">
                <a:solidFill>
                  <a:schemeClr val="tx1"/>
                </a:solidFill>
                <a:cs typeface="B Zar" panose="00000400000000000000" pitchFamily="2" charset="-78"/>
              </a:rPr>
              <a:t>به هنگام وجود درد حاد، </a:t>
            </a:r>
            <a:r>
              <a:rPr lang="fa-IR" u="sng" dirty="0" smtClean="0">
                <a:solidFill>
                  <a:schemeClr val="tx1"/>
                </a:solidFill>
                <a:cs typeface="B Zar" panose="00000400000000000000" pitchFamily="2" charset="-78"/>
              </a:rPr>
              <a:t>ترس بیمار از فعالیت های حرکتی که انتظار دارد به درد منجر </a:t>
            </a:r>
            <a:r>
              <a:rPr lang="fa-IR" dirty="0" smtClean="0">
                <a:solidFill>
                  <a:schemeClr val="tx1"/>
                </a:solidFill>
                <a:cs typeface="B Zar" panose="00000400000000000000" pitchFamily="2" charset="-78"/>
              </a:rPr>
              <a:t>شود، ممکن است توسعه یابد و به </a:t>
            </a:r>
            <a:r>
              <a:rPr lang="fa-IR" u="sng" dirty="0" smtClean="0">
                <a:solidFill>
                  <a:schemeClr val="tx1"/>
                </a:solidFill>
                <a:cs typeface="B Zar" panose="00000400000000000000" pitchFamily="2" charset="-78"/>
              </a:rPr>
              <a:t>عنوان انگیزه ای برای اجتناب از حرکت عمل کند </a:t>
            </a:r>
            <a:r>
              <a:rPr lang="fa-IR" dirty="0" smtClean="0">
                <a:solidFill>
                  <a:schemeClr val="tx1"/>
                </a:solidFill>
                <a:cs typeface="B Zar" panose="00000400000000000000" pitchFamily="2" charset="-78"/>
              </a:rPr>
              <a:t>و در </a:t>
            </a:r>
            <a:r>
              <a:rPr lang="fa-IR" u="sng" dirty="0" smtClean="0">
                <a:solidFill>
                  <a:schemeClr val="tx1"/>
                </a:solidFill>
                <a:cs typeface="B Zar" panose="00000400000000000000" pitchFamily="2" charset="-78"/>
              </a:rPr>
              <a:t>نهایت حتی در غیاب درد، </a:t>
            </a:r>
            <a:r>
              <a:rPr lang="fa-IR" dirty="0" smtClean="0">
                <a:solidFill>
                  <a:schemeClr val="tx1"/>
                </a:solidFill>
                <a:cs typeface="B Zar" panose="00000400000000000000" pitchFamily="2" charset="-78"/>
              </a:rPr>
              <a:t>به عنوان تقویت کننده قدرتمندی برای کاهش فعالیت به شمار آید. </a:t>
            </a:r>
          </a:p>
          <a:p>
            <a:pPr algn="r" rtl="1"/>
            <a:r>
              <a:rPr lang="fa-IR" dirty="0" smtClean="0">
                <a:solidFill>
                  <a:schemeClr val="tx1"/>
                </a:solidFill>
                <a:cs typeface="B Zar" panose="00000400000000000000" pitchFamily="2" charset="-78"/>
              </a:rPr>
              <a:t>در درد حاد کاهش حرکت و در نتیجه اجتناب از درد می تواند به تسریع فرایند بهبودی منجر شود و از این رو مفید است، اما با گذشت زمان ممکن است </a:t>
            </a:r>
            <a:r>
              <a:rPr lang="fa-IR" b="1" dirty="0" smtClean="0">
                <a:solidFill>
                  <a:srgbClr val="FF0000"/>
                </a:solidFill>
                <a:cs typeface="B Zar" panose="00000400000000000000" pitchFamily="2" charset="-78"/>
              </a:rPr>
              <a:t>اضطراب انتظاری </a:t>
            </a:r>
            <a:r>
              <a:rPr lang="fa-IR" dirty="0" smtClean="0">
                <a:solidFill>
                  <a:schemeClr val="tx1"/>
                </a:solidFill>
                <a:cs typeface="B Zar" panose="00000400000000000000" pitchFamily="2" charset="-78"/>
              </a:rPr>
              <a:t>مربوط به فعالیت بوجود آید و به عنوان </a:t>
            </a:r>
            <a:r>
              <a:rPr lang="fa-IR" b="1" dirty="0" smtClean="0">
                <a:solidFill>
                  <a:srgbClr val="FF0000"/>
                </a:solidFill>
                <a:cs typeface="B Zar" panose="00000400000000000000" pitchFamily="2" charset="-78"/>
              </a:rPr>
              <a:t>محرک شرطی </a:t>
            </a:r>
            <a:r>
              <a:rPr lang="fa-IR" dirty="0" smtClean="0">
                <a:solidFill>
                  <a:schemeClr val="tx1"/>
                </a:solidFill>
                <a:cs typeface="B Zar" panose="00000400000000000000" pitchFamily="2" charset="-78"/>
              </a:rPr>
              <a:t>برای </a:t>
            </a:r>
            <a:r>
              <a:rPr lang="fa-IR" b="1" dirty="0" smtClean="0">
                <a:solidFill>
                  <a:srgbClr val="FF0000"/>
                </a:solidFill>
                <a:cs typeface="B Zar" panose="00000400000000000000" pitchFamily="2" charset="-78"/>
              </a:rPr>
              <a:t>برانگیختگی سمپاتیکی( پاسخ شرطی</a:t>
            </a:r>
            <a:r>
              <a:rPr lang="fa-IR" dirty="0" smtClean="0">
                <a:solidFill>
                  <a:schemeClr val="tx1"/>
                </a:solidFill>
                <a:cs typeface="B Zar" panose="00000400000000000000" pitchFamily="2" charset="-78"/>
              </a:rPr>
              <a:t>) عمل نماید و بعد از اینکه محرک </a:t>
            </a:r>
            <a:r>
              <a:rPr lang="fa-IR" b="1" dirty="0" smtClean="0">
                <a:solidFill>
                  <a:schemeClr val="tx1"/>
                </a:solidFill>
                <a:cs typeface="B Zar" panose="00000400000000000000" pitchFamily="2" charset="-78"/>
              </a:rPr>
              <a:t>غیرشرطی اولیه ( جراحت</a:t>
            </a:r>
            <a:r>
              <a:rPr lang="fa-IR" dirty="0" smtClean="0">
                <a:solidFill>
                  <a:schemeClr val="tx1"/>
                </a:solidFill>
                <a:cs typeface="B Zar" panose="00000400000000000000" pitchFamily="2" charset="-78"/>
              </a:rPr>
              <a:t>) و پاسخ </a:t>
            </a:r>
            <a:r>
              <a:rPr lang="fa-IR" b="1" dirty="0" smtClean="0">
                <a:solidFill>
                  <a:schemeClr val="tx1"/>
                </a:solidFill>
                <a:cs typeface="B Zar" panose="00000400000000000000" pitchFamily="2" charset="-78"/>
              </a:rPr>
              <a:t>غیرشرطی( درد و برانگیختگی سمپاتیکی</a:t>
            </a:r>
            <a:r>
              <a:rPr lang="fa-IR" dirty="0" smtClean="0">
                <a:solidFill>
                  <a:schemeClr val="tx1"/>
                </a:solidFill>
                <a:cs typeface="B Zar" panose="00000400000000000000" pitchFamily="2" charset="-78"/>
              </a:rPr>
              <a:t>) کاهش یافت، همچنان ترس از فعالیت به حیات خود ادامه می دهد.</a:t>
            </a:r>
          </a:p>
          <a:p>
            <a:pPr algn="r" rtl="1"/>
            <a:r>
              <a:rPr lang="fa-IR" b="1" dirty="0" smtClean="0">
                <a:solidFill>
                  <a:schemeClr val="tx1"/>
                </a:solidFill>
                <a:cs typeface="B Zar" panose="00000400000000000000" pitchFamily="2" charset="-78"/>
              </a:rPr>
              <a:t>تعمیم محرک: </a:t>
            </a:r>
            <a:r>
              <a:rPr lang="fa-IR" dirty="0" smtClean="0">
                <a:solidFill>
                  <a:schemeClr val="tx1"/>
                </a:solidFill>
                <a:cs typeface="B Zar" panose="00000400000000000000" pitchFamily="2" charset="-78"/>
              </a:rPr>
              <a:t>در طی زمان فعالیت های بسیاری به عنوان فعالیت هایی که درد را بدتر می کنند تلقی می گردند لذا از آنها اجتناب می شود .</a:t>
            </a:r>
          </a:p>
          <a:p>
            <a:pPr algn="ctr" rtl="1"/>
            <a:r>
              <a:rPr lang="fa-IR" b="1" dirty="0" smtClean="0">
                <a:solidFill>
                  <a:schemeClr val="tx1"/>
                </a:solidFill>
                <a:cs typeface="B Zar" panose="00000400000000000000" pitchFamily="2" charset="-78"/>
              </a:rPr>
              <a:t>عوامل روانشناختی ممکن است که بطور مستقیم تحریک گیرنده های حساس به درد را تحت تاثیر قرار دهند بنابراین نباید به این عوامل تنها به عنوان واکنش به درد نگریست. </a:t>
            </a:r>
            <a:endParaRPr lang="en-US" b="1" dirty="0">
              <a:solidFill>
                <a:schemeClr val="tx1"/>
              </a:solidFill>
              <a:cs typeface="B Zar" panose="00000400000000000000" pitchFamily="2" charset="-78"/>
            </a:endParaRPr>
          </a:p>
        </p:txBody>
      </p:sp>
    </p:spTree>
    <p:extLst>
      <p:ext uri="{BB962C8B-B14F-4D97-AF65-F5344CB8AC3E}">
        <p14:creationId xmlns:p14="http://schemas.microsoft.com/office/powerpoint/2010/main" val="3137046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35836"/>
            <a:ext cx="8596668" cy="6135879"/>
          </a:xfrm>
        </p:spPr>
        <p:txBody>
          <a:bodyPr>
            <a:normAutofit fontScale="85000" lnSpcReduction="20000"/>
          </a:bodyPr>
          <a:lstStyle/>
          <a:p>
            <a:pPr algn="just" rtl="1"/>
            <a:r>
              <a:rPr lang="fa-IR" b="1" dirty="0" smtClean="0">
                <a:solidFill>
                  <a:schemeClr val="tx1"/>
                </a:solidFill>
                <a:cs typeface="B Zar" panose="00000400000000000000" pitchFamily="2" charset="-78"/>
              </a:rPr>
              <a:t>اجتناب مستمر </a:t>
            </a:r>
            <a:r>
              <a:rPr lang="fa-IR" dirty="0" smtClean="0">
                <a:solidFill>
                  <a:schemeClr val="tx1"/>
                </a:solidFill>
                <a:cs typeface="B Zar" panose="00000400000000000000" pitchFamily="2" charset="-78"/>
              </a:rPr>
              <a:t>از فعالیت های خاص موجب می شود تا </a:t>
            </a:r>
            <a:r>
              <a:rPr lang="fa-IR" b="1" dirty="0" smtClean="0">
                <a:solidFill>
                  <a:schemeClr val="tx1"/>
                </a:solidFill>
                <a:cs typeface="B Zar" panose="00000400000000000000" pitchFamily="2" charset="-78"/>
              </a:rPr>
              <a:t>گروهی از پیش بینی های فرد تایید شوند</a:t>
            </a:r>
            <a:r>
              <a:rPr lang="fa-IR" dirty="0" smtClean="0">
                <a:solidFill>
                  <a:schemeClr val="tx1"/>
                </a:solidFill>
                <a:cs typeface="B Zar" panose="00000400000000000000" pitchFamily="2" charset="-78"/>
              </a:rPr>
              <a:t>. </a:t>
            </a:r>
          </a:p>
          <a:p>
            <a:pPr algn="just" rtl="1"/>
            <a:r>
              <a:rPr lang="fa-IR" u="sng" dirty="0" smtClean="0">
                <a:solidFill>
                  <a:schemeClr val="tx1"/>
                </a:solidFill>
                <a:cs typeface="B Zar" panose="00000400000000000000" pitchFamily="2" charset="-78"/>
              </a:rPr>
              <a:t>انتظار وقوع درد </a:t>
            </a:r>
            <a:r>
              <a:rPr lang="fa-IR" dirty="0" smtClean="0">
                <a:solidFill>
                  <a:schemeClr val="tx1"/>
                </a:solidFill>
                <a:cs typeface="B Zar" panose="00000400000000000000" pitchFamily="2" charset="-78"/>
              </a:rPr>
              <a:t>، </a:t>
            </a:r>
            <a:r>
              <a:rPr lang="fa-IR" u="sng" dirty="0" smtClean="0">
                <a:solidFill>
                  <a:schemeClr val="tx1"/>
                </a:solidFill>
                <a:cs typeface="B Zar" panose="00000400000000000000" pitchFamily="2" charset="-78"/>
              </a:rPr>
              <a:t>رفتار اجتنابی </a:t>
            </a:r>
            <a:r>
              <a:rPr lang="fa-IR" dirty="0" smtClean="0">
                <a:solidFill>
                  <a:schemeClr val="tx1"/>
                </a:solidFill>
                <a:cs typeface="B Zar" panose="00000400000000000000" pitchFamily="2" charset="-78"/>
              </a:rPr>
              <a:t>وابسته به آن را افزایش می دهد و </a:t>
            </a:r>
            <a:r>
              <a:rPr lang="fa-IR" u="sng" dirty="0" smtClean="0">
                <a:solidFill>
                  <a:schemeClr val="tx1"/>
                </a:solidFill>
                <a:cs typeface="B Zar" panose="00000400000000000000" pitchFamily="2" charset="-78"/>
              </a:rPr>
              <a:t>انتظار شدت یافتن درد رفتارهای اجتنابی افراطی </a:t>
            </a:r>
            <a:r>
              <a:rPr lang="fa-IR" dirty="0" smtClean="0">
                <a:solidFill>
                  <a:schemeClr val="tx1"/>
                </a:solidFill>
                <a:cs typeface="B Zar" panose="00000400000000000000" pitchFamily="2" charset="-78"/>
              </a:rPr>
              <a:t>را موجب می شود.</a:t>
            </a:r>
          </a:p>
          <a:p>
            <a:pPr algn="just" rtl="1"/>
            <a:r>
              <a:rPr lang="fa-IR" u="sng" dirty="0" smtClean="0">
                <a:solidFill>
                  <a:schemeClr val="tx1"/>
                </a:solidFill>
                <a:cs typeface="B Zar" panose="00000400000000000000" pitchFamily="2" charset="-78"/>
              </a:rPr>
              <a:t>برعکس انجام مکرر آن گروه از رفتارهایی که کمتر از آنچه پیش بینی شده است موجب درد می شوند باعث می گردد </a:t>
            </a:r>
            <a:r>
              <a:rPr lang="fa-IR" dirty="0" smtClean="0">
                <a:solidFill>
                  <a:schemeClr val="tx1"/>
                </a:solidFill>
                <a:cs typeface="B Zar" panose="00000400000000000000" pitchFamily="2" charset="-78"/>
              </a:rPr>
              <a:t>تا فرد در پیش بینی های بعدی تعدیل ایجاد کند و نیز در این مورد دقیق تر گردد و رفتارهای اجتنابی مناسب تری از خود بروز دهد.</a:t>
            </a:r>
          </a:p>
          <a:p>
            <a:pPr algn="ctr" rtl="1"/>
            <a:r>
              <a:rPr lang="fa-IR" b="1" dirty="0" smtClean="0">
                <a:solidFill>
                  <a:schemeClr val="tx1"/>
                </a:solidFill>
                <a:cs typeface="B Zar" panose="00000400000000000000" pitchFamily="2" charset="-78"/>
              </a:rPr>
              <a:t>عوامل روانشناختی</a:t>
            </a:r>
          </a:p>
          <a:p>
            <a:pPr algn="just" rtl="1"/>
            <a:r>
              <a:rPr lang="fa-IR" dirty="0" smtClean="0">
                <a:solidFill>
                  <a:schemeClr val="tx1"/>
                </a:solidFill>
                <a:cs typeface="B Zar" panose="00000400000000000000" pitchFamily="2" charset="-78"/>
              </a:rPr>
              <a:t>1-عوامل شناختی </a:t>
            </a:r>
          </a:p>
          <a:p>
            <a:pPr algn="just" rtl="1"/>
            <a:r>
              <a:rPr lang="fa-IR" dirty="0" smtClean="0">
                <a:solidFill>
                  <a:schemeClr val="tx1"/>
                </a:solidFill>
                <a:cs typeface="B Zar" panose="00000400000000000000" pitchFamily="2" charset="-78"/>
              </a:rPr>
              <a:t>هریک از عملکردهای انسان تا حدودی تابع </a:t>
            </a:r>
            <a:r>
              <a:rPr lang="fa-IR" u="sng" dirty="0" smtClean="0">
                <a:solidFill>
                  <a:schemeClr val="tx1"/>
                </a:solidFill>
                <a:cs typeface="B Zar" panose="00000400000000000000" pitchFamily="2" charset="-78"/>
              </a:rPr>
              <a:t>واقعیتی است که بطور منحصربفرد </a:t>
            </a:r>
            <a:r>
              <a:rPr lang="fa-IR" dirty="0" smtClean="0">
                <a:solidFill>
                  <a:schemeClr val="tx1"/>
                </a:solidFill>
                <a:cs typeface="B Zar" panose="00000400000000000000" pitchFamily="2" charset="-78"/>
              </a:rPr>
              <a:t>پایه ریزی شده است. در مواجهه با </a:t>
            </a:r>
            <a:r>
              <a:rPr lang="fa-IR" u="sng" dirty="0" smtClean="0">
                <a:solidFill>
                  <a:schemeClr val="tx1"/>
                </a:solidFill>
                <a:cs typeface="B Zar" panose="00000400000000000000" pitchFamily="2" charset="-78"/>
              </a:rPr>
              <a:t>اطلاعات مبهم فرد </a:t>
            </a:r>
            <a:r>
              <a:rPr lang="fa-IR" dirty="0" smtClean="0">
                <a:solidFill>
                  <a:schemeClr val="tx1"/>
                </a:solidFill>
                <a:cs typeface="B Zar" panose="00000400000000000000" pitchFamily="2" charset="-78"/>
              </a:rPr>
              <a:t>بر نگرش ها و باورهای کلی که از تاریخچه یادگیری قبلی وی نشات می گیرند، تکیه می کند. </a:t>
            </a:r>
          </a:p>
          <a:p>
            <a:pPr algn="just" rtl="1"/>
            <a:r>
              <a:rPr lang="fa-IR" dirty="0" smtClean="0">
                <a:solidFill>
                  <a:schemeClr val="tx1"/>
                </a:solidFill>
                <a:cs typeface="B Zar" panose="00000400000000000000" pitchFamily="2" charset="-78"/>
              </a:rPr>
              <a:t>پژوهش ها نشان دادند که نگرش، باورها، انتظارات بیماران درباره خود و مشکل شان ، منابع مقابله با بیماری و همچنین سیستم مراقبت بهداشتی، بر میزان ابراز درد ، ناتوانی و نیز پاسخ بیمار به درمان اثر می گذارند.</a:t>
            </a:r>
          </a:p>
          <a:p>
            <a:pPr algn="just" rtl="1"/>
            <a:r>
              <a:rPr lang="fa-IR" dirty="0" smtClean="0">
                <a:solidFill>
                  <a:schemeClr val="tx1"/>
                </a:solidFill>
                <a:cs typeface="B Zar" panose="00000400000000000000" pitchFamily="2" charset="-78"/>
              </a:rPr>
              <a:t>باور ( درد به عنوان علامتی از وضعیت ثابت در حال بهبود/ درد به عنوان علامتی از آسیب پیشرونده) </a:t>
            </a:r>
          </a:p>
          <a:p>
            <a:pPr algn="just" rtl="1"/>
            <a:r>
              <a:rPr lang="fa-IR" dirty="0" smtClean="0">
                <a:solidFill>
                  <a:schemeClr val="tx1"/>
                </a:solidFill>
                <a:cs typeface="B Zar" panose="00000400000000000000" pitchFamily="2" charset="-78"/>
              </a:rPr>
              <a:t>باور( استمرار درد = تلاش های مقابله ای منفعلانه/ درد به عنوان پدیده ای مرموز و غیرقابل فهم = ارزیابی منفی از توانایی خود برای کنترل و کاهش درد ) باور( درد نشانه وخیم شدن بیماری است=تجربه درد بیشتر).</a:t>
            </a:r>
          </a:p>
          <a:p>
            <a:pPr algn="just" rtl="1"/>
            <a:r>
              <a:rPr lang="fa-IR" dirty="0" smtClean="0">
                <a:solidFill>
                  <a:schemeClr val="tx1"/>
                </a:solidFill>
                <a:cs typeface="B Zar" panose="00000400000000000000" pitchFamily="2" charset="-78"/>
              </a:rPr>
              <a:t>پس از شکل گیری ساختارهای شناختی ( براساس خاطرات و معانی) درباره یک بیماری، این گونه ساختارها ثبات پیدا می کنند و ایجاد تغییر در آنها بسیار دشوار می شود.1- اجتناب از تجاربی که به بی اعتبار کردن باورشان منجر شود 2-هدایت رفتارها همسو با باورهایشان حتی وقتی که این باورها معتبر نیستند. </a:t>
            </a:r>
            <a:endParaRPr lang="en-US" dirty="0">
              <a:solidFill>
                <a:schemeClr val="tx1"/>
              </a:solidFill>
              <a:cs typeface="B Zar" panose="00000400000000000000" pitchFamily="2" charset="-78"/>
            </a:endParaRPr>
          </a:p>
        </p:txBody>
      </p:sp>
    </p:spTree>
    <p:extLst>
      <p:ext uri="{BB962C8B-B14F-4D97-AF65-F5344CB8AC3E}">
        <p14:creationId xmlns:p14="http://schemas.microsoft.com/office/powerpoint/2010/main" val="1702480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55477"/>
            <a:ext cx="8596668" cy="5485885"/>
          </a:xfrm>
        </p:spPr>
        <p:txBody>
          <a:bodyPr>
            <a:normAutofit fontScale="92500" lnSpcReduction="20000"/>
          </a:bodyPr>
          <a:lstStyle/>
          <a:p>
            <a:pPr algn="r" rtl="1"/>
            <a:r>
              <a:rPr lang="fa-IR" dirty="0" smtClean="0">
                <a:cs typeface="B Zar" panose="00000400000000000000" pitchFamily="2" charset="-78"/>
              </a:rPr>
              <a:t>در بیماران درد مزمن  </a:t>
            </a:r>
            <a:r>
              <a:rPr lang="fa-IR" b="1" dirty="0" smtClean="0">
                <a:cs typeface="B Zar" panose="00000400000000000000" pitchFamily="2" charset="-78"/>
              </a:rPr>
              <a:t>ایجاد باورهای انطباقی </a:t>
            </a:r>
            <a:r>
              <a:rPr lang="fa-IR" dirty="0" smtClean="0">
                <a:cs typeface="B Zar" panose="00000400000000000000" pitchFamily="2" charset="-78"/>
              </a:rPr>
              <a:t>درباره رابطه بین </a:t>
            </a:r>
            <a:r>
              <a:rPr lang="fa-IR" u="sng" dirty="0" smtClean="0">
                <a:cs typeface="B Zar" panose="00000400000000000000" pitchFamily="2" charset="-78"/>
              </a:rPr>
              <a:t>آسیب</a:t>
            </a:r>
            <a:r>
              <a:rPr lang="fa-IR" dirty="0" smtClean="0">
                <a:cs typeface="B Zar" panose="00000400000000000000" pitchFamily="2" charset="-78"/>
              </a:rPr>
              <a:t>، </a:t>
            </a:r>
            <a:r>
              <a:rPr lang="fa-IR" u="sng" dirty="0" smtClean="0">
                <a:cs typeface="B Zar" panose="00000400000000000000" pitchFamily="2" charset="-78"/>
              </a:rPr>
              <a:t>درد</a:t>
            </a:r>
            <a:r>
              <a:rPr lang="fa-IR" dirty="0" smtClean="0">
                <a:cs typeface="B Zar" panose="00000400000000000000" pitchFamily="2" charset="-78"/>
              </a:rPr>
              <a:t>، </a:t>
            </a:r>
            <a:r>
              <a:rPr lang="fa-IR" u="sng" dirty="0" smtClean="0">
                <a:cs typeface="B Zar" panose="00000400000000000000" pitchFamily="2" charset="-78"/>
              </a:rPr>
              <a:t>رنج</a:t>
            </a:r>
            <a:r>
              <a:rPr lang="fa-IR" dirty="0" smtClean="0">
                <a:cs typeface="B Zar" panose="00000400000000000000" pitchFamily="2" charset="-78"/>
              </a:rPr>
              <a:t> و </a:t>
            </a:r>
            <a:r>
              <a:rPr lang="fa-IR" u="sng" dirty="0" smtClean="0">
                <a:cs typeface="B Zar" panose="00000400000000000000" pitchFamily="2" charset="-78"/>
              </a:rPr>
              <a:t>ناتوانی</a:t>
            </a:r>
            <a:r>
              <a:rPr lang="fa-IR" dirty="0" smtClean="0">
                <a:cs typeface="B Zar" panose="00000400000000000000" pitchFamily="2" charset="-78"/>
              </a:rPr>
              <a:t> ضروری است.</a:t>
            </a:r>
          </a:p>
          <a:p>
            <a:pPr algn="r" rtl="1"/>
            <a:r>
              <a:rPr lang="fa-IR" b="1" dirty="0" smtClean="0">
                <a:cs typeface="B Zar" panose="00000400000000000000" pitchFamily="2" charset="-78"/>
              </a:rPr>
              <a:t>باور به امکان کنترل درد= </a:t>
            </a:r>
            <a:r>
              <a:rPr lang="fa-IR" dirty="0" smtClean="0">
                <a:cs typeface="B Zar" panose="00000400000000000000" pitchFamily="2" charset="-78"/>
              </a:rPr>
              <a:t>با متغیرهای سنجش موفقیت درمان مثل مصرف دارو و فعالیت در ارتباط می باشند.</a:t>
            </a:r>
          </a:p>
          <a:p>
            <a:pPr algn="r" rtl="1"/>
            <a:r>
              <a:rPr lang="fa-IR" b="1" dirty="0" smtClean="0">
                <a:cs typeface="B Zar" panose="00000400000000000000" pitchFamily="2" charset="-78"/>
              </a:rPr>
              <a:t>خودکفایی= </a:t>
            </a:r>
            <a:r>
              <a:rPr lang="fa-IR" dirty="0" smtClean="0">
                <a:cs typeface="B Zar" panose="00000400000000000000" pitchFamily="2" charset="-78"/>
              </a:rPr>
              <a:t>باوری شخصی مبنی بر اینکه فرد می تواند فعالیتی (رفتارهای لازم برای انجام کاری) را انجام دهد تا نتایج دلخواه در موقعیتی مفروض بدست آورد. این سازه واسطه ای مهم در تغییرات درمانی است. </a:t>
            </a:r>
          </a:p>
          <a:p>
            <a:pPr algn="ctr" rtl="1"/>
            <a:r>
              <a:rPr lang="fa-IR" b="1" dirty="0" smtClean="0">
                <a:solidFill>
                  <a:srgbClr val="002060"/>
                </a:solidFill>
                <a:cs typeface="B Zar" panose="00000400000000000000" pitchFamily="2" charset="-78"/>
              </a:rPr>
              <a:t>بندورا: اگر فردی انگیزش کافی برای شروع رفتاری را داشته باشد باورهای خودکفایی وی، در انتخاب فعالیتی که آغاز می کند ، میزان تلاشی که به کار خواهد برد و مدت زمانی که فرد در مقابل موانع و تجربیات آزار دهنده پایداری می کند اثر خواهد گذاشت. </a:t>
            </a:r>
          </a:p>
          <a:p>
            <a:pPr algn="r" rtl="1"/>
            <a:r>
              <a:rPr lang="fa-IR" b="1" dirty="0" smtClean="0">
                <a:solidFill>
                  <a:schemeClr val="tx1"/>
                </a:solidFill>
                <a:cs typeface="B Zar" panose="00000400000000000000" pitchFamily="2" charset="-78"/>
              </a:rPr>
              <a:t>قضاوت در مورد کفایت براساس 4 خاستگاه اطلاعاتی زیر که مرتبط با توانایی های شخص است و نیز از لحاظ میزان تاثیر بر قضاوت در مورد کفایت به ترتیب اهمیت مرتب شده اند، استوار است:</a:t>
            </a:r>
          </a:p>
          <a:p>
            <a:pPr algn="r" rtl="1"/>
            <a:r>
              <a:rPr lang="fa-IR" dirty="0" smtClean="0">
                <a:solidFill>
                  <a:schemeClr val="tx1"/>
                </a:solidFill>
                <a:cs typeface="B Zar" panose="00000400000000000000" pitchFamily="2" charset="-78"/>
              </a:rPr>
              <a:t>1-سابقه عملکرد فرد در آن کار یا کارهای مشابه</a:t>
            </a:r>
          </a:p>
          <a:p>
            <a:pPr algn="r" rtl="1"/>
            <a:r>
              <a:rPr lang="fa-IR" dirty="0" smtClean="0">
                <a:solidFill>
                  <a:schemeClr val="tx1"/>
                </a:solidFill>
                <a:cs typeface="B Zar" panose="00000400000000000000" pitchFamily="2" charset="-78"/>
              </a:rPr>
              <a:t>2-انجام کار توسط کسانی که فرد احساس می کند به وی شباهت دارند.</a:t>
            </a:r>
          </a:p>
          <a:p>
            <a:pPr algn="r" rtl="1"/>
            <a:r>
              <a:rPr lang="fa-IR" dirty="0" smtClean="0">
                <a:solidFill>
                  <a:schemeClr val="tx1"/>
                </a:solidFill>
                <a:cs typeface="B Zar" panose="00000400000000000000" pitchFamily="2" charset="-78"/>
              </a:rPr>
              <a:t>3- متقاعد شدن کلامی فرد توسط دیگران مبنی بر اینکه وی قادر است آن کار را انجام دهد.</a:t>
            </a:r>
          </a:p>
          <a:p>
            <a:pPr algn="r" rtl="1"/>
            <a:r>
              <a:rPr lang="fa-IR" dirty="0" smtClean="0">
                <a:solidFill>
                  <a:schemeClr val="tx1"/>
                </a:solidFill>
                <a:cs typeface="B Zar" panose="00000400000000000000" pitchFamily="2" charset="-78"/>
              </a:rPr>
              <a:t>4- دریافت فرد از برانگیختگی فیزیولوژیک که به نوبه خود و تا حدی بوسیله ی برآوردهای کفایت قبلی تعیین می شود.</a:t>
            </a:r>
            <a:endParaRPr lang="en-US" dirty="0">
              <a:solidFill>
                <a:schemeClr val="tx1"/>
              </a:solidFill>
              <a:cs typeface="B Zar" panose="00000400000000000000" pitchFamily="2" charset="-78"/>
            </a:endParaRPr>
          </a:p>
        </p:txBody>
      </p:sp>
    </p:spTree>
    <p:extLst>
      <p:ext uri="{BB962C8B-B14F-4D97-AF65-F5344CB8AC3E}">
        <p14:creationId xmlns:p14="http://schemas.microsoft.com/office/powerpoint/2010/main" val="3529722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58923"/>
            <a:ext cx="8596668" cy="6221339"/>
          </a:xfrm>
        </p:spPr>
        <p:txBody>
          <a:bodyPr>
            <a:normAutofit fontScale="85000" lnSpcReduction="10000"/>
          </a:bodyPr>
          <a:lstStyle/>
          <a:p>
            <a:pPr algn="ctr" rtl="1"/>
            <a:r>
              <a:rPr lang="fa-IR" b="1" dirty="0" smtClean="0">
                <a:cs typeface="B Zar" panose="00000400000000000000" pitchFamily="2" charset="-78"/>
              </a:rPr>
              <a:t>نقش خطاهای شناختی</a:t>
            </a:r>
            <a:r>
              <a:rPr lang="fa-IR" dirty="0" smtClean="0">
                <a:cs typeface="B Zar" panose="00000400000000000000" pitchFamily="2" charset="-78"/>
              </a:rPr>
              <a:t>: باور منفی تحریف شده ای درباره شخص یا موقعیت او</a:t>
            </a:r>
          </a:p>
          <a:p>
            <a:pPr algn="r" rtl="1"/>
            <a:r>
              <a:rPr lang="fa-IR" dirty="0" smtClean="0">
                <a:cs typeface="B Zar" panose="00000400000000000000" pitchFamily="2" charset="-78"/>
              </a:rPr>
              <a:t>1- فاجعه آفرینی= گفتگو با خود ، افکار یا تصویرهای ذهنی که جنبه های منفی و پیامدهای ناخوشایند یک واقعه را پیش بینی می کند یا تفسیر غلط و به شدت منفی از یک رویداد یا نتایج حاصل از آن</a:t>
            </a:r>
          </a:p>
          <a:p>
            <a:pPr algn="r" rtl="1"/>
            <a:r>
              <a:rPr lang="fa-IR" dirty="0" smtClean="0">
                <a:cs typeface="B Zar" panose="00000400000000000000" pitchFamily="2" charset="-78"/>
              </a:rPr>
              <a:t>2- تعمیم افراطی= فرض بر اینکه نتیجه یک حادثه الزاما در حوادثی که قرار است در آینده روی دهند یا در حوادث مشابه مصداق خواهد داشت.</a:t>
            </a:r>
          </a:p>
          <a:p>
            <a:pPr algn="r" rtl="1"/>
            <a:r>
              <a:rPr lang="fa-IR" dirty="0" smtClean="0">
                <a:cs typeface="B Zar" panose="00000400000000000000" pitchFamily="2" charset="-78"/>
              </a:rPr>
              <a:t>3- انتزاع انتخابی= برداشت انتخابی از جنبه های منفی یک حادثه</a:t>
            </a:r>
          </a:p>
          <a:p>
            <a:pPr algn="ctr" rtl="1"/>
            <a:r>
              <a:rPr lang="fa-IR" b="1" dirty="0" smtClean="0">
                <a:cs typeface="B Zar" panose="00000400000000000000" pitchFamily="2" charset="-78"/>
              </a:rPr>
              <a:t>مقابله کردن= </a:t>
            </a:r>
            <a:r>
              <a:rPr lang="fa-IR" dirty="0" smtClean="0">
                <a:cs typeface="B Zar" panose="00000400000000000000" pitchFamily="2" charset="-78"/>
              </a:rPr>
              <a:t>مقابله های آشکار استراحت، مصرف دارو، استفاده از ریلکسیشن. </a:t>
            </a:r>
          </a:p>
          <a:p>
            <a:pPr algn="r" rtl="1"/>
            <a:r>
              <a:rPr lang="fa-IR" dirty="0" smtClean="0">
                <a:cs typeface="B Zar" panose="00000400000000000000" pitchFamily="2" charset="-78"/>
              </a:rPr>
              <a:t>مقابله های پنهان مانند عدم توجه به درد، اطمینان دادن به خود در مورد پایان درد ، جستجوی اطلاعات درباره درد و حل مسئله</a:t>
            </a:r>
          </a:p>
          <a:p>
            <a:pPr algn="ctr" rtl="1"/>
            <a:r>
              <a:rPr lang="fa-IR" b="1" dirty="0" smtClean="0">
                <a:cs typeface="B Zar" panose="00000400000000000000" pitchFamily="2" charset="-78"/>
              </a:rPr>
              <a:t>عوامل عاطفی</a:t>
            </a:r>
          </a:p>
          <a:p>
            <a:pPr algn="r" rtl="1"/>
            <a:r>
              <a:rPr lang="fa-IR" dirty="0" smtClean="0">
                <a:cs typeface="B Zar" panose="00000400000000000000" pitchFamily="2" charset="-78"/>
              </a:rPr>
              <a:t>درد بدون شک احساسی در نقطه یا نقاطی در بدن است. همواره ناخوشایند است و یک تجربه هیجانی محسوب می شود.</a:t>
            </a:r>
          </a:p>
          <a:p>
            <a:pPr algn="r" rtl="1"/>
            <a:r>
              <a:rPr lang="fa-IR" dirty="0" smtClean="0">
                <a:cs typeface="B Zar" panose="00000400000000000000" pitchFamily="2" charset="-78"/>
              </a:rPr>
              <a:t>اجزا عاطفی درد مشتمل بر حالات هیجانی بسیار گوناگونی است که این حالات هیجانی اساساً دارای ماهیت منفی هستند.</a:t>
            </a:r>
          </a:p>
          <a:p>
            <a:pPr algn="r" rtl="1"/>
            <a:r>
              <a:rPr lang="fa-IR" dirty="0" smtClean="0">
                <a:cs typeface="B Zar" panose="00000400000000000000" pitchFamily="2" charset="-78"/>
              </a:rPr>
              <a:t>اضطراب و افسردگی در بیماران دچار درد مزمن توجه زیادی به خود جلب کرده است. خشم 88 درصد افراد تحت درمان وقتی به دقت خویشتن را ارزیابی می کنند به احساس خشم در خود پی می برند.</a:t>
            </a:r>
          </a:p>
          <a:p>
            <a:pPr algn="ctr" rtl="1"/>
            <a:r>
              <a:rPr lang="fa-IR" b="1" dirty="0" smtClean="0">
                <a:cs typeface="B Zar" panose="00000400000000000000" pitchFamily="2" charset="-78"/>
              </a:rPr>
              <a:t>عوامل شخصیتی</a:t>
            </a:r>
          </a:p>
          <a:p>
            <a:pPr algn="r" rtl="1"/>
            <a:r>
              <a:rPr lang="fa-IR" dirty="0" smtClean="0">
                <a:cs typeface="B Zar" panose="00000400000000000000" pitchFamily="2" charset="-78"/>
              </a:rPr>
              <a:t>در برخی پژوهش ها سعی شده است تا شخصیت میگرنی، شخصیت آرترید روماتوئیدی و بصورت کلی شخصیت مستعد درد را مشخص کنند</a:t>
            </a:r>
            <a:endParaRPr lang="en-US" dirty="0">
              <a:cs typeface="B Zar" panose="00000400000000000000" pitchFamily="2" charset="-78"/>
            </a:endParaRPr>
          </a:p>
        </p:txBody>
      </p:sp>
    </p:spTree>
    <p:extLst>
      <p:ext uri="{BB962C8B-B14F-4D97-AF65-F5344CB8AC3E}">
        <p14:creationId xmlns:p14="http://schemas.microsoft.com/office/powerpoint/2010/main" val="14283376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183</TotalTime>
  <Words>2440</Words>
  <Application>Microsoft Office PowerPoint</Application>
  <PresentationFormat>Custom</PresentationFormat>
  <Paragraphs>85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بنام خدا</vt:lpstr>
      <vt:lpstr>نقش معنی در درد</vt:lpstr>
      <vt:lpstr>PowerPoint Presentation</vt:lpstr>
      <vt:lpstr>PowerPoint Presentation</vt:lpstr>
      <vt:lpstr>درد مزمن</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30</cp:revision>
  <dcterms:created xsi:type="dcterms:W3CDTF">2018-11-11T18:37:44Z</dcterms:created>
  <dcterms:modified xsi:type="dcterms:W3CDTF">2020-06-16T14:33:17Z</dcterms:modified>
</cp:coreProperties>
</file>