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2" r:id="rId2"/>
    <p:sldId id="256" r:id="rId3"/>
    <p:sldId id="257" r:id="rId4"/>
    <p:sldId id="258" r:id="rId5"/>
    <p:sldId id="259" r:id="rId6"/>
    <p:sldId id="260" r:id="rId7"/>
    <p:sldId id="263" r:id="rId8"/>
    <p:sldId id="261" r:id="rId9"/>
    <p:sldId id="264" r:id="rId10"/>
    <p:sldId id="265" r:id="rId11"/>
    <p:sldId id="273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0455" autoAdjust="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472864-0785-422A-9EE4-6F0F114879F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79594-FABF-4A67-85C0-AF0738C74A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121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79594-FABF-4A67-85C0-AF0738C74AD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FACD0-46EC-46CB-855C-D62F837DCAA7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5C5AC-2065-4034-B7EF-D6BC8836C5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7848600" cy="2819400"/>
          </a:xfrm>
        </p:spPr>
        <p:txBody>
          <a:bodyPr>
            <a:normAutofit/>
          </a:bodyPr>
          <a:lstStyle/>
          <a:p>
            <a:r>
              <a:rPr lang="fa-IR" sz="8800" dirty="0" smtClean="0">
                <a:solidFill>
                  <a:schemeClr val="tx1"/>
                </a:solidFill>
                <a:cs typeface="2  Karim" panose="00000400000000000000" pitchFamily="2" charset="-78"/>
              </a:rPr>
              <a:t>بسم الله الرحمن الرحیم</a:t>
            </a:r>
            <a:endParaRPr lang="en-US" sz="8800" dirty="0">
              <a:solidFill>
                <a:schemeClr val="tx1"/>
              </a:solidFill>
              <a:cs typeface="2  Karim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14800" y="2974156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97000" b="-9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52400"/>
            <a:ext cx="7772400" cy="1393825"/>
          </a:xfrm>
        </p:spPr>
        <p:txBody>
          <a:bodyPr>
            <a:normAutofit/>
          </a:bodyPr>
          <a:lstStyle/>
          <a:p>
            <a:r>
              <a:rPr lang="fa-IR" sz="6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نقش معلم ومربیان</a:t>
            </a:r>
            <a:endParaRPr lang="en-US" sz="60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752600"/>
            <a:ext cx="9144000" cy="1752600"/>
          </a:xfrm>
        </p:spPr>
        <p:txBody>
          <a:bodyPr>
            <a:normAutofit fontScale="25000" lnSpcReduction="20000"/>
          </a:bodyPr>
          <a:lstStyle/>
          <a:p>
            <a:r>
              <a:rPr lang="fa-IR" sz="21600" dirty="0" smtClean="0">
                <a:solidFill>
                  <a:schemeClr val="tx1"/>
                </a:solidFill>
                <a:latin typeface="Estrangelo Edessa" panose="03080600000000000000" pitchFamily="66" charset="0"/>
                <a:cs typeface="Estrangelo Edessa" panose="03080600000000000000" pitchFamily="66" charset="0"/>
              </a:rPr>
              <a:t>شناخت خود و دیگران و مفهوم رابطه و دوستی: </a:t>
            </a:r>
            <a:r>
              <a:rPr lang="fa-IR" sz="17600" dirty="0" smtClean="0">
                <a:solidFill>
                  <a:schemeClr val="tx1"/>
                </a:solidFill>
                <a:latin typeface="Estrangelo Edessa" panose="03080600000000000000" pitchFamily="66" charset="0"/>
                <a:cs typeface="Estrangelo Edessa" panose="03080600000000000000" pitchFamily="66" charset="0"/>
              </a:rPr>
              <a:t>کودک که تا این سن فقط از دریچه نگاه والدین به خود و پیرامونش می نگریست و تقریبا فقط با انها در ارتباط بود حال این فرصت را پیدا می کند تا با انواع نظرات و دیدگاههای مختلف اشنا شود و مفهوم رابطه و دوستی را دقیق تر و ملموس تر درک کند.برای تسهیل این موضوع</a:t>
            </a:r>
          </a:p>
          <a:p>
            <a:r>
              <a:rPr lang="fa-IR" sz="17600" dirty="0" smtClean="0">
                <a:solidFill>
                  <a:schemeClr val="tx1"/>
                </a:solidFill>
                <a:latin typeface="Estrangelo Edessa" panose="03080600000000000000" pitchFamily="66" charset="0"/>
                <a:cs typeface="Estrangelo Edessa" panose="03080600000000000000" pitchFamily="66" charset="0"/>
              </a:rPr>
              <a:t>معلم بایستی فرصت های متعددی برای تجربیات اجتماعی بوجود آورد.</a:t>
            </a:r>
          </a:p>
          <a:p>
            <a:r>
              <a:rPr lang="fa-IR" sz="17600" dirty="0" smtClean="0">
                <a:solidFill>
                  <a:schemeClr val="tx1"/>
                </a:solidFill>
                <a:latin typeface="Estrangelo Edessa" panose="03080600000000000000" pitchFamily="66" charset="0"/>
                <a:cs typeface="Estrangelo Edessa" panose="03080600000000000000" pitchFamily="66" charset="0"/>
              </a:rPr>
              <a:t>کودکان بایستی قادر به بازی و همکاری و مباحثه با همکلاسی های خود باشند</a:t>
            </a:r>
            <a:r>
              <a:rPr lang="fa-IR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3018"/>
            <a:ext cx="9144000" cy="6881018"/>
          </a:xfrm>
        </p:spPr>
      </p:pic>
      <p:sp>
        <p:nvSpPr>
          <p:cNvPr id="5" name="TextBox 4"/>
          <p:cNvSpPr txBox="1"/>
          <p:nvPr/>
        </p:nvSpPr>
        <p:spPr>
          <a:xfrm>
            <a:off x="152400" y="381000"/>
            <a:ext cx="899160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5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پذیرفته شدن و اهمیت داشتن:</a:t>
            </a:r>
          </a:p>
          <a:p>
            <a:pPr algn="ct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معلم حداقل در جمع تا حد امکان به یک اندازه و به همه دانش اموزان توجه داشته وعلاقه نشان دهد و بر روی عده ای خاص این پیام را حتی به دانش اموزان سخت و مشکل برساند که اگرچه ممکن است گاهی نسبت به رفتارت بی توجهی کنم ولی به عنوان یک فرد خوب در ذهنم جاداری و به فکرت هستم.</a:t>
            </a:r>
          </a:p>
          <a:p>
            <a:pPr algn="ct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معلم همیشه این پیام را به کودکان برساند که چه رفتارهایی پذیرفتنی نبوده و اگرچه گاهی افراد به اشتباه ممکن بدرفتاری کنند ولی همه انها خوب صادق و ارزشمند هستند</a:t>
            </a:r>
            <a:r>
              <a:rPr lang="fa-IR" sz="2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85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762000" y="1143000"/>
            <a:ext cx="73914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8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تقویت روابط دوستانه :</a:t>
            </a:r>
          </a:p>
          <a:p>
            <a:pPr algn="r"/>
            <a:r>
              <a:rPr lang="fa-IR" sz="48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معلم باید تلاش کند تا از طریق طرح فعالیت بازی و پرورش های مختلف در عین همکاری جمعی و کلاسی ، روابط بین دوستان و تشکیل گروههای همخوان تقویت شود</a:t>
            </a:r>
            <a:r>
              <a:rPr lang="fa-IR" dirty="0" smtClean="0"/>
              <a:t>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593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-228600" y="120402"/>
            <a:ext cx="914400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72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آموزش مسائل اخلاقی: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می توان موضوعات اخلاقی واقعی زندگی روزمره را نیز بتدریج به بحث گذاشت و از آنها خواست تا فکر و تحقیق کنند و نظراتشان را ابراز کنند مثلا عدم پیروی از قوانین ، تقلب کردن و...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هدف از چنین بحث هایی به فکر واداشتن کودکان و تقویت قدرت استدلال و منطق اخلاقی و آشنایی با تفاوتها بوده و در بسیاری از موارد ممکن است یکجواب و پاسخ قطعی و درست وجود نداشته باشد و وظیفه معلم هدایت بحث و به فکر واداشتن کودکان بدون قضاوت و نه رسیدن به یک پاسخ مشخص به فرد است.</a:t>
            </a:r>
            <a:endParaRPr lang="en-US" sz="44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-152400" y="76200"/>
            <a:ext cx="9144000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8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آمادگی کودک برای مدرسه</a:t>
            </a:r>
          </a:p>
          <a:p>
            <a:pPr algn="r"/>
            <a:r>
              <a:rPr lang="fa-IR" sz="48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آشنا کردن کودک با محیط مدرسه: چند روز تا شروع مدرسه با هماهنگی قبلی کودک را به مدرسه ببرید و تمامی قسمت های مدرسه را به او نشان دهید </a:t>
            </a:r>
          </a:p>
          <a:p>
            <a:pPr algn="r"/>
            <a:r>
              <a:rPr lang="fa-IR" sz="5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تمرین در منزل </a:t>
            </a:r>
            <a:r>
              <a:rPr lang="fa-IR" sz="48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: از چند روز قبل از شروع مدرسه با بازی های نمایشی و ایفای نقش طریقه صحیح سوال کردن ، اجازه گرفتن ، معرفی خود و دیگر مسائل مربوط به مدرسه را در قالب بازی چند بار تمرین کنید و نحوه برخورد با مسائل خاص را به او توضیح دهید.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486" y="-17145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228600" y="457200"/>
            <a:ext cx="8686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5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گفتگوهای مناسب روزانه بعد از مدرسه : گفت گو های روزانه فرصت بسیار خوبی برای دست یابی به افکار و ذهن کودک و نیز تمرین بسیار خوبی برای کودک در ابراز خود است.</a:t>
            </a:r>
          </a:p>
          <a:p>
            <a:pPr algn="r"/>
            <a:r>
              <a:rPr lang="fa-IR" sz="5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مثلا امروز چی یادگرفتی که قبلا نمی دونستی ؟</a:t>
            </a:r>
          </a:p>
          <a:p>
            <a:pPr algn="r"/>
            <a:r>
              <a:rPr lang="fa-IR" sz="5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با چند تا از همکلاسیات صحبت کردی ؟</a:t>
            </a:r>
          </a:p>
          <a:p>
            <a:pPr algn="r"/>
            <a:r>
              <a:rPr lang="fa-IR" sz="5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امروز چه اتفاق جالبی افتاد؟</a:t>
            </a:r>
            <a:endParaRPr lang="en-US" sz="54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-152400" y="304800"/>
            <a:ext cx="91440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66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اضطراب جدایی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از 6 تا 7 ماهگی به بعد تقریبا همه افراد در هر سنی در زمان جدا شدن و دوری از عزیزی به درجات متفاوت دچار اضطراب و ناراحتی و حتی ترس می شوند . بالغین سالم به دلیل درک درست از زمان مشخص با اضطراب جدایی به راحتی کنار می آیند و در آنها چندان مسئله  ساز نخواهد بود . اما در بعضی کودکان بدلیل فقدان چنین توانایی هایی اضطراب جدایی شدید تر است و شدت آن سبب اختلال در زندگی طبیعی فرد می گردد که به آن اختلال اضطراب جدایی می گویند.عوامل ارثی ، پیوند عاطفی ناامن ، والدین کنترلی و مضطرب و تجربیات منفی از عوامل اصلی بوجود آورنده اختلال اضطراب جدایی هستند.</a:t>
            </a:r>
            <a:endParaRPr lang="en-US" sz="40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856"/>
            <a:ext cx="2584515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-76200" y="381000"/>
            <a:ext cx="91440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72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نشانه های اضطراب جدایی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بیقراری یا گریه و زاری کردن ویا کج خلقی در زمان جدا شدن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عدم تمایل برای رفتن به کودکستان و بهانه آوردن برای آنها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اشکال در به خواب رفتن به تنهایی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دیدن کابوس های شبانه متعدد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عدم تمایل در بازی با کودکان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شدت اضطراب جدایی از زمانی به زمان دیگر و در موقعیت های مختلف متفاوت است</a:t>
            </a:r>
            <a:endParaRPr lang="en-US" sz="44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990600" y="381000"/>
            <a:ext cx="78486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72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عواقب اضطراب جدایی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احتمال بروز اضطراب عمومی و انواعی از هراس</a:t>
            </a:r>
            <a:r>
              <a:rPr lang="en-US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-1</a:t>
            </a:r>
            <a:endParaRPr lang="fa-IR" sz="4400" dirty="0" smtClean="0">
              <a:latin typeface="Tw Cen MT" panose="020B0602020104020603" pitchFamily="34" charset="0"/>
              <a:cs typeface="Estrangelo Edessa" panose="03080600000000000000" pitchFamily="66" charset="0"/>
            </a:endParaRP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افت تحصیلی </a:t>
            </a:r>
            <a:r>
              <a:rPr lang="en-US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-2</a:t>
            </a:r>
            <a:endParaRPr lang="fa-IR" sz="4400" dirty="0" smtClean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کاهش توانایی در برقراری روابط اجتماعی</a:t>
            </a:r>
            <a:r>
              <a:rPr lang="en-US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-3</a:t>
            </a:r>
            <a:endParaRPr lang="fa-IR" sz="4400" dirty="0" smtClean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76525" cy="1704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8626"/>
            <a:ext cx="2381250" cy="179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82976"/>
            <a:ext cx="2247900" cy="2028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3693092"/>
            <a:ext cx="4572000" cy="29788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0380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434"/>
          </a:xfrm>
        </p:spPr>
      </p:pic>
      <p:sp>
        <p:nvSpPr>
          <p:cNvPr id="6" name="TextBox 5"/>
          <p:cNvSpPr txBox="1"/>
          <p:nvPr/>
        </p:nvSpPr>
        <p:spPr>
          <a:xfrm>
            <a:off x="685800" y="274638"/>
            <a:ext cx="83820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72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برخورد صحیح با اضطراب جدایی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هرگز کودک را تحقیر و سرزنش نکنید و در مقابل ، هر نوع رفتار درست او را تحسین کنید.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احساس او را درک و تایید و به او اطمینان خاطر دهید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هیچ گاه بی خبر اورا ترک نکنید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هفته ای چند بار همسرتان کودک را برای مدت کوتاهی برای بازی یا خرید بیرون ببرد و در زمان برگشت آنها ، شما حتما در منزل حضور داشته باشید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5238750"/>
            <a:ext cx="2819400" cy="161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-152400" y="76200"/>
            <a:ext cx="9144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48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اضطراب جدایی در رفتن به مدرسه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شما باید با مشاور یا مربی موارد زیر را بکار ببرید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مدرسه رفتن را به عنوان مسئولیت کودک در نظر بگیرید و هیچگاه دوست نداشتن را به عنوان عذر و بهانه رفتن به مدرسه نپذیرید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برای رفتن به مدرسه کودک را از قبل آماده کنید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در صورت خواست یا تمایل کودک اجازه دهید یک اسباب بازی مورد علاقه اش را با خود به مدرسه ببرد تا در موقع ناراحتی  از آن استفاده کند.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اگر اضطراب جدایی با یکی از والدین شدیدتر است دیگری کودک را به مدرسه ببرد.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روز خرید لوازم مدرسه را به یک روز خاص برای او تبدیل کنید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-76200" y="381000"/>
            <a:ext cx="91440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5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تکنیک تنفس عمیق و آرام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کودکان بزرگ و نوجوانان: کودک دهانش را تقریبا بسته  و از دماغ یک نفس عمیق و آرام بکشد(حدود 4 ثانیه). کودک بایستی در پایان دم 2 ثانیه نفس خود را نگه دارد و آنگاه با دهانش آرام نفسش را بیرون دهد.</a:t>
            </a:r>
          </a:p>
          <a:p>
            <a:pPr algn="r"/>
            <a:r>
              <a:rPr lang="fa-IR" sz="4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کودکان دبستانی وکوچک تر: بهترین روش برای این کودکان استفاده از بازی حباب سازی است . به کودک توضیح داده شو هدف از این بازی یادگرفتن این نوع نفس کشیدن در مواقع نگرانی است. برای تمرین باید به کودک گفت که دهانش را ببندد و یک نفس عمیق از دماغ بکشد و آنگاه با اندکی مکث به نحوب فوت کند که بزرگ ترین حباب را درست کند.</a:t>
            </a:r>
            <a:endParaRPr lang="en-US" sz="40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533400" y="278832"/>
            <a:ext cx="807720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60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اضطراب و هراس از مدرسه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اضطراب از مدرسه را باید شکلی شدید تر از خجالت دانست که در آن کودک شدیدا از تعامل و مورد ارزیابی قرار گرفتن توسط معلمین و هم کلاسی ها نگران است و می ترسد  کاری خجالت آور از او سر بزند.</a:t>
            </a:r>
          </a:p>
          <a:p>
            <a:pPr algn="r"/>
            <a:r>
              <a:rPr lang="fa-IR" sz="44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مدرسه گریزی با امتناع از مدرسه رفتن متفاوت است زیرا در اولی کودک احساس چندانی در رفتن  یا نرفتن به مدرسه ندارد و کودک از مدرسه فرار می کند و از والدین مخفی می کند و در گیر کار های خلاف می گردد</a:t>
            </a:r>
            <a:endParaRPr lang="en-US" sz="44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ondo-grunge-abstracto_1048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952500" y="607875"/>
            <a:ext cx="7239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48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به عنوان یک قاعده کلی در سیستم های آموزشی تربینی در مدراس باید ترتیبی اتخاذ شود تا حد ممکن هیچ دانش آموزی زیر نورافکن تفتیش و سرزنش دیگران قرار نگیرد . لذا نمرات و تذکرات بایستی </a:t>
            </a:r>
            <a:r>
              <a:rPr lang="fa-IR" sz="4800" dirty="0">
                <a:latin typeface="Estrangelo Edessa" panose="03080600000000000000" pitchFamily="66" charset="0"/>
                <a:cs typeface="Estrangelo Edessa" panose="03080600000000000000" pitchFamily="66" charset="0"/>
              </a:rPr>
              <a:t>ب</a:t>
            </a:r>
            <a:r>
              <a:rPr lang="fa-IR" sz="48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ه طور خصوصی به دانش آموزان انتقال داده شوند و از هر اقدامی که سبب ایجاد احساس خجالت ، ناتوانی و یا زیر سوال رفتن شخصیت کودک شود، جدا خودداری گردد.</a:t>
            </a:r>
            <a:r>
              <a:rPr lang="fa-IR" sz="2800" dirty="0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 </a:t>
            </a:r>
            <a:endParaRPr lang="en-US" sz="2800" dirty="0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1142</Words>
  <Application>Microsoft Office PowerPoint</Application>
  <PresentationFormat>On-screen Show (4:3)</PresentationFormat>
  <Paragraphs>53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نقش معلم ومربیان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نقش معلم ومربیان</dc:title>
  <dc:creator>fatima</dc:creator>
  <cp:lastModifiedBy>Windows User</cp:lastModifiedBy>
  <cp:revision>33</cp:revision>
  <dcterms:created xsi:type="dcterms:W3CDTF">2018-11-22T17:09:44Z</dcterms:created>
  <dcterms:modified xsi:type="dcterms:W3CDTF">2020-06-13T17:41:23Z</dcterms:modified>
</cp:coreProperties>
</file>