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www.infraware.co.kr/2012/infrawarePen" Target="docProps/infrawarePe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5"/>
  </p:notesMasterIdLst>
  <p:sldIdLst>
    <p:sldId id="285" r:id="rId2"/>
    <p:sldId id="256" r:id="rId3"/>
    <p:sldId id="257" r:id="rId4"/>
    <p:sldId id="259" r:id="rId5"/>
    <p:sldId id="260" r:id="rId6"/>
    <p:sldId id="261" r:id="rId7"/>
    <p:sldId id="262" r:id="rId8"/>
    <p:sldId id="276" r:id="rId9"/>
    <p:sldId id="263" r:id="rId10"/>
    <p:sldId id="264" r:id="rId11"/>
    <p:sldId id="265" r:id="rId12"/>
    <p:sldId id="283" r:id="rId13"/>
    <p:sldId id="266" r:id="rId14"/>
    <p:sldId id="267" r:id="rId15"/>
    <p:sldId id="268" r:id="rId16"/>
    <p:sldId id="269" r:id="rId17"/>
    <p:sldId id="270" r:id="rId18"/>
    <p:sldId id="271" r:id="rId19"/>
    <p:sldId id="272" r:id="rId20"/>
    <p:sldId id="273" r:id="rId21"/>
    <p:sldId id="274" r:id="rId22"/>
    <p:sldId id="275" r:id="rId23"/>
    <p:sldId id="284"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990033"/>
    <a:srgbClr val="E9EDF4"/>
    <a:srgbClr val="E9EDEA"/>
    <a:srgbClr val="D34817"/>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66" d="100"/>
          <a:sy n="66" d="100"/>
        </p:scale>
        <p:origin x="-1494"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51B385-87A9-4F84-9DF3-B6203C133CAF}" type="datetimeFigureOut">
              <a:rPr lang="en-US" smtClean="0"/>
              <a:t>5/12/2020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7BD348-91EB-4434-871A-3F6562CAB75B}" type="slidenum">
              <a:rPr lang="en-US" smtClean="0"/>
              <a:t>‹#›</a:t>
            </a:fld>
            <a:endParaRPr lang="en-US"/>
          </a:p>
        </p:txBody>
      </p:sp>
    </p:spTree>
    <p:extLst>
      <p:ext uri="{BB962C8B-B14F-4D97-AF65-F5344CB8AC3E}">
        <p14:creationId xmlns:p14="http://schemas.microsoft.com/office/powerpoint/2010/main" val="2048153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27BD348-91EB-4434-871A-3F6562CAB75B}" type="slidenum">
              <a:rPr lang="en-US" smtClean="0"/>
              <a:t>11</a:t>
            </a:fld>
            <a:endParaRPr lang="en-US"/>
          </a:p>
        </p:txBody>
      </p:sp>
    </p:spTree>
    <p:extLst>
      <p:ext uri="{BB962C8B-B14F-4D97-AF65-F5344CB8AC3E}">
        <p14:creationId xmlns:p14="http://schemas.microsoft.com/office/powerpoint/2010/main" val="2033583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27BD348-91EB-4434-871A-3F6562CAB75B}" type="slidenum">
              <a:rPr lang="en-US" smtClean="0"/>
              <a:t>13</a:t>
            </a:fld>
            <a:endParaRPr lang="en-US"/>
          </a:p>
        </p:txBody>
      </p:sp>
    </p:spTree>
    <p:extLst>
      <p:ext uri="{BB962C8B-B14F-4D97-AF65-F5344CB8AC3E}">
        <p14:creationId xmlns:p14="http://schemas.microsoft.com/office/powerpoint/2010/main" val="2165331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D79773B-BE69-48A9-9BA7-630C30C47EF6}" type="datetime1">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411278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B4A3A9A-98C1-4917-ADA8-722958A5E3FA}" type="datetime1">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1804430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0D928B-16F2-49D6-878A-B4A40E35C860}" type="datetime1">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823853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DDC4FA5-E734-447A-9D07-430553ACD2F2}" type="datetime1">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3706004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2B942ED-1495-4C75-AC43-5A56014DA862}" type="datetime1">
              <a:rPr lang="en-US" smtClean="0"/>
              <a:t>5/12/2020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138297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8368BA2-FF12-48B9-BDE6-7FDC31D4EE5D}" type="datetime1">
              <a:rPr lang="en-US" smtClean="0"/>
              <a:t>5/12/2020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4290039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08DFCE-5FA6-427F-9168-871BA73ED54A}" type="datetime1">
              <a:rPr lang="en-US" smtClean="0"/>
              <a:t>5/12/2020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72098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F205D1-4941-45A5-BE75-3E06A62F8AF7}" type="datetime1">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3649591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71D150-2FE3-4484-8468-3588419E1ABA}" type="datetime1">
              <a:rPr lang="en-US" smtClean="0"/>
              <a:t>5/12/2020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2953496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C78335-4D65-42A2-A8F3-09BDFFC3A820}" type="datetime1">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419829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318032-10CE-458C-B0C2-538540D09231}" type="datetime1">
              <a:rPr lang="en-US" smtClean="0"/>
              <a:t>5/12/2020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948940-8415-4C86-948F-4AFF4F95B835}" type="slidenum">
              <a:rPr lang="en-US" smtClean="0"/>
              <a:t>‹#›</a:t>
            </a:fld>
            <a:endParaRPr lang="en-US"/>
          </a:p>
        </p:txBody>
      </p:sp>
    </p:spTree>
    <p:extLst>
      <p:ext uri="{BB962C8B-B14F-4D97-AF65-F5344CB8AC3E}">
        <p14:creationId xmlns:p14="http://schemas.microsoft.com/office/powerpoint/2010/main" val="82305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D4FB08-C34E-42A5-A34F-7648384F4A8D}" type="datetime1">
              <a:rPr lang="en-US" smtClean="0"/>
              <a:t>5/12/2020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48940-8415-4C86-948F-4AFF4F95B835}" type="slidenum">
              <a:rPr lang="en-US" smtClean="0"/>
              <a:t>‹#›</a:t>
            </a:fld>
            <a:endParaRPr lang="en-US"/>
          </a:p>
        </p:txBody>
      </p:sp>
    </p:spTree>
    <p:extLst>
      <p:ext uri="{BB962C8B-B14F-4D97-AF65-F5344CB8AC3E}">
        <p14:creationId xmlns:p14="http://schemas.microsoft.com/office/powerpoint/2010/main" val="64769926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228845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txBox="1">
            <a:spLocks/>
          </p:cNvSpPr>
          <p:nvPr/>
        </p:nvSpPr>
        <p:spPr>
          <a:xfrm>
            <a:off x="511810" y="982980"/>
            <a:ext cx="8083550" cy="5417820"/>
          </a:xfrm>
          <a:prstGeom prst="rect">
            <a:avLst/>
          </a:prstGeom>
        </p:spPr>
        <p:txBody>
          <a:bodyPr wrap="square" lIns="91440" tIns="45720" rIns="91440" bIns="45720" anchor="t">
            <a:normAutofit/>
          </a:bodyPr>
          <a:lstStyle/>
          <a:p>
            <a:pPr marL="0" indent="0" algn="ctr" defTabSz="914400" rtl="1" latinLnBrk="0">
              <a:lnSpc>
                <a:spcPct val="123000"/>
              </a:lnSpc>
              <a:spcBef>
                <a:spcPts val="0"/>
              </a:spcBef>
              <a:spcAft>
                <a:spcPts val="0"/>
              </a:spcAft>
              <a:buFontTx/>
              <a:buNone/>
            </a:pPr>
            <a:endParaRPr lang="ko-KR" altLang="en-US" sz="1900" dirty="0" smtClean="0">
              <a:latin typeface="Calibri" charset="0"/>
            </a:endParaRPr>
          </a:p>
          <a:p>
            <a:pPr marL="0" indent="0" algn="ctr" defTabSz="914400" rtl="1" latinLnBrk="0">
              <a:lnSpc>
                <a:spcPct val="123000"/>
              </a:lnSpc>
              <a:spcBef>
                <a:spcPts val="0"/>
              </a:spcBef>
              <a:spcAft>
                <a:spcPts val="0"/>
              </a:spcAft>
              <a:buFontTx/>
              <a:buNone/>
            </a:pPr>
            <a:endParaRPr lang="en-US" altLang="ko-KR" sz="1400" dirty="0" smtClean="0">
              <a:solidFill>
                <a:srgbClr val="002060"/>
              </a:solidFill>
              <a:effectLst>
                <a:outerShdw blurRad="38100" dist="38100" dir="2700000">
                  <a:srgbClr val="C0C0C0"/>
                </a:outerShdw>
              </a:effectLst>
              <a:latin typeface="Calibri" charset="0"/>
            </a:endParaRPr>
          </a:p>
          <a:p>
            <a:pPr marL="0" indent="0" algn="ctr" defTabSz="914400" rtl="1" latinLnBrk="0">
              <a:lnSpc>
                <a:spcPct val="205000"/>
              </a:lnSpc>
              <a:spcBef>
                <a:spcPts val="0"/>
              </a:spcBef>
              <a:spcAft>
                <a:spcPts val="0"/>
              </a:spcAft>
              <a:buFontTx/>
              <a:buNone/>
            </a:pPr>
            <a:endParaRPr lang="ko-KR" altLang="en-US" sz="2000" dirty="0" smtClean="0">
              <a:latin typeface="Calibri" charset="0"/>
            </a:endParaRPr>
          </a:p>
          <a:p>
            <a:pPr marL="0" indent="0" algn="ctr" defTabSz="914400" rtl="1" latinLnBrk="0">
              <a:lnSpc>
                <a:spcPct val="205000"/>
              </a:lnSpc>
              <a:spcBef>
                <a:spcPts val="0"/>
              </a:spcBef>
              <a:spcAft>
                <a:spcPts val="0"/>
              </a:spcAft>
              <a:buFontTx/>
              <a:buNone/>
            </a:pPr>
            <a:r>
              <a:rPr lang="ar-SA" altLang="ko-KR" sz="2400" dirty="0" smtClean="0">
                <a:solidFill>
                  <a:srgbClr val="002060"/>
                </a:solidFill>
                <a:effectLst>
                  <a:outerShdw blurRad="38100" dist="38100" dir="2700000">
                    <a:srgbClr val="C0C0C0"/>
                  </a:outerShdw>
                </a:effectLst>
                <a:latin typeface="Calibri" charset="0"/>
              </a:rPr>
              <a:t>عنوان:</a:t>
            </a:r>
            <a:r>
              <a:rPr lang="fa-IR" altLang="ko-KR" sz="2400" dirty="0" smtClean="0">
                <a:solidFill>
                  <a:srgbClr val="002060"/>
                </a:solidFill>
                <a:effectLst>
                  <a:outerShdw blurRad="38100" dist="38100" dir="2700000">
                    <a:srgbClr val="C0C0C0"/>
                  </a:outerShdw>
                </a:effectLst>
                <a:latin typeface="Calibri" charset="0"/>
              </a:rPr>
              <a:t>نقش مبلمان شهری در هویت بخشی به محیط</a:t>
            </a:r>
            <a:endParaRPr lang="ko-KR" altLang="en-US" sz="1600" b="1" dirty="0" smtClean="0">
              <a:latin typeface="Calibri" charset="0"/>
            </a:endParaRPr>
          </a:p>
          <a:p>
            <a:pPr marL="0" indent="0" algn="ctr" defTabSz="914400" rtl="1" latinLnBrk="0">
              <a:lnSpc>
                <a:spcPct val="164000"/>
              </a:lnSpc>
              <a:spcBef>
                <a:spcPts val="0"/>
              </a:spcBef>
              <a:spcAft>
                <a:spcPts val="0"/>
              </a:spcAft>
              <a:buFontTx/>
              <a:buNone/>
            </a:pPr>
            <a:endParaRPr lang="en-US" altLang="ko-KR" sz="1900" b="1" dirty="0" smtClean="0">
              <a:solidFill>
                <a:srgbClr val="000000"/>
              </a:solidFill>
              <a:effectLst>
                <a:outerShdw blurRad="38100" dist="38100" dir="2700000">
                  <a:srgbClr val="C0C0C0"/>
                </a:outerShdw>
              </a:effectLst>
              <a:latin typeface="Calibri" charset="0"/>
            </a:endParaRPr>
          </a:p>
          <a:p>
            <a:pPr marL="0" indent="0" algn="just" defTabSz="914400" rtl="1" latinLnBrk="0">
              <a:lnSpc>
                <a:spcPct val="205000"/>
              </a:lnSpc>
              <a:spcBef>
                <a:spcPts val="0"/>
              </a:spcBef>
              <a:spcAft>
                <a:spcPts val="0"/>
              </a:spcAft>
              <a:buFontTx/>
              <a:buNone/>
            </a:pPr>
            <a:endParaRPr lang="ko-KR" altLang="en-US" sz="1600" dirty="0" smtClean="0">
              <a:latin typeface="Calibri" charset="0"/>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a:xfrm>
            <a:off x="6553200" y="6356350"/>
            <a:ext cx="2134235" cy="365760"/>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2</a:t>
            </a:fld>
            <a:endParaRPr lang="en-US" altLang="en-US">
              <a:solidFill>
                <a:srgbClr val="FFFFFF"/>
              </a:solidFill>
              <a:latin typeface="Franklin Gothic Book" panose="020B0503020102020204" pitchFamily="34" charset="0"/>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2</a:t>
            </a:fld>
            <a:endParaRPr lang="en-US" altLang="en-US">
              <a:solidFill>
                <a:srgbClr val="FFFFFF"/>
              </a:solidFill>
              <a:latin typeface="Franklin Gothic Book" panose="020B0503020102020204" pitchFamily="34" charset="0"/>
            </a:endParaRPr>
          </a:p>
        </p:txBody>
      </p:sp>
    </p:spTree>
    <p:extLst>
      <p:ext uri="{BB962C8B-B14F-4D97-AF65-F5344CB8AC3E}">
        <p14:creationId xmlns:p14="http://schemas.microsoft.com/office/powerpoint/2010/main" val="9916543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1"/>
            <a:ext cx="9121140" cy="93726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مقدمه</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a:xfrm>
            <a:off x="6553200" y="6356350"/>
            <a:ext cx="2134235" cy="365760"/>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3</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925830"/>
            <a:ext cx="8083550" cy="5516880"/>
          </a:xfrm>
          <a:prstGeom prst="rect">
            <a:avLst/>
          </a:prstGeom>
        </p:spPr>
        <p:txBody>
          <a:bodyPr wrap="square" lIns="91440" tIns="45720" rIns="91440" bIns="45720" anchor="t">
            <a:normAutofit/>
          </a:bodyPr>
          <a:lstStyle/>
          <a:p>
            <a:pPr marL="0" indent="0" algn="just" defTabSz="914400" rtl="1" latinLnBrk="0">
              <a:spcBef>
                <a:spcPts val="0"/>
              </a:spcBef>
              <a:spcAft>
                <a:spcPts val="0"/>
              </a:spcAft>
              <a:buFontTx/>
              <a:buNone/>
            </a:pPr>
            <a:endParaRPr lang="ko-KR" altLang="en-US" sz="1500" dirty="0" smtClean="0">
              <a:latin typeface="Calibri" charset="0"/>
              <a:cs typeface="B Nazanin" panose="000004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3</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0" name="Oval 9"/>
          <p:cNvSpPr/>
          <p:nvPr/>
        </p:nvSpPr>
        <p:spPr>
          <a:xfrm>
            <a:off x="304800" y="80536"/>
            <a:ext cx="16764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1</a:t>
            </a:r>
            <a:endParaRPr lang="en-US" dirty="0">
              <a:cs typeface="B Titr" panose="00000700000000000000" pitchFamily="2" charset="-78"/>
            </a:endParaRPr>
          </a:p>
        </p:txBody>
      </p:sp>
      <p:sp>
        <p:nvSpPr>
          <p:cNvPr id="2" name="TextBox 1"/>
          <p:cNvSpPr txBox="1"/>
          <p:nvPr/>
        </p:nvSpPr>
        <p:spPr>
          <a:xfrm>
            <a:off x="152400" y="841743"/>
            <a:ext cx="8915400" cy="3693319"/>
          </a:xfrm>
          <a:prstGeom prst="rect">
            <a:avLst/>
          </a:prstGeom>
          <a:noFill/>
        </p:spPr>
        <p:txBody>
          <a:bodyPr wrap="square" rtlCol="0">
            <a:spAutoFit/>
          </a:bodyPr>
          <a:lstStyle/>
          <a:p>
            <a:pPr algn="just" rtl="1"/>
            <a:r>
              <a:rPr lang="fa-IR" dirty="0" smtClean="0">
                <a:cs typeface="B Nazanin" panose="00000400000000000000" pitchFamily="2" charset="-78"/>
              </a:rPr>
              <a:t>بدون شک بهبود محیط زیست را نمیتوان منحصرا موقوف به حذف آلاینده ها و توسعه خدمات بهداشتی دانست چرا که ایجاد فضاهای زیبا و دلپذیر و سازماندهی ساختارهای شهری موزون و متناسب نقش بسیار مهمی در ایجاد روحیه نشاط و سرزندگی ایفا میکند . این روزها نقش مبلمان شهری در خدمت رسانی به شهروندان هر شهر بر کسی پوشیده نیست اما مسئولین امر و دیت اندر کاران معتقدند که گذشته از امر خدمت رسانی ، حفظ هویت و زیبایی سیمای شهری نیز از اهمیت بالایی برخوردار است و یکی از عواملی که میتواند باعث ارتقا سطح هویت در فضاهای شهری شود استفاده و جانمایی درست از مبلمان شهری می باشد .</a:t>
            </a:r>
          </a:p>
          <a:p>
            <a:pPr algn="just" rtl="1"/>
            <a:r>
              <a:rPr lang="fa-IR" dirty="0" smtClean="0">
                <a:cs typeface="B Nazanin" panose="00000400000000000000" pitchFamily="2" charset="-78"/>
              </a:rPr>
              <a:t>امروزه در سراسر جهان ، طراحی محیط و مبلمان شهری در حیطه هویت و فرهنگ جامعه و شهروند می باشد و در واقع طراحی مبلمان شهری از اندیشه ها و هویت یک جامعه برخواسته بطوریکه هنر و خلاقیت ادغام شده و به گونه ای جاودان میشود که بر همه اقشار جامعه تاثیرگذار است اولین نقشی که برای طراحی مبلمان شهری قائل میشویم همان برقراری ارتباط بصری مناسب بین طرح و انسنا است و یا به زبانی دیگر همان ارتباط بین مبلمان شهری و هویت می باشد و دومین نقش، وظیفه زیباسازی محیط را بر عهده میگیرد چرا که انسان زیباپسند است و باید در المان های شهری همچون مبلمان شهری وجود داشته باشد که این خود باعث آرامش انسان و افزایش تعاملات اجتماعی است که بر تاثیر زیادی  حفظ هویت فضای شهری از طریق وجود مردم می گذارد </a:t>
            </a:r>
            <a:endParaRPr lang="en-US" dirty="0">
              <a:cs typeface="B Nazanin" panose="00000400000000000000" pitchFamily="2" charset="-78"/>
            </a:endParaRPr>
          </a:p>
        </p:txBody>
      </p:sp>
    </p:spTree>
    <p:extLst>
      <p:ext uri="{BB962C8B-B14F-4D97-AF65-F5344CB8AC3E}">
        <p14:creationId xmlns:p14="http://schemas.microsoft.com/office/powerpoint/2010/main" val="12611183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1"/>
            <a:ext cx="9121140" cy="93726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مساله (پرسش) اصلی (کلی)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a:xfrm>
            <a:off x="6553200" y="6356350"/>
            <a:ext cx="2134235" cy="365760"/>
          </a:xfrm>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4</a:t>
            </a:fld>
            <a:endParaRPr lang="en-US" altLang="en-US">
              <a:solidFill>
                <a:srgbClr val="FFFFFF"/>
              </a:solidFill>
              <a:latin typeface="Franklin Gothic Book" panose="020B0503020102020204" pitchFamily="34" charset="0"/>
            </a:endParaRPr>
          </a:p>
        </p:txBody>
      </p:sp>
      <p:sp>
        <p:nvSpPr>
          <p:cNvPr id="5" name="Rect 5"/>
          <p:cNvSpPr>
            <a:spLocks noGrp="1" noChangeArrowheads="1"/>
          </p:cNvSpPr>
          <p:nvPr/>
        </p:nvSpPr>
        <p:spPr>
          <a:xfrm>
            <a:off x="440055" y="703580"/>
            <a:ext cx="8489950" cy="5941060"/>
          </a:xfrm>
          <a:prstGeom prst="rect">
            <a:avLst/>
          </a:prstGeom>
          <a:ln w="9525" cap="flat" cmpd="sng">
            <a:noFill/>
            <a:prstDash/>
          </a:ln>
        </p:spPr>
        <p:txBody>
          <a:bodyPr wrap="square" lIns="91440" tIns="45720" rIns="91440" bIns="45720" anchor="t">
            <a:normAutofit/>
          </a:bodyPr>
          <a:lstStyle/>
          <a:p>
            <a:pPr marL="0" indent="0" algn="ctr" defTabSz="914400" rtl="1" latinLnBrk="0">
              <a:lnSpc>
                <a:spcPct val="104000"/>
              </a:lnSpc>
              <a:spcBef>
                <a:spcPts val="0"/>
              </a:spcBef>
              <a:spcAft>
                <a:spcPts val="0"/>
              </a:spcAft>
              <a:buFontTx/>
              <a:buNone/>
            </a:pPr>
            <a:endParaRPr lang="ko-KR" altLang="en-US" sz="1800" dirty="0" smtClean="0">
              <a:latin typeface="Calibri" charset="0"/>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4</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4</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6764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2</a:t>
            </a:r>
            <a:endParaRPr lang="en-US" dirty="0">
              <a:cs typeface="B Titr" panose="00000700000000000000" pitchFamily="2" charset="-78"/>
            </a:endParaRPr>
          </a:p>
        </p:txBody>
      </p:sp>
      <p:sp>
        <p:nvSpPr>
          <p:cNvPr id="2" name="TextBox 1"/>
          <p:cNvSpPr txBox="1"/>
          <p:nvPr/>
        </p:nvSpPr>
        <p:spPr>
          <a:xfrm>
            <a:off x="685800" y="1447800"/>
            <a:ext cx="7315200" cy="1477328"/>
          </a:xfrm>
          <a:prstGeom prst="rect">
            <a:avLst/>
          </a:prstGeom>
          <a:noFill/>
        </p:spPr>
        <p:txBody>
          <a:bodyPr wrap="square" rtlCol="0">
            <a:spAutoFit/>
          </a:bodyPr>
          <a:lstStyle/>
          <a:p>
            <a:pPr algn="r" rtl="1"/>
            <a:r>
              <a:rPr lang="fa-IR" dirty="0" smtClean="0">
                <a:cs typeface="B Nazanin" panose="00000400000000000000" pitchFamily="2" charset="-78"/>
              </a:rPr>
              <a:t>1- چگونه میتوان با استفاده درست از مبلمان شهری باعث ارتقا سطح هویت فضای شهری شویم؟</a:t>
            </a:r>
          </a:p>
          <a:p>
            <a:pPr algn="r" rtl="1"/>
            <a:r>
              <a:rPr lang="fa-IR" dirty="0" smtClean="0">
                <a:cs typeface="B Nazanin" panose="00000400000000000000" pitchFamily="2" charset="-78"/>
              </a:rPr>
              <a:t>2- آیا بین مبلمان شهری و هویت بخشی به محله رابطه ای وجود دارد؟</a:t>
            </a:r>
          </a:p>
          <a:p>
            <a:pPr algn="r" rtl="1"/>
            <a:r>
              <a:rPr lang="fa-IR" dirty="0" smtClean="0">
                <a:cs typeface="B Nazanin" panose="00000400000000000000" pitchFamily="2" charset="-78"/>
              </a:rPr>
              <a:t>3- چه عواملی بر افزایش هویت در حیطه مبلمان شهری وجود دارد ؟</a:t>
            </a:r>
          </a:p>
          <a:p>
            <a:pPr algn="r" rtl="1"/>
            <a:r>
              <a:rPr lang="fa-IR" dirty="0" smtClean="0">
                <a:cs typeface="B Nazanin" panose="00000400000000000000" pitchFamily="2" charset="-78"/>
              </a:rPr>
              <a:t>4- آیا وجود مبلمان شهری مناسب با هویت و وجود افراد میتواند باعث کاهش جرم و جنایت و افزایش امنیت فضای شهری شود ؟</a:t>
            </a:r>
            <a:endParaRPr lang="en-US" dirty="0">
              <a:cs typeface="B Nazanin" panose="00000400000000000000" pitchFamily="2" charset="-78"/>
            </a:endParaRPr>
          </a:p>
        </p:txBody>
      </p:sp>
    </p:spTree>
    <p:extLst>
      <p:ext uri="{BB962C8B-B14F-4D97-AF65-F5344CB8AC3E}">
        <p14:creationId xmlns:p14="http://schemas.microsoft.com/office/powerpoint/2010/main" val="39876502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1"/>
            <a:ext cx="9121140" cy="93726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مساله (پرسش‌های) فرعی</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endParaRPr lang="en-US" sz="1800" dirty="0">
              <a:solidFill>
                <a:srgbClr val="002060"/>
              </a:solidFill>
              <a:effectLst>
                <a:outerShdw blurRad="38100" dist="38100" dir="2700000" algn="tl">
                  <a:srgbClr val="000000">
                    <a:alpha val="43137"/>
                  </a:srgbClr>
                </a:outerShdw>
              </a:effectLst>
              <a:cs typeface="B Titr"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5</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5</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6764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2</a:t>
            </a:r>
            <a:endParaRPr lang="en-US" dirty="0">
              <a:cs typeface="B Titr" panose="00000700000000000000" pitchFamily="2" charset="-78"/>
            </a:endParaRPr>
          </a:p>
        </p:txBody>
      </p:sp>
      <p:sp>
        <p:nvSpPr>
          <p:cNvPr id="12" name="Subtitle 2"/>
          <p:cNvSpPr txBox="1">
            <a:spLocks/>
          </p:cNvSpPr>
          <p:nvPr/>
        </p:nvSpPr>
        <p:spPr>
          <a:xfrm>
            <a:off x="527050" y="1132886"/>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285750" indent="-285750" algn="just" rtl="1">
              <a:lnSpc>
                <a:spcPct val="200000"/>
              </a:lnSpc>
              <a:buFont typeface="Arial" panose="020B0604020202020204" pitchFamily="34" charset="0"/>
              <a:buChar char="•"/>
            </a:pPr>
            <a:endPar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endParaRPr>
          </a:p>
          <a:p>
            <a:pPr marL="285750" indent="-285750" algn="just" rtl="1">
              <a:lnSpc>
                <a:spcPct val="200000"/>
              </a:lnSpc>
              <a:buFont typeface="Arial" panose="020B0604020202020204" pitchFamily="34" charset="0"/>
              <a:buChar char="•"/>
            </a:pPr>
            <a:endParaRPr lang="fa-IR" sz="1700" b="1" dirty="0">
              <a:solidFill>
                <a:srgbClr val="002060"/>
              </a:solidFill>
              <a:effectLst>
                <a:outerShdw blurRad="38100" dist="38100" dir="2700000" algn="tl">
                  <a:srgbClr val="000000">
                    <a:alpha val="43137"/>
                  </a:srgbClr>
                </a:outerShdw>
              </a:effectLst>
              <a:cs typeface="B Titr" panose="00000700000000000000" pitchFamily="2" charset="-78"/>
            </a:endParaRPr>
          </a:p>
          <a:p>
            <a:pPr marL="285750" indent="-285750" algn="just" rtl="1">
              <a:lnSpc>
                <a:spcPct val="200000"/>
              </a:lnSpc>
              <a:buFont typeface="Arial" panose="020B0604020202020204" pitchFamily="34" charset="0"/>
              <a:buChar char="•"/>
            </a:pPr>
            <a:endParaRPr lang="en-US" sz="1700" b="1" dirty="0">
              <a:solidFill>
                <a:srgbClr val="002060"/>
              </a:solidFill>
              <a:effectLst>
                <a:outerShdw blurRad="38100" dist="38100" dir="2700000" algn="tl">
                  <a:srgbClr val="000000">
                    <a:alpha val="43137"/>
                  </a:srgbClr>
                </a:outerShdw>
              </a:effectLst>
              <a:cs typeface="B Titr" panose="00000700000000000000" pitchFamily="2" charset="-78"/>
            </a:endParaRPr>
          </a:p>
        </p:txBody>
      </p:sp>
      <p:sp>
        <p:nvSpPr>
          <p:cNvPr id="2" name="TextBox 1"/>
          <p:cNvSpPr txBox="1"/>
          <p:nvPr/>
        </p:nvSpPr>
        <p:spPr>
          <a:xfrm>
            <a:off x="990600" y="1447800"/>
            <a:ext cx="7467600" cy="2308324"/>
          </a:xfrm>
          <a:prstGeom prst="rect">
            <a:avLst/>
          </a:prstGeom>
          <a:noFill/>
        </p:spPr>
        <p:txBody>
          <a:bodyPr wrap="square" rtlCol="0">
            <a:spAutoFit/>
          </a:bodyPr>
          <a:lstStyle/>
          <a:p>
            <a:pPr algn="r" rtl="1"/>
            <a:r>
              <a:rPr lang="fa-IR" dirty="0" smtClean="0">
                <a:cs typeface="B Nazanin" panose="00000400000000000000" pitchFamily="2" charset="-78"/>
              </a:rPr>
              <a:t>1- آیا بین مبلمان شهری و آرامش ذهنی و سلامت روانی افراد ارتباطی وجود دارد؟</a:t>
            </a:r>
          </a:p>
          <a:p>
            <a:pPr algn="r" rtl="1"/>
            <a:r>
              <a:rPr lang="fa-IR" dirty="0" smtClean="0">
                <a:cs typeface="B Nazanin" panose="00000400000000000000" pitchFamily="2" charset="-78"/>
              </a:rPr>
              <a:t>2- آیا اقلیم متفاوت هر شهر و فضای شهری تاثیر در نوع استفاده از مبلمان شهری متناسب با هویت مکان وجود دارد؟</a:t>
            </a:r>
          </a:p>
          <a:p>
            <a:pPr algn="r" rtl="1"/>
            <a:r>
              <a:rPr lang="fa-IR" dirty="0" smtClean="0">
                <a:cs typeface="B Nazanin" panose="00000400000000000000" pitchFamily="2" charset="-78"/>
              </a:rPr>
              <a:t>3- آیا جایگاه قرارگیری مبلمان شهری تاثیر بر افزایش یا کاهش هویت دارد؟</a:t>
            </a:r>
          </a:p>
          <a:p>
            <a:pPr algn="r" rtl="1"/>
            <a:r>
              <a:rPr lang="fa-IR" dirty="0" smtClean="0">
                <a:cs typeface="B Nazanin" panose="00000400000000000000" pitchFamily="2" charset="-78"/>
              </a:rPr>
              <a:t>4- آیا وجود مبلمان شهری مناسب با هویت مکان میتواند باعث انگیزه و افزایش حضورپذیری افراد در فضای شهری شود ؟</a:t>
            </a:r>
          </a:p>
          <a:p>
            <a:pPr algn="r" rtl="1"/>
            <a:r>
              <a:rPr lang="fa-IR" dirty="0" smtClean="0">
                <a:cs typeface="B Nazanin" panose="00000400000000000000" pitchFamily="2" charset="-78"/>
              </a:rPr>
              <a:t>5- آیا رنگ ، نوع مصالح و ... در مبلمان شهری بر هویت مکان موثر است ؟</a:t>
            </a:r>
            <a:br>
              <a:rPr lang="fa-IR" dirty="0" smtClean="0">
                <a:cs typeface="B Nazanin" panose="00000400000000000000" pitchFamily="2" charset="-78"/>
              </a:rPr>
            </a:br>
            <a:endParaRPr lang="en-US" dirty="0">
              <a:cs typeface="B Nazanin" panose="00000400000000000000" pitchFamily="2" charset="-78"/>
            </a:endParaRPr>
          </a:p>
        </p:txBody>
      </p:sp>
    </p:spTree>
    <p:extLst>
      <p:ext uri="{BB962C8B-B14F-4D97-AF65-F5344CB8AC3E}">
        <p14:creationId xmlns:p14="http://schemas.microsoft.com/office/powerpoint/2010/main" val="164342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1"/>
            <a:ext cx="9121140" cy="93726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تشریح مسأله (پرسش) </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fa-IR" sz="1700" b="1" dirty="0" smtClean="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6</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6</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6764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2</a:t>
            </a:r>
            <a:endParaRPr lang="en-US" dirty="0">
              <a:cs typeface="B Titr" panose="00000700000000000000" pitchFamily="2" charset="-78"/>
            </a:endParaRPr>
          </a:p>
        </p:txBody>
      </p:sp>
      <p:sp>
        <p:nvSpPr>
          <p:cNvPr id="2" name="TextBox 1"/>
          <p:cNvSpPr txBox="1"/>
          <p:nvPr/>
        </p:nvSpPr>
        <p:spPr>
          <a:xfrm>
            <a:off x="304800" y="1131572"/>
            <a:ext cx="8534400" cy="4278094"/>
          </a:xfrm>
          <a:prstGeom prst="rect">
            <a:avLst/>
          </a:prstGeom>
          <a:noFill/>
        </p:spPr>
        <p:txBody>
          <a:bodyPr wrap="square" rtlCol="0">
            <a:spAutoFit/>
          </a:bodyPr>
          <a:lstStyle/>
          <a:p>
            <a:pPr algn="just" rtl="1"/>
            <a:r>
              <a:rPr lang="fa-IR" sz="1700" dirty="0" smtClean="0">
                <a:cs typeface="0 Nazanin" panose="00000400000000000000" pitchFamily="2" charset="-78"/>
              </a:rPr>
              <a:t>توسعه نامناسب و رشد سریع شهرها بدون تمهیدات و زیرساختهای لازم ، پیامدهای منفی زیادی را در بخشهای مختلف یک شهر به همراه داشته است که در این میان ساماندهی کاربری های عمومی و محیط های شهری آن از جمله مبلمان شهری یکی از رهیافتهای سازنده ایجاد شهرسازی پایدار به شمار می آید که با هدف بهبود کیفیت محیطی ، ارتقا سطح هویت و برآوردن نیازهای مختلف انسان  و ارتقا تعاملات اجتماعی صورت می پذیرد .</a:t>
            </a:r>
          </a:p>
          <a:p>
            <a:pPr algn="just" rtl="1"/>
            <a:r>
              <a:rPr lang="fa-IR" sz="1700" dirty="0" smtClean="0">
                <a:cs typeface="0 Nazanin" panose="00000400000000000000" pitchFamily="2" charset="-78"/>
              </a:rPr>
              <a:t>همانطور که امروزه مشاهده میشود گسترش بی ضابطه ی بسیاری از شهرها و افزایش جمعیت ؛ کم کم تسلط مسئولان شهری به کنترل اوضاع اجتماعی و پرداختن به امور سیمای شهرها و ساماندهی آن کمتر از گذشته می شود و گاهی هویت حفظ سیمای بصری در زیر پوشش عملکردها و پاسخ به نیاز روزمره ی شهروندان به فراموشی سپرده می شود در بعضی موارد نیز میتوان گفت هجوم بی رویه و حساب نشده ی جمعیت از روستاها و شهرهای دیگر و در نتیجه نیاز بیشتر به خدمات شهری مناسب باعث بوجود آمدن سیمای نامناسب و اغتشاش در هویت و کالبد شهر می شود . بطوریکه در بسیاری از موارد برای پاسخگویی به نیاز شهروندان در امر خدمات شهری دقت فدای سرعت شده و حفظ هویت و زیبایی به ویژه در مبلمان شهری قربانی نیازهای مقطعی و نسنجیده روزمره شهری میشود که این باعث میشود جایگیری و جایگذاری مبلمان شهری نه تنها باعث افزایش و ارتقا هویت فضاهای شهری و محیط شهری نشود بلکه باعث از بین رفتن هویت به وسیله مبلمان شهری شود .</a:t>
            </a:r>
          </a:p>
          <a:p>
            <a:pPr algn="just" rtl="1"/>
            <a:r>
              <a:rPr lang="fa-IR" sz="1700" dirty="0" smtClean="0">
                <a:cs typeface="0 Nazanin" panose="00000400000000000000" pitchFamily="2" charset="-78"/>
              </a:rPr>
              <a:t>در این پژوهش برآنیم که ضمن تعریف مبلمان شهری و انواع آن و هویت ، به بررسی رابطه ای که مبلمان شهری در افزایش میزان هویت دارد بپردازیم و هدف آن است که بیان کنیم بی توجهی به مبلمان شهری چه خطراتی در حذف و نابودی هویت بهمراه دارد و پیامد این حذف و نابودی هویت خود باعث مهاجرت ساکنین بومی ، تخلیه فضای شهری از وجود مردم  و عدم وجود تعاملات اجتماعی ، افزایش حس ناامنی و فضاهای بی دفاع ، افزایش جرم و جنایت و ... </a:t>
            </a:r>
            <a:r>
              <a:rPr lang="fa-IR" sz="1700" smtClean="0">
                <a:cs typeface="0 Nazanin" panose="00000400000000000000" pitchFamily="2" charset="-78"/>
              </a:rPr>
              <a:t>میشود. </a:t>
            </a:r>
            <a:endParaRPr lang="en-US" sz="1700" dirty="0">
              <a:cs typeface="0 Nazanin" panose="00000400000000000000" pitchFamily="2" charset="-78"/>
            </a:endParaRPr>
          </a:p>
        </p:txBody>
      </p:sp>
    </p:spTree>
    <p:extLst>
      <p:ext uri="{BB962C8B-B14F-4D97-AF65-F5344CB8AC3E}">
        <p14:creationId xmlns:p14="http://schemas.microsoft.com/office/powerpoint/2010/main" val="36420154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6"/>
          <p:cNvSpPr>
            <a:spLocks noGrp="1"/>
          </p:cNvSpPr>
          <p:nvPr>
            <p:ph type="ctrTitle"/>
          </p:nvPr>
        </p:nvSpPr>
        <p:spPr>
          <a:xfrm>
            <a:off x="22860" y="0"/>
            <a:ext cx="9121140" cy="152400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پیشینه (سابقه) علمی و عملی </a:t>
            </a:r>
            <a:b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br>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موضوع و مسأله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7</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7</a:t>
            </a:fld>
            <a:endParaRPr lang="en-US" altLang="en-US">
              <a:solidFill>
                <a:srgbClr val="FFFFFF"/>
              </a:solidFill>
              <a:latin typeface="Franklin Gothic Book" panose="020B0503020102020204" pitchFamily="34" charset="0"/>
            </a:endParaRPr>
          </a:p>
        </p:txBody>
      </p:sp>
      <p:sp>
        <p:nvSpPr>
          <p:cNvPr id="12" name="Oval 11"/>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3</a:t>
            </a:r>
            <a:endParaRPr lang="en-US" dirty="0">
              <a:cs typeface="B Titr" panose="00000700000000000000" pitchFamily="2" charset="-78"/>
            </a:endParaRPr>
          </a:p>
        </p:txBody>
      </p:sp>
      <p:sp>
        <p:nvSpPr>
          <p:cNvPr id="3" name="TextBox 2"/>
          <p:cNvSpPr txBox="1"/>
          <p:nvPr/>
        </p:nvSpPr>
        <p:spPr>
          <a:xfrm>
            <a:off x="240030" y="1295400"/>
            <a:ext cx="8686800" cy="4801314"/>
          </a:xfrm>
          <a:prstGeom prst="rect">
            <a:avLst/>
          </a:prstGeom>
          <a:noFill/>
        </p:spPr>
        <p:txBody>
          <a:bodyPr wrap="square" rtlCol="0">
            <a:spAutoFit/>
          </a:bodyPr>
          <a:lstStyle/>
          <a:p>
            <a:pPr algn="just" rtl="1"/>
            <a:r>
              <a:rPr lang="fa-IR" dirty="0" smtClean="0">
                <a:cs typeface="0 Nazanin" panose="00000400000000000000" pitchFamily="2" charset="-78"/>
              </a:rPr>
              <a:t>در</a:t>
            </a:r>
            <a:r>
              <a:rPr lang="en-US" dirty="0" smtClean="0">
                <a:cs typeface="0 Nazanin" panose="00000400000000000000" pitchFamily="2" charset="-78"/>
              </a:rPr>
              <a:t> </a:t>
            </a:r>
            <a:r>
              <a:rPr lang="fa-IR" dirty="0" smtClean="0">
                <a:cs typeface="0 Nazanin" panose="00000400000000000000" pitchFamily="2" charset="-78"/>
              </a:rPr>
              <a:t>مقاله ای تحت عنوان مبلمان شهری از منظر و هویت شهر نوشته امیر زاهدی یگانه و راضیه قدرجانی به بررسی و طراحی مبلمان شهری با توجه به فرهنگ و هویت هر جامعه می پردازد و معتقد است که با طراحی درست و مکان یابی درست مبلمان شهری میتوان باعث ارتقا سطح هویت شهر و جامعه شد و المان های شهری در پارک ها و درون شهر نقش موثری در القا هویت شهری و تقویت حس مکان شهروندان دارند.</a:t>
            </a:r>
          </a:p>
          <a:p>
            <a:pPr algn="just" rtl="1"/>
            <a:r>
              <a:rPr lang="fa-IR" dirty="0" smtClean="0">
                <a:cs typeface="0 Nazanin" panose="00000400000000000000" pitchFamily="2" charset="-78"/>
              </a:rPr>
              <a:t>مقاله دوم با عنوان نقش مبلمان شهری در هویت و سیمای شهر به بررسی مبلمان شهری و تاثیر آن در هویت و سیمای شهر ، مبلمان شهری معلولان و جانبازان و سالمندان ، نقش نمادها و نشانه های در مبلمان شهری ، رابطه ی مبلمان شهری و آرامش ذهنی و سلامت روانی ، تاثیر اقلیم ومصالح ، رنگ و ویژگیهای هنری در مبلمان شهری می پردازد و نتیجه میگیرد که مبلمان شهری باید زیبایی بصری محیط را به دنبال داشته باشد و خدمات شهری و عناصر آن باید دارای چیدمانی باشند که علاوه بر کاربری و خدمات رسانی مناسب آرامش روحی و روانی ساکنان را فراهم کند و مبلمان شهری باید به گونه ای باشد و طراحی شود که امکان استفاده برای همه اقشار جامعه فراهم آید و با استفاده از امکانات محله ،مصالح بومی طراحی شده باشد و به مسائل اقلیمی در جانمایی ، جنس و رنگ آن توجه شود .</a:t>
            </a:r>
          </a:p>
          <a:p>
            <a:pPr algn="just" rtl="1"/>
            <a:r>
              <a:rPr lang="fa-IR" dirty="0" smtClean="0">
                <a:cs typeface="0 Nazanin" panose="00000400000000000000" pitchFamily="2" charset="-78"/>
              </a:rPr>
              <a:t>مقاله دیگر با عنوان تحلیل فضایی مبلمان شهری محدوده گردشگری بخش مرکزی شهر اصفهان از علی زنگی آبادی و نازنین تبریزی است . در این پژوهش با استفاده از روشهای تحلیلی و جمع آوری داده ها و اطلاعات از طریق مطالعات و پیمایش میدانی پرسشنامه ، مصاحبه با متخصصان در محدوده های گردشگری بخش مرکزی شهر اصفهان بررسی شده است سپس با توجه به نتایج در زمینه ی نقاط قوت و ضعف این عناصر ، راهکارهایی جهت ایجاد شرایط مناسب محیطی برای شهروندان کمک به حفظ آسایش و رفاه آنها ، ارتقا کیفیت فضاهای عمومی شهر و دستیابی به شرایط مناسب و بهینه در زمینه مبلمان شهری ارائه شده است </a:t>
            </a:r>
            <a:endParaRPr lang="en-US" dirty="0" smtClean="0">
              <a:cs typeface="0 Nazanin" panose="00000400000000000000" pitchFamily="2" charset="-78"/>
            </a:endParaRPr>
          </a:p>
        </p:txBody>
      </p:sp>
    </p:spTree>
    <p:extLst>
      <p:ext uri="{BB962C8B-B14F-4D97-AF65-F5344CB8AC3E}">
        <p14:creationId xmlns:p14="http://schemas.microsoft.com/office/powerpoint/2010/main" val="1615704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txBox="1">
            <a:spLocks/>
          </p:cNvSpPr>
          <p:nvPr/>
        </p:nvSpPr>
        <p:spPr>
          <a:xfrm>
            <a:off x="22860" y="0"/>
            <a:ext cx="9121140" cy="1524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پیشینه (سابقه) علمی و عملی </a:t>
            </a:r>
            <a:b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br>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موضوع و مسأله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5" name="TextBox 4"/>
          <p:cNvSpPr txBox="1"/>
          <p:nvPr/>
        </p:nvSpPr>
        <p:spPr>
          <a:xfrm>
            <a:off x="240030" y="1295400"/>
            <a:ext cx="8686800" cy="2862322"/>
          </a:xfrm>
          <a:prstGeom prst="rect">
            <a:avLst/>
          </a:prstGeom>
          <a:noFill/>
        </p:spPr>
        <p:txBody>
          <a:bodyPr wrap="square" rtlCol="0">
            <a:spAutoFit/>
          </a:bodyPr>
          <a:lstStyle/>
          <a:p>
            <a:pPr algn="just" rtl="1"/>
            <a:r>
              <a:rPr lang="fa-IR" dirty="0" smtClean="0">
                <a:cs typeface="B Nazanin" panose="00000400000000000000" pitchFamily="2" charset="-78"/>
              </a:rPr>
              <a:t>پایان نامه کارشناسی ارشد تحت عنوان رهیافتهایی در طراحی مبلمان شهری یکپارچه که در سال 1376 توسط رضا مرتضایی در دانشکده هنرهای زیبا نوشته شده است به ملاحظات فنی و ساخت عناصر درباره مبلمان شهری پرداخته شده است و کمتر به جنبه های زیباشناسی آنها توجه شده است .</a:t>
            </a:r>
          </a:p>
          <a:p>
            <a:pPr algn="just" rtl="1"/>
            <a:r>
              <a:rPr lang="fa-IR" dirty="0" smtClean="0">
                <a:cs typeface="B Nazanin" panose="00000400000000000000" pitchFamily="2" charset="-78"/>
              </a:rPr>
              <a:t>کتاب طراحی فضاها و مبلمان شهری نوشته احمد سعیدنیا تنها چیزی که در آن سخن به میان نیامده است فضا می باشد و ارتباط فضا با مبلمان شهری و تاثیرگذاری و تاثیرپذیری این عوامل از هم می باشد .</a:t>
            </a:r>
          </a:p>
          <a:p>
            <a:pPr algn="just" rtl="1"/>
            <a:r>
              <a:rPr lang="fa-IR" dirty="0" smtClean="0">
                <a:cs typeface="B Nazanin" panose="00000400000000000000" pitchFamily="2" charset="-78"/>
              </a:rPr>
              <a:t>کتاب رهیافتهای در طراحی مبلمان شهری که در سال 1381 توسط آقای مرتضایی نوشته شده است . ابتدا به بحث پیرامون منشا و تاریخچه مبلمان شهری پرداخته سپس هر یک از عناصر مبلمان شهری را ذکر کرده است پس از آن به بررسی ویژگی ها و ملاحظات فنی هر یک از عناصر پرداخته است و در پایان مسئله وندالیسم را مورد بحث و بررسی قرار داده است اما در کنار زیبایی های این نوشته آن چیزی که کمتر به آن توجه شده است ابعاد و مقیاس انسانی ، عدم توجه به فاکتورهای اقلیمی ، فرهنگی و اقتصادی و .. می باشد .</a:t>
            </a:r>
            <a:endParaRPr lang="en-US" dirty="0">
              <a:cs typeface="B Nazanin" panose="00000400000000000000" pitchFamily="2" charset="-78"/>
            </a:endParaRPr>
          </a:p>
        </p:txBody>
      </p:sp>
    </p:spTree>
    <p:extLst>
      <p:ext uri="{BB962C8B-B14F-4D97-AF65-F5344CB8AC3E}">
        <p14:creationId xmlns:p14="http://schemas.microsoft.com/office/powerpoint/2010/main" val="49922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1"/>
            <a:ext cx="9121140" cy="93726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اهمیت و ضرورت موضوع (مسأله)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9</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9</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9</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4</a:t>
            </a:r>
            <a:endParaRPr lang="en-US" dirty="0">
              <a:cs typeface="B Titr" panose="00000700000000000000" pitchFamily="2" charset="-78"/>
            </a:endParaRPr>
          </a:p>
        </p:txBody>
      </p:sp>
      <p:sp>
        <p:nvSpPr>
          <p:cNvPr id="2" name="TextBox 1"/>
          <p:cNvSpPr txBox="1"/>
          <p:nvPr/>
        </p:nvSpPr>
        <p:spPr>
          <a:xfrm>
            <a:off x="304800" y="1131572"/>
            <a:ext cx="8534400" cy="4247317"/>
          </a:xfrm>
          <a:prstGeom prst="rect">
            <a:avLst/>
          </a:prstGeom>
          <a:noFill/>
        </p:spPr>
        <p:txBody>
          <a:bodyPr wrap="square" rtlCol="0">
            <a:spAutoFit/>
          </a:bodyPr>
          <a:lstStyle/>
          <a:p>
            <a:pPr algn="just" rtl="1"/>
            <a:r>
              <a:rPr lang="fa-IR" dirty="0" smtClean="0">
                <a:cs typeface="B Nazanin" panose="00000400000000000000" pitchFamily="2" charset="-78"/>
              </a:rPr>
              <a:t>در دوره ی معاصر ، مشکلات شهرها فقط در ازدیاد جمعیت ، ترافیک ، گرانی و اقتصاد و نابه سامانی های زیست محیطی و ... خلاصه نمیشود بلکه انواع ناهنجاری های رفتاری ، مشکلات اجتماعی و فشارهای روحی و روانی ناشی از سیمای شهر ناخوشایند بصری نیز خود دلایل کافی برای افزایش مسائل زندگی شهری امروزی است به یقین آرامشی که از نمای مناسب شهری در پی استفاده ی صحیح از مبلمان شهری حاصل میشود بی تاثیر در زندگی شهری امروزی نخواهد بود گاهی بسیاری از طراحان مبلمان شهری به ویژه در کشورهای در حال توسعه در صدد بوجود آمدن سیمایی از شهر هستند که آنها را به سود بیشتر برساند و کتر به جزییات و نیازهای روانی ، اجتماعی جامعه توجه دارند و پرداختن به مسائلی مانند مبلمان شهری و تاثیر عملکرد آن در سیما و هویت را کاری بیهوده می دانند و این خود باعث نابودی هویت مکان و حس تعلق می شود .</a:t>
            </a:r>
          </a:p>
          <a:p>
            <a:pPr algn="just" rtl="1"/>
            <a:r>
              <a:rPr lang="fa-IR" dirty="0">
                <a:cs typeface="B Nazanin" panose="00000400000000000000" pitchFamily="2" charset="-78"/>
              </a:rPr>
              <a:t> </a:t>
            </a:r>
            <a:r>
              <a:rPr lang="fa-IR" dirty="0" smtClean="0">
                <a:cs typeface="B Nazanin" panose="00000400000000000000" pitchFamily="2" charset="-78"/>
              </a:rPr>
              <a:t>در نتیجه میتوان گفت در طراحی شهری ، مبلمان و المان ها می توانند آیینه تمام نما از هویت و رویدادهای شهر باشند که در القا هویت و فرهنگ شهر حرف اول را می زنند و بهتر است طوری طراحی شوند که به حفظ حس مکان بیانجامند چرا که مکانی حرفی برای گفتن دارد که هویت داشته باشد علاوه بر ارتقا هویت در طراحی مبلمان شهری باید به آرامش ، زیبایی بصری و منظر شهری و نیاز شهروندان توجه کرد و به گونه ای طراحی شوند که از نظر بصری در بهبود فضای عمومی و منظر شهری کارا باشند ، وجود مبلمان مناسب با عملکرد درست میتواند تاثیر مطلوبی بر ذهن شهروندان بگذارد و باعث ایجاد حس تعلق شود </a:t>
            </a:r>
          </a:p>
          <a:p>
            <a:pPr algn="r" rtl="1"/>
            <a:endParaRPr lang="en-US" dirty="0">
              <a:cs typeface="B Nazanin" panose="00000400000000000000" pitchFamily="2" charset="-78"/>
            </a:endParaRPr>
          </a:p>
        </p:txBody>
      </p:sp>
    </p:spTree>
    <p:extLst>
      <p:ext uri="{BB962C8B-B14F-4D97-AF65-F5344CB8AC3E}">
        <p14:creationId xmlns:p14="http://schemas.microsoft.com/office/powerpoint/2010/main" val="10974188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1"/>
            <a:ext cx="9121140" cy="937260"/>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اهداف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r>
              <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rPr>
              <a:t>1- اهداف کلی نظری (علمی):</a:t>
            </a:r>
          </a:p>
          <a:p>
            <a:pPr algn="just" rtl="1"/>
            <a:r>
              <a:rPr lang="fa-IR" sz="1700" dirty="0" smtClean="0">
                <a:solidFill>
                  <a:schemeClr val="tx1"/>
                </a:solidFill>
                <a:cs typeface="B Nazanin" panose="00000400000000000000" pitchFamily="2" charset="-78"/>
              </a:rPr>
              <a:t>1- ساماندهی مبلمان شهری در جهت ارتقا سطح هویت محیط</a:t>
            </a:r>
          </a:p>
          <a:p>
            <a:pPr algn="just" rtl="1"/>
            <a:r>
              <a:rPr lang="fa-IR" sz="1700" dirty="0" smtClean="0">
                <a:solidFill>
                  <a:schemeClr val="tx1"/>
                </a:solidFill>
                <a:cs typeface="B Nazanin" panose="00000400000000000000" pitchFamily="2" charset="-78"/>
              </a:rPr>
              <a:t>2- بررسی مشکلات و نارسایی ها مبلمان شهری و تاثیری که در کالبد و هویت دارند </a:t>
            </a:r>
          </a:p>
          <a:p>
            <a:pPr algn="just" rtl="1"/>
            <a:r>
              <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rPr>
              <a:t>2- اهداف عملی (اجرایی): </a:t>
            </a:r>
          </a:p>
          <a:p>
            <a:pPr algn="just" rtl="1"/>
            <a:r>
              <a:rPr lang="fa-IR" sz="1700" dirty="0" smtClean="0">
                <a:solidFill>
                  <a:schemeClr val="tx1"/>
                </a:solidFill>
                <a:cs typeface="B Nazanin" panose="00000400000000000000" pitchFamily="2" charset="-78"/>
              </a:rPr>
              <a:t>1- </a:t>
            </a:r>
            <a:r>
              <a:rPr lang="fa-IR" sz="1700" dirty="0">
                <a:solidFill>
                  <a:schemeClr val="tx1"/>
                </a:solidFill>
                <a:cs typeface="B Nazanin" panose="00000400000000000000" pitchFamily="2" charset="-78"/>
              </a:rPr>
              <a:t>جانمایی درست مبلمان شهری و توجه به نیازهای شهروندان در جهت حفظ هویت </a:t>
            </a:r>
            <a:r>
              <a:rPr lang="fa-IR" sz="1700" dirty="0" smtClean="0">
                <a:solidFill>
                  <a:schemeClr val="tx1"/>
                </a:solidFill>
                <a:cs typeface="B Nazanin" panose="00000400000000000000" pitchFamily="2" charset="-78"/>
              </a:rPr>
              <a:t>مکان</a:t>
            </a:r>
          </a:p>
          <a:p>
            <a:pPr algn="just" rtl="1"/>
            <a:r>
              <a:rPr lang="fa-IR" sz="1700" dirty="0" smtClean="0">
                <a:solidFill>
                  <a:schemeClr val="tx1"/>
                </a:solidFill>
                <a:cs typeface="B Nazanin" panose="00000400000000000000" pitchFamily="2" charset="-78"/>
              </a:rPr>
              <a:t>2- ارتقا سطح مبلمان شهری از نظر کیفیت و کمیت در جهت افزایش حضور پذیری و خوانایی وسرزندگی محیط</a:t>
            </a:r>
            <a:endParaRPr lang="fa-IR" sz="1700" dirty="0">
              <a:solidFill>
                <a:schemeClr val="tx1"/>
              </a:solidFill>
              <a:cs typeface="B Nazanin" panose="00000400000000000000" pitchFamily="2" charset="-78"/>
            </a:endParaRPr>
          </a:p>
          <a:p>
            <a:pPr algn="just" rtl="1"/>
            <a:endParaRPr lang="fa-IR" sz="1700" dirty="0" smtClean="0">
              <a:solidFill>
                <a:schemeClr val="tx1"/>
              </a:solidFill>
              <a:cs typeface="B Nazanin" panose="00000400000000000000" pitchFamily="2" charset="-78"/>
            </a:endParaRPr>
          </a:p>
          <a:p>
            <a:pPr algn="just" rtl="1"/>
            <a:r>
              <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rPr>
              <a:t>اهداف </a:t>
            </a:r>
            <a:r>
              <a:rPr lang="fa-IR" sz="1700" b="1" dirty="0">
                <a:solidFill>
                  <a:srgbClr val="002060"/>
                </a:solidFill>
                <a:effectLst>
                  <a:outerShdw blurRad="38100" dist="38100" dir="2700000" algn="tl">
                    <a:srgbClr val="000000">
                      <a:alpha val="43137"/>
                    </a:srgbClr>
                  </a:outerShdw>
                </a:effectLst>
                <a:cs typeface="B Titr" panose="00000700000000000000" pitchFamily="2" charset="-78"/>
              </a:rPr>
              <a:t>فرعی (جزیی</a:t>
            </a:r>
            <a:r>
              <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rPr>
              <a:t>)</a:t>
            </a:r>
          </a:p>
          <a:p>
            <a:pPr algn="just" rtl="1"/>
            <a:r>
              <a:rPr lang="fa-IR" sz="1700" dirty="0" smtClean="0">
                <a:solidFill>
                  <a:schemeClr val="tx1"/>
                </a:solidFill>
                <a:cs typeface="B Nazanin" panose="00000400000000000000" pitchFamily="2" charset="-78"/>
              </a:rPr>
              <a:t>1-بازشناسی کمی و کیفی تجهیزات و مبلمان شهری با محوریت شناخت نارسایی ها و کاستی های موجود </a:t>
            </a:r>
          </a:p>
          <a:p>
            <a:pPr algn="just" rtl="1"/>
            <a:r>
              <a:rPr lang="fa-IR" sz="1700" dirty="0" smtClean="0">
                <a:solidFill>
                  <a:schemeClr val="tx1"/>
                </a:solidFill>
                <a:cs typeface="B Nazanin" panose="00000400000000000000" pitchFamily="2" charset="-78"/>
              </a:rPr>
              <a:t>2- مقایسه وضعیت موجود با استانداردهای رایج و تفاوت آنها</a:t>
            </a:r>
          </a:p>
          <a:p>
            <a:pPr algn="just" rtl="1"/>
            <a:r>
              <a:rPr lang="fa-IR" sz="1700" dirty="0" smtClean="0">
                <a:solidFill>
                  <a:schemeClr val="tx1"/>
                </a:solidFill>
                <a:cs typeface="B Nazanin" panose="00000400000000000000" pitchFamily="2" charset="-78"/>
              </a:rPr>
              <a:t>3- ارائه راهکارهایی در جهت ارتقا کمی و کیفی مبلمان شهری در جهت ارتقا سطح هویت </a:t>
            </a:r>
            <a:endParaRPr lang="fa-IR" sz="1700" dirty="0" smtClean="0">
              <a:solidFill>
                <a:srgbClr val="002060"/>
              </a:solidFill>
              <a:cs typeface="B Titr" panose="00000700000000000000" pitchFamily="2" charset="-78"/>
            </a:endParaRPr>
          </a:p>
          <a:p>
            <a:pPr algn="just" rtl="1">
              <a:lnSpc>
                <a:spcPct val="160000"/>
              </a:lnSpc>
            </a:pPr>
            <a:endParaRPr lang="fa-IR" sz="1700" b="1" dirty="0" smtClean="0">
              <a:solidFill>
                <a:schemeClr val="tx1"/>
              </a:solidFill>
              <a:cs typeface="B Titr" panose="00000700000000000000" pitchFamily="2" charset="-78"/>
            </a:endParaRPr>
          </a:p>
          <a:p>
            <a:pPr algn="just" rtl="1">
              <a:lnSpc>
                <a:spcPct val="16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10</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10</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5</a:t>
            </a:r>
            <a:endParaRPr lang="en-US" dirty="0">
              <a:cs typeface="B Titr" panose="00000700000000000000" pitchFamily="2" charset="-78"/>
            </a:endParaRPr>
          </a:p>
        </p:txBody>
      </p:sp>
    </p:spTree>
    <p:extLst>
      <p:ext uri="{BB962C8B-B14F-4D97-AF65-F5344CB8AC3E}">
        <p14:creationId xmlns:p14="http://schemas.microsoft.com/office/powerpoint/2010/main" val="1386530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150000"/>
              </a:lnSpc>
            </a:pPr>
            <a:endParaRPr lang="en-US" sz="1700" b="1" dirty="0">
              <a:solidFill>
                <a:schemeClr val="tx1"/>
              </a:solidFill>
              <a:cs typeface="B Titr" panose="00000700000000000000" pitchFamily="2" charset="-78"/>
            </a:endParaRPr>
          </a:p>
        </p:txBody>
      </p:sp>
      <p:sp>
        <p:nvSpPr>
          <p:cNvPr id="12" name="Title 6"/>
          <p:cNvSpPr>
            <a:spLocks noGrp="1"/>
          </p:cNvSpPr>
          <p:nvPr>
            <p:ph type="ctrTitle"/>
          </p:nvPr>
        </p:nvSpPr>
        <p:spPr>
          <a:xfrm>
            <a:off x="22860" y="1"/>
            <a:ext cx="9121140" cy="1146218"/>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چارچوب نظری (مبانی علمی)</a:t>
            </a:r>
            <a:b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br>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تحقیق انتخاب شده</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11</a:t>
            </a:fld>
            <a:endParaRPr lang="en-US" altLang="en-US">
              <a:solidFill>
                <a:srgbClr val="FFFFFF"/>
              </a:solidFill>
              <a:latin typeface="Franklin Gothic Book" panose="020B0503020102020204" pitchFamily="34" charset="0"/>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11</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11</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6</a:t>
            </a:r>
            <a:endParaRPr lang="en-US" dirty="0">
              <a:cs typeface="B Titr" panose="00000700000000000000" pitchFamily="2" charset="-78"/>
            </a:endParaRPr>
          </a:p>
        </p:txBody>
      </p:sp>
      <p:sp>
        <p:nvSpPr>
          <p:cNvPr id="2" name="TextBox 1"/>
          <p:cNvSpPr txBox="1"/>
          <p:nvPr/>
        </p:nvSpPr>
        <p:spPr>
          <a:xfrm>
            <a:off x="277091" y="1146219"/>
            <a:ext cx="8534400" cy="1477328"/>
          </a:xfrm>
          <a:prstGeom prst="rect">
            <a:avLst/>
          </a:prstGeom>
          <a:noFill/>
        </p:spPr>
        <p:txBody>
          <a:bodyPr wrap="square" rtlCol="0">
            <a:spAutoFit/>
          </a:bodyPr>
          <a:lstStyle/>
          <a:p>
            <a:pPr algn="just" rtl="1"/>
            <a:r>
              <a:rPr lang="fa-IR" dirty="0" smtClean="0">
                <a:cs typeface="B Nazanin" panose="00000400000000000000" pitchFamily="2" charset="-78"/>
              </a:rPr>
              <a:t>هدف اصلی در این پژوهش فهمیدن این موضوع است که برای هویت بخشی به فضای عمومی و محیط شهری ، مبلمان شهری تاثیرگذار است یا نه و چگونه باید طراحی و جانمایی شود .</a:t>
            </a:r>
          </a:p>
          <a:p>
            <a:pPr algn="just" rtl="1"/>
            <a:r>
              <a:rPr lang="fa-IR" dirty="0" smtClean="0">
                <a:cs typeface="B Nazanin" panose="00000400000000000000" pitchFamily="2" charset="-78"/>
              </a:rPr>
              <a:t>گام نخست بررسی و ترکیب متون ادبیات و پژوهشهای پیشین را برای بالا بردن حساسیت نظری پژوهشگر و شکل دادن به چارچوب مفهومی اولیه شامل میشود و در دومین گام به بررسی عوامل و موانع در محدوده مطالعاتی یا نمونه موردی پرداخته میشود </a:t>
            </a:r>
            <a:endParaRPr lang="fa-IR" dirty="0">
              <a:cs typeface="B Nazanin" panose="00000400000000000000" pitchFamily="2" charset="-78"/>
            </a:endParaRPr>
          </a:p>
        </p:txBody>
      </p:sp>
    </p:spTree>
    <p:extLst>
      <p:ext uri="{BB962C8B-B14F-4D97-AF65-F5344CB8AC3E}">
        <p14:creationId xmlns:p14="http://schemas.microsoft.com/office/powerpoint/2010/main" val="2649054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43800" y="2667000"/>
            <a:ext cx="1295400"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a-IR" b="1" dirty="0" smtClean="0">
                <a:cs typeface="B Nazanin" panose="00000400000000000000" pitchFamily="2" charset="-78"/>
              </a:rPr>
              <a:t>مبلمان شهری</a:t>
            </a:r>
            <a:endParaRPr lang="en-US" b="1" dirty="0">
              <a:cs typeface="B Nazanin" panose="00000400000000000000" pitchFamily="2" charset="-78"/>
            </a:endParaRPr>
          </a:p>
        </p:txBody>
      </p:sp>
      <p:sp>
        <p:nvSpPr>
          <p:cNvPr id="5" name="TextBox 4"/>
          <p:cNvSpPr txBox="1"/>
          <p:nvPr/>
        </p:nvSpPr>
        <p:spPr>
          <a:xfrm>
            <a:off x="1752600" y="533400"/>
            <a:ext cx="5048177"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اطلاع رسانی : ستونهای تبلیغاتی ، نقشه های شهری ، تلویزیون شهری و ...</a:t>
            </a:r>
            <a:endParaRPr lang="en-US" sz="1700" dirty="0">
              <a:cs typeface="B Nazanin" panose="00000400000000000000" pitchFamily="2" charset="-78"/>
            </a:endParaRPr>
          </a:p>
        </p:txBody>
      </p:sp>
      <p:sp>
        <p:nvSpPr>
          <p:cNvPr id="6" name="TextBox 5"/>
          <p:cNvSpPr txBox="1"/>
          <p:nvPr/>
        </p:nvSpPr>
        <p:spPr>
          <a:xfrm>
            <a:off x="2857069" y="1066800"/>
            <a:ext cx="3943708"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سرپناه : کیوسکهای عرضه ، ایستگاه اتوبوس و تاکسی و ...</a:t>
            </a:r>
            <a:endParaRPr lang="en-US" sz="1700" dirty="0">
              <a:cs typeface="B Nazanin" panose="00000400000000000000" pitchFamily="2" charset="-78"/>
            </a:endParaRPr>
          </a:p>
        </p:txBody>
      </p:sp>
      <p:sp>
        <p:nvSpPr>
          <p:cNvPr id="7" name="TextBox 6"/>
          <p:cNvSpPr txBox="1"/>
          <p:nvPr/>
        </p:nvSpPr>
        <p:spPr>
          <a:xfrm>
            <a:off x="2770507" y="1600200"/>
            <a:ext cx="4030270"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dirty="0" smtClean="0">
                <a:cs typeface="B Nazanin" panose="00000400000000000000" pitchFamily="2" charset="-78"/>
              </a:rPr>
              <a:t>تغذیه و توزیع : ترانسفورماتور ، آبخوری ، دستشویی و ...</a:t>
            </a:r>
            <a:endParaRPr lang="en-US" dirty="0">
              <a:cs typeface="B Nazanin" panose="00000400000000000000" pitchFamily="2" charset="-78"/>
            </a:endParaRPr>
          </a:p>
        </p:txBody>
      </p:sp>
      <p:sp>
        <p:nvSpPr>
          <p:cNvPr id="8" name="TextBox 7"/>
          <p:cNvSpPr txBox="1"/>
          <p:nvPr/>
        </p:nvSpPr>
        <p:spPr>
          <a:xfrm>
            <a:off x="5030741" y="2148989"/>
            <a:ext cx="1770036"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تزئینی: گلدان، پرچم و...</a:t>
            </a:r>
            <a:endParaRPr lang="en-US" sz="1700" dirty="0">
              <a:cs typeface="B Nazanin" panose="00000400000000000000" pitchFamily="2" charset="-78"/>
            </a:endParaRPr>
          </a:p>
        </p:txBody>
      </p:sp>
      <p:sp>
        <p:nvSpPr>
          <p:cNvPr id="9" name="TextBox 8"/>
          <p:cNvSpPr txBox="1"/>
          <p:nvPr/>
        </p:nvSpPr>
        <p:spPr>
          <a:xfrm>
            <a:off x="2760889" y="2682389"/>
            <a:ext cx="4039888"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روشنایی : چراغ راهنمایی و رانندگی ، چراغهای خیابان و ...</a:t>
            </a:r>
            <a:endParaRPr lang="en-US" sz="1700" dirty="0">
              <a:cs typeface="B Nazanin" panose="00000400000000000000" pitchFamily="2" charset="-78"/>
            </a:endParaRPr>
          </a:p>
        </p:txBody>
      </p:sp>
      <p:sp>
        <p:nvSpPr>
          <p:cNvPr id="10" name="TextBox 9"/>
          <p:cNvSpPr txBox="1"/>
          <p:nvPr/>
        </p:nvSpPr>
        <p:spPr>
          <a:xfrm>
            <a:off x="4349465" y="3215789"/>
            <a:ext cx="2451312"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dirty="0" smtClean="0">
                <a:cs typeface="B Nazanin" panose="00000400000000000000" pitchFamily="2" charset="-78"/>
              </a:rPr>
              <a:t>نقل و انتقال : پله برقی ، پیاده رو</a:t>
            </a:r>
            <a:endParaRPr lang="en-US" dirty="0">
              <a:cs typeface="B Nazanin" panose="00000400000000000000" pitchFamily="2" charset="-78"/>
            </a:endParaRPr>
          </a:p>
        </p:txBody>
      </p:sp>
      <p:sp>
        <p:nvSpPr>
          <p:cNvPr id="11" name="TextBox 10"/>
          <p:cNvSpPr txBox="1"/>
          <p:nvPr/>
        </p:nvSpPr>
        <p:spPr>
          <a:xfrm>
            <a:off x="3220951" y="3765715"/>
            <a:ext cx="3579826"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تخلیه و جمع آوری : سطل زباله ، صندوق پست و ...</a:t>
            </a:r>
            <a:endParaRPr lang="en-US" sz="1700" dirty="0">
              <a:cs typeface="B Nazanin" panose="00000400000000000000" pitchFamily="2" charset="-78"/>
            </a:endParaRPr>
          </a:p>
        </p:txBody>
      </p:sp>
      <p:sp>
        <p:nvSpPr>
          <p:cNvPr id="12" name="TextBox 11"/>
          <p:cNvSpPr txBox="1"/>
          <p:nvPr/>
        </p:nvSpPr>
        <p:spPr>
          <a:xfrm>
            <a:off x="4159432" y="4297978"/>
            <a:ext cx="2635658"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موانع و راه بند : جدول ، نرده و حفاظ</a:t>
            </a:r>
            <a:endParaRPr lang="en-US" sz="1700" dirty="0">
              <a:cs typeface="B Nazanin" panose="00000400000000000000" pitchFamily="2" charset="-78"/>
            </a:endParaRPr>
          </a:p>
        </p:txBody>
      </p:sp>
      <p:sp>
        <p:nvSpPr>
          <p:cNvPr id="13" name="TextBox 12"/>
          <p:cNvSpPr txBox="1"/>
          <p:nvPr/>
        </p:nvSpPr>
        <p:spPr>
          <a:xfrm>
            <a:off x="4177011" y="4830241"/>
            <a:ext cx="2626040" cy="35394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700" dirty="0" smtClean="0">
                <a:cs typeface="B Nazanin" panose="00000400000000000000" pitchFamily="2" charset="-78"/>
              </a:rPr>
              <a:t>عمومی:سنگفرش ، حصار ، یادمان ها </a:t>
            </a:r>
            <a:endParaRPr lang="en-US" sz="1700" dirty="0">
              <a:cs typeface="B Nazanin" panose="00000400000000000000" pitchFamily="2" charset="-78"/>
            </a:endParaRPr>
          </a:p>
        </p:txBody>
      </p:sp>
      <p:cxnSp>
        <p:nvCxnSpPr>
          <p:cNvPr id="15" name="Straight Arrow Connector 14"/>
          <p:cNvCxnSpPr>
            <a:stCxn id="4" idx="1"/>
          </p:cNvCxnSpPr>
          <p:nvPr/>
        </p:nvCxnSpPr>
        <p:spPr>
          <a:xfrm flipH="1" flipV="1">
            <a:off x="6803051" y="710371"/>
            <a:ext cx="740749" cy="2141295"/>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7" name="Straight Arrow Connector 16"/>
          <p:cNvCxnSpPr>
            <a:stCxn id="4" idx="1"/>
            <a:endCxn id="6" idx="3"/>
          </p:cNvCxnSpPr>
          <p:nvPr/>
        </p:nvCxnSpPr>
        <p:spPr>
          <a:xfrm flipH="1" flipV="1">
            <a:off x="6800777" y="1243772"/>
            <a:ext cx="743023" cy="1607894"/>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9" name="Straight Arrow Connector 18"/>
          <p:cNvCxnSpPr>
            <a:stCxn id="4" idx="1"/>
            <a:endCxn id="7" idx="3"/>
          </p:cNvCxnSpPr>
          <p:nvPr/>
        </p:nvCxnSpPr>
        <p:spPr>
          <a:xfrm flipH="1" flipV="1">
            <a:off x="6800777" y="1784866"/>
            <a:ext cx="743023" cy="106680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1" name="Straight Arrow Connector 20"/>
          <p:cNvCxnSpPr>
            <a:stCxn id="4" idx="1"/>
            <a:endCxn id="8" idx="3"/>
          </p:cNvCxnSpPr>
          <p:nvPr/>
        </p:nvCxnSpPr>
        <p:spPr>
          <a:xfrm flipH="1" flipV="1">
            <a:off x="6800777" y="2325961"/>
            <a:ext cx="743023" cy="525705"/>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3" name="Straight Arrow Connector 22"/>
          <p:cNvCxnSpPr>
            <a:stCxn id="4" idx="1"/>
            <a:endCxn id="9" idx="3"/>
          </p:cNvCxnSpPr>
          <p:nvPr/>
        </p:nvCxnSpPr>
        <p:spPr>
          <a:xfrm flipH="1">
            <a:off x="6800777" y="2851666"/>
            <a:ext cx="743023" cy="7695"/>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5" name="Straight Arrow Connector 24"/>
          <p:cNvCxnSpPr>
            <a:stCxn id="4" idx="1"/>
            <a:endCxn id="10" idx="3"/>
          </p:cNvCxnSpPr>
          <p:nvPr/>
        </p:nvCxnSpPr>
        <p:spPr>
          <a:xfrm flipH="1">
            <a:off x="6800777" y="2851666"/>
            <a:ext cx="743023" cy="548789"/>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7" name="Straight Arrow Connector 26"/>
          <p:cNvCxnSpPr>
            <a:stCxn id="4" idx="1"/>
            <a:endCxn id="11" idx="3"/>
          </p:cNvCxnSpPr>
          <p:nvPr/>
        </p:nvCxnSpPr>
        <p:spPr>
          <a:xfrm flipH="1">
            <a:off x="6800777" y="2851666"/>
            <a:ext cx="743023" cy="109102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9" name="Straight Arrow Connector 28"/>
          <p:cNvCxnSpPr>
            <a:stCxn id="4" idx="1"/>
            <a:endCxn id="12" idx="3"/>
          </p:cNvCxnSpPr>
          <p:nvPr/>
        </p:nvCxnSpPr>
        <p:spPr>
          <a:xfrm flipH="1">
            <a:off x="6795090" y="2851666"/>
            <a:ext cx="748710" cy="1623284"/>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31" name="Straight Arrow Connector 30"/>
          <p:cNvCxnSpPr>
            <a:stCxn id="4" idx="1"/>
            <a:endCxn id="13" idx="3"/>
          </p:cNvCxnSpPr>
          <p:nvPr/>
        </p:nvCxnSpPr>
        <p:spPr>
          <a:xfrm flipH="1">
            <a:off x="6803051" y="2851666"/>
            <a:ext cx="740749" cy="215554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44" name="TextBox 43"/>
          <p:cNvSpPr txBox="1"/>
          <p:nvPr/>
        </p:nvSpPr>
        <p:spPr>
          <a:xfrm>
            <a:off x="29382" y="2185980"/>
            <a:ext cx="1676400" cy="147732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a-IR" b="1" dirty="0" smtClean="0">
                <a:cs typeface="B Nazanin" panose="00000400000000000000" pitchFamily="2" charset="-78"/>
              </a:rPr>
              <a:t>قابل دسترس بودن</a:t>
            </a:r>
          </a:p>
          <a:p>
            <a:pPr algn="ctr"/>
            <a:r>
              <a:rPr lang="fa-IR" b="1" dirty="0" smtClean="0">
                <a:cs typeface="B Nazanin" panose="00000400000000000000" pitchFamily="2" charset="-78"/>
              </a:rPr>
              <a:t>سرزندگی و حضور </a:t>
            </a:r>
          </a:p>
          <a:p>
            <a:pPr algn="ctr"/>
            <a:r>
              <a:rPr lang="fa-IR" b="1" dirty="0" smtClean="0">
                <a:cs typeface="B Nazanin" panose="00000400000000000000" pitchFamily="2" charset="-78"/>
              </a:rPr>
              <a:t>فعالیتها</a:t>
            </a:r>
          </a:p>
          <a:p>
            <a:pPr algn="ctr"/>
            <a:r>
              <a:rPr lang="fa-IR" b="1" dirty="0" smtClean="0">
                <a:cs typeface="B Nazanin" panose="00000400000000000000" pitchFamily="2" charset="-78"/>
              </a:rPr>
              <a:t>راحتی</a:t>
            </a:r>
          </a:p>
          <a:p>
            <a:pPr algn="ctr"/>
            <a:r>
              <a:rPr lang="fa-IR" b="1" dirty="0" smtClean="0">
                <a:cs typeface="B Nazanin" panose="00000400000000000000" pitchFamily="2" charset="-78"/>
              </a:rPr>
              <a:t>اجتماعی بودن</a:t>
            </a:r>
          </a:p>
        </p:txBody>
      </p:sp>
      <p:cxnSp>
        <p:nvCxnSpPr>
          <p:cNvPr id="50" name="Straight Arrow Connector 49"/>
          <p:cNvCxnSpPr>
            <a:stCxn id="5" idx="1"/>
          </p:cNvCxnSpPr>
          <p:nvPr/>
        </p:nvCxnSpPr>
        <p:spPr>
          <a:xfrm flipH="1">
            <a:off x="1705782" y="710372"/>
            <a:ext cx="46818" cy="1956628"/>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53" name="Straight Arrow Connector 52"/>
          <p:cNvCxnSpPr>
            <a:stCxn id="6" idx="1"/>
          </p:cNvCxnSpPr>
          <p:nvPr/>
        </p:nvCxnSpPr>
        <p:spPr>
          <a:xfrm flipH="1">
            <a:off x="1729191" y="1243772"/>
            <a:ext cx="1127878" cy="143861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55" name="Straight Arrow Connector 54"/>
          <p:cNvCxnSpPr>
            <a:stCxn id="7" idx="1"/>
          </p:cNvCxnSpPr>
          <p:nvPr/>
        </p:nvCxnSpPr>
        <p:spPr>
          <a:xfrm flipH="1">
            <a:off x="1752600" y="1784866"/>
            <a:ext cx="1017907" cy="897523"/>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57" name="Straight Arrow Connector 56"/>
          <p:cNvCxnSpPr>
            <a:stCxn id="8" idx="1"/>
          </p:cNvCxnSpPr>
          <p:nvPr/>
        </p:nvCxnSpPr>
        <p:spPr>
          <a:xfrm flipH="1">
            <a:off x="1776009" y="2325961"/>
            <a:ext cx="3254732" cy="39043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59" name="Straight Arrow Connector 58"/>
          <p:cNvCxnSpPr>
            <a:stCxn id="9" idx="1"/>
          </p:cNvCxnSpPr>
          <p:nvPr/>
        </p:nvCxnSpPr>
        <p:spPr>
          <a:xfrm flipH="1" flipV="1">
            <a:off x="1703508" y="2698915"/>
            <a:ext cx="1057381" cy="16044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61" name="Straight Arrow Connector 60"/>
          <p:cNvCxnSpPr>
            <a:stCxn id="10" idx="1"/>
          </p:cNvCxnSpPr>
          <p:nvPr/>
        </p:nvCxnSpPr>
        <p:spPr>
          <a:xfrm flipH="1" flipV="1">
            <a:off x="1703508" y="2779138"/>
            <a:ext cx="2645957" cy="621317"/>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63" name="Straight Arrow Connector 62"/>
          <p:cNvCxnSpPr>
            <a:stCxn id="11" idx="1"/>
          </p:cNvCxnSpPr>
          <p:nvPr/>
        </p:nvCxnSpPr>
        <p:spPr>
          <a:xfrm flipH="1" flipV="1">
            <a:off x="1703508" y="2779138"/>
            <a:ext cx="1517443" cy="1163549"/>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65" name="Straight Arrow Connector 64"/>
          <p:cNvCxnSpPr>
            <a:stCxn id="12" idx="1"/>
          </p:cNvCxnSpPr>
          <p:nvPr/>
        </p:nvCxnSpPr>
        <p:spPr>
          <a:xfrm flipH="1" flipV="1">
            <a:off x="1776009" y="3663308"/>
            <a:ext cx="2383423" cy="81164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67" name="Straight Arrow Connector 66"/>
          <p:cNvCxnSpPr>
            <a:stCxn id="13" idx="1"/>
          </p:cNvCxnSpPr>
          <p:nvPr/>
        </p:nvCxnSpPr>
        <p:spPr>
          <a:xfrm flipH="1" flipV="1">
            <a:off x="1708056" y="3663308"/>
            <a:ext cx="2468955" cy="1343905"/>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8353041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131571"/>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مدل تحلیلی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a:p>
            <a:pPr algn="just" rtl="1">
              <a:lnSpc>
                <a:spcPct val="200000"/>
              </a:lnSpc>
            </a:pPr>
            <a:endParaRPr lang="fa-IR" sz="1700" b="1" dirty="0" smtClean="0">
              <a:solidFill>
                <a:schemeClr val="tx1"/>
              </a:solidFill>
              <a:cs typeface="B Titr" panose="00000700000000000000" pitchFamily="2" charset="-78"/>
            </a:endParaRPr>
          </a:p>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13</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0" name="Oval 9"/>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7</a:t>
            </a:r>
            <a:endParaRPr lang="en-US" dirty="0">
              <a:cs typeface="B Titr" panose="00000700000000000000" pitchFamily="2" charset="-78"/>
            </a:endParaRPr>
          </a:p>
        </p:txBody>
      </p:sp>
      <p:sp>
        <p:nvSpPr>
          <p:cNvPr id="2" name="TextBox 1"/>
          <p:cNvSpPr txBox="1"/>
          <p:nvPr/>
        </p:nvSpPr>
        <p:spPr>
          <a:xfrm>
            <a:off x="4267200" y="3054638"/>
            <a:ext cx="1122423" cy="461665"/>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fa-IR" sz="1200" b="1" dirty="0" smtClean="0">
                <a:cs typeface="B Nazanin" panose="00000400000000000000" pitchFamily="2" charset="-78"/>
              </a:rPr>
              <a:t>ضوابط و معیارهای</a:t>
            </a:r>
          </a:p>
          <a:p>
            <a:pPr algn="ctr"/>
            <a:r>
              <a:rPr lang="fa-IR" sz="1200" b="1" dirty="0" smtClean="0">
                <a:cs typeface="B Nazanin" panose="00000400000000000000" pitchFamily="2" charset="-78"/>
              </a:rPr>
              <a:t>طراحی مبلمان </a:t>
            </a:r>
            <a:endParaRPr lang="en-US" sz="1200" b="1" dirty="0">
              <a:cs typeface="B Nazanin" panose="00000400000000000000" pitchFamily="2" charset="-78"/>
            </a:endParaRPr>
          </a:p>
        </p:txBody>
      </p:sp>
      <p:sp>
        <p:nvSpPr>
          <p:cNvPr id="4" name="TextBox 3"/>
          <p:cNvSpPr txBox="1"/>
          <p:nvPr/>
        </p:nvSpPr>
        <p:spPr>
          <a:xfrm>
            <a:off x="4377005" y="2423197"/>
            <a:ext cx="902811"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عوامل اجرایی</a:t>
            </a:r>
            <a:endParaRPr lang="en-US" sz="1200" b="1" dirty="0">
              <a:cs typeface="B Nazanin" panose="00000400000000000000" pitchFamily="2" charset="-78"/>
            </a:endParaRPr>
          </a:p>
        </p:txBody>
      </p:sp>
      <p:cxnSp>
        <p:nvCxnSpPr>
          <p:cNvPr id="9" name="Straight Arrow Connector 8"/>
          <p:cNvCxnSpPr>
            <a:stCxn id="4" idx="2"/>
            <a:endCxn id="2" idx="0"/>
          </p:cNvCxnSpPr>
          <p:nvPr/>
        </p:nvCxnSpPr>
        <p:spPr>
          <a:xfrm>
            <a:off x="4828411" y="2700196"/>
            <a:ext cx="1" cy="354442"/>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3" name="TextBox 12"/>
          <p:cNvSpPr txBox="1"/>
          <p:nvPr/>
        </p:nvSpPr>
        <p:spPr>
          <a:xfrm>
            <a:off x="3542760" y="1610522"/>
            <a:ext cx="1040670"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ضوابط شهرداری</a:t>
            </a:r>
            <a:endParaRPr lang="en-US" sz="1200" b="1" dirty="0">
              <a:cs typeface="B Nazanin" panose="00000400000000000000" pitchFamily="2" charset="-78"/>
            </a:endParaRPr>
          </a:p>
        </p:txBody>
      </p:sp>
      <p:sp>
        <p:nvSpPr>
          <p:cNvPr id="14" name="TextBox 13"/>
          <p:cNvSpPr txBox="1"/>
          <p:nvPr/>
        </p:nvSpPr>
        <p:spPr>
          <a:xfrm>
            <a:off x="5029200" y="1605726"/>
            <a:ext cx="915635"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مقیاس انسانی</a:t>
            </a:r>
            <a:endParaRPr lang="en-US" sz="1200" b="1" dirty="0">
              <a:cs typeface="B Nazanin" panose="00000400000000000000" pitchFamily="2" charset="-78"/>
            </a:endParaRPr>
          </a:p>
        </p:txBody>
      </p:sp>
      <p:cxnSp>
        <p:nvCxnSpPr>
          <p:cNvPr id="16" name="Straight Arrow Connector 15"/>
          <p:cNvCxnSpPr>
            <a:stCxn id="13" idx="2"/>
            <a:endCxn id="4" idx="0"/>
          </p:cNvCxnSpPr>
          <p:nvPr/>
        </p:nvCxnSpPr>
        <p:spPr>
          <a:xfrm>
            <a:off x="4063095" y="1887521"/>
            <a:ext cx="765316" cy="53567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8" name="Straight Arrow Connector 17"/>
          <p:cNvCxnSpPr>
            <a:stCxn id="14" idx="2"/>
            <a:endCxn id="4" idx="0"/>
          </p:cNvCxnSpPr>
          <p:nvPr/>
        </p:nvCxnSpPr>
        <p:spPr>
          <a:xfrm flipH="1">
            <a:off x="4828411" y="1882725"/>
            <a:ext cx="658607" cy="540472"/>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2438400" y="1244867"/>
            <a:ext cx="663964"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وندالیسم</a:t>
            </a:r>
            <a:endParaRPr lang="en-US" sz="1200" b="1" dirty="0">
              <a:cs typeface="B Nazanin" panose="00000400000000000000" pitchFamily="2" charset="-78"/>
            </a:endParaRPr>
          </a:p>
        </p:txBody>
      </p:sp>
      <p:cxnSp>
        <p:nvCxnSpPr>
          <p:cNvPr id="22" name="Straight Arrow Connector 21"/>
          <p:cNvCxnSpPr>
            <a:stCxn id="20" idx="3"/>
            <a:endCxn id="2" idx="1"/>
          </p:cNvCxnSpPr>
          <p:nvPr/>
        </p:nvCxnSpPr>
        <p:spPr>
          <a:xfrm>
            <a:off x="3102364" y="1383367"/>
            <a:ext cx="1164836" cy="190210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4" name="TextBox 23"/>
          <p:cNvSpPr txBox="1"/>
          <p:nvPr/>
        </p:nvSpPr>
        <p:spPr>
          <a:xfrm>
            <a:off x="1676400" y="2561696"/>
            <a:ext cx="152400" cy="369332"/>
          </a:xfrm>
          <a:prstGeom prst="rect">
            <a:avLst/>
          </a:prstGeom>
          <a:noFill/>
        </p:spPr>
        <p:txBody>
          <a:bodyPr wrap="square" rtlCol="0">
            <a:spAutoFit/>
          </a:bodyPr>
          <a:lstStyle/>
          <a:p>
            <a:endParaRPr lang="en-US" dirty="0"/>
          </a:p>
        </p:txBody>
      </p:sp>
      <p:sp>
        <p:nvSpPr>
          <p:cNvPr id="25" name="TextBox 24"/>
          <p:cNvSpPr txBox="1"/>
          <p:nvPr/>
        </p:nvSpPr>
        <p:spPr>
          <a:xfrm>
            <a:off x="990600" y="838200"/>
            <a:ext cx="1223412"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خصومت و انتقام جو</a:t>
            </a:r>
            <a:endParaRPr lang="en-US" sz="1200" b="1" dirty="0">
              <a:cs typeface="B Nazanin" panose="00000400000000000000" pitchFamily="2" charset="-78"/>
            </a:endParaRPr>
          </a:p>
        </p:txBody>
      </p:sp>
      <p:sp>
        <p:nvSpPr>
          <p:cNvPr id="26" name="TextBox 25"/>
          <p:cNvSpPr txBox="1"/>
          <p:nvPr/>
        </p:nvSpPr>
        <p:spPr>
          <a:xfrm>
            <a:off x="1618977" y="1244867"/>
            <a:ext cx="595035"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تفریحی</a:t>
            </a:r>
            <a:endParaRPr lang="en-US" sz="1200" b="1" dirty="0">
              <a:cs typeface="B Nazanin" panose="00000400000000000000" pitchFamily="2" charset="-78"/>
            </a:endParaRPr>
          </a:p>
        </p:txBody>
      </p:sp>
      <p:sp>
        <p:nvSpPr>
          <p:cNvPr id="27" name="TextBox 26"/>
          <p:cNvSpPr txBox="1"/>
          <p:nvPr/>
        </p:nvSpPr>
        <p:spPr>
          <a:xfrm>
            <a:off x="990600" y="1628001"/>
            <a:ext cx="1231427"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مال اندوز و تاکتیکی</a:t>
            </a:r>
            <a:endParaRPr lang="en-US" sz="1200" b="1" dirty="0">
              <a:cs typeface="B Nazanin" panose="00000400000000000000" pitchFamily="2" charset="-78"/>
            </a:endParaRPr>
          </a:p>
        </p:txBody>
      </p:sp>
      <p:cxnSp>
        <p:nvCxnSpPr>
          <p:cNvPr id="29" name="Straight Arrow Connector 28"/>
          <p:cNvCxnSpPr>
            <a:stCxn id="25" idx="3"/>
            <a:endCxn id="20" idx="1"/>
          </p:cNvCxnSpPr>
          <p:nvPr/>
        </p:nvCxnSpPr>
        <p:spPr>
          <a:xfrm>
            <a:off x="2214012" y="976700"/>
            <a:ext cx="224388" cy="40666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30"/>
          <p:cNvCxnSpPr>
            <a:stCxn id="26" idx="3"/>
            <a:endCxn id="20" idx="1"/>
          </p:cNvCxnSpPr>
          <p:nvPr/>
        </p:nvCxnSpPr>
        <p:spPr>
          <a:xfrm>
            <a:off x="2214012" y="1383367"/>
            <a:ext cx="224388"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32"/>
          <p:cNvCxnSpPr>
            <a:stCxn id="27" idx="3"/>
            <a:endCxn id="20" idx="1"/>
          </p:cNvCxnSpPr>
          <p:nvPr/>
        </p:nvCxnSpPr>
        <p:spPr>
          <a:xfrm flipV="1">
            <a:off x="2222027" y="1383367"/>
            <a:ext cx="216373" cy="38313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4" name="TextBox 33"/>
          <p:cNvSpPr txBox="1"/>
          <p:nvPr/>
        </p:nvSpPr>
        <p:spPr>
          <a:xfrm>
            <a:off x="2370583" y="2237601"/>
            <a:ext cx="906017"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ملاحظات فنی</a:t>
            </a:r>
            <a:endParaRPr lang="en-US" sz="1200" b="1" dirty="0">
              <a:cs typeface="B Nazanin" panose="00000400000000000000" pitchFamily="2" charset="-78"/>
            </a:endParaRPr>
          </a:p>
        </p:txBody>
      </p:sp>
      <p:cxnSp>
        <p:nvCxnSpPr>
          <p:cNvPr id="36" name="Straight Arrow Connector 35"/>
          <p:cNvCxnSpPr>
            <a:stCxn id="34" idx="3"/>
            <a:endCxn id="2" idx="1"/>
          </p:cNvCxnSpPr>
          <p:nvPr/>
        </p:nvCxnSpPr>
        <p:spPr>
          <a:xfrm>
            <a:off x="3276600" y="2376101"/>
            <a:ext cx="990600" cy="90937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8" name="TextBox 37"/>
          <p:cNvSpPr txBox="1"/>
          <p:nvPr/>
        </p:nvSpPr>
        <p:spPr>
          <a:xfrm>
            <a:off x="1295400" y="1981200"/>
            <a:ext cx="760144"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مواد و دوام</a:t>
            </a:r>
            <a:endParaRPr lang="en-US" sz="1200" b="1" dirty="0">
              <a:cs typeface="B Nazanin" panose="00000400000000000000" pitchFamily="2" charset="-78"/>
            </a:endParaRPr>
          </a:p>
        </p:txBody>
      </p:sp>
      <p:sp>
        <p:nvSpPr>
          <p:cNvPr id="39" name="TextBox 38"/>
          <p:cNvSpPr txBox="1"/>
          <p:nvPr/>
        </p:nvSpPr>
        <p:spPr>
          <a:xfrm>
            <a:off x="1002820" y="2342749"/>
            <a:ext cx="1087157"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اتصالات و پوشش</a:t>
            </a:r>
            <a:endParaRPr lang="en-US" sz="1200" b="1" dirty="0">
              <a:cs typeface="B Nazanin" panose="00000400000000000000" pitchFamily="2" charset="-78"/>
            </a:endParaRPr>
          </a:p>
        </p:txBody>
      </p:sp>
      <p:sp>
        <p:nvSpPr>
          <p:cNvPr id="40" name="TextBox 39"/>
          <p:cNvSpPr txBox="1"/>
          <p:nvPr/>
        </p:nvSpPr>
        <p:spPr>
          <a:xfrm>
            <a:off x="1198386" y="2695948"/>
            <a:ext cx="891591"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تولید و مونتاژ</a:t>
            </a:r>
            <a:endParaRPr lang="en-US" sz="1200" b="1" dirty="0">
              <a:cs typeface="B Nazanin" panose="00000400000000000000" pitchFamily="2" charset="-78"/>
            </a:endParaRPr>
          </a:p>
        </p:txBody>
      </p:sp>
      <p:cxnSp>
        <p:nvCxnSpPr>
          <p:cNvPr id="42" name="Straight Arrow Connector 41"/>
          <p:cNvCxnSpPr>
            <a:stCxn id="38" idx="3"/>
            <a:endCxn id="34" idx="1"/>
          </p:cNvCxnSpPr>
          <p:nvPr/>
        </p:nvCxnSpPr>
        <p:spPr>
          <a:xfrm>
            <a:off x="2055544" y="2119700"/>
            <a:ext cx="315039" cy="25640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44" name="Straight Arrow Connector 43"/>
          <p:cNvCxnSpPr>
            <a:stCxn id="39" idx="3"/>
            <a:endCxn id="34" idx="1"/>
          </p:cNvCxnSpPr>
          <p:nvPr/>
        </p:nvCxnSpPr>
        <p:spPr>
          <a:xfrm flipV="1">
            <a:off x="2089977" y="2376101"/>
            <a:ext cx="280606" cy="10514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46" name="Straight Arrow Connector 45"/>
          <p:cNvCxnSpPr>
            <a:stCxn id="40" idx="3"/>
            <a:endCxn id="34" idx="1"/>
          </p:cNvCxnSpPr>
          <p:nvPr/>
        </p:nvCxnSpPr>
        <p:spPr>
          <a:xfrm flipV="1">
            <a:off x="2089977" y="2376101"/>
            <a:ext cx="280606" cy="45834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7" name="TextBox 46"/>
          <p:cNvSpPr txBox="1"/>
          <p:nvPr/>
        </p:nvSpPr>
        <p:spPr>
          <a:xfrm>
            <a:off x="2487582" y="3048000"/>
            <a:ext cx="957313"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صرفه اقتصادی</a:t>
            </a:r>
            <a:endParaRPr lang="en-US" sz="1200" b="1" dirty="0">
              <a:cs typeface="B Nazanin" panose="00000400000000000000" pitchFamily="2" charset="-78"/>
            </a:endParaRPr>
          </a:p>
        </p:txBody>
      </p:sp>
      <p:cxnSp>
        <p:nvCxnSpPr>
          <p:cNvPr id="49" name="Straight Arrow Connector 48"/>
          <p:cNvCxnSpPr>
            <a:stCxn id="47" idx="3"/>
            <a:endCxn id="2" idx="1"/>
          </p:cNvCxnSpPr>
          <p:nvPr/>
        </p:nvCxnSpPr>
        <p:spPr>
          <a:xfrm>
            <a:off x="3444895" y="3186500"/>
            <a:ext cx="822305" cy="9897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50" name="TextBox 49"/>
          <p:cNvSpPr txBox="1"/>
          <p:nvPr/>
        </p:nvSpPr>
        <p:spPr>
          <a:xfrm>
            <a:off x="932614" y="3092946"/>
            <a:ext cx="1202573"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هزینه نصب و تعمیر</a:t>
            </a:r>
            <a:endParaRPr lang="en-US" sz="1200" b="1" dirty="0">
              <a:cs typeface="B Nazanin" panose="00000400000000000000" pitchFamily="2" charset="-78"/>
            </a:endParaRPr>
          </a:p>
        </p:txBody>
      </p:sp>
      <p:sp>
        <p:nvSpPr>
          <p:cNvPr id="51" name="TextBox 50"/>
          <p:cNvSpPr txBox="1"/>
          <p:nvPr/>
        </p:nvSpPr>
        <p:spPr>
          <a:xfrm>
            <a:off x="1312609" y="3425547"/>
            <a:ext cx="813043"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هزینه حمل </a:t>
            </a:r>
            <a:endParaRPr lang="en-US" sz="1200" b="1" dirty="0">
              <a:cs typeface="B Nazanin" panose="00000400000000000000" pitchFamily="2" charset="-78"/>
            </a:endParaRPr>
          </a:p>
        </p:txBody>
      </p:sp>
      <p:cxnSp>
        <p:nvCxnSpPr>
          <p:cNvPr id="53" name="Straight Arrow Connector 52"/>
          <p:cNvCxnSpPr>
            <a:stCxn id="50" idx="3"/>
            <a:endCxn id="47" idx="1"/>
          </p:cNvCxnSpPr>
          <p:nvPr/>
        </p:nvCxnSpPr>
        <p:spPr>
          <a:xfrm flipV="1">
            <a:off x="2135187" y="3186500"/>
            <a:ext cx="352395" cy="4494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55" name="Straight Arrow Connector 54"/>
          <p:cNvCxnSpPr>
            <a:stCxn id="51" idx="3"/>
            <a:endCxn id="47" idx="1"/>
          </p:cNvCxnSpPr>
          <p:nvPr/>
        </p:nvCxnSpPr>
        <p:spPr>
          <a:xfrm flipV="1">
            <a:off x="2125652" y="3186500"/>
            <a:ext cx="361930" cy="37754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56" name="TextBox 55"/>
          <p:cNvSpPr txBox="1"/>
          <p:nvPr/>
        </p:nvSpPr>
        <p:spPr>
          <a:xfrm>
            <a:off x="1459791" y="3777599"/>
            <a:ext cx="676788"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عمر مفید</a:t>
            </a:r>
            <a:endParaRPr lang="en-US" sz="1200" b="1" dirty="0">
              <a:cs typeface="B Nazanin" panose="00000400000000000000" pitchFamily="2" charset="-78"/>
            </a:endParaRPr>
          </a:p>
        </p:txBody>
      </p:sp>
      <p:cxnSp>
        <p:nvCxnSpPr>
          <p:cNvPr id="58" name="Straight Arrow Connector 57"/>
          <p:cNvCxnSpPr>
            <a:stCxn id="56" idx="3"/>
            <a:endCxn id="47" idx="1"/>
          </p:cNvCxnSpPr>
          <p:nvPr/>
        </p:nvCxnSpPr>
        <p:spPr>
          <a:xfrm flipV="1">
            <a:off x="2136579" y="3186500"/>
            <a:ext cx="351003" cy="729599"/>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59" name="TextBox 58"/>
          <p:cNvSpPr txBox="1"/>
          <p:nvPr/>
        </p:nvSpPr>
        <p:spPr>
          <a:xfrm>
            <a:off x="2411413" y="4083881"/>
            <a:ext cx="667170"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دسترسی</a:t>
            </a:r>
            <a:endParaRPr lang="en-US" sz="1200" b="1" dirty="0">
              <a:cs typeface="B Nazanin" panose="00000400000000000000" pitchFamily="2" charset="-78"/>
            </a:endParaRPr>
          </a:p>
        </p:txBody>
      </p:sp>
      <p:cxnSp>
        <p:nvCxnSpPr>
          <p:cNvPr id="61" name="Straight Arrow Connector 60"/>
          <p:cNvCxnSpPr>
            <a:stCxn id="59" idx="3"/>
            <a:endCxn id="2" idx="1"/>
          </p:cNvCxnSpPr>
          <p:nvPr/>
        </p:nvCxnSpPr>
        <p:spPr>
          <a:xfrm flipV="1">
            <a:off x="3078583" y="3285471"/>
            <a:ext cx="1188617" cy="93691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63" name="TextBox 62"/>
          <p:cNvSpPr txBox="1"/>
          <p:nvPr/>
        </p:nvSpPr>
        <p:spPr>
          <a:xfrm>
            <a:off x="932614" y="4123742"/>
            <a:ext cx="1252266"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فاصله زمانی و مکانی</a:t>
            </a:r>
            <a:endParaRPr lang="en-US" sz="1200" b="1" dirty="0">
              <a:cs typeface="B Nazanin" panose="00000400000000000000" pitchFamily="2" charset="-78"/>
            </a:endParaRPr>
          </a:p>
        </p:txBody>
      </p:sp>
      <p:cxnSp>
        <p:nvCxnSpPr>
          <p:cNvPr id="65" name="Straight Arrow Connector 64"/>
          <p:cNvCxnSpPr>
            <a:stCxn id="63" idx="3"/>
            <a:endCxn id="59" idx="1"/>
          </p:cNvCxnSpPr>
          <p:nvPr/>
        </p:nvCxnSpPr>
        <p:spPr>
          <a:xfrm flipV="1">
            <a:off x="2184880" y="4222381"/>
            <a:ext cx="226533" cy="3986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67" name="TextBox 66"/>
          <p:cNvSpPr txBox="1"/>
          <p:nvPr/>
        </p:nvSpPr>
        <p:spPr>
          <a:xfrm>
            <a:off x="2294019" y="4568524"/>
            <a:ext cx="768159"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زیباشناسی</a:t>
            </a:r>
            <a:endParaRPr lang="en-US" sz="1200" b="1" dirty="0">
              <a:cs typeface="B Nazanin" panose="00000400000000000000" pitchFamily="2" charset="-78"/>
            </a:endParaRPr>
          </a:p>
        </p:txBody>
      </p:sp>
      <p:cxnSp>
        <p:nvCxnSpPr>
          <p:cNvPr id="69" name="Straight Arrow Connector 68"/>
          <p:cNvCxnSpPr>
            <a:stCxn id="67" idx="3"/>
            <a:endCxn id="2" idx="1"/>
          </p:cNvCxnSpPr>
          <p:nvPr/>
        </p:nvCxnSpPr>
        <p:spPr>
          <a:xfrm flipV="1">
            <a:off x="3062178" y="3285471"/>
            <a:ext cx="1205022" cy="1421553"/>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70" name="TextBox 69"/>
          <p:cNvSpPr txBox="1"/>
          <p:nvPr/>
        </p:nvSpPr>
        <p:spPr>
          <a:xfrm>
            <a:off x="483935" y="4585160"/>
            <a:ext cx="1484702"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اندازه ،رنگ ، فرم و بافت</a:t>
            </a:r>
            <a:endParaRPr lang="en-US" sz="1200" b="1" dirty="0">
              <a:cs typeface="B Nazanin" panose="00000400000000000000" pitchFamily="2" charset="-78"/>
            </a:endParaRPr>
          </a:p>
        </p:txBody>
      </p:sp>
      <p:cxnSp>
        <p:nvCxnSpPr>
          <p:cNvPr id="72" name="Straight Arrow Connector 71"/>
          <p:cNvCxnSpPr>
            <a:stCxn id="70" idx="3"/>
            <a:endCxn id="67" idx="1"/>
          </p:cNvCxnSpPr>
          <p:nvPr/>
        </p:nvCxnSpPr>
        <p:spPr>
          <a:xfrm flipV="1">
            <a:off x="1968637" y="4707024"/>
            <a:ext cx="325382" cy="1663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73" name="TextBox 72"/>
          <p:cNvSpPr txBox="1"/>
          <p:nvPr/>
        </p:nvSpPr>
        <p:spPr>
          <a:xfrm>
            <a:off x="2411038" y="5020975"/>
            <a:ext cx="651140"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استحکام</a:t>
            </a:r>
            <a:endParaRPr lang="en-US" sz="1200" b="1" dirty="0">
              <a:cs typeface="B Nazanin" panose="00000400000000000000" pitchFamily="2" charset="-78"/>
            </a:endParaRPr>
          </a:p>
        </p:txBody>
      </p:sp>
      <p:cxnSp>
        <p:nvCxnSpPr>
          <p:cNvPr id="75" name="Straight Arrow Connector 74"/>
          <p:cNvCxnSpPr>
            <a:stCxn id="73" idx="3"/>
            <a:endCxn id="2" idx="1"/>
          </p:cNvCxnSpPr>
          <p:nvPr/>
        </p:nvCxnSpPr>
        <p:spPr>
          <a:xfrm flipV="1">
            <a:off x="3062178" y="3285471"/>
            <a:ext cx="1205022" cy="187400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76" name="TextBox 75"/>
          <p:cNvSpPr txBox="1"/>
          <p:nvPr/>
        </p:nvSpPr>
        <p:spPr>
          <a:xfrm>
            <a:off x="1198386" y="5001539"/>
            <a:ext cx="883575"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نصب و تعمیر</a:t>
            </a:r>
            <a:endParaRPr lang="en-US" sz="1200" b="1" dirty="0">
              <a:cs typeface="B Nazanin" panose="00000400000000000000" pitchFamily="2" charset="-78"/>
            </a:endParaRPr>
          </a:p>
        </p:txBody>
      </p:sp>
      <p:sp>
        <p:nvSpPr>
          <p:cNvPr id="77" name="TextBox 76"/>
          <p:cNvSpPr txBox="1"/>
          <p:nvPr/>
        </p:nvSpPr>
        <p:spPr>
          <a:xfrm>
            <a:off x="1110222" y="5359862"/>
            <a:ext cx="979755"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مواد و نگهداری</a:t>
            </a:r>
            <a:endParaRPr lang="en-US" sz="1200" b="1" dirty="0">
              <a:cs typeface="B Nazanin" panose="00000400000000000000" pitchFamily="2" charset="-78"/>
            </a:endParaRPr>
          </a:p>
        </p:txBody>
      </p:sp>
      <p:cxnSp>
        <p:nvCxnSpPr>
          <p:cNvPr id="79" name="Straight Arrow Connector 78"/>
          <p:cNvCxnSpPr>
            <a:stCxn id="76" idx="3"/>
            <a:endCxn id="73" idx="1"/>
          </p:cNvCxnSpPr>
          <p:nvPr/>
        </p:nvCxnSpPr>
        <p:spPr>
          <a:xfrm>
            <a:off x="2081961" y="5140039"/>
            <a:ext cx="329077" cy="1943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81" name="Straight Arrow Connector 80"/>
          <p:cNvCxnSpPr>
            <a:stCxn id="77" idx="3"/>
            <a:endCxn id="73" idx="1"/>
          </p:cNvCxnSpPr>
          <p:nvPr/>
        </p:nvCxnSpPr>
        <p:spPr>
          <a:xfrm flipV="1">
            <a:off x="2089977" y="5159475"/>
            <a:ext cx="321061" cy="338887"/>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82" name="TextBox 81"/>
          <p:cNvSpPr txBox="1"/>
          <p:nvPr/>
        </p:nvSpPr>
        <p:spPr>
          <a:xfrm>
            <a:off x="4269148" y="3830057"/>
            <a:ext cx="923651"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پاسخ به نیازها</a:t>
            </a:r>
            <a:endParaRPr lang="en-US" sz="1200" b="1" dirty="0">
              <a:cs typeface="B Nazanin" panose="00000400000000000000" pitchFamily="2" charset="-78"/>
            </a:endParaRPr>
          </a:p>
        </p:txBody>
      </p:sp>
      <p:cxnSp>
        <p:nvCxnSpPr>
          <p:cNvPr id="84" name="Straight Arrow Connector 83"/>
          <p:cNvCxnSpPr>
            <a:stCxn id="2" idx="2"/>
            <a:endCxn id="82" idx="0"/>
          </p:cNvCxnSpPr>
          <p:nvPr/>
        </p:nvCxnSpPr>
        <p:spPr>
          <a:xfrm flipH="1">
            <a:off x="4730974" y="3516303"/>
            <a:ext cx="97438" cy="31375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85" name="TextBox 84"/>
          <p:cNvSpPr txBox="1"/>
          <p:nvPr/>
        </p:nvSpPr>
        <p:spPr>
          <a:xfrm>
            <a:off x="4586261" y="4283206"/>
            <a:ext cx="556563"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کالبدی</a:t>
            </a:r>
            <a:endParaRPr lang="en-US" sz="1200" b="1" dirty="0">
              <a:cs typeface="B Nazanin" panose="00000400000000000000" pitchFamily="2" charset="-78"/>
            </a:endParaRPr>
          </a:p>
        </p:txBody>
      </p:sp>
      <p:sp>
        <p:nvSpPr>
          <p:cNvPr id="86" name="TextBox 85"/>
          <p:cNvSpPr txBox="1"/>
          <p:nvPr/>
        </p:nvSpPr>
        <p:spPr>
          <a:xfrm>
            <a:off x="3797832" y="4292452"/>
            <a:ext cx="612668"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فرهنگی</a:t>
            </a:r>
            <a:endParaRPr lang="en-US" sz="1200" b="1" dirty="0">
              <a:cs typeface="B Nazanin" panose="00000400000000000000" pitchFamily="2" charset="-78"/>
            </a:endParaRPr>
          </a:p>
        </p:txBody>
      </p:sp>
      <p:cxnSp>
        <p:nvCxnSpPr>
          <p:cNvPr id="88" name="Straight Arrow Connector 87"/>
          <p:cNvCxnSpPr>
            <a:stCxn id="86" idx="0"/>
          </p:cNvCxnSpPr>
          <p:nvPr/>
        </p:nvCxnSpPr>
        <p:spPr>
          <a:xfrm flipV="1">
            <a:off x="4104166" y="4107056"/>
            <a:ext cx="479264" cy="18539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90" name="Straight Arrow Connector 89"/>
          <p:cNvCxnSpPr>
            <a:stCxn id="85" idx="0"/>
            <a:endCxn id="82" idx="2"/>
          </p:cNvCxnSpPr>
          <p:nvPr/>
        </p:nvCxnSpPr>
        <p:spPr>
          <a:xfrm flipH="1" flipV="1">
            <a:off x="4730974" y="4107056"/>
            <a:ext cx="133569" cy="17615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1" name="TextBox 90"/>
          <p:cNvSpPr txBox="1"/>
          <p:nvPr/>
        </p:nvSpPr>
        <p:spPr>
          <a:xfrm>
            <a:off x="5482468" y="3990201"/>
            <a:ext cx="514885"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برابری</a:t>
            </a:r>
            <a:endParaRPr lang="en-US" sz="1200" b="1" dirty="0">
              <a:cs typeface="B Nazanin" panose="00000400000000000000" pitchFamily="2" charset="-78"/>
            </a:endParaRPr>
          </a:p>
        </p:txBody>
      </p:sp>
      <p:cxnSp>
        <p:nvCxnSpPr>
          <p:cNvPr id="93" name="Straight Arrow Connector 92"/>
          <p:cNvCxnSpPr>
            <a:stCxn id="91" idx="1"/>
          </p:cNvCxnSpPr>
          <p:nvPr/>
        </p:nvCxnSpPr>
        <p:spPr>
          <a:xfrm flipH="1" flipV="1">
            <a:off x="5029200" y="3510801"/>
            <a:ext cx="453268" cy="6179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5" name="TextBox 94"/>
          <p:cNvSpPr txBox="1"/>
          <p:nvPr/>
        </p:nvSpPr>
        <p:spPr>
          <a:xfrm>
            <a:off x="5247417" y="4523601"/>
            <a:ext cx="872355"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امکانات برابر</a:t>
            </a:r>
            <a:endParaRPr lang="en-US" sz="1200" b="1" dirty="0">
              <a:cs typeface="B Nazanin" panose="00000400000000000000" pitchFamily="2" charset="-78"/>
            </a:endParaRPr>
          </a:p>
        </p:txBody>
      </p:sp>
      <p:sp>
        <p:nvSpPr>
          <p:cNvPr id="96" name="TextBox 95"/>
          <p:cNvSpPr txBox="1"/>
          <p:nvPr/>
        </p:nvSpPr>
        <p:spPr>
          <a:xfrm>
            <a:off x="6277556" y="4516244"/>
            <a:ext cx="1313180"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دسترسی همه گروهها</a:t>
            </a:r>
            <a:endParaRPr lang="en-US" sz="1200" b="1" dirty="0">
              <a:cs typeface="B Nazanin" panose="00000400000000000000" pitchFamily="2" charset="-78"/>
            </a:endParaRPr>
          </a:p>
        </p:txBody>
      </p:sp>
      <p:cxnSp>
        <p:nvCxnSpPr>
          <p:cNvPr id="98" name="Straight Arrow Connector 97"/>
          <p:cNvCxnSpPr>
            <a:stCxn id="95" idx="0"/>
            <a:endCxn id="91" idx="2"/>
          </p:cNvCxnSpPr>
          <p:nvPr/>
        </p:nvCxnSpPr>
        <p:spPr>
          <a:xfrm flipV="1">
            <a:off x="5683595" y="4267200"/>
            <a:ext cx="56316" cy="25640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00" name="Straight Arrow Connector 99"/>
          <p:cNvCxnSpPr>
            <a:stCxn id="96" idx="0"/>
            <a:endCxn id="91" idx="2"/>
          </p:cNvCxnSpPr>
          <p:nvPr/>
        </p:nvCxnSpPr>
        <p:spPr>
          <a:xfrm flipH="1" flipV="1">
            <a:off x="5739911" y="4267200"/>
            <a:ext cx="1194235" cy="24904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01" name="TextBox 100"/>
          <p:cNvSpPr txBox="1"/>
          <p:nvPr/>
        </p:nvSpPr>
        <p:spPr>
          <a:xfrm>
            <a:off x="5815383" y="3581400"/>
            <a:ext cx="585417"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پایداری</a:t>
            </a:r>
            <a:endParaRPr lang="en-US" sz="1200" b="1" dirty="0">
              <a:cs typeface="B Nazanin" panose="00000400000000000000" pitchFamily="2" charset="-78"/>
            </a:endParaRPr>
          </a:p>
        </p:txBody>
      </p:sp>
      <p:cxnSp>
        <p:nvCxnSpPr>
          <p:cNvPr id="103" name="Straight Arrow Connector 102"/>
          <p:cNvCxnSpPr>
            <a:stCxn id="101" idx="1"/>
          </p:cNvCxnSpPr>
          <p:nvPr/>
        </p:nvCxnSpPr>
        <p:spPr>
          <a:xfrm flipH="1" flipV="1">
            <a:off x="5142824" y="3551299"/>
            <a:ext cx="672559" cy="16860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04" name="TextBox 103"/>
          <p:cNvSpPr txBox="1"/>
          <p:nvPr/>
        </p:nvSpPr>
        <p:spPr>
          <a:xfrm>
            <a:off x="5739910" y="3135800"/>
            <a:ext cx="792205"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هویت مکان</a:t>
            </a:r>
            <a:endParaRPr lang="en-US" sz="1200" b="1" dirty="0">
              <a:cs typeface="B Nazanin" panose="00000400000000000000" pitchFamily="2" charset="-78"/>
            </a:endParaRPr>
          </a:p>
        </p:txBody>
      </p:sp>
      <p:cxnSp>
        <p:nvCxnSpPr>
          <p:cNvPr id="106" name="Straight Arrow Connector 105"/>
          <p:cNvCxnSpPr>
            <a:stCxn id="2" idx="3"/>
            <a:endCxn id="104" idx="1"/>
          </p:cNvCxnSpPr>
          <p:nvPr/>
        </p:nvCxnSpPr>
        <p:spPr>
          <a:xfrm flipV="1">
            <a:off x="5389623" y="3274300"/>
            <a:ext cx="350287" cy="1117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07" name="TextBox 106"/>
          <p:cNvSpPr txBox="1"/>
          <p:nvPr/>
        </p:nvSpPr>
        <p:spPr>
          <a:xfrm>
            <a:off x="5828425" y="2819400"/>
            <a:ext cx="1297150"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عوامل زیست محیطی</a:t>
            </a:r>
            <a:endParaRPr lang="en-US" sz="1200" b="1" dirty="0">
              <a:cs typeface="B Nazanin" panose="00000400000000000000" pitchFamily="2" charset="-78"/>
            </a:endParaRPr>
          </a:p>
        </p:txBody>
      </p:sp>
      <p:cxnSp>
        <p:nvCxnSpPr>
          <p:cNvPr id="109" name="Straight Arrow Connector 108"/>
          <p:cNvCxnSpPr>
            <a:stCxn id="107" idx="1"/>
            <a:endCxn id="2" idx="3"/>
          </p:cNvCxnSpPr>
          <p:nvPr/>
        </p:nvCxnSpPr>
        <p:spPr>
          <a:xfrm flipH="1">
            <a:off x="5389623" y="2957900"/>
            <a:ext cx="438802" cy="327571"/>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0" name="TextBox 109"/>
          <p:cNvSpPr txBox="1"/>
          <p:nvPr/>
        </p:nvSpPr>
        <p:spPr>
          <a:xfrm>
            <a:off x="7432104" y="2823808"/>
            <a:ext cx="1002197"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دما،نور،باد،باران</a:t>
            </a:r>
            <a:endParaRPr lang="en-US" sz="1200" b="1" dirty="0">
              <a:cs typeface="B Nazanin" panose="00000400000000000000" pitchFamily="2" charset="-78"/>
            </a:endParaRPr>
          </a:p>
        </p:txBody>
      </p:sp>
      <p:cxnSp>
        <p:nvCxnSpPr>
          <p:cNvPr id="112" name="Straight Arrow Connector 111"/>
          <p:cNvCxnSpPr>
            <a:stCxn id="107" idx="3"/>
            <a:endCxn id="110" idx="1"/>
          </p:cNvCxnSpPr>
          <p:nvPr/>
        </p:nvCxnSpPr>
        <p:spPr>
          <a:xfrm>
            <a:off x="7125575" y="2957900"/>
            <a:ext cx="306529" cy="440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3" name="TextBox 112"/>
          <p:cNvSpPr txBox="1"/>
          <p:nvPr/>
        </p:nvSpPr>
        <p:spPr>
          <a:xfrm>
            <a:off x="5775714" y="2453451"/>
            <a:ext cx="1880643" cy="276999"/>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fa-IR" sz="1200" b="1" dirty="0" smtClean="0">
                <a:cs typeface="B Nazanin" panose="00000400000000000000" pitchFamily="2" charset="-78"/>
              </a:rPr>
              <a:t>قابلیت استفاده برای همه گروهها</a:t>
            </a:r>
            <a:endParaRPr lang="en-US" sz="1200" b="1" dirty="0">
              <a:cs typeface="B Nazanin" panose="00000400000000000000" pitchFamily="2" charset="-78"/>
            </a:endParaRPr>
          </a:p>
        </p:txBody>
      </p:sp>
      <p:cxnSp>
        <p:nvCxnSpPr>
          <p:cNvPr id="115" name="Straight Arrow Connector 114"/>
          <p:cNvCxnSpPr>
            <a:stCxn id="2" idx="3"/>
            <a:endCxn id="113" idx="1"/>
          </p:cNvCxnSpPr>
          <p:nvPr/>
        </p:nvCxnSpPr>
        <p:spPr>
          <a:xfrm flipV="1">
            <a:off x="5389623" y="2591951"/>
            <a:ext cx="386091" cy="69352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6" name="TextBox 115"/>
          <p:cNvSpPr txBox="1"/>
          <p:nvPr/>
        </p:nvSpPr>
        <p:spPr>
          <a:xfrm>
            <a:off x="6015818" y="2009001"/>
            <a:ext cx="718466" cy="27699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fa-IR" sz="1200" b="1" dirty="0" smtClean="0">
                <a:cs typeface="B Nazanin" panose="00000400000000000000" pitchFamily="2" charset="-78"/>
              </a:rPr>
              <a:t>ایمن بودن</a:t>
            </a:r>
            <a:endParaRPr lang="en-US" sz="1200" b="1" dirty="0">
              <a:cs typeface="B Nazanin" panose="00000400000000000000" pitchFamily="2" charset="-78"/>
            </a:endParaRPr>
          </a:p>
        </p:txBody>
      </p:sp>
      <p:cxnSp>
        <p:nvCxnSpPr>
          <p:cNvPr id="118" name="Straight Arrow Connector 117"/>
          <p:cNvCxnSpPr>
            <a:endCxn id="116" idx="1"/>
          </p:cNvCxnSpPr>
          <p:nvPr/>
        </p:nvCxnSpPr>
        <p:spPr>
          <a:xfrm flipV="1">
            <a:off x="5389623" y="2147501"/>
            <a:ext cx="626195" cy="900499"/>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9943432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131571"/>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فرضیه‌های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14</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83528"/>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r>
              <a:rPr lang="fa-IR" sz="1700" b="1" dirty="0">
                <a:solidFill>
                  <a:srgbClr val="002060"/>
                </a:solidFill>
                <a:effectLst>
                  <a:outerShdw blurRad="38100" dist="38100" dir="2700000" algn="tl">
                    <a:srgbClr val="000000">
                      <a:alpha val="43137"/>
                    </a:srgbClr>
                  </a:outerShdw>
                </a:effectLst>
                <a:cs typeface="B Titr" panose="00000700000000000000" pitchFamily="2" charset="-78"/>
              </a:rPr>
              <a:t>الف) فرضیه اصلی (کلی): </a:t>
            </a:r>
          </a:p>
          <a:p>
            <a:pPr algn="just" rtl="1"/>
            <a:r>
              <a:rPr lang="fa-IR" sz="1700" dirty="0" smtClean="0">
                <a:solidFill>
                  <a:schemeClr val="tx1"/>
                </a:solidFill>
                <a:cs typeface="B Nazanin" panose="00000400000000000000" pitchFamily="2" charset="-78"/>
              </a:rPr>
              <a:t>1-به نظر میرسد با سامندهی مبلمان شهری میتوان به ارتقا هویت محیط و فضای شهری کک کرد</a:t>
            </a:r>
          </a:p>
          <a:p>
            <a:pPr algn="just" rtl="1"/>
            <a:r>
              <a:rPr lang="fa-IR" sz="1700" dirty="0" smtClean="0">
                <a:solidFill>
                  <a:schemeClr val="tx1"/>
                </a:solidFill>
                <a:cs typeface="B Nazanin" panose="00000400000000000000" pitchFamily="2" charset="-78"/>
              </a:rPr>
              <a:t>2- به نظر میرسد طراحی ، ساختار و مکان یابی مناسب مبلمان شهری میتواند در هویت بخشی و یکپارچگی فضا نقش بسزایی را ایفا کند</a:t>
            </a:r>
            <a:endParaRPr lang="fa-IR" sz="1700" dirty="0" smtClean="0">
              <a:solidFill>
                <a:srgbClr val="002060"/>
              </a:solidFill>
              <a:cs typeface="B Titr" panose="00000700000000000000" pitchFamily="2" charset="-78"/>
            </a:endParaRPr>
          </a:p>
          <a:p>
            <a:pPr algn="just" rtl="1">
              <a:lnSpc>
                <a:spcPct val="200000"/>
              </a:lnSpc>
            </a:pPr>
            <a:r>
              <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rPr>
              <a:t>ب</a:t>
            </a:r>
            <a:r>
              <a:rPr lang="fa-IR" sz="1700" b="1" dirty="0">
                <a:solidFill>
                  <a:srgbClr val="002060"/>
                </a:solidFill>
                <a:effectLst>
                  <a:outerShdw blurRad="38100" dist="38100" dir="2700000" algn="tl">
                    <a:srgbClr val="000000">
                      <a:alpha val="43137"/>
                    </a:srgbClr>
                  </a:outerShdw>
                </a:effectLst>
                <a:cs typeface="B Titr" panose="00000700000000000000" pitchFamily="2" charset="-78"/>
              </a:rPr>
              <a:t>) فرضیه‌های فرعی: </a:t>
            </a:r>
            <a:endParaRPr lang="fa-IR" sz="1700" b="1" dirty="0" smtClean="0">
              <a:solidFill>
                <a:srgbClr val="002060"/>
              </a:solidFill>
              <a:effectLst>
                <a:outerShdw blurRad="38100" dist="38100" dir="2700000" algn="tl">
                  <a:srgbClr val="000000">
                    <a:alpha val="43137"/>
                  </a:srgbClr>
                </a:outerShdw>
              </a:effectLst>
              <a:cs typeface="B Titr" panose="00000700000000000000" pitchFamily="2" charset="-78"/>
            </a:endParaRPr>
          </a:p>
          <a:p>
            <a:pPr algn="just" rtl="1"/>
            <a:r>
              <a:rPr lang="fa-IR" sz="1700" dirty="0" smtClean="0">
                <a:solidFill>
                  <a:schemeClr val="tx1"/>
                </a:solidFill>
                <a:cs typeface="B Nazanin" panose="00000400000000000000" pitchFamily="2" charset="-78"/>
              </a:rPr>
              <a:t>1-به نظر میرسد در انتخاب و تجهیز مبلمان شهری در جهت ارتقا هویت باید تمام عوامل نظامهای مختلف اقتصادی ،کالبدی و .. را در نظر گرفت</a:t>
            </a:r>
          </a:p>
          <a:p>
            <a:pPr algn="just" rtl="1"/>
            <a:r>
              <a:rPr lang="fa-IR" sz="1700" dirty="0" smtClean="0">
                <a:solidFill>
                  <a:schemeClr val="tx1"/>
                </a:solidFill>
                <a:cs typeface="B Nazanin" panose="00000400000000000000" pitchFamily="2" charset="-78"/>
              </a:rPr>
              <a:t>2- به نظر میرسد اقلیم میتواند در نوع انتخاب مبلمان شهری موثر باشد</a:t>
            </a:r>
          </a:p>
          <a:p>
            <a:pPr algn="just" rtl="1"/>
            <a:r>
              <a:rPr lang="fa-IR" sz="1700" dirty="0" smtClean="0">
                <a:solidFill>
                  <a:schemeClr val="tx1"/>
                </a:solidFill>
                <a:cs typeface="B Nazanin" panose="00000400000000000000" pitchFamily="2" charset="-78"/>
              </a:rPr>
              <a:t>3- به نظر میرسد عواملی مثل رنگ ، جنس و مصالح و نوع قرارگیری و .. مبلمان شهری میتواند در هویت بخشی به محیط شهری کمک کند </a:t>
            </a:r>
            <a:endParaRPr lang="fa-IR" sz="1700" dirty="0" smtClean="0">
              <a:solidFill>
                <a:schemeClr val="tx1"/>
              </a:solidFill>
              <a:cs typeface="B Titr" panose="00000700000000000000" pitchFamily="2" charset="-78"/>
            </a:endParaRPr>
          </a:p>
          <a:p>
            <a:pPr algn="just" rtl="1">
              <a:lnSpc>
                <a:spcPct val="200000"/>
              </a:lnSpc>
            </a:pPr>
            <a:endParaRPr lang="fa-IR" sz="1700" b="1" dirty="0">
              <a:solidFill>
                <a:schemeClr val="tx1"/>
              </a:solidFill>
              <a:cs typeface="B Titr" panose="00000700000000000000" pitchFamily="2" charset="-78"/>
            </a:endParaRPr>
          </a:p>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14</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14</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8</a:t>
            </a:r>
            <a:endParaRPr lang="en-US" dirty="0">
              <a:cs typeface="B Titr" panose="00000700000000000000" pitchFamily="2" charset="-78"/>
            </a:endParaRPr>
          </a:p>
        </p:txBody>
      </p:sp>
    </p:spTree>
    <p:extLst>
      <p:ext uri="{BB962C8B-B14F-4D97-AF65-F5344CB8AC3E}">
        <p14:creationId xmlns:p14="http://schemas.microsoft.com/office/powerpoint/2010/main" val="24136678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131571"/>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روش‌شناسی (نوع و روش)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15</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15</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0" name="Oval 9"/>
          <p:cNvSpPr/>
          <p:nvPr/>
        </p:nvSpPr>
        <p:spPr>
          <a:xfrm>
            <a:off x="304800" y="80536"/>
            <a:ext cx="17526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9</a:t>
            </a:r>
            <a:endParaRPr lang="en-US" dirty="0">
              <a:cs typeface="B Titr" panose="00000700000000000000" pitchFamily="2" charset="-78"/>
            </a:endParaRPr>
          </a:p>
        </p:txBody>
      </p:sp>
      <p:sp>
        <p:nvSpPr>
          <p:cNvPr id="2" name="TextBox 1"/>
          <p:cNvSpPr txBox="1"/>
          <p:nvPr/>
        </p:nvSpPr>
        <p:spPr>
          <a:xfrm>
            <a:off x="304800" y="1295400"/>
            <a:ext cx="8534400" cy="1200329"/>
          </a:xfrm>
          <a:prstGeom prst="rect">
            <a:avLst/>
          </a:prstGeom>
          <a:noFill/>
        </p:spPr>
        <p:txBody>
          <a:bodyPr wrap="square" rtlCol="0">
            <a:spAutoFit/>
          </a:bodyPr>
          <a:lstStyle/>
          <a:p>
            <a:pPr algn="just" rtl="1"/>
            <a:r>
              <a:rPr lang="fa-IR" dirty="0" smtClean="0">
                <a:cs typeface="B Nazanin" panose="00000400000000000000" pitchFamily="2" charset="-78"/>
              </a:rPr>
              <a:t>در پژوهش حاضر به لحاظ ماهیت آن از دو روش مطالعه اسنادی و مطالعه میدانی استفاده شده است در روش اسنادی از شیوه های جمع آوری اطلاعات بهره گیری از مقالات ، کتابخانه ها و اینترنت و.. </a:t>
            </a:r>
            <a:r>
              <a:rPr lang="fa-IR" smtClean="0">
                <a:cs typeface="B Nazanin" panose="00000400000000000000" pitchFamily="2" charset="-78"/>
              </a:rPr>
              <a:t>استفاده شده است و در روش میدانی نیز با مراجعه به محدوده مورد مطالعه و برداشت اطلاعات مربوط به وضع موجود و مصاحبه با افراد موجود در محدوده مطالعات به گردآوری اطلاعات دقیق تر پرداخته شده است.</a:t>
            </a:r>
            <a:endParaRPr lang="en-US" dirty="0">
              <a:cs typeface="B Nazanin" panose="00000400000000000000" pitchFamily="2" charset="-78"/>
            </a:endParaRPr>
          </a:p>
        </p:txBody>
      </p:sp>
    </p:spTree>
    <p:extLst>
      <p:ext uri="{BB962C8B-B14F-4D97-AF65-F5344CB8AC3E}">
        <p14:creationId xmlns:p14="http://schemas.microsoft.com/office/powerpoint/2010/main" val="31282223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131571"/>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معرفی قلمرو مکانی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16</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16</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16</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10</a:t>
            </a:r>
            <a:endParaRPr lang="en-US" dirty="0">
              <a:cs typeface="B Titr" panose="00000700000000000000" pitchFamily="2" charset="-78"/>
            </a:endParaRPr>
          </a:p>
        </p:txBody>
      </p:sp>
      <p:sp>
        <p:nvSpPr>
          <p:cNvPr id="3" name="TextBox 2"/>
          <p:cNvSpPr txBox="1"/>
          <p:nvPr/>
        </p:nvSpPr>
        <p:spPr>
          <a:xfrm>
            <a:off x="228600" y="1219200"/>
            <a:ext cx="8610600" cy="2031325"/>
          </a:xfrm>
          <a:prstGeom prst="rect">
            <a:avLst/>
          </a:prstGeom>
          <a:noFill/>
        </p:spPr>
        <p:txBody>
          <a:bodyPr wrap="square" rtlCol="0">
            <a:spAutoFit/>
          </a:bodyPr>
          <a:lstStyle/>
          <a:p>
            <a:pPr algn="r" rtl="1"/>
            <a:r>
              <a:rPr lang="fa-IR" dirty="0" smtClean="0">
                <a:cs typeface="B Nazanin" panose="00000400000000000000" pitchFamily="2" charset="-78"/>
              </a:rPr>
              <a:t>یکی از مراکز گردشگری طبیعی و جاهای تفریحی شهر ارومیه پارک شهر یا اللرباغی می باشد که یکی از طولانی ترین پارکهای شهر چایی در شمال این پارک ساحلی در جریان است موقعیت این پارک در حد فاصل اوچ گوزلو کورپوسو می باشد این پارک در جنوب شهر ارومیه و حاشیه خیابان والفجر قرار دارد. دارای آبنمای بزرگ . تابستانها این پارک محل چادر زدن مسافران نیز هست و دارای تلویزیون شهری میباشد. دورتا دور پارک را کاربری های مسکونی احاطه کرده است </a:t>
            </a:r>
          </a:p>
          <a:p>
            <a:pPr algn="r" rtl="1"/>
            <a:r>
              <a:rPr lang="fa-IR" dirty="0" smtClean="0">
                <a:cs typeface="B Nazanin" panose="00000400000000000000" pitchFamily="2" charset="-78"/>
              </a:rPr>
              <a:t>با وسعتی بالغ بر 41 هکتار احداث شده است . پارک ساحلی که یک دریاچه مصنوعی به مساحت 5/2 هکتار با گنجایش 14 هزار متر مربع آب را داراست. امکانات ویژه ی این پارک شامل : سالن آمفی تئاتر ، پیست دوچرخه سواری ، قایق سواری،سکوی نشیمن خانواده ، آلاچیق،اتوبانک، بازی کودکان ،جاده تندرستی و ... میباشد </a:t>
            </a:r>
            <a:endParaRPr lang="en-US" dirty="0">
              <a:cs typeface="B Nazanin" panose="00000400000000000000" pitchFamily="2" charset="-78"/>
            </a:endParaRPr>
          </a:p>
        </p:txBody>
      </p:sp>
    </p:spTree>
    <p:extLst>
      <p:ext uri="{BB962C8B-B14F-4D97-AF65-F5344CB8AC3E}">
        <p14:creationId xmlns:p14="http://schemas.microsoft.com/office/powerpoint/2010/main" val="14335980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131571"/>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معرفی قلمرو زمانی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17</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17</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17</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11</a:t>
            </a:r>
            <a:endParaRPr lang="en-US" dirty="0">
              <a:cs typeface="B Titr" panose="00000700000000000000" pitchFamily="2" charset="-78"/>
            </a:endParaRPr>
          </a:p>
        </p:txBody>
      </p:sp>
      <p:sp>
        <p:nvSpPr>
          <p:cNvPr id="2" name="TextBox 1"/>
          <p:cNvSpPr txBox="1"/>
          <p:nvPr/>
        </p:nvSpPr>
        <p:spPr>
          <a:xfrm>
            <a:off x="304800" y="1295400"/>
            <a:ext cx="8305800" cy="1754326"/>
          </a:xfrm>
          <a:prstGeom prst="rect">
            <a:avLst/>
          </a:prstGeom>
          <a:noFill/>
        </p:spPr>
        <p:txBody>
          <a:bodyPr wrap="square" rtlCol="0">
            <a:spAutoFit/>
          </a:bodyPr>
          <a:lstStyle/>
          <a:p>
            <a:pPr algn="just" rtl="1"/>
            <a:r>
              <a:rPr lang="fa-IR" dirty="0" smtClean="0">
                <a:cs typeface="B Nazanin" panose="00000400000000000000" pitchFamily="2" charset="-78"/>
              </a:rPr>
              <a:t>با توجه به موضوع مورد بررسی و تاثیری که در هویت بخشی به محله ایفا میکند قلمرو زمانی تحقیق به فاصله ی زمانی کوتاه و در شرایط آب و هوایی مختلف انجام شده است تا تاثیر مبلمان شهری را در حضور افراد و گروههای مختلف ارزیابی شود .</a:t>
            </a:r>
          </a:p>
          <a:p>
            <a:pPr algn="just" rtl="1"/>
            <a:r>
              <a:rPr lang="fa-IR" dirty="0" smtClean="0">
                <a:cs typeface="B Nazanin" panose="00000400000000000000" pitchFamily="2" charset="-78"/>
              </a:rPr>
              <a:t>قلمرو زمانی هفته ای یکبار  در مدت یکماه در روزهای مختلف هفته و همچنین در روزهای تعطیل مورد ارزیابی قرار میگیرد تا میزان حضور افراد مختلف سنجیده شود و با مصاحبه از افراد و گروههای گوناگون به علت حضور آنها در این فضا و تاثیر مبلمان شهری در حضور پذیری پرداخته میشود </a:t>
            </a:r>
            <a:endParaRPr lang="en-US" dirty="0">
              <a:cs typeface="B Nazanin" panose="00000400000000000000" pitchFamily="2" charset="-78"/>
            </a:endParaRPr>
          </a:p>
        </p:txBody>
      </p:sp>
    </p:spTree>
    <p:extLst>
      <p:ext uri="{BB962C8B-B14F-4D97-AF65-F5344CB8AC3E}">
        <p14:creationId xmlns:p14="http://schemas.microsoft.com/office/powerpoint/2010/main" val="3802765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131571"/>
          </a:xfrm>
        </p:spPr>
        <p:txBody>
          <a:bodyPr>
            <a:normAutofit/>
          </a:bodyPr>
          <a:lstStyle/>
          <a:p>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طرح نمونه‌گیری </a:t>
            </a:r>
            <a:b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br>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(شیوه و فرمول تعیین حجم نمونه)</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18</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r>
              <a:rPr lang="fa-IR" sz="1600" b="1" dirty="0" smtClean="0">
                <a:solidFill>
                  <a:srgbClr val="002060"/>
                </a:solidFill>
                <a:effectLst>
                  <a:outerShdw blurRad="38100" dist="38100" dir="2700000" algn="tl">
                    <a:srgbClr val="000000">
                      <a:alpha val="43137"/>
                    </a:srgbClr>
                  </a:outerShdw>
                </a:effectLst>
                <a:cs typeface="B Titr" panose="00000700000000000000" pitchFamily="2" charset="-78"/>
              </a:rPr>
              <a:t>الف</a:t>
            </a:r>
            <a:r>
              <a:rPr lang="fa-IR" sz="1600" b="1" dirty="0">
                <a:solidFill>
                  <a:srgbClr val="002060"/>
                </a:solidFill>
                <a:effectLst>
                  <a:outerShdw blurRad="38100" dist="38100" dir="2700000" algn="tl">
                    <a:srgbClr val="000000">
                      <a:alpha val="43137"/>
                    </a:srgbClr>
                  </a:outerShdw>
                </a:effectLst>
                <a:cs typeface="B Titr" panose="00000700000000000000" pitchFamily="2" charset="-78"/>
              </a:rPr>
              <a:t>) جامعه آماری </a:t>
            </a:r>
          </a:p>
          <a:p>
            <a:pPr algn="just" rtl="1"/>
            <a:r>
              <a:rPr lang="fa-IR" sz="1700" dirty="0" smtClean="0">
                <a:solidFill>
                  <a:schemeClr val="tx1"/>
                </a:solidFill>
                <a:cs typeface="B Nazanin" panose="00000400000000000000" pitchFamily="2" charset="-78"/>
              </a:rPr>
              <a:t>جامعه آماری شامل افراد حاضر در محل اعم از ساکن شهر ارومیه ، مسافر ، گردشگر و توریست در گروههای سنی و جنسی مختلف می باشد که در روزهایی که به بررسی وضعیت پرداخته میشود مورد بررسی قرار میگیرند</a:t>
            </a:r>
            <a:endParaRPr lang="fa-IR" sz="1700" dirty="0">
              <a:solidFill>
                <a:schemeClr val="tx1"/>
              </a:solidFill>
              <a:cs typeface="B Nazanin" panose="00000400000000000000" pitchFamily="2" charset="-78"/>
            </a:endParaRPr>
          </a:p>
          <a:p>
            <a:pPr algn="just" rtl="1">
              <a:lnSpc>
                <a:spcPct val="200000"/>
              </a:lnSpc>
            </a:pPr>
            <a:r>
              <a:rPr lang="fa-IR" sz="1600" b="1" dirty="0">
                <a:solidFill>
                  <a:srgbClr val="002060"/>
                </a:solidFill>
                <a:effectLst>
                  <a:outerShdw blurRad="38100" dist="38100" dir="2700000" algn="tl">
                    <a:srgbClr val="000000">
                      <a:alpha val="43137"/>
                    </a:srgbClr>
                  </a:outerShdw>
                </a:effectLst>
                <a:cs typeface="B Titr" panose="00000700000000000000" pitchFamily="2" charset="-78"/>
              </a:rPr>
              <a:t>ب) شیوه و روش </a:t>
            </a:r>
            <a:r>
              <a:rPr lang="fa-IR" sz="1600" b="1" dirty="0" smtClean="0">
                <a:solidFill>
                  <a:srgbClr val="002060"/>
                </a:solidFill>
                <a:effectLst>
                  <a:outerShdw blurRad="38100" dist="38100" dir="2700000" algn="tl">
                    <a:srgbClr val="000000">
                      <a:alpha val="43137"/>
                    </a:srgbClr>
                  </a:outerShdw>
                </a:effectLst>
                <a:cs typeface="B Titr" panose="00000700000000000000" pitchFamily="2" charset="-78"/>
              </a:rPr>
              <a:t>نمونه‌گیری</a:t>
            </a:r>
          </a:p>
          <a:p>
            <a:pPr algn="just" rtl="1"/>
            <a:r>
              <a:rPr lang="fa-IR" sz="1800" dirty="0" smtClean="0">
                <a:solidFill>
                  <a:schemeClr val="tx1"/>
                </a:solidFill>
                <a:cs typeface="B Nazanin" panose="00000400000000000000" pitchFamily="2" charset="-78"/>
              </a:rPr>
              <a:t>با توجه به موضوع هویت و گستردگی آن از روش نمونه گیری تصادفی یا احتمالی استفاده شده است و سعی شده تمام گروههای سنی و جنسی موجود در محدوده اعم از ساکن ، مسافر ، گردشگر و توریست ، مغازه دار و .. مورد ارزیابی و مصاحبه قرار گیرد </a:t>
            </a:r>
            <a:endParaRPr lang="fa-IR" sz="1700" b="1" dirty="0">
              <a:solidFill>
                <a:schemeClr val="tx1"/>
              </a:solidFill>
              <a:cs typeface="B Titr" panose="00000700000000000000" pitchFamily="2" charset="-78"/>
            </a:endParaRPr>
          </a:p>
          <a:p>
            <a:pPr algn="just" rtl="1">
              <a:lnSpc>
                <a:spcPct val="200000"/>
              </a:lnSpc>
            </a:pPr>
            <a:endParaRPr lang="fa-IR" sz="1800" b="1" dirty="0" smtClean="0"/>
          </a:p>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18</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18</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 12</a:t>
            </a:r>
            <a:endParaRPr lang="en-US" dirty="0">
              <a:cs typeface="B Titr" panose="00000700000000000000" pitchFamily="2" charset="-78"/>
            </a:endParaRPr>
          </a:p>
        </p:txBody>
      </p:sp>
    </p:spTree>
    <p:extLst>
      <p:ext uri="{BB962C8B-B14F-4D97-AF65-F5344CB8AC3E}">
        <p14:creationId xmlns:p14="http://schemas.microsoft.com/office/powerpoint/2010/main" val="17873270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295400"/>
          </a:xfrm>
        </p:spPr>
        <p:txBody>
          <a:bodyPr>
            <a:normAutofit/>
          </a:bodyPr>
          <a:lstStyle/>
          <a:p>
            <a:pPr rtl="1"/>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ابزار (روش‌)های</a:t>
            </a:r>
            <a:b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br>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 گردآوری داده‌ها (اطلاعات) </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19</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a:p>
            <a:pPr algn="just" rtl="1">
              <a:lnSpc>
                <a:spcPct val="200000"/>
              </a:lnSpc>
            </a:pPr>
            <a:endParaRPr lang="fa-IR" sz="1700" b="1" dirty="0">
              <a:solidFill>
                <a:schemeClr val="tx1"/>
              </a:solidFill>
              <a:cs typeface="B Titr" panose="00000700000000000000" pitchFamily="2" charset="-78"/>
            </a:endParaRPr>
          </a:p>
          <a:p>
            <a:pPr algn="just" rtl="1">
              <a:lnSpc>
                <a:spcPct val="200000"/>
              </a:lnSpc>
            </a:pPr>
            <a:endParaRPr lang="fa-IR" sz="1800" b="1" dirty="0" smtClean="0"/>
          </a:p>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19</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19</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شماره13</a:t>
            </a:r>
            <a:endParaRPr lang="en-US" dirty="0">
              <a:cs typeface="B Titr" panose="00000700000000000000" pitchFamily="2" charset="-78"/>
            </a:endParaRPr>
          </a:p>
        </p:txBody>
      </p:sp>
      <p:sp>
        <p:nvSpPr>
          <p:cNvPr id="2" name="TextBox 1"/>
          <p:cNvSpPr txBox="1"/>
          <p:nvPr/>
        </p:nvSpPr>
        <p:spPr>
          <a:xfrm>
            <a:off x="304800" y="1600200"/>
            <a:ext cx="8534400" cy="1477328"/>
          </a:xfrm>
          <a:prstGeom prst="rect">
            <a:avLst/>
          </a:prstGeom>
          <a:noFill/>
        </p:spPr>
        <p:txBody>
          <a:bodyPr wrap="square" rtlCol="0">
            <a:spAutoFit/>
          </a:bodyPr>
          <a:lstStyle/>
          <a:p>
            <a:pPr algn="just" rtl="1"/>
            <a:r>
              <a:rPr lang="fa-IR" dirty="0" smtClean="0">
                <a:cs typeface="B Nazanin" panose="00000400000000000000" pitchFamily="2" charset="-78"/>
              </a:rPr>
              <a:t>ابزارها و روشهای مورد استفاده در این پژوهش به شرح زیر می باشد : </a:t>
            </a:r>
          </a:p>
          <a:p>
            <a:pPr algn="just" rtl="1"/>
            <a:r>
              <a:rPr lang="fa-IR" dirty="0" smtClean="0">
                <a:cs typeface="B Nazanin" panose="00000400000000000000" pitchFamily="2" charset="-78"/>
              </a:rPr>
              <a:t>1- استفاده از مدارک و اسناد که درباره ی موضوع مورد بحث و مرتبط با موضوع بوده بطوریکه با استفاده از این مدارک و اسناد بتوان به نتایج جدیدی دست یافت</a:t>
            </a:r>
          </a:p>
          <a:p>
            <a:pPr algn="just" rtl="1"/>
            <a:r>
              <a:rPr lang="fa-IR" dirty="0" smtClean="0">
                <a:cs typeface="B Nazanin" panose="00000400000000000000" pitchFamily="2" charset="-78"/>
              </a:rPr>
              <a:t>2- مشاهده و مصاحبه</a:t>
            </a:r>
            <a:r>
              <a:rPr lang="en-US" dirty="0" smtClean="0">
                <a:cs typeface="B Nazanin" panose="00000400000000000000" pitchFamily="2" charset="-78"/>
              </a:rPr>
              <a:t> </a:t>
            </a:r>
            <a:r>
              <a:rPr lang="fa-IR" smtClean="0">
                <a:cs typeface="B Nazanin" panose="00000400000000000000" pitchFamily="2" charset="-78"/>
              </a:rPr>
              <a:t>و عکسبرداری برای درک بیشتر و بهتر موضوع با افرادی که تمایل به مصاحبه دارند و موضوع مورد بررسی و دغدغه ی آنها در محدوده مورد مطالعه</a:t>
            </a:r>
            <a:endParaRPr lang="en-US" dirty="0">
              <a:cs typeface="B Nazanin" panose="00000400000000000000" pitchFamily="2" charset="-78"/>
            </a:endParaRPr>
          </a:p>
        </p:txBody>
      </p:sp>
    </p:spTree>
    <p:extLst>
      <p:ext uri="{BB962C8B-B14F-4D97-AF65-F5344CB8AC3E}">
        <p14:creationId xmlns:p14="http://schemas.microsoft.com/office/powerpoint/2010/main" val="7503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295400"/>
          </a:xfrm>
        </p:spPr>
        <p:txBody>
          <a:bodyPr>
            <a:normAutofit/>
          </a:bodyPr>
          <a:lstStyle/>
          <a:p>
            <a:pPr rtl="1"/>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روش تجزیه و تحلیل داده‌ها </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20</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fa-IR" sz="1700" b="1" dirty="0" smtClean="0">
              <a:solidFill>
                <a:schemeClr val="tx1"/>
              </a:solidFill>
              <a:cs typeface="B Titr" panose="00000700000000000000" pitchFamily="2" charset="-78"/>
            </a:endParaRPr>
          </a:p>
          <a:p>
            <a:pPr algn="just" rtl="1">
              <a:lnSpc>
                <a:spcPct val="200000"/>
              </a:lnSpc>
            </a:pPr>
            <a:endParaRPr lang="en-US" sz="1700" b="1" dirty="0">
              <a:solidFill>
                <a:schemeClr val="tx1"/>
              </a:solidFill>
              <a:cs typeface="B Titr" panose="00000700000000000000" pitchFamily="2" charset="-78"/>
            </a:endParaRPr>
          </a:p>
          <a:p>
            <a:pPr algn="just" rtl="1">
              <a:lnSpc>
                <a:spcPct val="200000"/>
              </a:lnSpc>
            </a:pPr>
            <a:endParaRPr lang="fa-IR" sz="1700" b="1" dirty="0">
              <a:solidFill>
                <a:schemeClr val="tx1"/>
              </a:solidFill>
              <a:cs typeface="B Titr" panose="00000700000000000000" pitchFamily="2" charset="-78"/>
            </a:endParaRPr>
          </a:p>
          <a:p>
            <a:pPr algn="just" rtl="1">
              <a:lnSpc>
                <a:spcPct val="200000"/>
              </a:lnSpc>
            </a:pPr>
            <a:endParaRPr lang="fa-IR" sz="1800" b="1" dirty="0" smtClean="0"/>
          </a:p>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20</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0" name="Oval 9"/>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شماره14</a:t>
            </a:r>
            <a:endParaRPr lang="en-US" dirty="0">
              <a:cs typeface="B Titr" panose="00000700000000000000" pitchFamily="2" charset="-78"/>
            </a:endParaRPr>
          </a:p>
        </p:txBody>
      </p:sp>
      <p:sp>
        <p:nvSpPr>
          <p:cNvPr id="2" name="TextBox 1"/>
          <p:cNvSpPr txBox="1"/>
          <p:nvPr/>
        </p:nvSpPr>
        <p:spPr>
          <a:xfrm>
            <a:off x="381000" y="1295400"/>
            <a:ext cx="8305800" cy="923330"/>
          </a:xfrm>
          <a:prstGeom prst="rect">
            <a:avLst/>
          </a:prstGeom>
          <a:noFill/>
        </p:spPr>
        <p:txBody>
          <a:bodyPr wrap="square" rtlCol="0">
            <a:spAutoFit/>
          </a:bodyPr>
          <a:lstStyle/>
          <a:p>
            <a:pPr algn="just" rtl="1"/>
            <a:r>
              <a:rPr lang="fa-IR" dirty="0" smtClean="0">
                <a:cs typeface="B Nazanin" panose="00000400000000000000" pitchFamily="2" charset="-78"/>
              </a:rPr>
              <a:t>در این پژوهش از روش تجزیه و تحلیل توصیفی- علی کمک گرفته شده که اول پژوهشگر داده های گردآوری شده را به صورت توصیفی در جدولی تهیه میکند (بر طبق مدل تحلیلی) و سپس به رابطه ی علت و معلولی آنها میپردازد و در آخر به نتیجه میرسد که کدام رابطه علت و معلولی درست و کدام نادرست و بی ربط به هم است .</a:t>
            </a:r>
            <a:endParaRPr lang="en-US" dirty="0">
              <a:cs typeface="B Nazanin" panose="00000400000000000000" pitchFamily="2" charset="-78"/>
            </a:endParaRPr>
          </a:p>
        </p:txBody>
      </p:sp>
    </p:spTree>
    <p:extLst>
      <p:ext uri="{BB962C8B-B14F-4D97-AF65-F5344CB8AC3E}">
        <p14:creationId xmlns:p14="http://schemas.microsoft.com/office/powerpoint/2010/main" val="21249777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22860" y="0"/>
            <a:ext cx="9121140" cy="1295400"/>
          </a:xfrm>
        </p:spPr>
        <p:txBody>
          <a:bodyPr>
            <a:normAutofit/>
          </a:bodyPr>
          <a:lstStyle/>
          <a:p>
            <a:pPr rtl="1"/>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محدودیت‌ها و موانع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21</a:t>
            </a:fld>
            <a:endParaRPr lang="en-US" altLang="en-US">
              <a:solidFill>
                <a:srgbClr val="FFFFFF"/>
              </a:solidFill>
              <a:latin typeface="Franklin Gothic Book" panose="020B0503020102020204" pitchFamily="34" charset="0"/>
            </a:endParaRPr>
          </a:p>
        </p:txBody>
      </p:sp>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200000"/>
              </a:lnSpc>
            </a:pPr>
            <a:endParaRPr lang="en-US" sz="1700" b="1" dirty="0">
              <a:solidFill>
                <a:schemeClr val="tx1"/>
              </a:solidFill>
              <a:cs typeface="B Titr" panose="00000700000000000000" pitchFamily="2" charset="-78"/>
            </a:endParaRPr>
          </a:p>
          <a:p>
            <a:pPr algn="just" rtl="1">
              <a:lnSpc>
                <a:spcPct val="200000"/>
              </a:lnSpc>
            </a:pPr>
            <a:endParaRPr lang="fa-IR" sz="1700" b="1" dirty="0">
              <a:solidFill>
                <a:schemeClr val="tx1"/>
              </a:solidFill>
              <a:cs typeface="B Titr" panose="00000700000000000000" pitchFamily="2" charset="-78"/>
            </a:endParaRPr>
          </a:p>
          <a:p>
            <a:pPr algn="just" rtl="1">
              <a:lnSpc>
                <a:spcPct val="200000"/>
              </a:lnSpc>
            </a:pPr>
            <a:endParaRPr lang="fa-IR" sz="1800" b="1" dirty="0" smtClean="0"/>
          </a:p>
          <a:p>
            <a:pPr algn="just" rtl="1">
              <a:lnSpc>
                <a:spcPct val="200000"/>
              </a:lnSpc>
            </a:pPr>
            <a:endParaRPr lang="en-US" sz="1700" b="1" dirty="0">
              <a:solidFill>
                <a:schemeClr val="tx1"/>
              </a:solidFill>
              <a:cs typeface="B Titr" panose="00000700000000000000" pitchFamily="2" charset="-78"/>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21</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21</a:t>
            </a:fld>
            <a:endParaRPr lang="en-US" altLang="en-US">
              <a:solidFill>
                <a:srgbClr val="FFFFFF"/>
              </a:solidFill>
              <a:latin typeface="Franklin Gothic Book" panose="020B0503020102020204" pitchFamily="34" charset="0"/>
            </a:endParaRPr>
          </a:p>
        </p:txBody>
      </p:sp>
      <p:sp>
        <p:nvSpPr>
          <p:cNvPr id="10" name="Oval 9"/>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شماره15</a:t>
            </a:r>
            <a:endParaRPr lang="en-US" dirty="0">
              <a:cs typeface="B Titr" panose="00000700000000000000" pitchFamily="2" charset="-78"/>
            </a:endParaRPr>
          </a:p>
        </p:txBody>
      </p:sp>
      <p:sp>
        <p:nvSpPr>
          <p:cNvPr id="2" name="TextBox 1"/>
          <p:cNvSpPr txBox="1"/>
          <p:nvPr/>
        </p:nvSpPr>
        <p:spPr>
          <a:xfrm>
            <a:off x="304800" y="1295400"/>
            <a:ext cx="8382000" cy="1754326"/>
          </a:xfrm>
          <a:prstGeom prst="rect">
            <a:avLst/>
          </a:prstGeom>
          <a:noFill/>
        </p:spPr>
        <p:txBody>
          <a:bodyPr wrap="square" rtlCol="0">
            <a:spAutoFit/>
          </a:bodyPr>
          <a:lstStyle/>
          <a:p>
            <a:pPr algn="just" rtl="1"/>
            <a:r>
              <a:rPr lang="fa-IR" dirty="0" smtClean="0">
                <a:cs typeface="B Nazanin" panose="00000400000000000000" pitchFamily="2" charset="-78"/>
              </a:rPr>
              <a:t>اجرای یک پروژه مسایل و مشکلات خاصی دارد که محقق را برای رسیدن به هدف مجبور به کوشش و تلاش زیادی میکند . نیروی انسانی و کارهای میدانی ، منابع آرشیوی، امکانات دسترسی به منابع اطلاعات ، تحولات زمانی تحقیق و .. از مشکلات تحقیق است .</a:t>
            </a:r>
          </a:p>
          <a:p>
            <a:pPr algn="just" rtl="1"/>
            <a:r>
              <a:rPr lang="fa-IR" dirty="0" smtClean="0">
                <a:cs typeface="B Nazanin" panose="00000400000000000000" pitchFamily="2" charset="-78"/>
              </a:rPr>
              <a:t>در انجام پژوهش حاضر با مشکلاتی مثل عدم دسترسی به منابع معتبر ، شبکه اینترنت، همکاری کم از طرف افراد موجود در محدوده مطالعات ، ضعف در پیشینه تحقیق ، نبود نقشه در رابطه با امنیت محدوده مطالعاتی و .. روبرو شده ایم .</a:t>
            </a:r>
            <a:endParaRPr lang="en-US" dirty="0">
              <a:cs typeface="B Nazanin" panose="00000400000000000000" pitchFamily="2" charset="-78"/>
            </a:endParaRPr>
          </a:p>
        </p:txBody>
      </p:sp>
    </p:spTree>
    <p:extLst>
      <p:ext uri="{BB962C8B-B14F-4D97-AF65-F5344CB8AC3E}">
        <p14:creationId xmlns:p14="http://schemas.microsoft.com/office/powerpoint/2010/main" val="18484431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txBox="1">
            <a:spLocks/>
          </p:cNvSpPr>
          <p:nvPr/>
        </p:nvSpPr>
        <p:spPr>
          <a:xfrm>
            <a:off x="603250" y="1131572"/>
            <a:ext cx="8083550" cy="531114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just" rtl="1">
              <a:lnSpc>
                <a:spcPct val="150000"/>
              </a:lnSpc>
            </a:pPr>
            <a:endParaRPr lang="en-US" sz="1700" b="1" dirty="0">
              <a:solidFill>
                <a:schemeClr val="tx1"/>
              </a:solidFill>
              <a:cs typeface="B Titr" panose="00000700000000000000" pitchFamily="2" charset="-78"/>
            </a:endParaRPr>
          </a:p>
        </p:txBody>
      </p:sp>
      <p:sp>
        <p:nvSpPr>
          <p:cNvPr id="12" name="Title 6"/>
          <p:cNvSpPr>
            <a:spLocks noGrp="1"/>
          </p:cNvSpPr>
          <p:nvPr>
            <p:ph type="ctrTitle"/>
          </p:nvPr>
        </p:nvSpPr>
        <p:spPr>
          <a:xfrm>
            <a:off x="22860" y="0"/>
            <a:ext cx="9121140" cy="1295400"/>
          </a:xfrm>
        </p:spPr>
        <p:txBody>
          <a:bodyPr>
            <a:normAutofit/>
          </a:bodyPr>
          <a:lstStyle/>
          <a:p>
            <a:pPr rtl="1"/>
            <a:r>
              <a:rPr lang="fa-IR" sz="2800" dirty="0" smtClean="0">
                <a:solidFill>
                  <a:srgbClr val="C00000"/>
                </a:solidFill>
                <a:effectLst>
                  <a:outerShdw blurRad="38100" dist="38100" dir="2700000" algn="tl">
                    <a:srgbClr val="000000">
                      <a:alpha val="43137"/>
                    </a:srgbClr>
                  </a:outerShdw>
                </a:effectLst>
                <a:cs typeface="B Titr" panose="00000700000000000000" pitchFamily="2" charset="-78"/>
              </a:rPr>
              <a:t>شرح اصطلاح‌های به کار رفته در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8" name="Date Placeholder 3"/>
          <p:cNvSpPr>
            <a:spLocks noGrp="1"/>
          </p:cNvSpPr>
          <p:nvPr>
            <p:ph type="dt" sz="half" idx="10"/>
          </p:nvPr>
        </p:nvSpPr>
        <p:spPr bwMode="auto">
          <a:xfrm>
            <a:off x="22860" y="6381750"/>
            <a:ext cx="24765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AD25D99-C5BC-4F8F-9C9D-62CCBC11BA59}" type="datetime1">
              <a:rPr lang="en-US" altLang="en-US" smtClean="0">
                <a:solidFill>
                  <a:schemeClr val="tx2"/>
                </a:solidFill>
              </a:rPr>
              <a:pPr eaLnBrk="1" hangingPunct="1"/>
              <a:t>5/12/2020</a:t>
            </a:fld>
            <a:endParaRPr lang="en-US" altLang="en-US" dirty="0" smtClean="0">
              <a:solidFill>
                <a:schemeClr val="tx2"/>
              </a:solidFill>
            </a:endParaRPr>
          </a:p>
        </p:txBody>
      </p:sp>
      <p:sp>
        <p:nvSpPr>
          <p:cNvPr id="9" name="Slide Number Placeholder 4"/>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21BC612-63DC-47F1-AF4C-2B6911465484}" type="slidenum">
              <a:rPr lang="en-US" altLang="en-US">
                <a:solidFill>
                  <a:srgbClr val="FFFFFF"/>
                </a:solidFill>
                <a:latin typeface="Franklin Gothic Book" panose="020B0503020102020204" pitchFamily="34" charset="0"/>
              </a:rPr>
              <a:pPr eaLnBrk="1" hangingPunct="1"/>
              <a:t>22</a:t>
            </a:fld>
            <a:endParaRPr lang="en-US" altLang="en-US">
              <a:solidFill>
                <a:srgbClr val="FFFFFF"/>
              </a:solidFill>
              <a:latin typeface="Franklin Gothic Book" panose="020B0503020102020204" pitchFamily="34" charset="0"/>
            </a:endParaRPr>
          </a:p>
        </p:txBody>
      </p:sp>
      <p:sp>
        <p:nvSpPr>
          <p:cNvPr id="11" name="Slide Number Placeholder 4"/>
          <p:cNvSpPr txBox="1">
            <a:spLocks/>
          </p:cNvSpPr>
          <p:nvPr/>
        </p:nvSpPr>
        <p:spPr>
          <a:xfrm>
            <a:off x="8610600" y="6362700"/>
            <a:ext cx="457200" cy="457200"/>
          </a:xfrm>
          <a:prstGeom prst="ellipse">
            <a:avLst/>
          </a:prstGeom>
          <a:solidFill>
            <a:srgbClr val="D34817"/>
          </a:solidFill>
        </p:spPr>
        <p:txBody>
          <a:bodyPr vert="horz" wrap="none" lIns="0" tIns="0" rIns="0" bIns="0" numCol="1" anchor="ctr" anchorCtr="1" compatLnSpc="1">
            <a:prstTxWarp prst="textNoShape">
              <a:avLst/>
            </a:prstTxWarp>
            <a:noAutofit/>
          </a:bodyPr>
          <a:lstStyle>
            <a:defPPr>
              <a:defRPr lang="en-US"/>
            </a:defPPr>
            <a:lvl1pPr algn="ctr" rtl="0" eaLnBrk="0" fontAlgn="base" hangingPunct="0">
              <a:spcBef>
                <a:spcPct val="0"/>
              </a:spcBef>
              <a:spcAft>
                <a:spcPct val="0"/>
              </a:spcAft>
              <a:defRPr sz="1400" kern="1200">
                <a:solidFill>
                  <a:schemeClr val="tx1"/>
                </a:solidFill>
                <a:latin typeface="Arial" panose="020B0604020202020204" pitchFamily="34" charset="0"/>
                <a:ea typeface="+mn-ea"/>
                <a:cs typeface="Arial" panose="020B0604020202020204" pitchFamily="34" charset="0"/>
              </a:defRPr>
            </a:lvl1pPr>
            <a:lvl2pPr marL="742950" indent="-28575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11430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6002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2057400" indent="-228600" algn="r" rtl="1"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Tx/>
              <a:buSzTx/>
              <a:buFontTx/>
              <a:buNone/>
              <a:tabLst/>
              <a:defRPr/>
            </a:pPr>
            <a:fld id="{B1EF1420-C486-474D-9606-D979D4955C82}" type="slidenum">
              <a:rPr kumimoji="0" lang="en-US" altLang="en-US" sz="1400" b="0" i="0" u="none" strike="noStrike" kern="1200" cap="none" spc="0" normalizeH="0" baseline="0" noProof="0" smtClean="0">
                <a:ln>
                  <a:noFill/>
                </a:ln>
                <a:solidFill>
                  <a:srgbClr val="FFFFFF"/>
                </a:solidFill>
                <a:effectLst/>
                <a:uLnTx/>
                <a:uFillTx/>
                <a:latin typeface="Franklin Gothic Book" panose="020B0503020102020204" pitchFamily="34" charset="0"/>
                <a:cs typeface="B Titr" panose="00000700000000000000" pitchFamily="2" charset="-78"/>
              </a:rPr>
              <a:pPr marL="0" marR="0" lvl="0" indent="0" algn="ctr" defTabSz="914400" rtl="1" eaLnBrk="1" fontAlgn="base" latinLnBrk="0" hangingPunct="1">
                <a:lnSpc>
                  <a:spcPct val="100000"/>
                </a:lnSpc>
                <a:spcBef>
                  <a:spcPct val="0"/>
                </a:spcBef>
                <a:spcAft>
                  <a:spcPct val="0"/>
                </a:spcAft>
                <a:buClrTx/>
                <a:buSzTx/>
                <a:buFontTx/>
                <a:buNone/>
                <a:tabLst/>
                <a:defRPr/>
              </a:pPr>
              <a:t>22</a:t>
            </a:fld>
            <a:endParaRPr kumimoji="0" lang="en-US" altLang="en-US" sz="1400" b="0" i="0" u="none" strike="noStrike" kern="1200" cap="none" spc="0" normalizeH="0" baseline="0" noProof="0" dirty="0" smtClean="0">
              <a:ln>
                <a:noFill/>
              </a:ln>
              <a:solidFill>
                <a:srgbClr val="FFFFFF"/>
              </a:solidFill>
              <a:effectLst/>
              <a:uLnTx/>
              <a:uFillTx/>
              <a:latin typeface="Franklin Gothic Book" panose="020B0503020102020204" pitchFamily="34" charset="0"/>
              <a:cs typeface="B Titr" panose="00000700000000000000" pitchFamily="2" charset="-78"/>
            </a:endParaRPr>
          </a:p>
        </p:txBody>
      </p:sp>
      <p:sp>
        <p:nvSpPr>
          <p:cNvPr id="15" name="Slide Number Placeholder 4"/>
          <p:cNvSpPr txBox="1">
            <a:spLocks/>
          </p:cNvSpPr>
          <p:nvPr/>
        </p:nvSpPr>
        <p:spPr>
          <a:xfrm>
            <a:off x="450850" y="6515100"/>
            <a:ext cx="457200" cy="457200"/>
          </a:xfrm>
          <a:prstGeom prst="rect">
            <a:avLst/>
          </a:prstGeom>
        </p:spPr>
        <p:txBody>
          <a:bodyPr vert="horz" lIns="91440" tIns="45720" rIns="91440" bIns="45720" rtlCol="0" anchor="ctr"/>
          <a:lstStyle>
            <a:defPPr>
              <a:defRPr lang="en-US"/>
            </a:defPPr>
            <a:lvl1pPr marL="0" algn="r" defTabSz="914400" rtl="0" eaLnBrk="0" latinLnBrk="0" hangingPunct="0">
              <a:defRPr sz="1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0" latinLnBrk="0" hangingPunct="0">
              <a:defRPr sz="1800" kern="1200">
                <a:solidFill>
                  <a:schemeClr val="tx1"/>
                </a:solidFill>
                <a:latin typeface="Arial" panose="020B0604020202020204" pitchFamily="34" charset="0"/>
                <a:ea typeface="+mn-ea"/>
                <a:cs typeface="Arial" panose="020B0604020202020204" pitchFamily="34" charset="0"/>
              </a:defRPr>
            </a:lvl5pPr>
            <a:lvl6pPr marL="25146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eaLnBrk="1" hangingPunct="1"/>
            <a:fld id="{B21BC612-63DC-47F1-AF4C-2B6911465484}" type="slidenum">
              <a:rPr lang="en-US" altLang="en-US" smtClean="0">
                <a:solidFill>
                  <a:srgbClr val="FFFFFF"/>
                </a:solidFill>
                <a:latin typeface="Franklin Gothic Book" panose="020B0503020102020204" pitchFamily="34" charset="0"/>
              </a:rPr>
              <a:pPr eaLnBrk="1" hangingPunct="1"/>
              <a:t>22</a:t>
            </a:fld>
            <a:endParaRPr lang="en-US" altLang="en-US">
              <a:solidFill>
                <a:srgbClr val="FFFFFF"/>
              </a:solidFill>
              <a:latin typeface="Franklin Gothic Book" panose="020B0503020102020204" pitchFamily="34" charset="0"/>
            </a:endParaRPr>
          </a:p>
        </p:txBody>
      </p:sp>
      <p:sp>
        <p:nvSpPr>
          <p:cNvPr id="14" name="Oval 13"/>
          <p:cNvSpPr/>
          <p:nvPr/>
        </p:nvSpPr>
        <p:spPr>
          <a:xfrm>
            <a:off x="304800" y="80536"/>
            <a:ext cx="1828800" cy="673848"/>
          </a:xfrm>
          <a:prstGeom prst="ellipse">
            <a:avLst/>
          </a:prstGeom>
          <a:solidFill>
            <a:srgbClr val="D34817"/>
          </a:solidFill>
          <a:ln>
            <a:solidFill>
              <a:srgbClr val="D34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anose="00000700000000000000" pitchFamily="2" charset="-78"/>
              </a:rPr>
              <a:t>فرم شماره16</a:t>
            </a:r>
            <a:endParaRPr lang="en-US" dirty="0">
              <a:cs typeface="B Titr" panose="00000700000000000000" pitchFamily="2" charset="-78"/>
            </a:endParaRPr>
          </a:p>
        </p:txBody>
      </p:sp>
      <p:sp>
        <p:nvSpPr>
          <p:cNvPr id="2" name="TextBox 1"/>
          <p:cNvSpPr txBox="1"/>
          <p:nvPr/>
        </p:nvSpPr>
        <p:spPr>
          <a:xfrm>
            <a:off x="301388" y="938928"/>
            <a:ext cx="8610600" cy="5909310"/>
          </a:xfrm>
          <a:prstGeom prst="rect">
            <a:avLst/>
          </a:prstGeom>
          <a:noFill/>
        </p:spPr>
        <p:txBody>
          <a:bodyPr wrap="square" rtlCol="0">
            <a:spAutoFit/>
          </a:bodyPr>
          <a:lstStyle/>
          <a:p>
            <a:pPr algn="just" rtl="1"/>
            <a:r>
              <a:rPr lang="fa-IR" dirty="0">
                <a:cs typeface="B Nazanin" panose="00000400000000000000" pitchFamily="2" charset="-78"/>
              </a:rPr>
              <a:t>مبلمان شهری: مجموعه اجزایی که در فضاهای شهری چیده می شوند و به استفاده عموم جهت رفع نیازهای زیست </a:t>
            </a:r>
            <a:r>
              <a:rPr lang="fa-IR" dirty="0" smtClean="0">
                <a:cs typeface="B Nazanin" panose="00000400000000000000" pitchFamily="2" charset="-78"/>
              </a:rPr>
              <a:t>محیطی می </a:t>
            </a:r>
            <a:r>
              <a:rPr lang="fa-IR" dirty="0">
                <a:cs typeface="B Nazanin" panose="00000400000000000000" pitchFamily="2" charset="-78"/>
              </a:rPr>
              <a:t>رسند و منظر و هویت شهری را، تحت شعاع قرار می دهد، مبلمان شهری گویند. نقش اصلی مبلمان شهری در</a:t>
            </a:r>
          </a:p>
          <a:p>
            <a:pPr algn="just" rtl="1"/>
            <a:r>
              <a:rPr lang="fa-IR" dirty="0">
                <a:cs typeface="B Nazanin" panose="00000400000000000000" pitchFamily="2" charset="-78"/>
              </a:rPr>
              <a:t>سطح خیابان ها و فضاهای شهری ایجاد مکانهایی است که زبان ناطق هویت انسان و منظر شهری مطلوب، باشد</a:t>
            </a:r>
            <a:r>
              <a:rPr lang="fa-IR" dirty="0" smtClean="0">
                <a:cs typeface="B Nazanin" panose="00000400000000000000" pitchFamily="2" charset="-78"/>
              </a:rPr>
              <a:t>.</a:t>
            </a:r>
          </a:p>
          <a:p>
            <a:pPr algn="just" rtl="1"/>
            <a:r>
              <a:rPr lang="fa-IR" dirty="0">
                <a:cs typeface="B Nazanin" panose="00000400000000000000" pitchFamily="2" charset="-78"/>
              </a:rPr>
              <a:t>مبلمان شهری خود انواع مختلفی دارد که هر کدام، از حیطه طراحی شهری، در راستای هویت شهر و سیمای آن گام</a:t>
            </a:r>
          </a:p>
          <a:p>
            <a:pPr algn="just" rtl="1"/>
            <a:r>
              <a:rPr lang="fa-IR" dirty="0">
                <a:cs typeface="B Nazanin" panose="00000400000000000000" pitchFamily="2" charset="-78"/>
              </a:rPr>
              <a:t>بر می دارد و آینه ای از فرهنگ شهر است، که از انواع این مبلمان می توان به صندلی ها و نیمکت ها، ایستگاه </a:t>
            </a:r>
            <a:r>
              <a:rPr lang="fa-IR" dirty="0" smtClean="0">
                <a:cs typeface="B Nazanin" panose="00000400000000000000" pitchFamily="2" charset="-78"/>
              </a:rPr>
              <a:t>های اتوبوس</a:t>
            </a:r>
            <a:r>
              <a:rPr lang="fa-IR" dirty="0">
                <a:cs typeface="B Nazanin" panose="00000400000000000000" pitchFamily="2" charset="-78"/>
              </a:rPr>
              <a:t>، سطل های زباله، بیلبوردها و تابلوهای آگهی، المان ها و نمادهای شهری و ... اشاره کرد، که </a:t>
            </a:r>
            <a:r>
              <a:rPr lang="fa-IR" dirty="0" smtClean="0">
                <a:cs typeface="B Nazanin" panose="00000400000000000000" pitchFamily="2" charset="-78"/>
              </a:rPr>
              <a:t>خصوصیات منحصر </a:t>
            </a:r>
            <a:r>
              <a:rPr lang="fa-IR" dirty="0">
                <a:cs typeface="B Nazanin" panose="00000400000000000000" pitchFamily="2" charset="-78"/>
              </a:rPr>
              <a:t>به فرد هر کدام از این مبلمان ها نیز از اهمیت خاصی برخوردار است، چرا که با طراحی درست و مناسب هر کدام از آنها با توجه به خصوصیات و نحوه مکانیابی مناسب آنها، می توانند در جهت تأمین نیاز شهروندان </a:t>
            </a:r>
            <a:r>
              <a:rPr lang="fa-IR" dirty="0" smtClean="0">
                <a:cs typeface="B Nazanin" panose="00000400000000000000" pitchFamily="2" charset="-78"/>
              </a:rPr>
              <a:t>و القاء </a:t>
            </a:r>
            <a:r>
              <a:rPr lang="fa-IR" dirty="0">
                <a:cs typeface="B Nazanin" panose="00000400000000000000" pitchFamily="2" charset="-78"/>
              </a:rPr>
              <a:t>هویت آنها نقش مؤثری را ایفا کنند. آقای مصطفی ماجدی در مقاله ای در رابطه با مبلمان شهری </a:t>
            </a:r>
            <a:r>
              <a:rPr lang="fa-IR" dirty="0" smtClean="0">
                <a:cs typeface="B Nazanin" panose="00000400000000000000" pitchFamily="2" charset="-78"/>
              </a:rPr>
              <a:t>چنین می </a:t>
            </a:r>
            <a:r>
              <a:rPr lang="fa-IR" dirty="0">
                <a:cs typeface="B Nazanin" panose="00000400000000000000" pitchFamily="2" charset="-78"/>
              </a:rPr>
              <a:t>گوید: اجزای مبلمان شهری، دو ویژگی اساسی دارند: کارکردی بودن و زیبایی، که در صورت داشتن هر </a:t>
            </a:r>
            <a:r>
              <a:rPr lang="fa-IR" dirty="0" smtClean="0">
                <a:cs typeface="B Nazanin" panose="00000400000000000000" pitchFamily="2" charset="-78"/>
              </a:rPr>
              <a:t>دو ویژگی</a:t>
            </a:r>
            <a:r>
              <a:rPr lang="fa-IR" dirty="0">
                <a:cs typeface="B Nazanin" panose="00000400000000000000" pitchFamily="2" charset="-78"/>
              </a:rPr>
              <a:t>، میتوانند نیاز عملکردی و بصری شهروندان را همزمان برآورده سازند. البته این امر، مستلزم در نظر </a:t>
            </a:r>
            <a:r>
              <a:rPr lang="fa-IR" dirty="0" smtClean="0">
                <a:cs typeface="B Nazanin" panose="00000400000000000000" pitchFamily="2" charset="-78"/>
              </a:rPr>
              <a:t>گرفتن مقوله های </a:t>
            </a:r>
            <a:r>
              <a:rPr lang="fa-IR" dirty="0">
                <a:cs typeface="B Nazanin" panose="00000400000000000000" pitchFamily="2" charset="-78"/>
              </a:rPr>
              <a:t>متعددی در طراحی اجزای مبلمان شهری است که نه تنها رنگ، هماهنگی با محیط پیرامون، دوام، ایمنی، </a:t>
            </a:r>
            <a:r>
              <a:rPr lang="fa-IR" dirty="0" smtClean="0">
                <a:cs typeface="B Nazanin" panose="00000400000000000000" pitchFamily="2" charset="-78"/>
              </a:rPr>
              <a:t>و اقتصادی </a:t>
            </a:r>
            <a:r>
              <a:rPr lang="fa-IR" dirty="0">
                <a:cs typeface="B Nazanin" panose="00000400000000000000" pitchFamily="2" charset="-78"/>
              </a:rPr>
              <a:t>بودن آنها مورد نظر است، بلکه باید از نظر عملکردی، جانمایی مناسبی در سطح شهر داشته باشند تا بتوانند پاسخگوی نیاز شهروندان </a:t>
            </a:r>
            <a:r>
              <a:rPr lang="fa-IR" dirty="0" smtClean="0">
                <a:cs typeface="B Nazanin" panose="00000400000000000000" pitchFamily="2" charset="-78"/>
              </a:rPr>
              <a:t>باشند</a:t>
            </a:r>
          </a:p>
          <a:p>
            <a:pPr algn="just" rtl="1"/>
            <a:r>
              <a:rPr lang="fa-IR" dirty="0">
                <a:cs typeface="B Nazanin" panose="00000400000000000000" pitchFamily="2" charset="-78"/>
              </a:rPr>
              <a:t>تعریف هویت و تأثیر آن بر طراحی مبلمان شهری : "کالن" هویت را چنین تعریف می کند: توجه به شخصیت فردی هر محیط و پرهیز از یکنواختی و مشابهت </a:t>
            </a:r>
            <a:r>
              <a:rPr lang="fa-IR" dirty="0" smtClean="0">
                <a:cs typeface="B Nazanin" panose="00000400000000000000" pitchFamily="2" charset="-78"/>
              </a:rPr>
              <a:t>در محیطهای </a:t>
            </a:r>
            <a:r>
              <a:rPr lang="fa-IR" dirty="0">
                <a:cs typeface="B Nazanin" panose="00000400000000000000" pitchFamily="2" charset="-78"/>
              </a:rPr>
              <a:t>شهری. در تعریف "جیکوبز" هویت محیط در ارتباط با فعالیتها و زندگی در فضاها وعرصه های </a:t>
            </a:r>
            <a:r>
              <a:rPr lang="fa-IR" dirty="0" smtClean="0">
                <a:cs typeface="B Nazanin" panose="00000400000000000000" pitchFamily="2" charset="-78"/>
              </a:rPr>
              <a:t>عمومی تعریف </a:t>
            </a:r>
            <a:r>
              <a:rPr lang="fa-IR" dirty="0">
                <a:cs typeface="B Nazanin" panose="00000400000000000000" pitchFamily="2" charset="-78"/>
              </a:rPr>
              <a:t>می شود. "راپاپورت" هویت را خصوصیتی از محیط تعریف می کند که در شرایط مختلف تغییر نمی کند ویا خصوصیتی که موجبات قابلیت تمیز وتشخیص عنصری را از عناصر دیگر فراهم می آورد. تعریف "</a:t>
            </a:r>
            <a:r>
              <a:rPr lang="fa-IR" dirty="0" smtClean="0">
                <a:cs typeface="B Nazanin" panose="00000400000000000000" pitchFamily="2" charset="-78"/>
              </a:rPr>
              <a:t>الکساندر« از </a:t>
            </a:r>
            <a:r>
              <a:rPr lang="fa-IR" dirty="0">
                <a:cs typeface="B Nazanin" panose="00000400000000000000" pitchFamily="2" charset="-78"/>
              </a:rPr>
              <a:t>هویت محیط اینست: هویت محیط حاصل ارتباط طبیعی ومنطقی فرد با محیط است واین ارتباط واحساس </a:t>
            </a:r>
            <a:r>
              <a:rPr lang="fa-IR" dirty="0" smtClean="0">
                <a:cs typeface="B Nazanin" panose="00000400000000000000" pitchFamily="2" charset="-78"/>
              </a:rPr>
              <a:t>تعلق خاطر </a:t>
            </a:r>
            <a:r>
              <a:rPr lang="fa-IR" dirty="0">
                <a:cs typeface="B Nazanin" panose="00000400000000000000" pitchFamily="2" charset="-78"/>
              </a:rPr>
              <a:t>بوجود نخواهد آمد مگر آنکه فرد قادر به شناخت عمیق محیط و درک تمایز آن از محیطهای دیگر باشد. </a:t>
            </a:r>
            <a:r>
              <a:rPr lang="fa-IR" dirty="0" smtClean="0">
                <a:cs typeface="B Nazanin" panose="00000400000000000000" pitchFamily="2" charset="-78"/>
              </a:rPr>
              <a:t>به عقیده </a:t>
            </a:r>
            <a:r>
              <a:rPr lang="fa-IR" dirty="0">
                <a:cs typeface="B Nazanin" panose="00000400000000000000" pitchFamily="2" charset="-78"/>
              </a:rPr>
              <a:t>"پروشانسکی" هویت محیط زیر ساختی از هویت شخص است که از شناخت های ذهنی فرد از دنیای</a:t>
            </a:r>
          </a:p>
          <a:p>
            <a:pPr algn="just" rtl="1"/>
            <a:r>
              <a:rPr lang="fa-IR" dirty="0">
                <a:cs typeface="B Nazanin" panose="00000400000000000000" pitchFamily="2" charset="-78"/>
              </a:rPr>
              <a:t>کالبدی که در آن زندگی می کند تشکیل می شود. از نظر "لالی" هویت فرد در ربط ونسبیت با محیط بدست می آید</a:t>
            </a:r>
            <a:endParaRPr lang="en-US" dirty="0">
              <a:cs typeface="B Nazanin" panose="00000400000000000000" pitchFamily="2" charset="-78"/>
            </a:endParaRPr>
          </a:p>
        </p:txBody>
      </p:sp>
    </p:spTree>
    <p:extLst>
      <p:ext uri="{BB962C8B-B14F-4D97-AF65-F5344CB8AC3E}">
        <p14:creationId xmlns:p14="http://schemas.microsoft.com/office/powerpoint/2010/main" val="29670489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txBox="1">
            <a:spLocks/>
          </p:cNvSpPr>
          <p:nvPr/>
        </p:nvSpPr>
        <p:spPr>
          <a:xfrm>
            <a:off x="22860" y="0"/>
            <a:ext cx="9121140" cy="12954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rtl="1"/>
            <a:r>
              <a:rPr lang="fa-IR" sz="2800" smtClean="0">
                <a:solidFill>
                  <a:srgbClr val="C00000"/>
                </a:solidFill>
                <a:effectLst>
                  <a:outerShdw blurRad="38100" dist="38100" dir="2700000" algn="tl">
                    <a:srgbClr val="000000">
                      <a:alpha val="43137"/>
                    </a:srgbClr>
                  </a:outerShdw>
                </a:effectLst>
                <a:cs typeface="B Titr" panose="00000700000000000000" pitchFamily="2" charset="-78"/>
              </a:rPr>
              <a:t>شرح اصطلاح‌های به کار رفته در تحقیق</a:t>
            </a:r>
            <a:endParaRPr lang="en-US" sz="2800" dirty="0">
              <a:solidFill>
                <a:srgbClr val="C00000"/>
              </a:solidFill>
              <a:effectLst>
                <a:outerShdw blurRad="38100" dist="38100" dir="2700000" algn="tl">
                  <a:srgbClr val="000000">
                    <a:alpha val="43137"/>
                  </a:srgbClr>
                </a:outerShdw>
              </a:effectLst>
              <a:cs typeface="B Titr" panose="00000700000000000000" pitchFamily="2" charset="-78"/>
            </a:endParaRPr>
          </a:p>
        </p:txBody>
      </p:sp>
      <p:sp>
        <p:nvSpPr>
          <p:cNvPr id="5" name="TextBox 4"/>
          <p:cNvSpPr txBox="1"/>
          <p:nvPr/>
        </p:nvSpPr>
        <p:spPr>
          <a:xfrm>
            <a:off x="240030" y="1295400"/>
            <a:ext cx="8686800" cy="1200329"/>
          </a:xfrm>
          <a:prstGeom prst="rect">
            <a:avLst/>
          </a:prstGeom>
          <a:noFill/>
        </p:spPr>
        <p:txBody>
          <a:bodyPr wrap="square" rtlCol="0">
            <a:spAutoFit/>
          </a:bodyPr>
          <a:lstStyle/>
          <a:p>
            <a:pPr algn="just" rtl="1"/>
            <a:r>
              <a:rPr lang="fa-IR" dirty="0">
                <a:cs typeface="B Nazanin" panose="00000400000000000000" pitchFamily="2" charset="-78"/>
              </a:rPr>
              <a:t>از تعریف این بزرگان، هویت را می توان اینگونه تعریف کرد؛ حس ها و تعلق خاطرهایی که فرد از محیط اطراف</a:t>
            </a:r>
          </a:p>
          <a:p>
            <a:pPr algn="just" rtl="1"/>
            <a:r>
              <a:rPr lang="fa-IR" dirty="0">
                <a:cs typeface="B Nazanin" panose="00000400000000000000" pitchFamily="2" charset="-78"/>
              </a:rPr>
              <a:t>خود دارد و کیفیت ها و توقعات متفاوتی را در ذهن بوجود می آورد که دست آوردی همچون خاطرات را دارد و</a:t>
            </a:r>
          </a:p>
          <a:p>
            <a:pPr algn="just" rtl="1"/>
            <a:r>
              <a:rPr lang="fa-IR" dirty="0">
                <a:cs typeface="B Nazanin" panose="00000400000000000000" pitchFamily="2" charset="-78"/>
              </a:rPr>
              <a:t>نقش مؤثری را در طراحی مبلمان شهری ایفا می کند، چرا که این هویت است که طراحی هر یک از المان های</a:t>
            </a:r>
          </a:p>
          <a:p>
            <a:pPr algn="just" rtl="1"/>
            <a:r>
              <a:rPr lang="fa-IR" dirty="0">
                <a:cs typeface="B Nazanin" panose="00000400000000000000" pitchFamily="2" charset="-78"/>
              </a:rPr>
              <a:t>شهری را منحصر به فرد می کند و به آن کالبد معنا را می بخشد</a:t>
            </a:r>
            <a:endParaRPr lang="en-US" dirty="0">
              <a:cs typeface="B Nazanin" panose="00000400000000000000" pitchFamily="2" charset="-78"/>
            </a:endParaRPr>
          </a:p>
        </p:txBody>
      </p:sp>
    </p:spTree>
    <p:extLst>
      <p:ext uri="{BB962C8B-B14F-4D97-AF65-F5344CB8AC3E}">
        <p14:creationId xmlns:p14="http://schemas.microsoft.com/office/powerpoint/2010/main" val="42781093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517</TotalTime>
  <Pages>20</Pages>
  <Words>3515</Words>
  <Characters>0</Characters>
  <Application>Microsoft Office PowerPoint</Application>
  <DocSecurity>0</DocSecurity>
  <PresentationFormat>On-screen Show (4:3)</PresentationFormat>
  <Lines>0</Lines>
  <Paragraphs>238</Paragraphs>
  <Slides>23</Slides>
  <Notes>2</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بنام خدا</vt:lpstr>
      <vt:lpstr>PowerPoint Presentation</vt:lpstr>
      <vt:lpstr>مقدمه</vt:lpstr>
      <vt:lpstr>مساله (پرسش) اصلی (کلی) تحقیق</vt:lpstr>
      <vt:lpstr>مساله (پرسش‌های) فرعی</vt:lpstr>
      <vt:lpstr>تشریح مسأله (پرسش) </vt:lpstr>
      <vt:lpstr>پیشینه (سابقه) علمی و عملی  موضوع و مسأله تحقیق</vt:lpstr>
      <vt:lpstr>PowerPoint Presentation</vt:lpstr>
      <vt:lpstr>اهمیت و ضرورت موضوع (مسأله) تحقیق</vt:lpstr>
      <vt:lpstr>اهداف تحقیق</vt:lpstr>
      <vt:lpstr>چارچوب نظری (مبانی علمی) تحقیق انتخاب شده</vt:lpstr>
      <vt:lpstr>PowerPoint Presentation</vt:lpstr>
      <vt:lpstr>مدل تحلیلی تحقیق</vt:lpstr>
      <vt:lpstr>فرضیه‌های تحقیق</vt:lpstr>
      <vt:lpstr>روش‌شناسی (نوع و روش) تحقیق</vt:lpstr>
      <vt:lpstr>معرفی قلمرو مکانی تحقیق</vt:lpstr>
      <vt:lpstr>معرفی قلمرو زمانی تحقیق</vt:lpstr>
      <vt:lpstr>طرح نمونه‌گیری  (شیوه و فرمول تعیین حجم نمونه)</vt:lpstr>
      <vt:lpstr>ابزار (روش‌)های  گردآوری داده‌ها (اطلاعات) </vt:lpstr>
      <vt:lpstr>روش تجزیه و تحلیل داده‌ها </vt:lpstr>
      <vt:lpstr>محدودیت‌ها و موانع تحقیق</vt:lpstr>
      <vt:lpstr>شرح اصطلاح‌های به کار رفته در تحقیق</vt:lpstr>
      <vt:lpstr>PowerPoint Presentation</vt:lpstr>
    </vt:vector>
  </TitlesOfParts>
  <Company>home</Company>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dc:creator>
  <cp:lastModifiedBy>Windows User</cp:lastModifiedBy>
  <cp:revision>175</cp:revision>
  <dcterms:modified xsi:type="dcterms:W3CDTF">2020-05-12T12:42:26Z</dcterms:modified>
</cp:coreProperties>
</file>

<file path=docProps/infrawarePen.xml><?xml version="1.0" encoding="utf-8"?>
<InfrawarePenDraw xmlns="http://www.infraware.co.kr/2012/penmode"/>
</file>