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7"/>
  </p:notesMasterIdLst>
  <p:sldIdLst>
    <p:sldId id="258" r:id="rId2"/>
    <p:sldId id="287" r:id="rId3"/>
    <p:sldId id="260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CE592EC-7B4B-4FAD-BEB0-F6C80F13648D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DFFC646-BBE6-4D34-92FB-EC8CA13ACFA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76642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004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4600" y="1066800"/>
            <a:ext cx="4188639" cy="43894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50571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Child and adolescence psychiatric disorders</a:t>
            </a:r>
            <a:br>
              <a:rPr lang="en-US" dirty="0" smtClean="0"/>
            </a:b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اختلالات روانپزشکی کودک و نوجوان</a:t>
            </a:r>
            <a:endParaRPr lang="en-US" dirty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اختلال کم توجهی/ بیش فعالی (</a:t>
            </a:r>
            <a:r>
              <a:rPr lang="en-US" sz="2400" dirty="0" smtClean="0"/>
              <a:t>Attention Deficit / Hyperactivity Disorder</a:t>
            </a:r>
            <a:r>
              <a:rPr lang="fa-IR" sz="2400" dirty="0" smtClean="0">
                <a:cs typeface="B Mitra" pitchFamily="2" charset="-78"/>
              </a:rPr>
              <a:t>)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 fontScale="85000" lnSpcReduction="20000"/>
          </a:bodyPr>
          <a:lstStyle/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اختلال کم توجهی / بیش فعالی الگوی کاهش توجه پایدار و یا بیش فعالی و رفتارهای تکانشی است که شدیدتر و شایعتر از آن است که معمولاً در کودکان و نوجوانان با سطح رشد مناسب دیده می شود. 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برای مطرح کردن این تشخیص باید برخی از علائم پیش از سن 7 سالگی ظاهر شوند، هرچند در بسیاری از کودکان علائم این اختلال در بالای سن 7 سالگی تشخیص داده می شود. یعنی زمانی که رفتارهای آنها باعث بروز مشکلاتی در مدرسه یا سایر مکانها شده است.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شیوع این اختلال حدود 7-3 درصد کودکان مدارس ابتدایی در سنین پیش از بلوغ است.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در پسرها حدود 9-2 برابر دختر بچه هاست.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در بستگان درجه اول مبتلا به </a:t>
            </a:r>
            <a:r>
              <a:rPr lang="en-US" b="1" dirty="0" smtClean="0">
                <a:latin typeface="Times New Roman" pitchFamily="18" charset="0"/>
                <a:cs typeface="B Mitra" pitchFamily="2" charset="-78"/>
              </a:rPr>
              <a:t>ADHD</a:t>
            </a: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 شیوع </a:t>
            </a:r>
            <a:r>
              <a:rPr lang="en-US" b="1" dirty="0" smtClean="0">
                <a:latin typeface="Times New Roman" pitchFamily="18" charset="0"/>
                <a:cs typeface="B Mitra" pitchFamily="2" charset="-78"/>
              </a:rPr>
              <a:t>ADHD</a:t>
            </a: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 و اختلالات رفتار ایذایی، اختلالات افسردگی و اختلالات اضطرابی بالاست. 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این اختلال حدود 3 سالگی شروع می شود ولی عموماً تا زمانیکه کودک وارد محیط سازمان یافته مدرسه نشده تشخیص گذاشته نمی شود.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سبب شناسی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عوامل ژنتیکی: همگامی بالا در دوقلوهای یک تخمکی نسبت به دوقلوهای دو تخمکی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عوامل مربوط به رشد: مواجهه پیش از تولد با عفونتها در سه ماهه اول بارداری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آسیب مغزی در دوران جنینی و پری ناتال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عوامل عصبی- شیمیایی: کاهش سطح اپی نفرین لوکوس سرولئوس که نقش مهمی در توجه و تمرکز دارد.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عوامل روانی-اجتماعی: فرزندخواندگی، اختلال در تعادل خانواده، وضعیت اجتماعی-اقتصادی بیمار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تشخیص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 fontScale="85000" lnSpcReduction="20000"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نشانه های اصلی بیش فعالی و تکانشگری از همان ابتدای خردسالی معمولاً بروز می یابد.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بیش فعالی ممکن است در بعضی موقعیتهای خاص (مثلاً مدرسه) مشاهده شده و در بعضی دیگر مانند مصاحبه چهره به چهره و یا تماشای تلویزیون دیده نشود و ممکن است در فعالیتهای خوش آیند مانند ورزش کمتر خودش را بروز دهد.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ولی تشخیص این اختلال ایجاب می کندکه عوامل مخرب و مداوم بیش فعالی / تکانشگری یا بی توجهی حداقل در دو زمینه اختلال ایجاد کرده باشد.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میدان توجه کوتاه، حواس پرتی سریع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در مدرسه این کودکان توانایی انجام دستورالعملها را ندارند و نیازمند توجه بیشتر از جانب مسوولین مدرسه می باشند.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این کودکان تکانشی عمل می کنند و دچار بی ثباتی های هیجانی و تحریک پذیری و پرخاشگری های انفجاری هستند.</a:t>
            </a:r>
            <a:endParaRPr lang="en-US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افسردگی همراه، اضطراب بدنی</a:t>
            </a:r>
          </a:p>
          <a:p>
            <a:pPr algn="just" rtl="1">
              <a:lnSpc>
                <a:spcPct val="16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627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خصوصیات بالینی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57800"/>
          </a:xfrm>
        </p:spPr>
        <p:txBody>
          <a:bodyPr>
            <a:normAutofit fontScale="70000" lnSpcReduction="20000"/>
          </a:bodyPr>
          <a:lstStyle/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بیماری </a:t>
            </a:r>
            <a:r>
              <a:rPr lang="en-US" b="1" dirty="0" smtClean="0">
                <a:latin typeface="Times New Roman" pitchFamily="18" charset="0"/>
                <a:cs typeface="B Mitra" pitchFamily="2" charset="-78"/>
              </a:rPr>
              <a:t>ADHD</a:t>
            </a: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 ممکن است در دوران شیرخواری آغاز شود، هرچند به ندرت تا قبل از دوره نوپایی تشخیص داده می شود.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شیرخواران مبتلا به این اختلال نسبت به محرک ها بسیار حساسند و تحت تاثیر نور، صدا، حرارت و سایر تغییرات محیطی خیلی زود ناراحت می شوند. 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خواب کم و گریه فراوان در این شیرخواران شایعتر است.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در مدرسه ممکن است به سرعت پاسخ دادن به سوالات امتحانی را شروع کنند اما پس از جواب دادن یکی دو سوال دست از تلاش و فعالیت بردارند.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ممکن است نتوانند منتظر نوبت خود شوند و بخواهند جای هر کس دیگری جواب دهند.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در خانه هم قادر نیستند حتی برای چند لحظه هم خاموش باشند.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این کودکان اغلب انفجاری و تحریک پذیرند.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این تحریک پذیری ممکن است به دلیل محرک های بی اهمیت ایجاد شود.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از نظر هیجانی بی ثباتند و به آسانی خنده یا گریه سر می دهند.</a:t>
            </a:r>
          </a:p>
          <a:p>
            <a:pPr algn="just" rtl="1">
              <a:lnSpc>
                <a:spcPct val="160000"/>
              </a:lnSpc>
            </a:pPr>
            <a:endParaRPr lang="fa-IR" b="1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خصوصیات بالینی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410200"/>
          </a:xfrm>
        </p:spPr>
        <p:txBody>
          <a:bodyPr>
            <a:noAutofit/>
          </a:bodyPr>
          <a:lstStyle/>
          <a:p>
            <a:pPr algn="just" rtl="1">
              <a:lnSpc>
                <a:spcPct val="160000"/>
              </a:lnSpc>
            </a:pPr>
            <a:r>
              <a:rPr lang="fa-IR" sz="1800" b="1" dirty="0" smtClean="0">
                <a:latin typeface="Times New Roman" pitchFamily="18" charset="0"/>
                <a:cs typeface="B Mitra" pitchFamily="2" charset="-78"/>
              </a:rPr>
              <a:t>رفتار تکانشی و ناتوانی بیمار در به تعویق انداختن ارضاء خود به گونه ای که این کودکان اغلب مستعد حادثه می باشند.</a:t>
            </a:r>
          </a:p>
          <a:p>
            <a:pPr algn="just" rtl="1">
              <a:lnSpc>
                <a:spcPct val="160000"/>
              </a:lnSpc>
            </a:pPr>
            <a:r>
              <a:rPr lang="fa-IR" sz="1800" b="1" dirty="0" smtClean="0">
                <a:latin typeface="Times New Roman" pitchFamily="18" charset="0"/>
                <a:cs typeface="B Mitra" pitchFamily="2" charset="-78"/>
              </a:rPr>
              <a:t>نقص توجه و ناتوانی در تمام کردن تکالیف و تمرکز ضعیف</a:t>
            </a:r>
          </a:p>
          <a:p>
            <a:pPr algn="just" rtl="1">
              <a:lnSpc>
                <a:spcPct val="160000"/>
              </a:lnSpc>
            </a:pPr>
            <a:r>
              <a:rPr lang="fa-IR" sz="1800" b="1" dirty="0" smtClean="0">
                <a:latin typeface="Times New Roman" pitchFamily="18" charset="0"/>
                <a:cs typeface="B Mitra" pitchFamily="2" charset="-78"/>
              </a:rPr>
              <a:t>تکانشگری(اقدام قبل از اندیشیدن، تغییرات ناگهانی فعالیت، از جا پریدن در کلاس)</a:t>
            </a:r>
          </a:p>
          <a:p>
            <a:pPr algn="just" rtl="1">
              <a:lnSpc>
                <a:spcPct val="160000"/>
              </a:lnSpc>
            </a:pPr>
            <a:r>
              <a:rPr lang="fa-IR" sz="1800" b="1" dirty="0" smtClean="0">
                <a:latin typeface="Times New Roman" pitchFamily="18" charset="0"/>
                <a:cs typeface="B Mitra" pitchFamily="2" charset="-78"/>
              </a:rPr>
              <a:t>اختلال حافظه و تفکر وناتوانی اختصاصی یادگیری</a:t>
            </a:r>
          </a:p>
          <a:p>
            <a:pPr algn="just" rtl="1">
              <a:lnSpc>
                <a:spcPct val="160000"/>
              </a:lnSpc>
            </a:pPr>
            <a:r>
              <a:rPr lang="fa-IR" sz="1800" b="1" dirty="0" smtClean="0">
                <a:latin typeface="Times New Roman" pitchFamily="18" charset="0"/>
                <a:cs typeface="B Mitra" pitchFamily="2" charset="-78"/>
              </a:rPr>
              <a:t>75 درصد کودکان مبتلا به این اختلال علائم پرخاشگری و نافرمانی را نسبتاً به طور ثابتی نشان می دهند.</a:t>
            </a:r>
          </a:p>
          <a:p>
            <a:pPr algn="just" rtl="1">
              <a:lnSpc>
                <a:spcPct val="160000"/>
              </a:lnSpc>
            </a:pPr>
            <a:r>
              <a:rPr lang="fa-IR" sz="1800" b="1" dirty="0" smtClean="0">
                <a:latin typeface="Times New Roman" pitchFamily="18" charset="0"/>
                <a:cs typeface="B Mitra" pitchFamily="2" charset="-78"/>
              </a:rPr>
              <a:t>مشکلات تحصیلی هم در زمینه رفتاری و  هم در زمینه اختلال یادگیری شایع است(بدلیل اختلال ارتباطی و مشکلات یادگیری و حواسپرتی و نوسان توجه کودک )</a:t>
            </a:r>
          </a:p>
          <a:p>
            <a:pPr algn="just" rtl="1">
              <a:lnSpc>
                <a:spcPct val="160000"/>
              </a:lnSpc>
            </a:pPr>
            <a:r>
              <a:rPr lang="fa-IR" sz="1800" b="1" dirty="0" smtClean="0">
                <a:latin typeface="Times New Roman" pitchFamily="18" charset="0"/>
                <a:cs typeface="B Mitra" pitchFamily="2" charset="-78"/>
              </a:rPr>
              <a:t>این کودکان بدلیل واکنش به ناکامی مداوم، ناتوانی یادگیری و عزت نفس پایین حاصل از آن دچار دلسردی و در برخی موارد افسردگی ثانویه می شوند.</a:t>
            </a:r>
          </a:p>
          <a:p>
            <a:pPr algn="just" rtl="1">
              <a:lnSpc>
                <a:spcPct val="160000"/>
              </a:lnSpc>
            </a:pPr>
            <a:endParaRPr lang="fa-IR" sz="1800" b="1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آسیب شناسی و تستهای آزمایشگاهی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هیچ سنجش آزمایشگاهی دقیق برای اختلال کم توجهی/ بیش فعالی وجود ندارد.</a:t>
            </a:r>
          </a:p>
          <a:p>
            <a:pPr algn="just" rtl="1">
              <a:lnSpc>
                <a:spcPct val="16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تشخیص افتراقی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اضطراب می تواند به صورت بیش فعالی و حواس پرتی شدید خودش را بروز دهد.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شیدایی: به صورت پرحرفی، بیش فعالیتی حرکتی، حواس پرتی زیاد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اختلال سلوک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اختلالات یادگیری</a:t>
            </a:r>
          </a:p>
          <a:p>
            <a:pPr algn="just" rtl="1">
              <a:lnSpc>
                <a:spcPct val="16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6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سیر و پیش آگهی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57800"/>
          </a:xfrm>
        </p:spPr>
        <p:txBody>
          <a:bodyPr>
            <a:normAutofit fontScale="77500" lnSpcReduction="20000"/>
          </a:bodyPr>
          <a:lstStyle/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تا 50 درصد موارد بیماری تا زمان نوجوانی یا بزرگسالی ادامه می یابد.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50 درصد مابقی علائم در زمان بلوغ یا اوایل بزرگسالی فروکش می کند.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در برخی موارد پرتحرکی فروکش می کند ولی کاهش توجه و تکانشگری باقی می ماند.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پرتحرکی اولین و حواس پرتی آخرین علامتی است که برطرف می شود.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احتمال بهبود قبل از سن 12 سال کم است. اگر بهبودی روی دهد، در بین 12 تا 20 سال ایجاد می شود.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اکثر بیماران بهبودی نسبی پیدا می کنند که اینگونه بیماران مستعد رفتارهای ضد اجتماعی، اختلالات مصرف مواد و اختلالات خلقی می باشند.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تقریباً در 40 تا 50درصد بیماران علائم تا دوران بزرگسالی ادامه می یابد. در این بیماران بیش فعالی کاهش می یابد ولی کماکان مستعد رفتارهای تکانشی هستند.</a:t>
            </a:r>
          </a:p>
          <a:p>
            <a:pPr algn="just" rtl="1">
              <a:lnSpc>
                <a:spcPct val="160000"/>
              </a:lnSpc>
            </a:pPr>
            <a:endParaRPr lang="fa-IR" b="1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60000"/>
              </a:lnSpc>
            </a:pPr>
            <a:endParaRPr lang="fa-IR" b="1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درمان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257800"/>
          </a:xfrm>
        </p:spPr>
        <p:txBody>
          <a:bodyPr>
            <a:normAutofit fontScale="70000" lnSpcReduction="20000"/>
          </a:bodyPr>
          <a:lstStyle/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درمان دارویی خط اول درمان </a:t>
            </a:r>
            <a:r>
              <a:rPr lang="en-US" b="1" dirty="0" smtClean="0">
                <a:latin typeface="Times New Roman" pitchFamily="18" charset="0"/>
                <a:cs typeface="B Mitra" pitchFamily="2" charset="-78"/>
              </a:rPr>
              <a:t>ADHD</a:t>
            </a: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 محسوب می شود.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محرک های دستگاه عصبی مرکزی داروهای انتخاب اول هستند. چرا که اثربخشی بالا و عوارض اندکی دارند.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متیل فنیدیت (ریتالین) و دکستروآمفتامین و مودافینیل از مهمترین داروهای این دسته می باشد.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داروهای خط دوم درمان: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اتوموکستین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بوپروپیون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ونلافاکسین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کلونیدین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دزیپرامین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داروهای آنتی سایکوتیک آتیپیک مانند ریسپریدون</a:t>
            </a:r>
          </a:p>
          <a:p>
            <a:pPr algn="just" rtl="1">
              <a:lnSpc>
                <a:spcPct val="160000"/>
              </a:lnSpc>
            </a:pPr>
            <a:endParaRPr lang="fa-IR" b="1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60000"/>
              </a:lnSpc>
            </a:pPr>
            <a:endParaRPr lang="fa-IR" b="1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مداخلات روانی - اجتماعی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درمان اصلی این اختلال دارو می باشد. درمانهای غیر دارویی به تنهایی جایی در درمان این اختلال ندارند.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ولی مصرف دارو به تنهایی نمیتواند نیازهای جامع درمانی کودکان را برآورده سازد.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آموزش والدین اغلب بخشی اجتناب ناپذیر از درمان این بیماری است.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گروه درمانی با هدف اصلاح مهارتهای اجتماعی و افزایش عزت نفس و حس موفقیت در کودکان مبتلا، می تواند مفید باشد.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اختلالات نافذ یا فراگیر رشد 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Pervasive Developmental Disorder</a:t>
            </a:r>
            <a:r>
              <a:rPr lang="fa-IR" sz="2400" dirty="0" smtClean="0">
                <a:cs typeface="B Mitra" pitchFamily="2" charset="-78"/>
              </a:rPr>
              <a:t>)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>
            <a:normAutofit fontScale="85000" lnSpcReduction="20000"/>
          </a:bodyPr>
          <a:lstStyle/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اختلالات نافذ رشد شامل چندین اختلال هستند که مشخصات آنها عبارتست از اختلال در تعاملات اجتماعی دوطرفه، رشد نابهنجار زبان و محدودیت ذخایر رفتاری.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این اختلالات معمولاً قبل از 3 سالگی شروع می شوند.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در برخی از کودکان تقاضاهای نسبتاً کمی دارند و به دلیل مشارکت اجتماعی ناشایع خود با دیگران تعارض کمی پیدا می کنند.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اختلالات موجود در این دسته شامل 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اختلال اوتیسم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اختلال رت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اختلال فروپاشنده دوران کودکی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اختلال آسپرگر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اختلالات درخود ماندگی 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Autistic Disorder</a:t>
            </a:r>
            <a:r>
              <a:rPr lang="fa-IR" sz="2400" dirty="0" smtClean="0">
                <a:cs typeface="B Mitra" pitchFamily="2" charset="-78"/>
              </a:rPr>
              <a:t>)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وجوه مشخصه اختلال اوتیسم عبارتست از : تخریب کیفیت تعامل اجتماعی، تخریب ارتباط، الگوهای محدود، تکراری و قالبی رفتار یا علائق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شیوع این اختلال حدود 0/08 درصد می باشد.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پسرها 4 تا 5 برابر دخترها به این اختلال مبتلا می شوند.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اما در دختر ها وجود ناتوانی ذهنی شدیدتر بیشتر است.</a:t>
            </a:r>
          </a:p>
          <a:p>
            <a:pPr algn="just" rtl="1">
              <a:lnSpc>
                <a:spcPct val="16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سبب شناسی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عوامل ژنتیک: میزان اختلال اوتیسم در خواهران و برادران بیماران مبتلا حدود 50 تا 200 برابر بیشتر از سایر کودکان است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عوامل زیستی: ناهنجاری های قشر مغز ، کاهش تعداد سلولهای پورکنژ، همراهی این اختلال با سرخجه مادرزادی، فنیل کتونوری، توبروس اسکلروز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عوامل پریناتال: خونریزی مادر در سه ماهه سوم و وجود مکونیوم در مایع آمنیوتیک در کودکان مبتلا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عوامل بیوشیمیایی: بالا بودن میزان سروتونین پلاسمای بیماران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تشخیص و خصوصیات بالینی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029200"/>
          </a:xfrm>
        </p:spPr>
        <p:txBody>
          <a:bodyPr>
            <a:normAutofit fontScale="77500" lnSpcReduction="20000"/>
          </a:bodyPr>
          <a:lstStyle/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در نگاه اول این کودکان، جذاب توصیف می شوند.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تخریب کیفی در تعامل اجتماعی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این کودکان وابستگی به پدر و مادر و سایر افراد نشان نمی دهند.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در شیرخوارگی لبخند اجتماعی و حالت انتظار برای در آغوش گرفته شدن در برخورد با شخص بالغ وجود ندارد.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تماس چشمی این بیماران کاهش یافته و ضعیف است.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ناتوانی زودرس در پیوند با یک شخص خاص.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هنگامی که با افراد غریبه تنها می مانند ممکن است که واکنش آشکاری بروز ندهند واحساس اضطراب جدایی نکنند.</a:t>
            </a:r>
          </a:p>
          <a:p>
            <a:pPr lvl="1"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وقتی به سنین مدرسه می رسند ممکن است که کناره گیری آنها کاهش یابد ولی ناتوانی در بازی با همسالان و پیدا کردن دوست، ناشی گری و عدم تناسب اجتماعی مشهود باشد.</a:t>
            </a:r>
          </a:p>
          <a:p>
            <a:pPr algn="just" rtl="1">
              <a:lnSpc>
                <a:spcPct val="160000"/>
              </a:lnSpc>
            </a:pPr>
            <a:endParaRPr lang="fa-IR" b="1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تشخیص و خصوصیات بالینی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این کودکان نمی توانند که حالت روانی یا احساس اطرافیان خود را دریابد.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این کودکان قادر نیستند که انگیزه یا قصد دیگران را تشخیص دهند و قادر به همدلی با آنها نیستند. (فقدان نظریه ذهن) به همین دلیل نمی توانند رفتار اجتماعی آنها را تفسیر نمایند و منجر به کمبود روابط متقابل می شود.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در اواخر نوجوانی اکثر این بیماران تمایل به دوستی نشان می دهند ولی بدلیل برخورد نامتناسب و ناتوانی آنها در پاسخگویی به علائق، هیجانات و احساسات دیگران مانع عمده در برقراری دوستی است.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تشخیص و خصوصیات بالینی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 fontScale="92500"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اختلالات ارتباط و زبان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تاخیر در رشد زبانی از خصوصیات بارز این اختلال است.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این کودکان قادر به کنارهم گذاشتن جملات معنی دار نیستند.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وقتی که تکلم سلیس را یاد می گیرند، باز هم فاقد کفایت اجتماعی بوده و مکالمات آنها با مبادلات واکنشی دو طرفه همراه نیست.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تکلم اینها حاوی پژواک کلام فوری یا تاخیری یا عبارات قالبی خارج از موضوع است.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اغلب در به کار گیری ضمایر مشکل دارند.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حدود 50 درصد کودکان اوتیسمی به تکلم مفید دست نمی یابند.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تشخیص و خصوصیات بالینی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 fontScale="92500" lnSpcReduction="20000"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رفتارهای قالبی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این کودکان اسباب بازیها و اشیاء را به صورت ناخواسته دستکاری می کنند و دستکاری آنها تنوع، خلاقیت و تخیل چندانی ندارد و فاقد ویژگیهای نمادین است.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این کودکان قادر به تقلید یا استفاده از پانتومیم انتزاعی نیستند.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فعالیتها و بازیهای آنها بدون انعطاف و تکراری و یکنواخت است.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این کودکان اغلب به دور خود می پیچند و با دست می کوبند و اشیاء را ردیف کرده و به اشیاء بی جان دلبستگی پیدا می کنند.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این کودکان به انتقال و تغییر مقاومند. انتقال به یک خانه جدید و تغییر محل وسایل در یک اتاق ممکن است که منجر به حمله هول، پانیک، ترس یا قشقرق شود.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تشخیص و خصوصیات بالینی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>
            <a:normAutofit fontScale="70000" lnSpcReduction="20000"/>
          </a:bodyPr>
          <a:lstStyle/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بی ثباتی خلق و عاطفه: برخی از کودکان دچار تغییرات خلق می شوند (مانند حملات خنده و گریه بی دلیل)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واکنش به محرکهای حسی: ممکن است بعضی از این کودکان نسبت به محرکهای حسی مانند صدا و درد، واکنش شدیدتر یا خفیف تر از حد معمول نشان دهند.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در برخی از کودکان آستانه درد بالاتر از سایر افراد است.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برای برخی از کودکان چرخیدن به دور خود و تاب خوردن و بالا و پایین پریدن ممکن است لذت بخش باشد.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علائم رفتاری همراه: پرتحرکی، بیش فعالی، پرخاشگری ، حملات قشقرق، کوبیدن سر، گاز گرفتن، خراشیدن و کندن مو، میدان توجه کوتاه، ناتوانی کامل برای تمرکز بر روی یک تکلیف، بی خوابی، مشکلات تغذیه ای ، شب ادراری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میزان بروز تب توام با تشنج در این بیماران شایعتر است.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>
                <a:latin typeface="Times New Roman" pitchFamily="18" charset="0"/>
                <a:cs typeface="B Mitra" pitchFamily="2" charset="-78"/>
              </a:rPr>
              <a:t>75-70 درصد کودکان اوتیستیک عملکرد هوشی در حد کم توانی ذهنی دارند.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تشخیص افتراقی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اسکیزوفرنی با شروع در دوران کودکی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کم توانی ذهنی با علائم رفتاری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کری مادرزادی یا اختلال شنوایی شدید</a:t>
            </a:r>
          </a:p>
          <a:p>
            <a:pPr algn="just" rtl="1">
              <a:lnSpc>
                <a:spcPct val="16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اغلب این بیماران پیش آگهی خوبی ندارند.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درمان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استفاده از روشهای رفتاری و آموزشی درمان های اختصاصی محسوب می شود.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تجویز دارو های آنتی سایکوتیک سبب کاهش پرخاشگری و رفتارهای آسیب به خود می شود.</a:t>
            </a:r>
            <a:endParaRPr lang="fa-IR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6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شب ادراری 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Enuresis</a:t>
            </a:r>
            <a:r>
              <a:rPr lang="fa-IR" sz="2400" dirty="0" smtClean="0">
                <a:cs typeface="B Mitra" pitchFamily="2" charset="-78"/>
              </a:rPr>
              <a:t>)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بی اختیاری ادرار به تخلیه مکرر ادرار در لباس یا رخت خواب گفته می شود که ممکن است ارادی یا غیر ارادی باشد.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شیوع بی اختیاری ادرار با افزایش سن کاهش می یابد و تشخیص بی اختیاری ادرار تا قبل از سن تقویمی و رشدی 5 سالگی گذاشته نمی شود.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شیوع آن در کودکان در سنین مدرسه 2 تا 5 درصد گزارش شده است.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بی اختیاری ادرار شبانه در پسرها حدود 50 درصد شایعتر است.</a:t>
            </a:r>
          </a:p>
          <a:p>
            <a:pPr algn="just" rtl="1">
              <a:lnSpc>
                <a:spcPct val="16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تشخیص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برای گذاشتن تشخیص سن تقویمی یا  رشدی کودک باید حداقل 5 سال باشد.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این رفتار باید حداقل هفته ای دو بار و به مدت حداقل سه ماه روی داده باشد و موجب ناراحتی فرد و اختلال در کارکرد وی شود.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تشخیص این اختلال هنگامی گذاشته می شود که این رفتار ناشی از یک بیماری مدیکال نباشد.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هیچ یافته آزمایشگاهی خاصی برای این اختلال تشخیصی تلقی نمی شود، ولی بالینگران باید عوامل عضوی مانند عفونتهای دستگاه ادراری را رد کنند.</a:t>
            </a:r>
          </a:p>
          <a:p>
            <a:pPr algn="just" rtl="1">
              <a:lnSpc>
                <a:spcPct val="16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6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تشخیص افتراقی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علل عضوی شب ادراری باید رد شود.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آسیبهای ساختمانی، عصبی، عفونی، ادراری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سایر اختلالات مدیکال که ممکن است باعث پرادراری و بی اختیاری ادرار شود مانند دیابت شیرین، دیابت بی مزه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آشفتگیهای خواب و هوشیاری مانند تشنج، مسمومیت، اختلال خواب گردی</a:t>
            </a:r>
          </a:p>
          <a:p>
            <a:pPr lvl="1"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عوارض جانبی داروهای ضد روانپریشی مانند تیوریدازین</a:t>
            </a:r>
          </a:p>
          <a:p>
            <a:pPr algn="just" rtl="1">
              <a:lnSpc>
                <a:spcPct val="16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cs typeface="B Mitra" pitchFamily="2" charset="-78"/>
              </a:rPr>
              <a:t>درمان</a:t>
            </a:r>
            <a:endParaRPr lang="en-US" sz="24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 fontScale="92500" lnSpcReduction="10000"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محدود کردن مایعات قبل از خواب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بیدار کردن شبانه کودک برای آموزش دفع ادرار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شرطی سازی کلاسیک با زنگ و تشکچه مخصوص موثرترین درمان برای شب ادراری است که در بیش از 50 درصد موارد باعث کنترل مثانه می شود.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آموزش مثانه ای (تشویق یا جایزه دادن برای به تعویق انداختن ادرار برای مدت طولانی تر در طول ساعات بیداری)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ایمیپرامین</a:t>
            </a:r>
          </a:p>
          <a:p>
            <a:pPr algn="just" rtl="1">
              <a:lnSpc>
                <a:spcPct val="160000"/>
              </a:lnSpc>
            </a:pPr>
            <a:r>
              <a:rPr lang="fa-IR" smtClean="0">
                <a:latin typeface="Times New Roman" pitchFamily="18" charset="0"/>
                <a:cs typeface="B Mitra" pitchFamily="2" charset="-78"/>
              </a:rPr>
              <a:t>اسپری بینی دسموپرسین(به علت بروز تشنج ممنوع)</a:t>
            </a:r>
            <a:endParaRPr lang="fa-IR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12404</TotalTime>
  <Words>2199</Words>
  <Application>Microsoft Office PowerPoint</Application>
  <PresentationFormat>On-screen Show (4:3)</PresentationFormat>
  <Paragraphs>159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Flow</vt:lpstr>
      <vt:lpstr>PowerPoint Presentation</vt:lpstr>
      <vt:lpstr>Child and adolescence psychiatric disorders اختلالات روانپزشکی کودک و نوجوان</vt:lpstr>
      <vt:lpstr>اختلال کم توجهی/ بیش فعالی (Attention Deficit / Hyperactivity Disorder)</vt:lpstr>
      <vt:lpstr>سبب شناسی</vt:lpstr>
      <vt:lpstr>تشخیص</vt:lpstr>
      <vt:lpstr>خصوصیات بالینی</vt:lpstr>
      <vt:lpstr>خصوصیات بالینی</vt:lpstr>
      <vt:lpstr>آسیب شناسی و تستهای آزمایشگاهی</vt:lpstr>
      <vt:lpstr>سیر و پیش آگهی</vt:lpstr>
      <vt:lpstr>درمان</vt:lpstr>
      <vt:lpstr>مداخلات روانی - اجتماعی</vt:lpstr>
      <vt:lpstr>اختلالات نافذ یا فراگیر رشد (Pervasive Developmental Disorder)</vt:lpstr>
      <vt:lpstr>اختلالات درخود ماندگی (Autistic Disorder)</vt:lpstr>
      <vt:lpstr>سبب شناسی</vt:lpstr>
      <vt:lpstr>تشخیص و خصوصیات بالینی</vt:lpstr>
      <vt:lpstr>تشخیص و خصوصیات بالینی</vt:lpstr>
      <vt:lpstr>تشخیص و خصوصیات بالینی</vt:lpstr>
      <vt:lpstr>تشخیص و خصوصیات بالینی</vt:lpstr>
      <vt:lpstr>تشخیص و خصوصیات بالینی</vt:lpstr>
      <vt:lpstr>تشخیص افتراقی</vt:lpstr>
      <vt:lpstr>درمان</vt:lpstr>
      <vt:lpstr>شب ادراری (Enuresis)</vt:lpstr>
      <vt:lpstr>تشخیص</vt:lpstr>
      <vt:lpstr>تشخیص افتراقی</vt:lpstr>
      <vt:lpstr>درمان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Dell</dc:creator>
  <cp:lastModifiedBy>Windows User</cp:lastModifiedBy>
  <cp:revision>430</cp:revision>
  <dcterms:created xsi:type="dcterms:W3CDTF">2006-08-16T00:00:00Z</dcterms:created>
  <dcterms:modified xsi:type="dcterms:W3CDTF">2020-04-29T01:18:32Z</dcterms:modified>
</cp:coreProperties>
</file>