
<file path=[Content_Types].xml><?xml version="1.0" encoding="utf-8"?>
<Types xmlns="http://schemas.openxmlformats.org/package/2006/content-types">
  <Default Extension="bin" ContentType="application/vnd.openxmlformats-officedocument.oleObject"/>
  <Default Extension="jpeg" ContentType="image/jpeg"/>
  <Default Extension="wmf" ContentType="image/x-wmf"/>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8"/>
  </p:notesMasterIdLst>
  <p:handoutMasterIdLst>
    <p:handoutMasterId r:id="rId19"/>
  </p:handoutMasterIdLst>
  <p:sldIdLst>
    <p:sldId id="272" r:id="rId2"/>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19" autoAdjust="0"/>
    <p:restoredTop sz="94718" autoAdjust="0"/>
  </p:normalViewPr>
  <p:slideViewPr>
    <p:cSldViewPr>
      <p:cViewPr varScale="1">
        <p:scale>
          <a:sx n="70" d="100"/>
          <a:sy n="70" d="100"/>
        </p:scale>
        <p:origin x="-1386" y="-9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handoutMaster" Target="handoutMasters/handout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2.w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D1C3C7F4-6B5F-4AAE-955C-10EF9B579CB0}" type="datetimeFigureOut">
              <a:rPr lang="en-US" smtClean="0"/>
              <a:pPr/>
              <a:t>5/23/2020</a:t>
            </a:fld>
            <a:endParaRPr lang="en-US" dirty="0"/>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dirty="0"/>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936B779F-26A5-422E-B2B1-B358833F406D}" type="slidenum">
              <a:rPr lang="en-US" smtClean="0"/>
              <a:pPr/>
              <a:t>‹#›</a:t>
            </a:fld>
            <a:endParaRPr lang="en-US" dirty="0"/>
          </a:p>
        </p:txBody>
      </p:sp>
    </p:spTree>
    <p:extLst>
      <p:ext uri="{BB962C8B-B14F-4D97-AF65-F5344CB8AC3E}">
        <p14:creationId xmlns:p14="http://schemas.microsoft.com/office/powerpoint/2010/main" val="2880312138"/>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534546D4-BE24-440A-9CD7-8FCE6D6251C8}" type="datetimeFigureOut">
              <a:rPr lang="en-US" smtClean="0"/>
              <a:pPr/>
              <a:t>5/23/2020</a:t>
            </a:fld>
            <a:endParaRPr lang="en-US" dirty="0"/>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F43F7D69-A312-4768-95E2-9DFF37E9DEC1}" type="slidenum">
              <a:rPr lang="en-US" smtClean="0"/>
              <a:pPr/>
              <a:t>‹#›</a:t>
            </a:fld>
            <a:endParaRPr lang="en-US" dirty="0"/>
          </a:p>
        </p:txBody>
      </p:sp>
    </p:spTree>
    <p:extLst>
      <p:ext uri="{BB962C8B-B14F-4D97-AF65-F5344CB8AC3E}">
        <p14:creationId xmlns:p14="http://schemas.microsoft.com/office/powerpoint/2010/main" val="3377357027"/>
      </p:ext>
    </p:extLst>
  </p:cSld>
  <p:clrMap bg1="lt1" tx1="dk1" bg2="lt2" tx2="dk2" accent1="accent1" accent2="accent2" accent3="accent3" accent4="accent4" accent5="accent5" accent6="accent6" hlink="hlink" folHlink="folHlink"/>
  <p:hf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F43F7D69-A312-4768-95E2-9DFF37E9DEC1}" type="slidenum">
              <a:rPr lang="en-US" smtClean="0"/>
              <a:pPr/>
              <a:t>3</a:t>
            </a:fld>
            <a:endParaRPr lang="en-US"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3" name="Rectangle 22"/>
          <p:cNvSpPr/>
          <p:nvPr/>
        </p:nvSpPr>
        <p:spPr>
          <a:xfrm flipV="1">
            <a:off x="5410182" y="3810000"/>
            <a:ext cx="3733819" cy="91087"/>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4" name="Rectangle 23"/>
          <p:cNvSpPr/>
          <p:nvPr/>
        </p:nvSpPr>
        <p:spPr>
          <a:xfrm flipV="1">
            <a:off x="5410200" y="3897010"/>
            <a:ext cx="3733801" cy="192024"/>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5" name="Rectangle 24"/>
          <p:cNvSpPr/>
          <p:nvPr/>
        </p:nvSpPr>
        <p:spPr>
          <a:xfrm flipV="1">
            <a:off x="5410200" y="4115167"/>
            <a:ext cx="3733801" cy="9144"/>
          </a:xfrm>
          <a:prstGeom prst="rect">
            <a:avLst/>
          </a:prstGeom>
          <a:solidFill>
            <a:schemeClr val="accent2">
              <a:alpha val="65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6" name="Rectangle 25"/>
          <p:cNvSpPr/>
          <p:nvPr/>
        </p:nvSpPr>
        <p:spPr>
          <a:xfrm flipV="1">
            <a:off x="5410200" y="4164403"/>
            <a:ext cx="1965960" cy="18288"/>
          </a:xfrm>
          <a:prstGeom prst="rect">
            <a:avLst/>
          </a:prstGeom>
          <a:solidFill>
            <a:schemeClr val="accent2">
              <a:alpha val="6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7" name="Rectangle 26"/>
          <p:cNvSpPr/>
          <p:nvPr/>
        </p:nvSpPr>
        <p:spPr>
          <a:xfrm flipV="1">
            <a:off x="5410200" y="4199572"/>
            <a:ext cx="1965960" cy="9144"/>
          </a:xfrm>
          <a:prstGeom prst="rect">
            <a:avLst/>
          </a:prstGeom>
          <a:solidFill>
            <a:schemeClr val="accent2">
              <a:alpha val="65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useBgFill="1">
        <p:nvSpPr>
          <p:cNvPr id="30" name="Rounded Rectangle 29"/>
          <p:cNvSpPr/>
          <p:nvPr/>
        </p:nvSpPr>
        <p:spPr bwMode="white">
          <a:xfrm>
            <a:off x="5410200" y="3962400"/>
            <a:ext cx="3063240" cy="27432"/>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useBgFill="1">
        <p:nvSpPr>
          <p:cNvPr id="31" name="Rounded Rectangle 30"/>
          <p:cNvSpPr/>
          <p:nvPr/>
        </p:nvSpPr>
        <p:spPr bwMode="white">
          <a:xfrm>
            <a:off x="7376507" y="4060983"/>
            <a:ext cx="1600200" cy="36576"/>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7" name="Rectangle 6"/>
          <p:cNvSpPr/>
          <p:nvPr/>
        </p:nvSpPr>
        <p:spPr>
          <a:xfrm>
            <a:off x="1" y="3649662"/>
            <a:ext cx="9144000" cy="244170"/>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0" name="Rectangle 9"/>
          <p:cNvSpPr/>
          <p:nvPr/>
        </p:nvSpPr>
        <p:spPr>
          <a:xfrm>
            <a:off x="0" y="3675527"/>
            <a:ext cx="9144001" cy="140677"/>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1" name="Rectangle 10"/>
          <p:cNvSpPr/>
          <p:nvPr/>
        </p:nvSpPr>
        <p:spPr>
          <a:xfrm flipV="1">
            <a:off x="6414051" y="3643090"/>
            <a:ext cx="2729950" cy="248432"/>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9" name="Rectangle 18"/>
          <p:cNvSpPr/>
          <p:nvPr/>
        </p:nvSpPr>
        <p:spPr>
          <a:xfrm>
            <a:off x="0" y="0"/>
            <a:ext cx="9144000" cy="3701700"/>
          </a:xfrm>
          <a:prstGeom prst="rect">
            <a:avLst/>
          </a:prstGeom>
          <a:solidFill>
            <a:schemeClr val="tx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8" name="Title 7"/>
          <p:cNvSpPr>
            <a:spLocks noGrp="1"/>
          </p:cNvSpPr>
          <p:nvPr>
            <p:ph type="ctrTitle"/>
          </p:nvPr>
        </p:nvSpPr>
        <p:spPr>
          <a:xfrm>
            <a:off x="457200" y="2401887"/>
            <a:ext cx="8458200" cy="1470025"/>
          </a:xfrm>
        </p:spPr>
        <p:txBody>
          <a:bodyPr anchor="b"/>
          <a:lstStyle>
            <a:lvl1pPr>
              <a:defRPr sz="4400">
                <a:solidFill>
                  <a:schemeClr val="bg1"/>
                </a:solidFill>
              </a:defRPr>
            </a:lvl1pPr>
          </a:lstStyle>
          <a:p>
            <a:r>
              <a:rPr kumimoji="0" lang="en-US" smtClean="0"/>
              <a:t>Click to edit Master title style</a:t>
            </a:r>
            <a:endParaRPr kumimoji="0" lang="en-US"/>
          </a:p>
        </p:txBody>
      </p:sp>
      <p:sp>
        <p:nvSpPr>
          <p:cNvPr id="9" name="Subtitle 8"/>
          <p:cNvSpPr>
            <a:spLocks noGrp="1"/>
          </p:cNvSpPr>
          <p:nvPr>
            <p:ph type="subTitle" idx="1"/>
          </p:nvPr>
        </p:nvSpPr>
        <p:spPr>
          <a:xfrm>
            <a:off x="457200" y="3899938"/>
            <a:ext cx="4953000" cy="1752600"/>
          </a:xfrm>
        </p:spPr>
        <p:txBody>
          <a:bodyPr/>
          <a:lstStyle>
            <a:lvl1pPr marL="64008" indent="0" algn="l">
              <a:buNone/>
              <a:defRPr sz="24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28" name="Date Placeholder 27"/>
          <p:cNvSpPr>
            <a:spLocks noGrp="1"/>
          </p:cNvSpPr>
          <p:nvPr>
            <p:ph type="dt" sz="half" idx="10"/>
          </p:nvPr>
        </p:nvSpPr>
        <p:spPr>
          <a:xfrm>
            <a:off x="6705600" y="4206240"/>
            <a:ext cx="960120" cy="457200"/>
          </a:xfrm>
        </p:spPr>
        <p:txBody>
          <a:bodyPr/>
          <a:lstStyle/>
          <a:p>
            <a:fld id="{3B5F38F5-23F6-48DA-9384-21F4D0BDA87E}" type="datetimeFigureOut">
              <a:rPr lang="en-US" smtClean="0"/>
              <a:pPr/>
              <a:t>5/23/2020</a:t>
            </a:fld>
            <a:endParaRPr lang="en-US" dirty="0"/>
          </a:p>
        </p:txBody>
      </p:sp>
      <p:sp>
        <p:nvSpPr>
          <p:cNvPr id="17" name="Footer Placeholder 16"/>
          <p:cNvSpPr>
            <a:spLocks noGrp="1"/>
          </p:cNvSpPr>
          <p:nvPr>
            <p:ph type="ftr" sz="quarter" idx="11"/>
          </p:nvPr>
        </p:nvSpPr>
        <p:spPr>
          <a:xfrm>
            <a:off x="5410200" y="4205288"/>
            <a:ext cx="1295400" cy="457200"/>
          </a:xfrm>
        </p:spPr>
        <p:txBody>
          <a:bodyPr/>
          <a:lstStyle/>
          <a:p>
            <a:endParaRPr lang="en-US" dirty="0"/>
          </a:p>
        </p:txBody>
      </p:sp>
      <p:sp>
        <p:nvSpPr>
          <p:cNvPr id="29" name="Slide Number Placeholder 28"/>
          <p:cNvSpPr>
            <a:spLocks noGrp="1"/>
          </p:cNvSpPr>
          <p:nvPr>
            <p:ph type="sldNum" sz="quarter" idx="12"/>
          </p:nvPr>
        </p:nvSpPr>
        <p:spPr>
          <a:xfrm>
            <a:off x="8320088" y="1136"/>
            <a:ext cx="747712" cy="365760"/>
          </a:xfrm>
        </p:spPr>
        <p:txBody>
          <a:bodyPr/>
          <a:lstStyle>
            <a:lvl1pPr algn="r">
              <a:defRPr sz="1800">
                <a:solidFill>
                  <a:schemeClr val="bg1"/>
                </a:solidFill>
              </a:defRPr>
            </a:lvl1pPr>
          </a:lstStyle>
          <a:p>
            <a:fld id="{57328021-EBDD-4653-8309-52BD2FB5EB7E}" type="slidenum">
              <a:rPr lang="en-US" smtClean="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3B5F38F5-23F6-48DA-9384-21F4D0BDA87E}" type="datetimeFigureOut">
              <a:rPr lang="en-US" smtClean="0"/>
              <a:pPr/>
              <a:t>5/23/2020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57328021-EBDD-4653-8309-52BD2FB5EB7E}" type="slidenum">
              <a:rPr lang="en-US" smtClean="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1981200"/>
            <a:ext cx="7772400" cy="1362075"/>
          </a:xfrm>
        </p:spPr>
        <p:txBody>
          <a:bodyPr anchor="b">
            <a:noAutofit/>
          </a:bodyPr>
          <a:lstStyle>
            <a:lvl1pPr algn="l">
              <a:buNone/>
              <a:defRPr sz="4300" b="1" cap="none" baseline="0">
                <a:ln w="12700">
                  <a:solidFill>
                    <a:schemeClr val="accent2">
                      <a:shade val="90000"/>
                      <a:satMod val="150000"/>
                    </a:schemeClr>
                  </a:solidFill>
                </a:ln>
                <a:solidFill>
                  <a:srgbClr val="FFFFFF"/>
                </a:solidFill>
                <a:effectLst>
                  <a:outerShdw blurRad="38100" dist="38100" dir="5400000" algn="tl" rotWithShape="0">
                    <a:srgbClr val="000000">
                      <a:alpha val="25000"/>
                    </a:srgbClr>
                  </a:outerShdw>
                </a:effectLst>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722313" y="3367088"/>
            <a:ext cx="7772400" cy="1509712"/>
          </a:xfrm>
        </p:spPr>
        <p:txBody>
          <a:bodyPr anchor="t"/>
          <a:lstStyle>
            <a:lvl1pPr marL="45720" indent="0">
              <a:buNone/>
              <a:defRPr sz="2100" b="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fld id="{3B5F38F5-23F6-48DA-9384-21F4D0BDA87E}" type="datetimeFigureOut">
              <a:rPr lang="en-US" smtClean="0"/>
              <a:pPr/>
              <a:t>5/23/2020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57328021-EBDD-4653-8309-52BD2FB5EB7E}" type="slidenum">
              <a:rPr lang="en-US" smtClean="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Content Placeholder 2"/>
          <p:cNvSpPr>
            <a:spLocks noGrp="1"/>
          </p:cNvSpPr>
          <p:nvPr>
            <p:ph sz="half" idx="1"/>
          </p:nvPr>
        </p:nvSpPr>
        <p:spPr>
          <a:xfrm>
            <a:off x="457200" y="2249424"/>
            <a:ext cx="4038600" cy="4525963"/>
          </a:xfrm>
        </p:spPr>
        <p:txBody>
          <a:bodyPr/>
          <a:lstStyle>
            <a:lvl1pPr>
              <a:defRPr sz="2000"/>
            </a:lvl1pPr>
            <a:lvl2pPr>
              <a:defRPr sz="1900"/>
            </a:lvl2pPr>
            <a:lvl3pPr>
              <a:defRPr sz="18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2249424"/>
            <a:ext cx="4038600" cy="4525963"/>
          </a:xfrm>
        </p:spPr>
        <p:txBody>
          <a:bodyPr/>
          <a:lstStyle>
            <a:lvl1pPr>
              <a:defRPr sz="2000"/>
            </a:lvl1pPr>
            <a:lvl2pPr>
              <a:defRPr sz="1900"/>
            </a:lvl2pPr>
            <a:lvl3pPr>
              <a:defRPr sz="18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3B5F38F5-23F6-48DA-9384-21F4D0BDA87E}" type="datetimeFigureOut">
              <a:rPr lang="en-US" smtClean="0"/>
              <a:pPr/>
              <a:t>5/23/2020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7328021-EBDD-4653-8309-52BD2FB5EB7E}" type="slidenum">
              <a:rPr lang="en-US" smtClean="0"/>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381000" y="1143000"/>
            <a:ext cx="8382000" cy="1069848"/>
          </a:xfrm>
        </p:spPr>
        <p:txBody>
          <a:bodyPr anchor="ctr"/>
          <a:lstStyle>
            <a:lvl1pPr>
              <a:defRPr sz="4000" b="0" i="0" cap="none" baseline="0"/>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381000" y="2244970"/>
            <a:ext cx="4041648" cy="457200"/>
          </a:xfrm>
          <a:solidFill>
            <a:schemeClr val="accent2">
              <a:satMod val="150000"/>
              <a:alpha val="25000"/>
            </a:schemeClr>
          </a:solidFill>
          <a:ln w="12700">
            <a:solidFill>
              <a:schemeClr val="accent2"/>
            </a:solidFill>
          </a:ln>
        </p:spPr>
        <p:txBody>
          <a:bodyPr anchor="ctr">
            <a:noAutofit/>
          </a:bodyPr>
          <a:lstStyle>
            <a:lvl1pPr marL="45720" indent="0">
              <a:buNone/>
              <a:defRPr sz="1900" b="1">
                <a:solidFill>
                  <a:schemeClr val="tx1">
                    <a:tint val="95000"/>
                  </a:schemeClr>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721225" y="2244970"/>
            <a:ext cx="4041775" cy="457200"/>
          </a:xfrm>
          <a:solidFill>
            <a:schemeClr val="accent2">
              <a:satMod val="150000"/>
              <a:alpha val="25000"/>
            </a:schemeClr>
          </a:solidFill>
          <a:ln w="12700">
            <a:solidFill>
              <a:schemeClr val="accent2"/>
            </a:solidFill>
          </a:ln>
        </p:spPr>
        <p:txBody>
          <a:bodyPr anchor="ctr">
            <a:noAutofit/>
          </a:bodyPr>
          <a:lstStyle>
            <a:lvl1pPr marL="45720" indent="0">
              <a:buNone/>
              <a:defRPr sz="1900" b="1">
                <a:solidFill>
                  <a:schemeClr val="tx1">
                    <a:tint val="95000"/>
                  </a:schemeClr>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381000" y="2708519"/>
            <a:ext cx="4041648" cy="3886200"/>
          </a:xfrm>
        </p:spPr>
        <p:txBody>
          <a:bodyPr/>
          <a:lstStyle>
            <a:lvl1pPr>
              <a:defRPr sz="20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718304" y="2708519"/>
            <a:ext cx="4041775" cy="3886200"/>
          </a:xfrm>
        </p:spPr>
        <p:txBody>
          <a:bodyPr/>
          <a:lstStyle>
            <a:lvl1pPr>
              <a:defRPr sz="20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6" name="Date Placeholder 25"/>
          <p:cNvSpPr>
            <a:spLocks noGrp="1"/>
          </p:cNvSpPr>
          <p:nvPr>
            <p:ph type="dt" sz="half" idx="10"/>
          </p:nvPr>
        </p:nvSpPr>
        <p:spPr/>
        <p:txBody>
          <a:bodyPr rtlCol="0"/>
          <a:lstStyle/>
          <a:p>
            <a:fld id="{3B5F38F5-23F6-48DA-9384-21F4D0BDA87E}" type="datetimeFigureOut">
              <a:rPr lang="en-US" smtClean="0"/>
              <a:pPr/>
              <a:t>5/23/2020</a:t>
            </a:fld>
            <a:endParaRPr lang="en-US" dirty="0"/>
          </a:p>
        </p:txBody>
      </p:sp>
      <p:sp>
        <p:nvSpPr>
          <p:cNvPr id="27" name="Slide Number Placeholder 26"/>
          <p:cNvSpPr>
            <a:spLocks noGrp="1"/>
          </p:cNvSpPr>
          <p:nvPr>
            <p:ph type="sldNum" sz="quarter" idx="11"/>
          </p:nvPr>
        </p:nvSpPr>
        <p:spPr/>
        <p:txBody>
          <a:bodyPr rtlCol="0"/>
          <a:lstStyle/>
          <a:p>
            <a:fld id="{57328021-EBDD-4653-8309-52BD2FB5EB7E}" type="slidenum">
              <a:rPr lang="en-US" smtClean="0"/>
              <a:pPr/>
              <a:t>‹#›</a:t>
            </a:fld>
            <a:endParaRPr lang="en-US" dirty="0"/>
          </a:p>
        </p:txBody>
      </p:sp>
      <p:sp>
        <p:nvSpPr>
          <p:cNvPr id="28" name="Footer Placeholder 27"/>
          <p:cNvSpPr>
            <a:spLocks noGrp="1"/>
          </p:cNvSpPr>
          <p:nvPr>
            <p:ph type="ftr" sz="quarter" idx="12"/>
          </p:nvPr>
        </p:nvSpPr>
        <p:spPr/>
        <p:txBody>
          <a:bodyPr rtlCol="0"/>
          <a:lstStyle/>
          <a:p>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1143000"/>
            <a:ext cx="8229600" cy="1069848"/>
          </a:xfrm>
        </p:spPr>
        <p:txBody>
          <a:bodyPr anchor="ctr"/>
          <a:lstStyle>
            <a:lvl1pPr>
              <a:defRPr sz="4000">
                <a:solidFill>
                  <a:schemeClr val="tx2"/>
                </a:solidFill>
              </a:defRPr>
            </a:lvl1pPr>
          </a:lstStyle>
          <a:p>
            <a:r>
              <a:rPr kumimoji="0" lang="en-US" smtClean="0"/>
              <a:t>Click to edit Master title style</a:t>
            </a:r>
            <a:endParaRPr kumimoji="0" lang="en-US"/>
          </a:p>
        </p:txBody>
      </p:sp>
      <p:sp>
        <p:nvSpPr>
          <p:cNvPr id="3" name="Date Placeholder 2"/>
          <p:cNvSpPr>
            <a:spLocks noGrp="1"/>
          </p:cNvSpPr>
          <p:nvPr>
            <p:ph type="dt" sz="half" idx="10"/>
          </p:nvPr>
        </p:nvSpPr>
        <p:spPr>
          <a:xfrm>
            <a:off x="6583680" y="612648"/>
            <a:ext cx="957264" cy="457200"/>
          </a:xfrm>
        </p:spPr>
        <p:txBody>
          <a:bodyPr/>
          <a:lstStyle/>
          <a:p>
            <a:fld id="{3B5F38F5-23F6-48DA-9384-21F4D0BDA87E}" type="datetimeFigureOut">
              <a:rPr lang="en-US" smtClean="0"/>
              <a:pPr/>
              <a:t>5/23/2020</a:t>
            </a:fld>
            <a:endParaRPr lang="en-US" dirty="0"/>
          </a:p>
        </p:txBody>
      </p:sp>
      <p:sp>
        <p:nvSpPr>
          <p:cNvPr id="4" name="Footer Placeholder 3"/>
          <p:cNvSpPr>
            <a:spLocks noGrp="1"/>
          </p:cNvSpPr>
          <p:nvPr>
            <p:ph type="ftr" sz="quarter" idx="11"/>
          </p:nvPr>
        </p:nvSpPr>
        <p:spPr>
          <a:xfrm>
            <a:off x="5257800" y="612648"/>
            <a:ext cx="1325880" cy="457200"/>
          </a:xfrm>
        </p:spPr>
        <p:txBody>
          <a:bodyPr/>
          <a:lstStyle/>
          <a:p>
            <a:endParaRPr lang="en-US" dirty="0"/>
          </a:p>
        </p:txBody>
      </p:sp>
      <p:sp>
        <p:nvSpPr>
          <p:cNvPr id="5" name="Slide Number Placeholder 4"/>
          <p:cNvSpPr>
            <a:spLocks noGrp="1"/>
          </p:cNvSpPr>
          <p:nvPr>
            <p:ph type="sldNum" sz="quarter" idx="12"/>
          </p:nvPr>
        </p:nvSpPr>
        <p:spPr>
          <a:xfrm>
            <a:off x="8174736" y="2272"/>
            <a:ext cx="762000" cy="365760"/>
          </a:xfrm>
        </p:spPr>
        <p:txBody>
          <a:bodyPr/>
          <a:lstStyle/>
          <a:p>
            <a:fld id="{57328021-EBDD-4653-8309-52BD2FB5EB7E}" type="slidenum">
              <a:rPr lang="en-US" smtClean="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B5F38F5-23F6-48DA-9384-21F4D0BDA87E}" type="datetimeFigureOut">
              <a:rPr lang="en-US" smtClean="0"/>
              <a:pPr/>
              <a:t>5/23/2020</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57328021-EBDD-4653-8309-52BD2FB5EB7E}" type="slidenum">
              <a:rPr lang="en-US" smtClean="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353496" y="1101970"/>
            <a:ext cx="3383280" cy="877824"/>
          </a:xfrm>
        </p:spPr>
        <p:txBody>
          <a:bodyPr anchor="b"/>
          <a:lstStyle>
            <a:lvl1pPr algn="l">
              <a:buNone/>
              <a:defRPr sz="1800" b="1"/>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5353496" y="2010727"/>
            <a:ext cx="3383280" cy="4617720"/>
          </a:xfrm>
        </p:spPr>
        <p:txBody>
          <a:bodyPr/>
          <a:lstStyle>
            <a:lvl1pPr marL="9144"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152400" y="776287"/>
            <a:ext cx="5102352" cy="5852160"/>
          </a:xfrm>
        </p:spPr>
        <p:txBody>
          <a:bodyPr/>
          <a:lstStyle>
            <a:lvl1pPr>
              <a:defRPr sz="3200"/>
            </a:lvl1pPr>
            <a:lvl2pPr>
              <a:defRPr sz="2800"/>
            </a:lvl2pPr>
            <a:lvl3pPr>
              <a:defRPr sz="2400"/>
            </a:lvl3pPr>
            <a:lvl4pPr>
              <a:defRPr sz="2000"/>
            </a:lvl4pPr>
            <a:lvl5pPr>
              <a:defRPr sz="20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3B5F38F5-23F6-48DA-9384-21F4D0BDA87E}" type="datetimeFigureOut">
              <a:rPr lang="en-US" smtClean="0"/>
              <a:pPr/>
              <a:t>5/23/2020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7328021-EBDD-4653-8309-52BD2FB5EB7E}" type="slidenum">
              <a:rPr lang="en-US" smtClean="0"/>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440434" y="1109160"/>
            <a:ext cx="586803" cy="4681637"/>
          </a:xfrm>
        </p:spPr>
        <p:txBody>
          <a:bodyPr vert="vert270" lIns="45720" tIns="0" rIns="45720" anchor="t"/>
          <a:lstStyle>
            <a:lvl1pPr algn="ctr">
              <a:buNone/>
              <a:defRPr sz="2000" b="1"/>
            </a:lvl1pPr>
          </a:lstStyle>
          <a:p>
            <a:r>
              <a:rPr kumimoji="0" lang="en-US" smtClean="0"/>
              <a:t>Click to edit Master title style</a:t>
            </a:r>
            <a:endParaRPr kumimoji="0" lang="en-US"/>
          </a:p>
        </p:txBody>
      </p:sp>
      <p:sp>
        <p:nvSpPr>
          <p:cNvPr id="3" name="Picture Placeholder 2"/>
          <p:cNvSpPr>
            <a:spLocks noGrp="1"/>
          </p:cNvSpPr>
          <p:nvPr>
            <p:ph type="pic" idx="1"/>
          </p:nvPr>
        </p:nvSpPr>
        <p:spPr>
          <a:xfrm>
            <a:off x="403671" y="1143000"/>
            <a:ext cx="4572000" cy="4572000"/>
          </a:xfrm>
          <a:solidFill>
            <a:srgbClr val="EAEAEA"/>
          </a:solidFill>
          <a:ln w="50800">
            <a:solidFill>
              <a:srgbClr val="FFFFFF"/>
            </a:solidFill>
            <a:miter lim="800000"/>
          </a:ln>
          <a:effectLst>
            <a:outerShdw blurRad="57150" dist="31750" dir="4800000" algn="tl" rotWithShape="0">
              <a:srgbClr val="000000">
                <a:alpha val="25000"/>
              </a:srgbClr>
            </a:outerShdw>
          </a:effectLst>
          <a:scene3d>
            <a:camera prst="orthographicFront"/>
            <a:lightRig rig="twoPt" dir="t">
              <a:rot lat="0" lon="0" rev="7200000"/>
            </a:lightRig>
          </a:scene3d>
          <a:sp3d contourW="2540">
            <a:bevelT w="25400" h="19050"/>
            <a:contourClr>
              <a:srgbClr val="AEAEAE"/>
            </a:contourClr>
          </a:sp3d>
        </p:spPr>
        <p:txBody>
          <a:bodyPr/>
          <a:lstStyle>
            <a:lvl1pPr marL="0" indent="0">
              <a:buNone/>
              <a:defRPr sz="3200"/>
            </a:lvl1pPr>
          </a:lstStyle>
          <a:p>
            <a:r>
              <a:rPr kumimoji="0" lang="en-US" dirty="0" smtClean="0"/>
              <a:t>Click icon to add picture</a:t>
            </a:r>
            <a:endParaRPr kumimoji="0" lang="en-US" dirty="0"/>
          </a:p>
        </p:txBody>
      </p:sp>
      <p:sp>
        <p:nvSpPr>
          <p:cNvPr id="4" name="Text Placeholder 3"/>
          <p:cNvSpPr>
            <a:spLocks noGrp="1"/>
          </p:cNvSpPr>
          <p:nvPr>
            <p:ph type="body" sz="half" idx="2"/>
          </p:nvPr>
        </p:nvSpPr>
        <p:spPr>
          <a:xfrm>
            <a:off x="6088443" y="3274308"/>
            <a:ext cx="2590800" cy="2516489"/>
          </a:xfrm>
        </p:spPr>
        <p:txBody>
          <a:bodyPr lIns="0" tIns="0" rIns="45720" anchor="t"/>
          <a:lstStyle>
            <a:lvl1pPr marL="0" indent="0">
              <a:lnSpc>
                <a:spcPct val="100000"/>
              </a:lnSpc>
              <a:spcBef>
                <a:spcPts val="0"/>
              </a:spcBef>
              <a:buFontTx/>
              <a:buNone/>
              <a:defRPr sz="1300"/>
            </a:lvl1pPr>
            <a:lvl2pPr>
              <a:buFontTx/>
              <a:buNone/>
              <a:defRPr sz="1200"/>
            </a:lvl2pPr>
            <a:lvl3pPr>
              <a:buFontTx/>
              <a:buNone/>
              <a:defRPr sz="1000"/>
            </a:lvl3pPr>
            <a:lvl4pPr>
              <a:buFontTx/>
              <a:buNone/>
              <a:defRPr sz="900"/>
            </a:lvl4pPr>
            <a:lvl5pPr>
              <a:buFontTx/>
              <a:buNone/>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3B5F38F5-23F6-48DA-9384-21F4D0BDA87E}" type="datetimeFigureOut">
              <a:rPr lang="en-US" smtClean="0"/>
              <a:pPr/>
              <a:t>5/23/2020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7328021-EBDD-4653-8309-52BD2FB5EB7E}" type="slidenum">
              <a:rPr lang="en-US" smtClean="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3B5F38F5-23F6-48DA-9384-21F4D0BDA87E}" type="datetimeFigureOut">
              <a:rPr lang="en-US" smtClean="0"/>
              <a:pPr/>
              <a:t>5/23/2020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57328021-EBDD-4653-8309-52BD2FB5EB7E}" type="slidenum">
              <a:rPr lang="en-US" smtClean="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81800" y="1143000"/>
            <a:ext cx="1905000" cy="5486400"/>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1143000"/>
            <a:ext cx="6248400" cy="5486400"/>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3B5F38F5-23F6-48DA-9384-21F4D0BDA87E}" type="datetimeFigureOut">
              <a:rPr lang="en-US" smtClean="0"/>
              <a:pPr/>
              <a:t>5/23/2020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57328021-EBDD-4653-8309-52BD2FB5EB7E}" type="slidenum">
              <a:rPr lang="en-US" smtClean="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8" name="Rectangle 27"/>
          <p:cNvSpPr/>
          <p:nvPr/>
        </p:nvSpPr>
        <p:spPr>
          <a:xfrm>
            <a:off x="1" y="366818"/>
            <a:ext cx="9144000" cy="84407"/>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9" name="Rectangle 28"/>
          <p:cNvSpPr/>
          <p:nvPr/>
        </p:nvSpPr>
        <p:spPr>
          <a:xfrm>
            <a:off x="0" y="-1"/>
            <a:ext cx="9144000" cy="310663"/>
          </a:xfrm>
          <a:prstGeom prst="rect">
            <a:avLst/>
          </a:prstGeom>
          <a:solidFill>
            <a:schemeClr val="tx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30" name="Rectangle 29"/>
          <p:cNvSpPr/>
          <p:nvPr/>
        </p:nvSpPr>
        <p:spPr>
          <a:xfrm>
            <a:off x="0" y="308276"/>
            <a:ext cx="9144001" cy="91441"/>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31" name="Rectangle 30"/>
          <p:cNvSpPr/>
          <p:nvPr/>
        </p:nvSpPr>
        <p:spPr>
          <a:xfrm flipV="1">
            <a:off x="5410182" y="360246"/>
            <a:ext cx="3733819" cy="91087"/>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32" name="Rectangle 31"/>
          <p:cNvSpPr/>
          <p:nvPr/>
        </p:nvSpPr>
        <p:spPr>
          <a:xfrm flipV="1">
            <a:off x="5410200" y="440112"/>
            <a:ext cx="3733801" cy="180035"/>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useBgFill="1">
        <p:nvSpPr>
          <p:cNvPr id="33" name="Rounded Rectangle 32"/>
          <p:cNvSpPr/>
          <p:nvPr/>
        </p:nvSpPr>
        <p:spPr bwMode="white">
          <a:xfrm>
            <a:off x="5407339" y="497504"/>
            <a:ext cx="3063240" cy="27432"/>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useBgFill="1">
        <p:nvSpPr>
          <p:cNvPr id="34" name="Rounded Rectangle 33"/>
          <p:cNvSpPr/>
          <p:nvPr/>
        </p:nvSpPr>
        <p:spPr bwMode="white">
          <a:xfrm>
            <a:off x="7373646" y="588943"/>
            <a:ext cx="1600200" cy="36576"/>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35" name="Rectangle 34"/>
          <p:cNvSpPr/>
          <p:nvPr/>
        </p:nvSpPr>
        <p:spPr bwMode="invGray">
          <a:xfrm>
            <a:off x="9084966" y="-2001"/>
            <a:ext cx="57626" cy="621792"/>
          </a:xfrm>
          <a:prstGeom prst="rect">
            <a:avLst/>
          </a:prstGeom>
          <a:solidFill>
            <a:srgbClr val="FFFFFF">
              <a:alpha val="65098"/>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36" name="Rectangle 35"/>
          <p:cNvSpPr/>
          <p:nvPr/>
        </p:nvSpPr>
        <p:spPr bwMode="invGray">
          <a:xfrm>
            <a:off x="9044481" y="-2001"/>
            <a:ext cx="27432" cy="621792"/>
          </a:xfrm>
          <a:prstGeom prst="rect">
            <a:avLst/>
          </a:prstGeom>
          <a:solidFill>
            <a:srgbClr val="FFFFFF">
              <a:alpha val="65098"/>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37" name="Rectangle 36"/>
          <p:cNvSpPr/>
          <p:nvPr/>
        </p:nvSpPr>
        <p:spPr bwMode="invGray">
          <a:xfrm>
            <a:off x="9025428" y="-2001"/>
            <a:ext cx="9144" cy="621792"/>
          </a:xfrm>
          <a:prstGeom prst="rect">
            <a:avLst/>
          </a:prstGeom>
          <a:solidFill>
            <a:srgbClr val="FFFFFF">
              <a:alpha val="6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38" name="Rectangle 37"/>
          <p:cNvSpPr/>
          <p:nvPr/>
        </p:nvSpPr>
        <p:spPr bwMode="invGray">
          <a:xfrm>
            <a:off x="8975423" y="-2001"/>
            <a:ext cx="27432" cy="621792"/>
          </a:xfrm>
          <a:prstGeom prst="rect">
            <a:avLst/>
          </a:prstGeom>
          <a:solidFill>
            <a:srgbClr val="FFFFFF">
              <a:alpha val="4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39" name="Rectangle 38"/>
          <p:cNvSpPr/>
          <p:nvPr/>
        </p:nvSpPr>
        <p:spPr bwMode="invGray">
          <a:xfrm>
            <a:off x="8915677" y="380"/>
            <a:ext cx="54864" cy="585216"/>
          </a:xfrm>
          <a:prstGeom prst="rect">
            <a:avLst/>
          </a:prstGeom>
          <a:solidFill>
            <a:srgbClr val="FFFFFF">
              <a:alpha val="2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40" name="Rectangle 39"/>
          <p:cNvSpPr/>
          <p:nvPr/>
        </p:nvSpPr>
        <p:spPr bwMode="invGray">
          <a:xfrm>
            <a:off x="8873475" y="380"/>
            <a:ext cx="9144" cy="585216"/>
          </a:xfrm>
          <a:prstGeom prst="rect">
            <a:avLst/>
          </a:prstGeom>
          <a:solidFill>
            <a:srgbClr val="FFFFFF">
              <a:alpha val="30196"/>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2" name="Title Placeholder 21"/>
          <p:cNvSpPr>
            <a:spLocks noGrp="1"/>
          </p:cNvSpPr>
          <p:nvPr>
            <p:ph type="title"/>
          </p:nvPr>
        </p:nvSpPr>
        <p:spPr>
          <a:xfrm>
            <a:off x="457200" y="1143000"/>
            <a:ext cx="8229600" cy="1066800"/>
          </a:xfrm>
          <a:prstGeom prst="rect">
            <a:avLst/>
          </a:prstGeom>
        </p:spPr>
        <p:txBody>
          <a:bodyPr vert="horz" anchor="ctr">
            <a:normAutofit/>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457200" y="2249424"/>
            <a:ext cx="8229600" cy="4325112"/>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4" name="Date Placeholder 13"/>
          <p:cNvSpPr>
            <a:spLocks noGrp="1"/>
          </p:cNvSpPr>
          <p:nvPr>
            <p:ph type="dt" sz="half" idx="2"/>
          </p:nvPr>
        </p:nvSpPr>
        <p:spPr>
          <a:xfrm>
            <a:off x="6586536" y="612648"/>
            <a:ext cx="957264" cy="457200"/>
          </a:xfrm>
          <a:prstGeom prst="rect">
            <a:avLst/>
          </a:prstGeom>
        </p:spPr>
        <p:txBody>
          <a:bodyPr vert="horz"/>
          <a:lstStyle>
            <a:lvl1pPr algn="l" eaLnBrk="1" latinLnBrk="0" hangingPunct="1">
              <a:defRPr kumimoji="0" sz="800">
                <a:solidFill>
                  <a:schemeClr val="accent2"/>
                </a:solidFill>
              </a:defRPr>
            </a:lvl1pPr>
          </a:lstStyle>
          <a:p>
            <a:fld id="{3B5F38F5-23F6-48DA-9384-21F4D0BDA87E}" type="datetimeFigureOut">
              <a:rPr lang="en-US" smtClean="0"/>
              <a:pPr/>
              <a:t>5/23/2020</a:t>
            </a:fld>
            <a:endParaRPr lang="en-US" dirty="0"/>
          </a:p>
        </p:txBody>
      </p:sp>
      <p:sp>
        <p:nvSpPr>
          <p:cNvPr id="3" name="Footer Placeholder 2"/>
          <p:cNvSpPr>
            <a:spLocks noGrp="1"/>
          </p:cNvSpPr>
          <p:nvPr>
            <p:ph type="ftr" sz="quarter" idx="3"/>
          </p:nvPr>
        </p:nvSpPr>
        <p:spPr>
          <a:xfrm>
            <a:off x="5257800" y="612648"/>
            <a:ext cx="1325880" cy="457200"/>
          </a:xfrm>
          <a:prstGeom prst="rect">
            <a:avLst/>
          </a:prstGeom>
        </p:spPr>
        <p:txBody>
          <a:bodyPr vert="horz"/>
          <a:lstStyle>
            <a:lvl1pPr algn="r" eaLnBrk="1" latinLnBrk="0" hangingPunct="1">
              <a:defRPr kumimoji="0" sz="800">
                <a:solidFill>
                  <a:schemeClr val="accent2"/>
                </a:solidFill>
              </a:defRPr>
            </a:lvl1pPr>
          </a:lstStyle>
          <a:p>
            <a:endParaRPr lang="en-US" dirty="0"/>
          </a:p>
        </p:txBody>
      </p:sp>
      <p:sp>
        <p:nvSpPr>
          <p:cNvPr id="23" name="Slide Number Placeholder 22"/>
          <p:cNvSpPr>
            <a:spLocks noGrp="1"/>
          </p:cNvSpPr>
          <p:nvPr>
            <p:ph type="sldNum" sz="quarter" idx="4"/>
          </p:nvPr>
        </p:nvSpPr>
        <p:spPr>
          <a:xfrm>
            <a:off x="8174736" y="2272"/>
            <a:ext cx="762000" cy="365760"/>
          </a:xfrm>
          <a:prstGeom prst="rect">
            <a:avLst/>
          </a:prstGeom>
        </p:spPr>
        <p:txBody>
          <a:bodyPr vert="horz" anchor="b"/>
          <a:lstStyle>
            <a:lvl1pPr algn="r" eaLnBrk="1" latinLnBrk="0" hangingPunct="1">
              <a:defRPr kumimoji="0" sz="1800">
                <a:solidFill>
                  <a:srgbClr val="FFFFFF"/>
                </a:solidFill>
              </a:defRPr>
            </a:lvl1pPr>
          </a:lstStyle>
          <a:p>
            <a:fld id="{57328021-EBDD-4653-8309-52BD2FB5EB7E}" type="slidenum">
              <a:rPr lang="en-US" smtClean="0"/>
              <a:pPr/>
              <a:t>‹#›</a:t>
            </a:fld>
            <a:endParaRPr lang="en-US" dirty="0"/>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000" kern="1200">
          <a:solidFill>
            <a:schemeClr val="tx2"/>
          </a:solidFill>
          <a:latin typeface="+mj-lt"/>
          <a:ea typeface="+mj-ea"/>
          <a:cs typeface="+mj-cs"/>
        </a:defRPr>
      </a:lvl1pPr>
    </p:titleStyle>
    <p:bodyStyle>
      <a:lvl1pPr marL="365760" indent="-256032" algn="l" rtl="0" eaLnBrk="1" latinLnBrk="0" hangingPunct="1">
        <a:spcBef>
          <a:spcPts val="300"/>
        </a:spcBef>
        <a:buClr>
          <a:schemeClr val="accent3"/>
        </a:buClr>
        <a:buFont typeface="Georgia"/>
        <a:buChar char="•"/>
        <a:defRPr kumimoji="0" sz="2800" kern="1200">
          <a:solidFill>
            <a:schemeClr val="tx1"/>
          </a:solidFill>
          <a:latin typeface="+mn-lt"/>
          <a:ea typeface="+mn-ea"/>
          <a:cs typeface="+mn-cs"/>
        </a:defRPr>
      </a:lvl1pPr>
      <a:lvl2pPr marL="658368" indent="-246888" algn="l" rtl="0" eaLnBrk="1" latinLnBrk="0" hangingPunct="1">
        <a:spcBef>
          <a:spcPts val="300"/>
        </a:spcBef>
        <a:buClr>
          <a:schemeClr val="accent2"/>
        </a:buClr>
        <a:buFont typeface="Georgia"/>
        <a:buChar char="▫"/>
        <a:defRPr kumimoji="0" sz="2600" kern="1200">
          <a:solidFill>
            <a:schemeClr val="accent2"/>
          </a:solidFill>
          <a:latin typeface="+mn-lt"/>
          <a:ea typeface="+mn-ea"/>
          <a:cs typeface="+mn-cs"/>
        </a:defRPr>
      </a:lvl2pPr>
      <a:lvl3pPr marL="923544" indent="-219456" algn="l" rtl="0" eaLnBrk="1" latinLnBrk="0" hangingPunct="1">
        <a:spcBef>
          <a:spcPts val="300"/>
        </a:spcBef>
        <a:buClr>
          <a:schemeClr val="accent1"/>
        </a:buClr>
        <a:buFont typeface="Wingdings 2"/>
        <a:buChar char=""/>
        <a:defRPr kumimoji="0" sz="2400" kern="1200">
          <a:solidFill>
            <a:schemeClr val="accent1"/>
          </a:solidFill>
          <a:latin typeface="+mn-lt"/>
          <a:ea typeface="+mn-ea"/>
          <a:cs typeface="+mn-cs"/>
        </a:defRPr>
      </a:lvl3pPr>
      <a:lvl4pPr marL="1179576" indent="-201168" algn="l" rtl="0" eaLnBrk="1" latinLnBrk="0" hangingPunct="1">
        <a:spcBef>
          <a:spcPts val="300"/>
        </a:spcBef>
        <a:buClr>
          <a:schemeClr val="accent1"/>
        </a:buClr>
        <a:buFont typeface="Wingdings 2"/>
        <a:buChar char=""/>
        <a:defRPr kumimoji="0" sz="2200" kern="1200">
          <a:solidFill>
            <a:schemeClr val="accent1"/>
          </a:solidFill>
          <a:latin typeface="+mn-lt"/>
          <a:ea typeface="+mn-ea"/>
          <a:cs typeface="+mn-cs"/>
        </a:defRPr>
      </a:lvl4pPr>
      <a:lvl5pPr marL="1389888" indent="-182880" algn="l" rtl="0" eaLnBrk="1" latinLnBrk="0" hangingPunct="1">
        <a:spcBef>
          <a:spcPts val="300"/>
        </a:spcBef>
        <a:buClr>
          <a:schemeClr val="accent3"/>
        </a:buClr>
        <a:buFont typeface="Georgia"/>
        <a:buChar char="▫"/>
        <a:defRPr kumimoji="0" sz="2000" kern="1200">
          <a:solidFill>
            <a:schemeClr val="accent3"/>
          </a:solidFill>
          <a:latin typeface="+mn-lt"/>
          <a:ea typeface="+mn-ea"/>
          <a:cs typeface="+mn-cs"/>
        </a:defRPr>
      </a:lvl5pPr>
      <a:lvl6pPr marL="1609344" indent="-182880" algn="l" rtl="0" eaLnBrk="1" latinLnBrk="0" hangingPunct="1">
        <a:spcBef>
          <a:spcPts val="300"/>
        </a:spcBef>
        <a:buClr>
          <a:schemeClr val="accent3"/>
        </a:buClr>
        <a:buFont typeface="Georgia"/>
        <a:buChar char="▫"/>
        <a:defRPr kumimoji="0" sz="1800" kern="1200">
          <a:solidFill>
            <a:schemeClr val="accent3"/>
          </a:solidFill>
          <a:latin typeface="+mn-lt"/>
          <a:ea typeface="+mn-ea"/>
          <a:cs typeface="+mn-cs"/>
        </a:defRPr>
      </a:lvl6pPr>
      <a:lvl7pPr marL="1828800" indent="-182880" algn="l" rtl="0" eaLnBrk="1" latinLnBrk="0" hangingPunct="1">
        <a:spcBef>
          <a:spcPts val="300"/>
        </a:spcBef>
        <a:buClr>
          <a:schemeClr val="accent3"/>
        </a:buClr>
        <a:buFont typeface="Georgia"/>
        <a:buChar char="▫"/>
        <a:defRPr kumimoji="0" sz="1600" kern="1200">
          <a:solidFill>
            <a:schemeClr val="accent3"/>
          </a:solidFill>
          <a:latin typeface="+mn-lt"/>
          <a:ea typeface="+mn-ea"/>
          <a:cs typeface="+mn-cs"/>
        </a:defRPr>
      </a:lvl7pPr>
      <a:lvl8pPr marL="2029968" indent="-182880" algn="l" rtl="0" eaLnBrk="1" latinLnBrk="0" hangingPunct="1">
        <a:spcBef>
          <a:spcPts val="300"/>
        </a:spcBef>
        <a:buClr>
          <a:schemeClr val="accent3"/>
        </a:buClr>
        <a:buFont typeface="Georgia"/>
        <a:buChar char="◦"/>
        <a:defRPr kumimoji="0" sz="1500" kern="1200">
          <a:solidFill>
            <a:schemeClr val="accent3"/>
          </a:solidFill>
          <a:latin typeface="+mn-lt"/>
          <a:ea typeface="+mn-ea"/>
          <a:cs typeface="+mn-cs"/>
        </a:defRPr>
      </a:lvl8pPr>
      <a:lvl9pPr marL="2240280" indent="-182880" algn="l" rtl="0" eaLnBrk="1" latinLnBrk="0" hangingPunct="1">
        <a:spcBef>
          <a:spcPts val="300"/>
        </a:spcBef>
        <a:buClr>
          <a:schemeClr val="accent3"/>
        </a:buClr>
        <a:buFont typeface="Georgia"/>
        <a:buChar char="◦"/>
        <a:defRPr kumimoji="0" sz="1400" kern="1200" baseline="0">
          <a:solidFill>
            <a:schemeClr val="accent3"/>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2.xml"/><Relationship Id="rId1" Type="http://schemas.openxmlformats.org/officeDocument/2006/relationships/vmlDrawing" Target="../drawings/vmlDrawing1.vml"/><Relationship Id="rId4" Type="http://schemas.openxmlformats.org/officeDocument/2006/relationships/image" Target="../media/image2.wmf"/></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dirty="0" smtClean="0"/>
              <a:t>بنام خدا</a:t>
            </a:r>
            <a:endParaRPr lang="fa-IR" dirty="0"/>
          </a:p>
        </p:txBody>
      </p:sp>
    </p:spTree>
    <p:extLst>
      <p:ext uri="{BB962C8B-B14F-4D97-AF65-F5344CB8AC3E}">
        <p14:creationId xmlns:p14="http://schemas.microsoft.com/office/powerpoint/2010/main" val="130911394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smtClean="0"/>
              <a:t>نقش حسابداری مدیریت در اعمال مدیریت مبتنی بر ارزش</a:t>
            </a:r>
            <a:endParaRPr lang="en-US"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r" rtl="1"/>
            <a:r>
              <a:rPr lang="fa-IR" dirty="0" smtClean="0"/>
              <a:t>مقدمه</a:t>
            </a:r>
            <a:br>
              <a:rPr lang="fa-IR" dirty="0" smtClean="0"/>
            </a:br>
            <a:endParaRPr lang="en-US" dirty="0"/>
          </a:p>
        </p:txBody>
      </p:sp>
      <p:sp>
        <p:nvSpPr>
          <p:cNvPr id="3" name="Content Placeholder 2"/>
          <p:cNvSpPr>
            <a:spLocks noGrp="1"/>
          </p:cNvSpPr>
          <p:nvPr>
            <p:ph idx="1"/>
          </p:nvPr>
        </p:nvSpPr>
        <p:spPr/>
        <p:txBody>
          <a:bodyPr/>
          <a:lstStyle/>
          <a:p>
            <a:pPr algn="just" rtl="1"/>
            <a:r>
              <a:rPr lang="fa-IR" dirty="0" smtClean="0"/>
              <a:t>ارزش آفرینی عبارت است از ایجاد وحدت منافع بین عناصر تاثیرگذار بر فعالیت های بنگاه و ذینفع های مختلف، از جمله سهامداران، مدیریت، کارکنان، مشتریان، عرضه کنندگان کالاو خدمات، مراجع دولتی و جامعه.</a:t>
            </a:r>
          </a:p>
          <a:p>
            <a:pPr algn="just" rtl="1">
              <a:buNone/>
            </a:pPr>
            <a:r>
              <a:rPr lang="fa-IR" dirty="0" smtClean="0"/>
              <a:t>مدیریت مبتنی بر ارزش یک سیستم کنتری مدیریتی است که ایجاد ارزش ویژه در بنگاه را بعنوان هدف اختیار نموده و مورد سنجش و اندازه گیری قرار می دهد.</a:t>
            </a:r>
            <a:endParaRPr lang="en-US"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609600"/>
            <a:ext cx="8229600" cy="762000"/>
          </a:xfrm>
        </p:spPr>
        <p:txBody>
          <a:bodyPr>
            <a:normAutofit fontScale="90000"/>
          </a:bodyPr>
          <a:lstStyle/>
          <a:p>
            <a:pPr algn="r" rtl="1"/>
            <a:r>
              <a:rPr lang="fa-IR" dirty="0" smtClean="0"/>
              <a:t>زمینه ها و ضرورت ها</a:t>
            </a:r>
            <a:br>
              <a:rPr lang="fa-IR" dirty="0" smtClean="0"/>
            </a:br>
            <a:endParaRPr lang="en-US" dirty="0"/>
          </a:p>
        </p:txBody>
      </p:sp>
      <p:sp>
        <p:nvSpPr>
          <p:cNvPr id="3" name="Content Placeholder 2"/>
          <p:cNvSpPr>
            <a:spLocks noGrp="1"/>
          </p:cNvSpPr>
          <p:nvPr>
            <p:ph idx="1"/>
          </p:nvPr>
        </p:nvSpPr>
        <p:spPr>
          <a:xfrm>
            <a:off x="457200" y="1066800"/>
            <a:ext cx="8229600" cy="5507736"/>
          </a:xfrm>
        </p:spPr>
        <p:txBody>
          <a:bodyPr>
            <a:normAutofit fontScale="92500" lnSpcReduction="20000"/>
          </a:bodyPr>
          <a:lstStyle/>
          <a:p>
            <a:pPr algn="r" rtl="1"/>
            <a:r>
              <a:rPr lang="fa-IR" dirty="0" smtClean="0"/>
              <a:t>الف)تغییر دیدگاه و انتظارات سهامداران از مفهوم ارزش</a:t>
            </a:r>
          </a:p>
          <a:p>
            <a:pPr algn="r" rtl="1">
              <a:buNone/>
            </a:pPr>
            <a:r>
              <a:rPr lang="fa-IR" dirty="0" smtClean="0"/>
              <a:t>سهامداران دیگر با سهم سود سالانه قانع نیستندعواملی مثل :رشد و توسعه فعالیت ها،توان ایجاد نقدینگی،مدیریت ریسک، ایفای مسئولیت های اجتماعی و پایداری بنگاه بای آنان از اهمیت ویژه ای برخوردار است.</a:t>
            </a:r>
          </a:p>
          <a:p>
            <a:pPr algn="r" rtl="1">
              <a:buNone/>
            </a:pPr>
            <a:r>
              <a:rPr lang="fa-IR" dirty="0" smtClean="0"/>
              <a:t>ب)انتظارات سایر ذینفعان</a:t>
            </a:r>
          </a:p>
          <a:p>
            <a:pPr algn="r" rtl="1">
              <a:buNone/>
            </a:pPr>
            <a:r>
              <a:rPr lang="fa-IR" dirty="0" smtClean="0"/>
              <a:t>اگرچه هدف نهایی فعالیت های بنگاه ایجاد وافزایش ارزش ویژه برای سهامداران است ولی سایر ذینفعان نظیر مشتریان ،کارکنان، عرضه کنندگان کالا وخدمات و جامعه نیز انتظار دارند برای آنان ارزش ایجاد شود و و از حاصل ارزش آفرینی در سازمان بهره مند شوند.</a:t>
            </a:r>
          </a:p>
          <a:p>
            <a:pPr algn="r" rtl="1">
              <a:buNone/>
            </a:pPr>
            <a:r>
              <a:rPr lang="fa-IR" dirty="0" smtClean="0"/>
              <a:t>ج)کنترلهای بازار سرمایه</a:t>
            </a:r>
          </a:p>
          <a:p>
            <a:pPr algn="r" rtl="1">
              <a:buNone/>
            </a:pPr>
            <a:r>
              <a:rPr lang="fa-IR" dirty="0" smtClean="0"/>
              <a:t>بورس های اوراق بهادار بزرگ و معتبر جهان، مانند بورس نیویورک،لندن و سایر کشورهای اروپایی و استرالیا،گزارشگری که ضمن آن موفقیت های شرکت از لحاظ ارزش آفرینی و پیشبرد استراتژی های ارزش آفرینی انعکاس یابد را الزامی نموده و از این طریق اطلاعات ارزشمندو اثرگذاررا به سهامداران انتقال می دهد. </a:t>
            </a:r>
          </a:p>
          <a:p>
            <a:pPr algn="r" rtl="1">
              <a:buNone/>
            </a:pPr>
            <a:r>
              <a:rPr lang="fa-IR" dirty="0" smtClean="0"/>
              <a:t> </a:t>
            </a:r>
            <a:endParaRPr lang="en-US"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685800"/>
            <a:ext cx="8229600" cy="1066800"/>
          </a:xfrm>
        </p:spPr>
        <p:txBody>
          <a:bodyPr/>
          <a:lstStyle/>
          <a:p>
            <a:pPr algn="r" rtl="1"/>
            <a:r>
              <a:rPr lang="fa-IR" dirty="0" smtClean="0"/>
              <a:t>تاریخ و روند تحول VBM</a:t>
            </a:r>
            <a:endParaRPr lang="en-US" dirty="0"/>
          </a:p>
        </p:txBody>
      </p:sp>
      <p:sp>
        <p:nvSpPr>
          <p:cNvPr id="3" name="Content Placeholder 2"/>
          <p:cNvSpPr>
            <a:spLocks noGrp="1"/>
          </p:cNvSpPr>
          <p:nvPr>
            <p:ph idx="1"/>
          </p:nvPr>
        </p:nvSpPr>
        <p:spPr>
          <a:xfrm>
            <a:off x="457200" y="1524000"/>
            <a:ext cx="8305800" cy="5050536"/>
          </a:xfrm>
        </p:spPr>
        <p:txBody>
          <a:bodyPr/>
          <a:lstStyle/>
          <a:p>
            <a:pPr algn="r" rtl="1"/>
            <a:r>
              <a:rPr lang="fa-IR" dirty="0" smtClean="0"/>
              <a:t>نخستین شکلVBM به پایان قرن هیجدهم و دوران انقلاب صنعتی و تولید انبوه ناشی از بکارگیری ماشین ابزار و کارگران صنعتی . مطرح شدن مفاهیمی چون کارایی و بهره وری برمی گردد.</a:t>
            </a:r>
          </a:p>
          <a:p>
            <a:pPr algn="r" rtl="1"/>
            <a:r>
              <a:rPr lang="fa-IR" dirty="0" smtClean="0"/>
              <a:t>در سال 1900 که سازمانها پیچیدگی بیشتری یافتند و تنوع محصول رواج بیشتری یافت مقوله مدیریت علمی مطرح شد وحسابداران برای بیان ارزش زایی بنگاه شاخص بازار سرمایه (ROI) راابداع نمودند.</a:t>
            </a:r>
          </a:p>
          <a:p>
            <a:pPr algn="r" rtl="1"/>
            <a:r>
              <a:rPr lang="fa-IR" dirty="0" smtClean="0"/>
              <a:t>در سال 1938که بحث ارزش زمانی پول برای تصمیمات سرمایه گذاران مطرح شد از روش تنزیل گردش نقدینگی (DCF) برای ارزش یابی طرحهای سرمایه ای پیشنهاد شد.</a:t>
            </a:r>
            <a:endParaRPr lang="en-US"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685800"/>
            <a:ext cx="8229600" cy="838200"/>
          </a:xfrm>
        </p:spPr>
        <p:txBody>
          <a:bodyPr/>
          <a:lstStyle/>
          <a:p>
            <a:pPr algn="r" rtl="1"/>
            <a:r>
              <a:rPr lang="fa-IR" dirty="0" smtClean="0"/>
              <a:t>VBM چیست؟</a:t>
            </a:r>
            <a:endParaRPr lang="en-US" dirty="0"/>
          </a:p>
        </p:txBody>
      </p:sp>
      <p:sp>
        <p:nvSpPr>
          <p:cNvPr id="3" name="Content Placeholder 2"/>
          <p:cNvSpPr>
            <a:spLocks noGrp="1"/>
          </p:cNvSpPr>
          <p:nvPr>
            <p:ph idx="1"/>
          </p:nvPr>
        </p:nvSpPr>
        <p:spPr>
          <a:xfrm>
            <a:off x="457200" y="1447800"/>
            <a:ext cx="8229600" cy="5181600"/>
          </a:xfrm>
        </p:spPr>
        <p:txBody>
          <a:bodyPr>
            <a:normAutofit/>
          </a:bodyPr>
          <a:lstStyle/>
          <a:p>
            <a:pPr algn="r" rtl="1"/>
            <a:r>
              <a:rPr lang="fa-IR" sz="2000" dirty="0" smtClean="0"/>
              <a:t>VBM رویکرد مدیریتی است که ضمن آن اهداف کلان سازمان، فرایندهای مدیریتی و ابزار و تکنیکها در خدمت ایجاد حداکثر ارزش برای سهامداران قرار می گیرد.این ارزش زایی از طریق تمرکز منابع سازمان و تصمیمات مدیریت برمحرکه های کلیدی ارزش آفرینی حاصل می شود.</a:t>
            </a:r>
          </a:p>
          <a:p>
            <a:pPr algn="r" rtl="1"/>
            <a:r>
              <a:rPr lang="fa-IR" sz="2000" dirty="0" smtClean="0"/>
              <a:t>مدیریت مبتی بر ارزش عبارت است از فلسفه مدیریتی که خلق ارزش برای سهامداران را محور قرار داده و استراتژی ها ساختار و فرایندها و سیستم های سنجش عملکرد را در جهت تحقق این هدف محوری قرار می دهد.(1999KPMG Consulting )  </a:t>
            </a:r>
          </a:p>
          <a:p>
            <a:pPr algn="r" rtl="1"/>
            <a:r>
              <a:rPr lang="fa-IR" sz="2000" dirty="0" smtClean="0"/>
              <a:t>بنابراین :</a:t>
            </a:r>
          </a:p>
          <a:p>
            <a:pPr algn="r" rtl="1">
              <a:buFontTx/>
              <a:buChar char="-"/>
            </a:pPr>
            <a:r>
              <a:rPr lang="fa-IR" sz="2000" dirty="0" smtClean="0"/>
              <a:t>VBM یک فلسفه و رویکرد مدیریتی است.</a:t>
            </a:r>
          </a:p>
          <a:p>
            <a:pPr algn="r" rtl="1">
              <a:buFontTx/>
              <a:buChar char="-"/>
            </a:pPr>
            <a:r>
              <a:rPr lang="fa-IR" sz="2000" dirty="0" smtClean="0"/>
              <a:t>هدف VBMایجاد حداکثر ارزش برای همه ذینفعان و درمحور آنان سهامداران است.</a:t>
            </a:r>
          </a:p>
          <a:p>
            <a:pPr algn="r" rtl="1">
              <a:buFontTx/>
              <a:buChar char="-"/>
            </a:pPr>
            <a:r>
              <a:rPr lang="fa-IR" sz="2000" dirty="0" smtClean="0"/>
              <a:t>استراتژی ها، سیاست ها، منابع و فرایندها باید در خدمت هدف ارزش آفرینی قرار گیرد.</a:t>
            </a:r>
          </a:p>
          <a:p>
            <a:pPr algn="r" rtl="1">
              <a:buNone/>
            </a:pPr>
            <a:r>
              <a:rPr lang="fa-IR" sz="2000" dirty="0" smtClean="0"/>
              <a:t>  </a:t>
            </a:r>
          </a:p>
          <a:p>
            <a:pPr algn="r" rtl="1">
              <a:buNone/>
            </a:pPr>
            <a:endParaRPr lang="fa-IR" dirty="0" smtClean="0"/>
          </a:p>
          <a:p>
            <a:pPr algn="r" rtl="1"/>
            <a:endParaRPr lang="en-US"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609600"/>
            <a:ext cx="8229600" cy="1066800"/>
          </a:xfrm>
        </p:spPr>
        <p:txBody>
          <a:bodyPr>
            <a:normAutofit fontScale="90000"/>
          </a:bodyPr>
          <a:lstStyle/>
          <a:p>
            <a:pPr algn="r"/>
            <a:r>
              <a:rPr lang="fa-IR" dirty="0" smtClean="0"/>
              <a:t>متدولوژی تعیین ارزش</a:t>
            </a:r>
            <a:br>
              <a:rPr lang="fa-IR" dirty="0" smtClean="0"/>
            </a:br>
            <a:endParaRPr lang="en-US" dirty="0"/>
          </a:p>
        </p:txBody>
      </p:sp>
      <p:sp>
        <p:nvSpPr>
          <p:cNvPr id="3" name="Content Placeholder 2"/>
          <p:cNvSpPr>
            <a:spLocks noGrp="1"/>
          </p:cNvSpPr>
          <p:nvPr>
            <p:ph idx="1"/>
          </p:nvPr>
        </p:nvSpPr>
        <p:spPr>
          <a:xfrm>
            <a:off x="457200" y="1752600"/>
            <a:ext cx="8229600" cy="4821936"/>
          </a:xfrm>
        </p:spPr>
        <p:txBody>
          <a:bodyPr>
            <a:normAutofit fontScale="85000" lnSpcReduction="10000"/>
          </a:bodyPr>
          <a:lstStyle/>
          <a:p>
            <a:pPr algn="r" rtl="1"/>
            <a:r>
              <a:rPr lang="fa-IR" dirty="0" smtClean="0"/>
              <a:t>از منظر اقتصادی ارزش زمانی ایجاد می شود که بنگاه درآمدی بیش از هزینه(بهای)اقتصادی منابع بکارگرفته شده برای درآمد حاضله بدست آورد.</a:t>
            </a:r>
          </a:p>
          <a:p>
            <a:pPr algn="r" rtl="1">
              <a:buNone/>
            </a:pPr>
            <a:r>
              <a:rPr lang="fa-IR" dirty="0" smtClean="0"/>
              <a:t>-هزینه منابه بکارگرفته شده شامل:</a:t>
            </a:r>
          </a:p>
          <a:p>
            <a:pPr algn="r" rtl="1">
              <a:buNone/>
            </a:pPr>
            <a:r>
              <a:rPr lang="fa-IR" dirty="0" smtClean="0"/>
              <a:t>الف)موادمصرفی و استهلاک دارایی ها</a:t>
            </a:r>
          </a:p>
          <a:p>
            <a:pPr algn="r" rtl="1">
              <a:buNone/>
            </a:pPr>
            <a:r>
              <a:rPr lang="fa-IR" dirty="0" smtClean="0"/>
              <a:t>ب)هزینه های پرسنلی</a:t>
            </a:r>
          </a:p>
          <a:p>
            <a:pPr algn="r" rtl="1">
              <a:buNone/>
            </a:pPr>
            <a:r>
              <a:rPr lang="fa-IR" dirty="0" smtClean="0"/>
              <a:t>ج)مالیات</a:t>
            </a:r>
          </a:p>
          <a:p>
            <a:pPr algn="r" rtl="1">
              <a:buNone/>
            </a:pPr>
            <a:r>
              <a:rPr lang="fa-IR" dirty="0" smtClean="0"/>
              <a:t>د)هزینه فرصت سرمایه بکارگرفته شده</a:t>
            </a:r>
          </a:p>
          <a:p>
            <a:pPr algn="r" rtl="1">
              <a:buNone/>
            </a:pPr>
            <a:r>
              <a:rPr lang="fa-IR" dirty="0" smtClean="0"/>
              <a:t>تا دهه1980نرخ بازده سرمایه معیار مناسبی برای سنجش موفقیت شرکت و ارزش آن قلمداد می شد، با تغییرات در بازار سرمایه و انتظارات سهامداران پدید آمده، دیگر این شاخص های متعارف مالی پاسخگو نیست.</a:t>
            </a:r>
          </a:p>
          <a:p>
            <a:pPr algn="r" rtl="1">
              <a:buNone/>
            </a:pPr>
            <a:r>
              <a:rPr lang="fa-IR" dirty="0" smtClean="0"/>
              <a:t>در سنجش ارزش زایی شرکت و سازمانها سوالات ذیل مطرح است:</a:t>
            </a:r>
          </a:p>
          <a:p>
            <a:pPr algn="r" rtl="1">
              <a:buNone/>
            </a:pPr>
            <a:r>
              <a:rPr lang="fa-IR" dirty="0" smtClean="0"/>
              <a:t>1-چگونه می توان ارزش سهام و ارزش برای سهامداران را افزایش داد؟</a:t>
            </a:r>
          </a:p>
          <a:p>
            <a:pPr algn="r" rtl="1">
              <a:buNone/>
            </a:pPr>
            <a:r>
              <a:rPr lang="fa-IR" dirty="0" smtClean="0"/>
              <a:t>2-کدام معیار سنجش، رابطه منطقی با ارزش سهام شرکت دارد؟</a:t>
            </a:r>
            <a:endParaRPr lang="en-US"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81000"/>
            <a:ext cx="8305800" cy="533400"/>
          </a:xfrm>
        </p:spPr>
        <p:txBody>
          <a:bodyPr>
            <a:normAutofit fontScale="90000"/>
          </a:bodyPr>
          <a:lstStyle/>
          <a:p>
            <a:pPr algn="r" rtl="1"/>
            <a:r>
              <a:rPr lang="fa-IR" dirty="0" smtClean="0"/>
              <a:t>تحلیل ارزش برای سهامدران(SVA)</a:t>
            </a:r>
            <a:endParaRPr lang="en-US" dirty="0"/>
          </a:p>
        </p:txBody>
      </p:sp>
      <p:sp>
        <p:nvSpPr>
          <p:cNvPr id="3" name="Content Placeholder 2"/>
          <p:cNvSpPr>
            <a:spLocks noGrp="1"/>
          </p:cNvSpPr>
          <p:nvPr>
            <p:ph idx="1"/>
          </p:nvPr>
        </p:nvSpPr>
        <p:spPr>
          <a:xfrm>
            <a:off x="381000" y="838200"/>
            <a:ext cx="8382000" cy="5867400"/>
          </a:xfrm>
        </p:spPr>
        <p:txBody>
          <a:bodyPr>
            <a:noAutofit/>
          </a:bodyPr>
          <a:lstStyle/>
          <a:p>
            <a:pPr algn="just" rtl="1"/>
            <a:r>
              <a:rPr lang="fa-IR" sz="2100" dirty="0" smtClean="0"/>
              <a:t>سهامداران عمدتا در آینده شرکتها سرمایه گذاری می کنند واز این روعواملی که بیانگر سود آوری مستمر و رشد پایدارشرکت باشد می تواند معیار مناسب ارزش برای آنان باشد.</a:t>
            </a:r>
          </a:p>
          <a:p>
            <a:pPr algn="just" rtl="1"/>
            <a:r>
              <a:rPr lang="fa-IR" sz="2100" dirty="0" smtClean="0"/>
              <a:t>بدیهی است که اگر ما نتوانیم به سهامدارانمان در قیاس با رقبای خویش بازده بهتری بدهیم انتظار سهامدار را برآورده نکرده ایم. به بیان دیگر آنگاه می توانیم برای سهامداران ارزش ایجاد کنیم که مزیت نسبی رقابتی ایجاد کرده باشیم.</a:t>
            </a:r>
          </a:p>
          <a:p>
            <a:pPr algn="just" rtl="1"/>
            <a:r>
              <a:rPr lang="fa-IR" sz="2100" dirty="0" smtClean="0"/>
              <a:t>SVA رویکردی است که بااستفاده از تنزیل گردش وجوه آتی حاصل از برنامه فعالیتها، تصویر روشنی از درآمدزایی کوتاه مدت و بلندمدت شرکت به سهامداران ارائه می دهد.این روش به امکانات بالقوه استراتژیک شرکت و گردش نقدینگی در آینده تاکید دارد.</a:t>
            </a:r>
          </a:p>
          <a:p>
            <a:pPr algn="just" rtl="1"/>
            <a:r>
              <a:rPr lang="fa-IR" sz="2100" dirty="0" smtClean="0"/>
              <a:t>در این روش فرض پایه ای این است که وظیفه اصلی مدیریت شرکتها ارزش آفرینی برای سهامداران است.</a:t>
            </a:r>
          </a:p>
          <a:p>
            <a:pPr algn="just" rtl="1"/>
            <a:r>
              <a:rPr lang="fa-IR" sz="2100" dirty="0" smtClean="0"/>
              <a:t>در این روش سوالاتی مطرح است:</a:t>
            </a:r>
          </a:p>
          <a:p>
            <a:pPr algn="just" rtl="1"/>
            <a:r>
              <a:rPr lang="fa-IR" sz="2100" dirty="0" smtClean="0"/>
              <a:t>1-آبا از پرتفوی سرمایه مناسبی انتخاب می کنیم؟(ارزیابی پرتفوی)</a:t>
            </a:r>
          </a:p>
          <a:p>
            <a:pPr algn="just" rtl="1"/>
            <a:r>
              <a:rPr lang="fa-IR" sz="2100" dirty="0" smtClean="0"/>
              <a:t>2-ارزش اقتصادی هر بخش از سازمان چقدر است وهربخش چه نقشی در شکل دهی ارزش کل سازمان دارد؟</a:t>
            </a:r>
          </a:p>
          <a:p>
            <a:pPr algn="just" rtl="1"/>
            <a:r>
              <a:rPr lang="fa-IR" sz="2100" dirty="0" smtClean="0"/>
              <a:t>3-فاصله بین ارزش اقتصادی کل سازمان و سرمایه گذاری خالص در پرتفوی چه میزان است؟</a:t>
            </a:r>
          </a:p>
          <a:p>
            <a:pPr algn="just" rtl="1"/>
            <a:r>
              <a:rPr lang="fa-IR" sz="2100" dirty="0" smtClean="0"/>
              <a:t>4-محرکه های ارزش در کل سازمان ودر بخشهای مختلف کدام است ؟</a:t>
            </a:r>
          </a:p>
          <a:p>
            <a:pPr algn="just" rtl="1"/>
            <a:endParaRPr lang="en-US" sz="2100"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609600"/>
            <a:ext cx="8229600" cy="1066800"/>
          </a:xfrm>
        </p:spPr>
        <p:txBody>
          <a:bodyPr/>
          <a:lstStyle/>
          <a:p>
            <a:pPr algn="r" rtl="1"/>
            <a:r>
              <a:rPr lang="fa-IR" dirty="0" smtClean="0"/>
              <a:t>بازده کل برای سهامداران(TSR)</a:t>
            </a:r>
            <a:endParaRPr lang="en-US" dirty="0"/>
          </a:p>
        </p:txBody>
      </p:sp>
      <p:sp>
        <p:nvSpPr>
          <p:cNvPr id="3" name="Content Placeholder 2"/>
          <p:cNvSpPr>
            <a:spLocks noGrp="1"/>
          </p:cNvSpPr>
          <p:nvPr>
            <p:ph idx="1"/>
          </p:nvPr>
        </p:nvSpPr>
        <p:spPr>
          <a:xfrm>
            <a:off x="457200" y="1447800"/>
            <a:ext cx="8229600" cy="5126736"/>
          </a:xfrm>
        </p:spPr>
        <p:txBody>
          <a:bodyPr/>
          <a:lstStyle/>
          <a:p>
            <a:pPr algn="r" rtl="1"/>
            <a:r>
              <a:rPr lang="fa-IR" dirty="0" smtClean="0"/>
              <a:t>عبارت است از تغییرات(افزایش)ارزش سرمایه شرکت طی یک دوره یکساله بعلاوه سهم سود دریافتی توسط سهامداران. </a:t>
            </a:r>
          </a:p>
          <a:p>
            <a:pPr algn="r" rtl="1"/>
            <a:r>
              <a:rPr lang="fa-IR" sz="1800" dirty="0" smtClean="0"/>
              <a:t>1P:قیمت سهام در اول سال</a:t>
            </a:r>
          </a:p>
          <a:p>
            <a:pPr algn="r" rtl="1"/>
            <a:r>
              <a:rPr lang="fa-IR" sz="1800" dirty="0" smtClean="0"/>
              <a:t>2P:قیمت سهام در پایان سال</a:t>
            </a:r>
            <a:endParaRPr lang="en-US" sz="1800" dirty="0" smtClean="0"/>
          </a:p>
          <a:p>
            <a:pPr algn="r" rtl="1"/>
            <a:r>
              <a:rPr lang="fa-IR" sz="1800" dirty="0" smtClean="0"/>
              <a:t>D:سهم سود توزیع شده</a:t>
            </a:r>
          </a:p>
          <a:p>
            <a:pPr algn="r" rtl="1"/>
            <a:r>
              <a:rPr lang="fa-IR" dirty="0" smtClean="0"/>
              <a:t>TSR دارای نارسایی های زیر است:</a:t>
            </a:r>
          </a:p>
          <a:p>
            <a:pPr algn="r" rtl="1">
              <a:buNone/>
            </a:pPr>
            <a:r>
              <a:rPr lang="fa-IR" dirty="0" smtClean="0"/>
              <a:t>-فقط برای شرکتهای پذیرفته شده دربورس قابل محاسبه است.</a:t>
            </a:r>
          </a:p>
          <a:p>
            <a:pPr algn="r" rtl="1">
              <a:buNone/>
            </a:pPr>
            <a:r>
              <a:rPr lang="fa-IR" dirty="0" smtClean="0"/>
              <a:t>-یک معیار کلی است و لذا نقش هریک از رشته های فعالیت و یا محصولات را نشان نمیدهد.</a:t>
            </a:r>
          </a:p>
          <a:p>
            <a:pPr algn="r" rtl="1">
              <a:buNone/>
            </a:pPr>
            <a:r>
              <a:rPr lang="fa-IR" dirty="0" smtClean="0"/>
              <a:t>-عوامل محیطی و بیرونی که خارج از کنترل و اداره مدیریت است نظیر مسائل اقتصادی و اوضاع سیاسی که می تواند در تعیین آن نقش اساسی داشته باشد در محاسبات لحاظ نشده است.</a:t>
            </a:r>
          </a:p>
        </p:txBody>
      </p:sp>
      <p:graphicFrame>
        <p:nvGraphicFramePr>
          <p:cNvPr id="4" name="Object 3"/>
          <p:cNvGraphicFramePr>
            <a:graphicFrameLocks noChangeAspect="1"/>
          </p:cNvGraphicFramePr>
          <p:nvPr/>
        </p:nvGraphicFramePr>
        <p:xfrm>
          <a:off x="381000" y="2362200"/>
          <a:ext cx="3124200" cy="609600"/>
        </p:xfrm>
        <a:graphic>
          <a:graphicData uri="http://schemas.openxmlformats.org/presentationml/2006/ole">
            <mc:AlternateContent xmlns:mc="http://schemas.openxmlformats.org/markup-compatibility/2006">
              <mc:Choice xmlns:v="urn:schemas-microsoft-com:vml" Requires="v">
                <p:oleObj spid="_x0000_s1027" name="Equation" r:id="rId3" imgW="1231560" imgH="431640" progId="Equation.3">
                  <p:embed/>
                </p:oleObj>
              </mc:Choice>
              <mc:Fallback>
                <p:oleObj name="Equation" r:id="rId3" imgW="1231560" imgH="431640" progId="Equation.3">
                  <p:embed/>
                  <p:pic>
                    <p:nvPicPr>
                      <p:cNvPr id="0"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81000" y="2362200"/>
                        <a:ext cx="3124200" cy="6096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609600"/>
            <a:ext cx="8229600" cy="457200"/>
          </a:xfrm>
        </p:spPr>
        <p:txBody>
          <a:bodyPr>
            <a:normAutofit fontScale="90000"/>
          </a:bodyPr>
          <a:lstStyle/>
          <a:p>
            <a:pPr algn="r" rtl="1"/>
            <a:r>
              <a:rPr lang="fa-IR" dirty="0" smtClean="0"/>
              <a:t>ارزش افزوده بازارMVA</a:t>
            </a:r>
            <a:endParaRPr lang="en-US" dirty="0"/>
          </a:p>
        </p:txBody>
      </p:sp>
      <p:sp>
        <p:nvSpPr>
          <p:cNvPr id="3" name="Content Placeholder 2"/>
          <p:cNvSpPr>
            <a:spLocks noGrp="1"/>
          </p:cNvSpPr>
          <p:nvPr>
            <p:ph idx="1"/>
          </p:nvPr>
        </p:nvSpPr>
        <p:spPr>
          <a:xfrm>
            <a:off x="457200" y="1219200"/>
            <a:ext cx="8229600" cy="5355336"/>
          </a:xfrm>
        </p:spPr>
        <p:txBody>
          <a:bodyPr/>
          <a:lstStyle/>
          <a:p>
            <a:pPr algn="r" rtl="1"/>
            <a:r>
              <a:rPr lang="fa-IR" dirty="0" smtClean="0"/>
              <a:t>عبارت است از تفاضل میان ارزش ویژه روز شرکت و حاصل جمع سرمایه اولیه بکارگرفته شده هنگاه تاسیس شرکت (شامل ارزش ویژه و سرمایه استقراضی).</a:t>
            </a:r>
          </a:p>
          <a:p>
            <a:pPr algn="r" rtl="1">
              <a:buNone/>
            </a:pPr>
            <a:r>
              <a:rPr lang="fa-IR" dirty="0" smtClean="0"/>
              <a:t>MVA=ارزش روز بنگاه - سرمایه بکارگرفته شده</a:t>
            </a:r>
          </a:p>
          <a:p>
            <a:pPr algn="r" rtl="1">
              <a:buNone/>
            </a:pPr>
            <a:r>
              <a:rPr lang="fa-IR" dirty="0" smtClean="0"/>
              <a:t>ارزش افزوده بازار معیارمهم اندازه گیری ارزش زایی برای سهامداران استزیرا هردو وجه ارزش آفرینی را بشرح زیر در بر می گیرد:</a:t>
            </a:r>
          </a:p>
          <a:p>
            <a:pPr algn="r" rtl="1">
              <a:buNone/>
            </a:pPr>
            <a:r>
              <a:rPr lang="fa-IR" dirty="0" smtClean="0"/>
              <a:t>الف) میزان رشد بنگاه و ثروت آفرینی برای سهامداران</a:t>
            </a:r>
          </a:p>
          <a:p>
            <a:pPr algn="r" rtl="1">
              <a:buNone/>
            </a:pPr>
            <a:r>
              <a:rPr lang="fa-IR" dirty="0" smtClean="0"/>
              <a:t>ب ) اثربخشی و کارایی مدیریت در استفاده مطلوب ازمنابع </a:t>
            </a:r>
          </a:p>
          <a:p>
            <a:pPr algn="r" rtl="1">
              <a:buNone/>
            </a:pPr>
            <a:r>
              <a:rPr lang="fa-IR" dirty="0" smtClean="0"/>
              <a:t>-- ضمنا این معیار از برآورد و تقریب به دور است و برارقام واقعی تکیه دارد.</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609600"/>
            <a:ext cx="8229600" cy="838200"/>
          </a:xfrm>
        </p:spPr>
        <p:txBody>
          <a:bodyPr>
            <a:normAutofit fontScale="90000"/>
          </a:bodyPr>
          <a:lstStyle/>
          <a:p>
            <a:pPr algn="r" rtl="1"/>
            <a:r>
              <a:rPr lang="fa-IR" dirty="0" smtClean="0"/>
              <a:t>ارزش افزوده اقتصادی(سود اقتصادی)EVA</a:t>
            </a:r>
            <a:endParaRPr lang="en-US" dirty="0"/>
          </a:p>
        </p:txBody>
      </p:sp>
      <p:sp>
        <p:nvSpPr>
          <p:cNvPr id="3" name="Content Placeholder 2"/>
          <p:cNvSpPr>
            <a:spLocks noGrp="1"/>
          </p:cNvSpPr>
          <p:nvPr>
            <p:ph idx="1"/>
          </p:nvPr>
        </p:nvSpPr>
        <p:spPr>
          <a:xfrm>
            <a:off x="457200" y="1295400"/>
            <a:ext cx="8229600" cy="5279136"/>
          </a:xfrm>
        </p:spPr>
        <p:txBody>
          <a:bodyPr>
            <a:normAutofit fontScale="92500" lnSpcReduction="20000"/>
          </a:bodyPr>
          <a:lstStyle/>
          <a:p>
            <a:pPr algn="r" rtl="1"/>
            <a:r>
              <a:rPr lang="fa-IR" dirty="0" smtClean="0"/>
              <a:t>عبارت است از تفاضل میان سود خالص پس از کسرمالیات منهای هزینه سرمایه(ارزش ویژه +سرمایه استقراضی)بکارگرفته شده برای تحصیل سود.</a:t>
            </a:r>
          </a:p>
          <a:p>
            <a:pPr algn="r" rtl="1"/>
            <a:r>
              <a:rPr lang="fa-IR" dirty="0" smtClean="0"/>
              <a:t>EVA=سود پس از مالیات – هزینه سرمایه</a:t>
            </a:r>
          </a:p>
          <a:p>
            <a:pPr algn="r" rtl="1">
              <a:buNone/>
            </a:pPr>
            <a:r>
              <a:rPr lang="fa-IR" dirty="0" smtClean="0"/>
              <a:t>هزینه سرمایه عبارت است از میانگین موزون هزینه سرمایه سهامداران و هزینه منابع اعتباری بکارگرفته شده(WACC).</a:t>
            </a:r>
          </a:p>
          <a:p>
            <a:pPr algn="r" rtl="1">
              <a:buNone/>
            </a:pPr>
            <a:r>
              <a:rPr lang="fa-IR" dirty="0" smtClean="0"/>
              <a:t>- استفاده از ارزش افزوده اقتصادی که رایج ترین معیار ارزش زایی بنگاه است دارای مزایای زیر است:</a:t>
            </a:r>
          </a:p>
          <a:p>
            <a:pPr algn="r" rtl="1">
              <a:buNone/>
            </a:pPr>
            <a:r>
              <a:rPr lang="fa-IR" dirty="0" smtClean="0"/>
              <a:t>الف) افزایش وکاهش EVA همبستگی وارتباط قابل ملاحطه ای با نوسانات قیمت سهام دارد.</a:t>
            </a:r>
          </a:p>
          <a:p>
            <a:pPr algn="r" rtl="1">
              <a:buNone/>
            </a:pPr>
            <a:r>
              <a:rPr lang="fa-IR" dirty="0" smtClean="0"/>
              <a:t>ب ) معیار سنجش عملکرد یک دوره یکساله مدیریت شرکت است.</a:t>
            </a:r>
          </a:p>
          <a:p>
            <a:pPr algn="r" rtl="1">
              <a:buNone/>
            </a:pPr>
            <a:r>
              <a:rPr lang="fa-IR" dirty="0" smtClean="0"/>
              <a:t>ج ) بخشهایی از فعالیتها که بازده کمتراز انتظار را بدست می دهند مشخص می گردد.</a:t>
            </a:r>
          </a:p>
          <a:p>
            <a:pPr algn="r" rtl="1">
              <a:buNone/>
            </a:pPr>
            <a:r>
              <a:rPr lang="fa-IR" dirty="0" smtClean="0"/>
              <a:t>د )زمینه تحلیل فاصله بین بازده موردانتظار و بازده واقعی و تدوین استراتژی دستیابی یه بازده مورد انتظار را فراهم می سازد.</a:t>
            </a: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609600"/>
            <a:ext cx="8229600" cy="1066800"/>
          </a:xfrm>
        </p:spPr>
        <p:txBody>
          <a:bodyPr>
            <a:normAutofit/>
          </a:bodyPr>
          <a:lstStyle/>
          <a:p>
            <a:pPr algn="r" rtl="1"/>
            <a:r>
              <a:rPr lang="fa-IR" sz="2800" dirty="0" smtClean="0"/>
              <a:t>نسبت بازده گردش وجوه نقد به سرمایه(CFROI)</a:t>
            </a:r>
            <a:endParaRPr lang="en-US" sz="2800" dirty="0"/>
          </a:p>
        </p:txBody>
      </p:sp>
      <p:sp>
        <p:nvSpPr>
          <p:cNvPr id="3" name="Content Placeholder 2"/>
          <p:cNvSpPr>
            <a:spLocks noGrp="1"/>
          </p:cNvSpPr>
          <p:nvPr>
            <p:ph idx="1"/>
          </p:nvPr>
        </p:nvSpPr>
        <p:spPr>
          <a:xfrm>
            <a:off x="457200" y="1371600"/>
            <a:ext cx="8229600" cy="5202936"/>
          </a:xfrm>
        </p:spPr>
        <p:txBody>
          <a:bodyPr/>
          <a:lstStyle/>
          <a:p>
            <a:pPr algn="r" rtl="1"/>
            <a:r>
              <a:rPr lang="fa-IR" dirty="0" smtClean="0"/>
              <a:t>عبارت است از نسبت گردش سالیانه وجوه نقد به سرمایه طی دوره مورد نظر.</a:t>
            </a:r>
          </a:p>
          <a:p>
            <a:pPr algn="r" rtl="1"/>
            <a:r>
              <a:rPr lang="fa-IR" dirty="0" smtClean="0"/>
              <a:t>بسیاری از سرمایه گذاران بر این عقیده اند که اگر شرکت نقدینگی ایجاد نکند عملا ارزش ایجاد نکرده است .نگاه به ارزش زایی بنگاه از زاویه نقدینگی نگاه واقع بینانه به ارزش بنگاه است، زیرا برخلاف سود که بهرخال معیاری برآوردی است و تابع قضاوت ها، نقدینگی واقعیتی قطعی و انکار ناپذیر است.</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3400" y="609600"/>
            <a:ext cx="8229600" cy="762000"/>
          </a:xfrm>
        </p:spPr>
        <p:txBody>
          <a:bodyPr/>
          <a:lstStyle/>
          <a:p>
            <a:pPr algn="r" rtl="1"/>
            <a:r>
              <a:rPr lang="fa-IR" dirty="0" smtClean="0"/>
              <a:t>مزایای </a:t>
            </a:r>
            <a:r>
              <a:rPr lang="en-US" dirty="0" smtClean="0"/>
              <a:t>VBM</a:t>
            </a:r>
            <a:endParaRPr lang="en-US" dirty="0"/>
          </a:p>
        </p:txBody>
      </p:sp>
      <p:sp>
        <p:nvSpPr>
          <p:cNvPr id="3" name="Content Placeholder 2"/>
          <p:cNvSpPr>
            <a:spLocks noGrp="1"/>
          </p:cNvSpPr>
          <p:nvPr>
            <p:ph idx="1"/>
          </p:nvPr>
        </p:nvSpPr>
        <p:spPr>
          <a:xfrm>
            <a:off x="457200" y="1371600"/>
            <a:ext cx="8229600" cy="5202936"/>
          </a:xfrm>
        </p:spPr>
        <p:txBody>
          <a:bodyPr/>
          <a:lstStyle/>
          <a:p>
            <a:pPr algn="r" rtl="1"/>
            <a:r>
              <a:rPr lang="fa-IR" dirty="0" smtClean="0"/>
              <a:t>افزایش مستمر و به حداکثر رسانی ارزش بنگاه</a:t>
            </a:r>
          </a:p>
          <a:p>
            <a:pPr algn="r" rtl="1"/>
            <a:r>
              <a:rPr lang="fa-IR" dirty="0" smtClean="0"/>
              <a:t>امکان رقابت بنگاه در شرایط جهانی</a:t>
            </a:r>
          </a:p>
          <a:p>
            <a:pPr algn="r" rtl="1"/>
            <a:r>
              <a:rPr lang="fa-IR" dirty="0" smtClean="0"/>
              <a:t>همگرایی منافع مدیران و سهامداران</a:t>
            </a:r>
          </a:p>
          <a:p>
            <a:pPr algn="r" rtl="1"/>
            <a:r>
              <a:rPr lang="fa-IR" dirty="0" smtClean="0"/>
              <a:t>اطمینان از تصمیمات متضمن ارزش زایی</a:t>
            </a:r>
          </a:p>
          <a:p>
            <a:pPr algn="r" rtl="1"/>
            <a:r>
              <a:rPr lang="fa-IR" dirty="0" smtClean="0"/>
              <a:t>تلفیق مناسب منافع کوتاه مدت و بلند مدت</a:t>
            </a:r>
          </a:p>
          <a:p>
            <a:pPr algn="r" rtl="1"/>
            <a:r>
              <a:rPr lang="fa-IR" dirty="0" smtClean="0"/>
              <a:t>یافتن زمینه های سرمایه گذاری ارزش آفرین</a:t>
            </a:r>
          </a:p>
          <a:p>
            <a:pPr algn="r" rtl="1"/>
            <a:r>
              <a:rPr lang="fa-IR" dirty="0" smtClean="0"/>
              <a:t>تخصیص مطلوب منابع به برنامه ها/فعالیت ها</a:t>
            </a:r>
          </a:p>
          <a:p>
            <a:pPr algn="r" rtl="1"/>
            <a:r>
              <a:rPr lang="fa-IR" dirty="0" smtClean="0"/>
              <a:t>امکان سنجش منطقی و مناسب عملکرد</a:t>
            </a:r>
          </a:p>
          <a:p>
            <a:pPr algn="r" rtl="1"/>
            <a:r>
              <a:rPr lang="fa-IR" dirty="0" smtClean="0"/>
              <a:t>کاهش ریسک بنگاه و افزایش توان پایداری</a:t>
            </a:r>
          </a:p>
          <a:p>
            <a:pPr algn="r" rtl="1"/>
            <a:r>
              <a:rPr lang="fa-IR" dirty="0" smtClean="0"/>
              <a:t>توانمندسازی نیروهاو ایجاد احساس تعلق در آنها</a:t>
            </a:r>
          </a:p>
          <a:p>
            <a:pPr algn="r" rtl="1">
              <a:buNone/>
            </a:pPr>
            <a:endParaRPr lang="en-US"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685800"/>
            <a:ext cx="8229600" cy="1066800"/>
          </a:xfrm>
        </p:spPr>
        <p:txBody>
          <a:bodyPr/>
          <a:lstStyle/>
          <a:p>
            <a:pPr algn="r" rtl="1"/>
            <a:r>
              <a:rPr lang="fa-IR" dirty="0" smtClean="0"/>
              <a:t>نقش حسابداری مدیریت</a:t>
            </a:r>
            <a:endParaRPr lang="en-US" dirty="0"/>
          </a:p>
        </p:txBody>
      </p:sp>
      <p:sp>
        <p:nvSpPr>
          <p:cNvPr id="3" name="Content Placeholder 2"/>
          <p:cNvSpPr>
            <a:spLocks noGrp="1"/>
          </p:cNvSpPr>
          <p:nvPr>
            <p:ph idx="1"/>
          </p:nvPr>
        </p:nvSpPr>
        <p:spPr>
          <a:xfrm>
            <a:off x="457200" y="1600200"/>
            <a:ext cx="8229600" cy="4974336"/>
          </a:xfrm>
        </p:spPr>
        <p:txBody>
          <a:bodyPr>
            <a:normAutofit fontScale="92500" lnSpcReduction="10000"/>
          </a:bodyPr>
          <a:lstStyle/>
          <a:p>
            <a:pPr algn="r" rtl="1"/>
            <a:r>
              <a:rPr lang="fa-IR" dirty="0" smtClean="0"/>
              <a:t>در سه حوزه کلی اندازه گیری، انعکاس، و اعمال کنترل ارزش آفرینی نقش موثر ایفا می نماید:</a:t>
            </a:r>
          </a:p>
          <a:p>
            <a:pPr algn="r" rtl="1"/>
            <a:r>
              <a:rPr lang="fa-IR" sz="3200" dirty="0" smtClean="0"/>
              <a:t>الف) توسعه شاخص ها</a:t>
            </a:r>
          </a:p>
          <a:p>
            <a:pPr algn="r" rtl="1">
              <a:buNone/>
            </a:pPr>
            <a:r>
              <a:rPr lang="fa-IR" dirty="0" smtClean="0"/>
              <a:t>حسابداری مدیریتحاشیه سود، نرخ بازده سرمایه، و سایر نسبت ها، معیارهای جدیدی که حاصل تلفیق دیدگاههای اقتصاددانان و حسابداران است و به  علاوه بر شاخص های متعارف مالی در سنجش ارزش مانند سنجش و اندازه گیری ارزش آفرینی شرکت می پردازد معرفی میکند:</a:t>
            </a:r>
          </a:p>
          <a:p>
            <a:pPr algn="r" rtl="1">
              <a:buNone/>
            </a:pPr>
            <a:r>
              <a:rPr lang="fa-IR" dirty="0" smtClean="0"/>
              <a:t>-تحلیل ارزش برای سهامداران</a:t>
            </a:r>
          </a:p>
          <a:p>
            <a:pPr algn="r" rtl="1">
              <a:buNone/>
            </a:pPr>
            <a:r>
              <a:rPr lang="fa-IR" dirty="0" smtClean="0"/>
              <a:t>-بازده کل برای سهامداران</a:t>
            </a:r>
          </a:p>
          <a:p>
            <a:pPr algn="r" rtl="1">
              <a:buNone/>
            </a:pPr>
            <a:r>
              <a:rPr lang="fa-IR" dirty="0" smtClean="0"/>
              <a:t>-ارزش افزوده بازار</a:t>
            </a:r>
          </a:p>
          <a:p>
            <a:pPr algn="r" rtl="1">
              <a:buNone/>
            </a:pPr>
            <a:r>
              <a:rPr lang="fa-IR" dirty="0" smtClean="0"/>
              <a:t>-ارزش افزوده اقتصادی</a:t>
            </a:r>
          </a:p>
          <a:p>
            <a:pPr algn="r" rtl="1">
              <a:buNone/>
            </a:pPr>
            <a:r>
              <a:rPr lang="fa-IR" dirty="0" smtClean="0"/>
              <a:t>-نسبت بازده گردش وجوه  به سرمایه</a:t>
            </a:r>
            <a:endParaRPr lang="en-US"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609600"/>
            <a:ext cx="8229600" cy="609600"/>
          </a:xfrm>
        </p:spPr>
        <p:txBody>
          <a:bodyPr>
            <a:normAutofit fontScale="90000"/>
          </a:bodyPr>
          <a:lstStyle/>
          <a:p>
            <a:pPr algn="r" rtl="1"/>
            <a:r>
              <a:rPr lang="fa-IR" dirty="0" smtClean="0"/>
              <a:t>ب)</a:t>
            </a:r>
            <a:r>
              <a:rPr lang="en-US" dirty="0" smtClean="0"/>
              <a:t>بکارگیری ابزارها</a:t>
            </a:r>
            <a:endParaRPr lang="en-US" dirty="0"/>
          </a:p>
        </p:txBody>
      </p:sp>
      <p:sp>
        <p:nvSpPr>
          <p:cNvPr id="3" name="Content Placeholder 2"/>
          <p:cNvSpPr>
            <a:spLocks noGrp="1"/>
          </p:cNvSpPr>
          <p:nvPr>
            <p:ph idx="1"/>
          </p:nvPr>
        </p:nvSpPr>
        <p:spPr>
          <a:xfrm>
            <a:off x="457200" y="1295400"/>
            <a:ext cx="8229600" cy="5279136"/>
          </a:xfrm>
        </p:spPr>
        <p:txBody>
          <a:bodyPr>
            <a:noAutofit/>
          </a:bodyPr>
          <a:lstStyle/>
          <a:p>
            <a:pPr algn="just" rtl="1"/>
            <a:r>
              <a:rPr lang="fa-IR" sz="2200" dirty="0" smtClean="0"/>
              <a:t>از جمله رویکردها و ابزار وتکنیک هایی که می توانند زمینه ساز تحقق مدیریت برارزش و درنهایت ایجاد ارزش برای همه ذینفع ها گردد می توان به موارد زیر اشاره نمود:</a:t>
            </a:r>
          </a:p>
          <a:p>
            <a:pPr algn="just" rtl="1"/>
            <a:r>
              <a:rPr lang="fa-IR" sz="2200" dirty="0" smtClean="0"/>
              <a:t>الف)مدیریت کیفیت جامع(TQM)</a:t>
            </a:r>
          </a:p>
          <a:p>
            <a:pPr algn="just" rtl="1"/>
            <a:r>
              <a:rPr lang="fa-IR" sz="2200" dirty="0" smtClean="0"/>
              <a:t>ب )مدیریت مبتنی بر فعالیت(ABM)</a:t>
            </a:r>
          </a:p>
          <a:p>
            <a:pPr algn="just" rtl="1"/>
            <a:r>
              <a:rPr lang="fa-IR" sz="2200" dirty="0" smtClean="0"/>
              <a:t>ج )تجدید مهندسی فرایندها(BPR)</a:t>
            </a:r>
          </a:p>
          <a:p>
            <a:pPr algn="just" rtl="1">
              <a:buNone/>
            </a:pPr>
            <a:r>
              <a:rPr lang="fa-IR" sz="2200" dirty="0" smtClean="0"/>
              <a:t>حسابداری مدیریت برای هریک از شیوه های مدیریتی فوق تکنیک هایی ابداع و ارائه نموده است:</a:t>
            </a:r>
          </a:p>
          <a:p>
            <a:pPr algn="just" rtl="1">
              <a:buNone/>
            </a:pPr>
            <a:r>
              <a:rPr lang="fa-IR" sz="2200" dirty="0" smtClean="0"/>
              <a:t>-برای مدیریت کیفیت، سیستم هزینه یابی کیفیت ابداع شده که طبقه بندی جانع و منطقی از هزینه های کیفیت را بدست می دهد و همه آثار عدم انطباق محص.ل و خدمات ارائه شده با کیفیات مورد انظار را کمی نموده و بصورت تحلیلی گزارش می دهد.</a:t>
            </a:r>
          </a:p>
          <a:p>
            <a:pPr algn="just" rtl="1">
              <a:buNone/>
            </a:pPr>
            <a:r>
              <a:rPr lang="fa-IR" sz="2200" dirty="0" smtClean="0"/>
              <a:t>-در زمینه مدیریت مبتنی بر فعالیت، با استفاده از ابزارهایی همانند هزینه یابی برمبنای فعالیت ، بودجه بندی برمبنای فعالیت، و هزینه یابی هدف اطلاعات قابل اتکا و و ارزشمندی در جهت محاسبه دقیق بهای تمام شده، شناسایی فعالیت های ارزش زا و فاقد ارزش و زمینه سازی جهت اعمال مدیریت هزینه بدست می دهد. </a:t>
            </a:r>
            <a:endParaRPr lang="en-US" sz="2200"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609600"/>
            <a:ext cx="8229600" cy="609600"/>
          </a:xfrm>
        </p:spPr>
        <p:txBody>
          <a:bodyPr>
            <a:normAutofit fontScale="90000"/>
          </a:bodyPr>
          <a:lstStyle/>
          <a:p>
            <a:pPr algn="r" rtl="1"/>
            <a:r>
              <a:rPr lang="fa-IR" dirty="0" smtClean="0"/>
              <a:t>ج)سنجش عملکرد</a:t>
            </a:r>
            <a:endParaRPr lang="en-US" dirty="0"/>
          </a:p>
        </p:txBody>
      </p:sp>
      <p:sp>
        <p:nvSpPr>
          <p:cNvPr id="3" name="Content Placeholder 2"/>
          <p:cNvSpPr>
            <a:spLocks noGrp="1"/>
          </p:cNvSpPr>
          <p:nvPr>
            <p:ph idx="1"/>
          </p:nvPr>
        </p:nvSpPr>
        <p:spPr>
          <a:xfrm>
            <a:off x="228600" y="1295400"/>
            <a:ext cx="8763000" cy="5334000"/>
          </a:xfrm>
        </p:spPr>
        <p:txBody>
          <a:bodyPr>
            <a:normAutofit/>
          </a:bodyPr>
          <a:lstStyle/>
          <a:p>
            <a:pPr algn="just" rtl="1"/>
            <a:r>
              <a:rPr lang="fa-IR" dirty="0" smtClean="0"/>
              <a:t>بسیاری از سازمانها از برنامه های استراتژیک مناسب و متضمن ارزش آفرینی</a:t>
            </a:r>
            <a:r>
              <a:rPr lang="en-US" dirty="0" smtClean="0"/>
              <a:t> </a:t>
            </a:r>
            <a:r>
              <a:rPr lang="fa-IR" dirty="0" smtClean="0"/>
              <a:t>برخوردارند</a:t>
            </a:r>
            <a:r>
              <a:rPr lang="en-US" dirty="0" smtClean="0"/>
              <a:t> </a:t>
            </a:r>
            <a:r>
              <a:rPr lang="fa-IR" dirty="0" smtClean="0"/>
              <a:t>ولی درصد کمی از این شرکتها در تحقق اهداف و استراتژی ها موفق می باشند.یکی از علل عدم تحقق فقدان سیستم کارآمد سنجش عملکرد می باشد.در این رویکرد حسابداران مدیریت علاوه بر شاخص های مالی شاخص های غیرمالی را نیز بکار گرفته از چهار منظر مالی، مشتریان، فراینهای داخلی و نوآوری و یادگیری موفقیت سازمان را سنجیده و گزارش می کنند.</a:t>
            </a:r>
          </a:p>
          <a:p>
            <a:pPr algn="just" rtl="1">
              <a:buNone/>
            </a:pPr>
            <a:endParaRPr lang="en-US" dirty="0"/>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Urban">
  <a:themeElements>
    <a:clrScheme name="Urban">
      <a:dk1>
        <a:sysClr val="windowText" lastClr="000000"/>
      </a:dk1>
      <a:lt1>
        <a:sysClr val="window" lastClr="FFFFFF"/>
      </a:lt1>
      <a:dk2>
        <a:srgbClr val="424456"/>
      </a:dk2>
      <a:lt2>
        <a:srgbClr val="DEDEDE"/>
      </a:lt2>
      <a:accent1>
        <a:srgbClr val="53548A"/>
      </a:accent1>
      <a:accent2>
        <a:srgbClr val="438086"/>
      </a:accent2>
      <a:accent3>
        <a:srgbClr val="A04DA3"/>
      </a:accent3>
      <a:accent4>
        <a:srgbClr val="C4652D"/>
      </a:accent4>
      <a:accent5>
        <a:srgbClr val="8B5D3D"/>
      </a:accent5>
      <a:accent6>
        <a:srgbClr val="5C92B5"/>
      </a:accent6>
      <a:hlink>
        <a:srgbClr val="67AFBD"/>
      </a:hlink>
      <a:folHlink>
        <a:srgbClr val="C2A874"/>
      </a:folHlink>
    </a:clrScheme>
    <a:fontScheme name="Urban">
      <a:majorFont>
        <a:latin typeface="Trebuchet MS"/>
        <a:ea typeface=""/>
        <a:cs typeface=""/>
        <a:font script="Jpan" typeface="HGｺﾞｼｯｸM"/>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eorgia"/>
        <a:ea typeface=""/>
        <a:cs typeface=""/>
        <a:font script="Jpan" typeface="HG明朝B"/>
        <a:font script="Hang" typeface="맑은 고딕"/>
        <a:font script="Hans" typeface="宋体"/>
        <a:font script="Hant" typeface="新細明體"/>
        <a:font script="Arab" typeface="Arial"/>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Urban">
      <a:fillStyleLst>
        <a:solidFill>
          <a:schemeClr val="phClr"/>
        </a:solidFill>
        <a:gradFill rotWithShape="1">
          <a:gsLst>
            <a:gs pos="0">
              <a:schemeClr val="phClr">
                <a:tint val="1000"/>
                <a:satMod val="255000"/>
              </a:schemeClr>
            </a:gs>
            <a:gs pos="55000">
              <a:schemeClr val="phClr">
                <a:tint val="12000"/>
                <a:satMod val="255000"/>
              </a:schemeClr>
            </a:gs>
            <a:gs pos="100000">
              <a:schemeClr val="phClr">
                <a:tint val="45000"/>
                <a:satMod val="250000"/>
              </a:schemeClr>
            </a:gs>
          </a:gsLst>
          <a:path path="circle">
            <a:fillToRect l="-40000" t="-90000" r="140000" b="190000"/>
          </a:path>
        </a:gradFill>
        <a:gradFill rotWithShape="1">
          <a:gsLst>
            <a:gs pos="0">
              <a:schemeClr val="phClr">
                <a:tint val="43000"/>
                <a:satMod val="165000"/>
              </a:schemeClr>
            </a:gs>
            <a:gs pos="55000">
              <a:schemeClr val="phClr">
                <a:tint val="83000"/>
                <a:satMod val="155000"/>
              </a:schemeClr>
            </a:gs>
            <a:gs pos="100000">
              <a:schemeClr val="phClr">
                <a:shade val="85000"/>
              </a:schemeClr>
            </a:gs>
          </a:gsLst>
          <a:path path="circle">
            <a:fillToRect l="-40000" t="-90000" r="140000" b="190000"/>
          </a:path>
        </a:gradFill>
      </a:fillStyleLst>
      <a:lnStyleLst>
        <a:ln w="9525" cap="flat" cmpd="sng" algn="ctr">
          <a:solidFill>
            <a:schemeClr val="phClr"/>
          </a:solidFill>
          <a:prstDash val="solid"/>
        </a:ln>
        <a:ln w="19050" cap="flat" cmpd="sng" algn="ctr">
          <a:solidFill>
            <a:schemeClr val="phClr"/>
          </a:solidFill>
          <a:prstDash val="solid"/>
        </a:ln>
        <a:ln w="31750" cap="flat" cmpd="sng" algn="ctr">
          <a:solidFill>
            <a:schemeClr val="phClr"/>
          </a:solidFill>
          <a:prstDash val="solid"/>
        </a:ln>
      </a:lnStyleLst>
      <a:effectStyleLst>
        <a:effectStyle>
          <a:effectLst>
            <a:outerShdw blurRad="51500" dist="25400" dir="5400000" rotWithShape="0">
              <a:srgbClr val="000000">
                <a:alpha val="40000"/>
              </a:srgbClr>
            </a:outerShdw>
          </a:effectLst>
        </a:effectStyle>
        <a:effectStyle>
          <a:effectLst>
            <a:outerShdw blurRad="50800" dist="25400" dir="5400000" rotWithShape="0">
              <a:srgbClr val="000000">
                <a:alpha val="45000"/>
              </a:srgbClr>
            </a:outerShdw>
          </a:effectLst>
        </a:effectStyle>
        <a:effectStyle>
          <a:effectLst>
            <a:outerShdw blurRad="50800" dist="25400" dir="5400000" rotWithShape="0">
              <a:srgbClr val="000000">
                <a:alpha val="45000"/>
              </a:srgbClr>
            </a:outerShdw>
          </a:effectLst>
          <a:scene3d>
            <a:camera prst="orthographicFront" fov="0">
              <a:rot lat="0" lon="0" rev="0"/>
            </a:camera>
            <a:lightRig rig="flat" dir="t">
              <a:rot lat="0" lon="0" rev="20040000"/>
            </a:lightRig>
          </a:scene3d>
          <a:sp3d contourW="12700" prstMaterial="dkEdge">
            <a:bevelT w="25400" h="38100" prst="convex"/>
            <a:contourClr>
              <a:schemeClr val="phClr">
                <a:satMod val="115000"/>
              </a:schemeClr>
            </a:contourClr>
          </a:sp3d>
        </a:effectStyle>
      </a:effectStyleLst>
      <a:bgFillStyleLst>
        <a:solidFill>
          <a:schemeClr val="phClr"/>
        </a:solidFill>
        <a:gradFill rotWithShape="1">
          <a:gsLst>
            <a:gs pos="100000">
              <a:schemeClr val="phClr">
                <a:tint val="80000"/>
                <a:satMod val="250000"/>
              </a:schemeClr>
            </a:gs>
            <a:gs pos="60000">
              <a:schemeClr val="phClr">
                <a:shade val="38000"/>
                <a:satMod val="175000"/>
              </a:schemeClr>
            </a:gs>
            <a:gs pos="0">
              <a:schemeClr val="phClr">
                <a:shade val="30000"/>
                <a:satMod val="175000"/>
              </a:schemeClr>
            </a:gs>
          </a:gsLst>
          <a:lin ang="5400000" scaled="0"/>
        </a:gradFill>
        <a:blipFill>
          <a:blip xmlns:r="http://schemas.openxmlformats.org/officeDocument/2006/relationships" r:embed="rId1">
            <a:duotone>
              <a:schemeClr val="phClr">
                <a:shade val="48000"/>
              </a:schemeClr>
              <a:schemeClr val="phClr">
                <a:tint val="96000"/>
                <a:satMod val="150000"/>
              </a:schemeClr>
            </a:duotone>
          </a:blip>
          <a:tile tx="0" ty="0" sx="80000" sy="80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Urban</Template>
  <TotalTime>354</TotalTime>
  <Words>1649</Words>
  <Application>Microsoft Office PowerPoint</Application>
  <PresentationFormat>On-screen Show (4:3)</PresentationFormat>
  <Paragraphs>105</Paragraphs>
  <Slides>16</Slides>
  <Notes>1</Notes>
  <HiddenSlides>0</HiddenSlides>
  <MMClips>0</MMClips>
  <ScaleCrop>false</ScaleCrop>
  <HeadingPairs>
    <vt:vector size="6" baseType="variant">
      <vt:variant>
        <vt:lpstr>Theme</vt:lpstr>
      </vt:variant>
      <vt:variant>
        <vt:i4>1</vt:i4>
      </vt:variant>
      <vt:variant>
        <vt:lpstr>Embedded OLE Servers</vt:lpstr>
      </vt:variant>
      <vt:variant>
        <vt:i4>1</vt:i4>
      </vt:variant>
      <vt:variant>
        <vt:lpstr>Slide Titles</vt:lpstr>
      </vt:variant>
      <vt:variant>
        <vt:i4>16</vt:i4>
      </vt:variant>
    </vt:vector>
  </HeadingPairs>
  <TitlesOfParts>
    <vt:vector size="18" baseType="lpstr">
      <vt:lpstr>Urban</vt:lpstr>
      <vt:lpstr>Equation</vt:lpstr>
      <vt:lpstr>بنام خدا</vt:lpstr>
      <vt:lpstr>نقش حسابداری مدیریت در اعمال مدیریت مبتنی بر ارزش</vt:lpstr>
      <vt:lpstr>مقدمه </vt:lpstr>
      <vt:lpstr>زمینه ها و ضرورت ها </vt:lpstr>
      <vt:lpstr>تاریخ و روند تحول VBM</vt:lpstr>
      <vt:lpstr>VBM چیست؟</vt:lpstr>
      <vt:lpstr>متدولوژی تعیین ارزش </vt:lpstr>
      <vt:lpstr>تحلیل ارزش برای سهامدران(SVA)</vt:lpstr>
      <vt:lpstr>بازده کل برای سهامداران(TSR)</vt:lpstr>
      <vt:lpstr>ارزش افزوده بازارMVA</vt:lpstr>
      <vt:lpstr>ارزش افزوده اقتصادی(سود اقتصادی)EVA</vt:lpstr>
      <vt:lpstr>نسبت بازده گردش وجوه نقد به سرمایه(CFROI)</vt:lpstr>
      <vt:lpstr>مزایای VBM</vt:lpstr>
      <vt:lpstr>نقش حسابداری مدیریت</vt:lpstr>
      <vt:lpstr>ب)بکارگیری ابزارها</vt:lpstr>
      <vt:lpstr>ج)سنجش عملکرد</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نقش حسابداری مدیریت در اعمال مدیریت مبتنی بر ارزش</dc:title>
  <dc:creator>MAHMOODI BROTHERS</dc:creator>
  <cp:lastModifiedBy>Windows User</cp:lastModifiedBy>
  <cp:revision>40</cp:revision>
  <dcterms:created xsi:type="dcterms:W3CDTF">2010-03-05T09:51:56Z</dcterms:created>
  <dcterms:modified xsi:type="dcterms:W3CDTF">2020-05-23T05:35:55Z</dcterms:modified>
</cp:coreProperties>
</file>