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31B605-01A6-4B04-890C-AB501ADE4DE4}" type="datetimeFigureOut">
              <a:rPr lang="en-US" smtClean="0"/>
              <a:t>5/23/2020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BEB27D-7B71-41F0-89F7-EEA790AB12C3}" type="slidenum">
              <a:rPr lang="en-US" smtClean="0"/>
              <a:t>‹#›</a:t>
            </a:fld>
            <a:endParaRPr lang="en-US"/>
          </a:p>
        </p:txBody>
      </p:sp>
    </p:spTree>
    <p:extLst>
      <p:ext uri="{BB962C8B-B14F-4D97-AF65-F5344CB8AC3E}">
        <p14:creationId xmlns:p14="http://schemas.microsoft.com/office/powerpoint/2010/main" val="2855151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981E243C-E22C-45EE-A365-5F2C82CD8225}" type="datetime1">
              <a:rPr lang="en-US" smtClean="0"/>
              <a:t>5/23/2020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6842C318-C2B8-4174-AFC9-BDF354EE6253}"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A9EE6F2-50BE-4CC0-A861-1D96180BD065}" type="datetime1">
              <a:rPr lang="en-US" smtClean="0"/>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842C318-C2B8-4174-AFC9-BDF354EE625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5E89E743-A8EB-474C-B355-D525800AE48A}" type="datetime1">
              <a:rPr lang="en-US" smtClean="0"/>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842C318-C2B8-4174-AFC9-BDF354EE6253}"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C4B3942-24B6-4527-8BCE-452695BA77D5}" type="datetime1">
              <a:rPr lang="en-US" smtClean="0"/>
              <a:t>5/23/2020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842C318-C2B8-4174-AFC9-BDF354EE625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C68DD04-4D08-4A5B-B78F-D0B3991FEEE0}" type="datetime1">
              <a:rPr lang="en-US" smtClean="0"/>
              <a:t>5/23/2020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6842C318-C2B8-4174-AFC9-BDF354EE625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EEC33C61-E36A-4F67-937B-93E8FB82A958}" type="datetime1">
              <a:rPr lang="en-US" smtClean="0"/>
              <a:t>5/23/2020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842C318-C2B8-4174-AFC9-BDF354EE625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ECD6543F-6E8E-4C99-BDEE-D2AD29902A69}" type="datetime1">
              <a:rPr lang="en-US" smtClean="0"/>
              <a:t>5/23/2020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842C318-C2B8-4174-AFC9-BDF354EE6253}"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019D9BE-2CDB-4930-8251-A8AF51CFF770}" type="datetime1">
              <a:rPr lang="en-US" smtClean="0"/>
              <a:t>5/23/2020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842C318-C2B8-4174-AFC9-BDF354EE625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E88D278F-6392-4D50-9CCB-336B694E972D}" type="datetime1">
              <a:rPr lang="en-US" smtClean="0"/>
              <a:t>5/23/2020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842C318-C2B8-4174-AFC9-BDF354EE6253}"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257D00D-7CE9-4FFC-A154-92B81587EE51}" type="datetime1">
              <a:rPr lang="en-US" smtClean="0"/>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842C318-C2B8-4174-AFC9-BDF354EE625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2889EF5-113A-4FB8-BC7A-F33E0B7B749D}" type="datetime1">
              <a:rPr lang="en-US" smtClean="0"/>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842C318-C2B8-4174-AFC9-BDF354EE625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C921E502-DDE8-4349-A2C3-0F5BBCABA6AF}" type="datetime1">
              <a:rPr lang="en-US" smtClean="0"/>
              <a:t>5/23/2020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6842C318-C2B8-4174-AFC9-BDF354EE6253}"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به نام خدا</a:t>
            </a:r>
            <a:endParaRPr lang="en-US" dirty="0"/>
          </a:p>
        </p:txBody>
      </p:sp>
      <p:sp>
        <p:nvSpPr>
          <p:cNvPr id="3" name="Subtitle 2"/>
          <p:cNvSpPr>
            <a:spLocks noGrp="1"/>
          </p:cNvSpPr>
          <p:nvPr>
            <p:ph type="subTitle" idx="1"/>
          </p:nvPr>
        </p:nvSpPr>
        <p:spPr>
          <a:xfrm>
            <a:off x="1432560" y="1850064"/>
            <a:ext cx="7406640" cy="4017336"/>
          </a:xfrm>
        </p:spPr>
        <p:txBody>
          <a:bodyPr/>
          <a:lstStyle/>
          <a:p>
            <a:pPr algn="ctr"/>
            <a:r>
              <a:rPr lang="fa-IR" sz="4400" dirty="0" smtClean="0">
                <a:cs typeface="Aban" pitchFamily="2" charset="-78"/>
              </a:rPr>
              <a:t>نقش اقتصادی حسابرسی در </a:t>
            </a:r>
          </a:p>
          <a:p>
            <a:pPr algn="ctr"/>
            <a:r>
              <a:rPr lang="fa-IR" sz="4400" dirty="0" smtClean="0">
                <a:cs typeface="Aban" pitchFamily="2" charset="-78"/>
              </a:rPr>
              <a:t>بازار های آزاد و تحت نظارت </a:t>
            </a:r>
          </a:p>
          <a:p>
            <a:pPr algn="ctr"/>
            <a:r>
              <a:rPr lang="fa-IR" sz="8800" dirty="0" smtClean="0"/>
              <a:t>فصل </a:t>
            </a:r>
            <a:r>
              <a:rPr lang="fa-IR" sz="8800" dirty="0" smtClean="0"/>
              <a:t>اول</a:t>
            </a:r>
            <a:r>
              <a:rPr lang="fa-IR" dirty="0" smtClean="0"/>
              <a:t> </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714488" cy="3001962"/>
          </a:xfrm>
        </p:spPr>
        <p:txBody>
          <a:bodyPr>
            <a:normAutofit/>
          </a:bodyPr>
          <a:lstStyle/>
          <a:p>
            <a:pPr algn="r"/>
            <a:r>
              <a:rPr lang="fa-IR" sz="2400" dirty="0" smtClean="0">
                <a:solidFill>
                  <a:srgbClr val="C00000"/>
                </a:solidFill>
              </a:rPr>
              <a:t>نکته مهم:</a:t>
            </a:r>
            <a:r>
              <a:rPr lang="fa-IR" sz="2400" dirty="0" smtClean="0">
                <a:solidFill>
                  <a:schemeClr val="tx1"/>
                </a:solidFill>
              </a:rPr>
              <a:t>اصول،استانداردها و رویه های حسابداری و حسابرسی که در این کتاب عنوان شده لزوماً نظر رسمی سازمان حسابرسی نیست.</a:t>
            </a:r>
            <a:br>
              <a:rPr lang="fa-IR" sz="2400" dirty="0" smtClean="0">
                <a:solidFill>
                  <a:schemeClr val="tx1"/>
                </a:solidFill>
              </a:rPr>
            </a:br>
            <a:endParaRPr lang="en-US" sz="2400" dirty="0">
              <a:solidFill>
                <a:srgbClr val="C00000"/>
              </a:solidFill>
            </a:endParaRPr>
          </a:p>
        </p:txBody>
      </p:sp>
      <p:sp>
        <p:nvSpPr>
          <p:cNvPr id="3" name="Content Placeholder 2"/>
          <p:cNvSpPr>
            <a:spLocks noGrp="1"/>
          </p:cNvSpPr>
          <p:nvPr>
            <p:ph idx="1"/>
          </p:nvPr>
        </p:nvSpPr>
        <p:spPr>
          <a:xfrm>
            <a:off x="1295400" y="2438400"/>
            <a:ext cx="7562088" cy="3200400"/>
          </a:xfrm>
        </p:spPr>
        <p:txBody>
          <a:bodyPr>
            <a:normAutofit lnSpcReduction="10000"/>
          </a:bodyPr>
          <a:lstStyle/>
          <a:p>
            <a:pPr algn="r"/>
            <a:r>
              <a:rPr lang="fa-IR" dirty="0" smtClean="0"/>
              <a:t>عناوین این کتاب(والاس)تحت عنوان</a:t>
            </a:r>
            <a:r>
              <a:rPr lang="fa-IR" dirty="0" smtClean="0">
                <a:solidFill>
                  <a:srgbClr val="C00000"/>
                </a:solidFill>
              </a:rPr>
              <a:t> :</a:t>
            </a:r>
          </a:p>
          <a:p>
            <a:pPr algn="r"/>
            <a:r>
              <a:rPr lang="fa-IR" dirty="0" smtClean="0">
                <a:solidFill>
                  <a:srgbClr val="C00000"/>
                </a:solidFill>
              </a:rPr>
              <a:t>نقش اقتصادی حسابرسی در بازارهای آزاد و بازارتحت نظارت</a:t>
            </a:r>
            <a:r>
              <a:rPr lang="fa-IR" dirty="0" smtClean="0"/>
              <a:t>  </a:t>
            </a:r>
          </a:p>
          <a:p>
            <a:pPr algn="r"/>
            <a:r>
              <a:rPr lang="fa-IR" dirty="0" smtClean="0"/>
              <a:t>میباشد که توسط خانم </a:t>
            </a:r>
            <a:r>
              <a:rPr lang="fa-IR" dirty="0" smtClean="0">
                <a:solidFill>
                  <a:srgbClr val="C00000"/>
                </a:solidFill>
              </a:rPr>
              <a:t>وندا،ای،والاس</a:t>
            </a:r>
            <a:r>
              <a:rPr lang="fa-IR" dirty="0" smtClean="0"/>
              <a:t> ارائه شده است</a:t>
            </a:r>
          </a:p>
          <a:p>
            <a:pPr algn="r">
              <a:buNone/>
            </a:pPr>
            <a:r>
              <a:rPr lang="fa-IR" dirty="0" smtClean="0"/>
              <a:t>به سفارش موسسه مالی تاش راس و شرکا در سال 1980 </a:t>
            </a:r>
            <a:endParaRPr lang="en-US"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par>
                          <p:cTn id="8" fill="hold">
                            <p:stCondLst>
                              <p:cond delay="500"/>
                            </p:stCondLst>
                            <p:childTnLst>
                              <p:par>
                                <p:cTn id="9" presetID="16" presetClass="entr" presetSubtype="26"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Horizontal)">
                                      <p:cBhvr>
                                        <p:cTn id="11" dur="500"/>
                                        <p:tgtEl>
                                          <p:spTgt spid="3">
                                            <p:txEl>
                                              <p:pRg st="0" end="0"/>
                                            </p:txEl>
                                          </p:spTgt>
                                        </p:tgtEl>
                                      </p:cBhvr>
                                    </p:animEffect>
                                  </p:childTnLst>
                                </p:cTn>
                              </p:par>
                            </p:childTnLst>
                          </p:cTn>
                        </p:par>
                        <p:par>
                          <p:cTn id="12" fill="hold">
                            <p:stCondLst>
                              <p:cond delay="1000"/>
                            </p:stCondLst>
                            <p:childTnLst>
                              <p:par>
                                <p:cTn id="13" presetID="16" presetClass="entr" presetSubtype="26"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Horizontal)">
                                      <p:cBhvr>
                                        <p:cTn id="15" dur="500"/>
                                        <p:tgtEl>
                                          <p:spTgt spid="3">
                                            <p:txEl>
                                              <p:pRg st="1" end="1"/>
                                            </p:txEl>
                                          </p:spTgt>
                                        </p:tgtEl>
                                      </p:cBhvr>
                                    </p:animEffect>
                                  </p:childTnLst>
                                </p:cTn>
                              </p:par>
                            </p:childTnLst>
                          </p:cTn>
                        </p:par>
                        <p:par>
                          <p:cTn id="16" fill="hold">
                            <p:stCondLst>
                              <p:cond delay="1500"/>
                            </p:stCondLst>
                            <p:childTnLst>
                              <p:par>
                                <p:cTn id="17" presetID="16" presetClass="entr" presetSubtype="26"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Horizontal)">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6"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barn(inHorizontal)">
                                      <p:cBhvr>
                                        <p:cTn id="2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خانم وندا ای-والاس کیست؟</a:t>
            </a:r>
            <a:endParaRPr lang="en-US" dirty="0"/>
          </a:p>
        </p:txBody>
      </p:sp>
      <p:sp>
        <p:nvSpPr>
          <p:cNvPr id="3" name="Content Placeholder 2"/>
          <p:cNvSpPr>
            <a:spLocks noGrp="1"/>
          </p:cNvSpPr>
          <p:nvPr>
            <p:ph idx="1"/>
          </p:nvPr>
        </p:nvSpPr>
        <p:spPr>
          <a:xfrm>
            <a:off x="1435608" y="1143000"/>
            <a:ext cx="7498080" cy="5562600"/>
          </a:xfrm>
        </p:spPr>
        <p:txBody>
          <a:bodyPr>
            <a:normAutofit/>
          </a:bodyPr>
          <a:lstStyle/>
          <a:p>
            <a:pPr algn="just"/>
            <a:r>
              <a:rPr lang="fa-IR" sz="2400" dirty="0" smtClean="0"/>
              <a:t>وی دارای درجه دکتری حسابداری با گرایش مالی است.فارغ التحصیل روش شناسی و آمار از دانشگاه فلوریدای آمریکا و عضو انجمن حسابداران رسمی و خبره و حسابرسان داخلی آمریکا و مدرس دانشگاه ها و مراکز عالی معتبر مانند دانشگاه های راچستر،کلمبیا و کرنل در نیویورک،متودیست و ای اند ام در تگزاس و وارتن در پنسیلوانیا در آمریکا،دانشگاه لنکستر و مدرسه  عالی حسابداری منچستر در انگلستان</a:t>
            </a:r>
          </a:p>
          <a:p>
            <a:pPr algn="r"/>
            <a:r>
              <a:rPr lang="fa-IR" sz="2400" dirty="0" smtClean="0"/>
              <a:t>مدرسه عالی اقتصاد کپنهاک دانمارک،مدرسه عالی اقتصاد برگن نروژ است.و درحال حاضر مدیر کمیته پژوهش حسابداری و حسابرسی مدرسه عالی ویلیام اندمری و یرجینیا ست.ا</a:t>
            </a:r>
          </a:p>
          <a:p>
            <a:pPr algn="r"/>
            <a:r>
              <a:rPr lang="fa-IR" sz="2400" dirty="0" smtClean="0">
                <a:solidFill>
                  <a:srgbClr val="FF0000"/>
                </a:solidFill>
              </a:rPr>
              <a:t>ز موثر ترین افراد سال </a:t>
            </a:r>
            <a:r>
              <a:rPr lang="fa-IR" sz="2800" dirty="0" smtClean="0">
                <a:solidFill>
                  <a:srgbClr val="FF0000"/>
                </a:solidFill>
              </a:rPr>
              <a:t>1970 به </a:t>
            </a:r>
            <a:r>
              <a:rPr lang="fa-IR" dirty="0" smtClean="0">
                <a:solidFill>
                  <a:srgbClr val="FF0000"/>
                </a:solidFill>
              </a:rPr>
              <a:t>بعد می باشد</a:t>
            </a:r>
            <a:r>
              <a:rPr lang="fa-IR" dirty="0" smtClean="0"/>
              <a:t>.</a:t>
            </a:r>
            <a:endParaRPr lang="en-US"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39" presetClass="entr" presetSubtype="0" accel="10000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2"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3"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39" presetClass="entr" presetSubtype="0" accel="100000"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9"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0"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1"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39" presetClass="entr" presetSubtype="0" accel="100000" fill="hold" grpId="0"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5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7" dur="5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lnSpc>
                <a:spcPct val="150000"/>
              </a:lnSpc>
            </a:pPr>
            <a:r>
              <a:rPr lang="fa-IR" sz="2800" dirty="0" smtClean="0"/>
              <a:t>1991-1994 عضو شورای سردبیری افق های حسابداری</a:t>
            </a:r>
            <a:br>
              <a:rPr lang="fa-IR" sz="2800" dirty="0" smtClean="0"/>
            </a:br>
            <a:r>
              <a:rPr lang="fa-IR" sz="2800" dirty="0" smtClean="0"/>
              <a:t>1995-1998 سردبیر نشریه مباحثی در آموزش حسابداری</a:t>
            </a:r>
            <a:endParaRPr lang="en-US" sz="2800" dirty="0"/>
          </a:p>
        </p:txBody>
      </p:sp>
      <p:sp>
        <p:nvSpPr>
          <p:cNvPr id="3" name="Content Placeholder 2"/>
          <p:cNvSpPr>
            <a:spLocks noGrp="1"/>
          </p:cNvSpPr>
          <p:nvPr>
            <p:ph idx="1"/>
          </p:nvPr>
        </p:nvSpPr>
        <p:spPr/>
        <p:txBody>
          <a:bodyPr/>
          <a:lstStyle/>
          <a:p>
            <a:pPr algn="r"/>
            <a:r>
              <a:rPr lang="fa-IR" dirty="0" smtClean="0">
                <a:solidFill>
                  <a:srgbClr val="FF0000"/>
                </a:solidFill>
              </a:rPr>
              <a:t>جوایز اعطایی</a:t>
            </a:r>
            <a:r>
              <a:rPr lang="fa-IR" dirty="0" smtClean="0"/>
              <a:t>:</a:t>
            </a:r>
          </a:p>
          <a:p>
            <a:pPr algn="r">
              <a:lnSpc>
                <a:spcPct val="150000"/>
              </a:lnSpc>
            </a:pPr>
            <a:r>
              <a:rPr lang="fa-IR" dirty="0" smtClean="0"/>
              <a:t>-بهترین اثر نوشتاری وایلدمن از انجمن حسابداری امریکا و حسابداران رسمی آمریکا</a:t>
            </a:r>
          </a:p>
          <a:p>
            <a:pPr algn="r">
              <a:lnSpc>
                <a:spcPct val="150000"/>
              </a:lnSpc>
            </a:pPr>
            <a:r>
              <a:rPr lang="fa-IR" dirty="0" smtClean="0"/>
              <a:t>-رتبه برتر آزمون بین المللی</a:t>
            </a:r>
          </a:p>
          <a:p>
            <a:pPr algn="r">
              <a:lnSpc>
                <a:spcPct val="150000"/>
              </a:lnSpc>
            </a:pPr>
            <a:r>
              <a:rPr lang="fa-IR" dirty="0" smtClean="0"/>
              <a:t>-جایزه برترین رساله دکتری از دانشگاه فلوریدا</a:t>
            </a:r>
          </a:p>
          <a:p>
            <a:pPr algn="r"/>
            <a:r>
              <a:rPr lang="fa-IR" dirty="0" smtClean="0"/>
              <a:t>-..........</a:t>
            </a:r>
            <a:endParaRPr lang="en-US"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1000"/>
                                        <p:tgtEl>
                                          <p:spTgt spid="3">
                                            <p:txEl>
                                              <p:pRg st="2" end="2"/>
                                            </p:txEl>
                                          </p:spTgt>
                                        </p:tgtEl>
                                      </p:cBhvr>
                                    </p:animEffect>
                                    <p:anim calcmode="lin" valueType="num">
                                      <p:cBhvr>
                                        <p:cTn id="3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fade">
                                      <p:cBhvr>
                                        <p:cTn id="36" dur="1000"/>
                                        <p:tgtEl>
                                          <p:spTgt spid="3">
                                            <p:txEl>
                                              <p:pRg st="3" end="3"/>
                                            </p:txEl>
                                          </p:spTgt>
                                        </p:tgtEl>
                                      </p:cBhvr>
                                    </p:animEffect>
                                    <p:anim calcmode="lin" valueType="num">
                                      <p:cBhvr>
                                        <p:cTn id="3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1000"/>
                                        <p:tgtEl>
                                          <p:spTgt spid="3">
                                            <p:txEl>
                                              <p:pRg st="4" end="4"/>
                                            </p:txEl>
                                          </p:spTgt>
                                        </p:tgtEl>
                                      </p:cBhvr>
                                    </p:animEffect>
                                    <p:anim calcmode="lin" valueType="num">
                                      <p:cBhvr>
                                        <p:cTn id="4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228600"/>
            <a:ext cx="7866888" cy="5973762"/>
          </a:xfrm>
        </p:spPr>
        <p:txBody>
          <a:bodyPr>
            <a:normAutofit/>
          </a:bodyPr>
          <a:lstStyle/>
          <a:p>
            <a:pPr algn="r"/>
            <a:r>
              <a:rPr lang="fa-IR" sz="2800" dirty="0" smtClean="0"/>
              <a:t/>
            </a:r>
            <a:br>
              <a:rPr lang="fa-IR" sz="2800" dirty="0" smtClean="0"/>
            </a:br>
            <a:r>
              <a:rPr lang="fa-IR" sz="2800" dirty="0" smtClean="0"/>
              <a:t>مقدمه فصل اول:</a:t>
            </a:r>
            <a:br>
              <a:rPr lang="fa-IR" sz="2800" dirty="0" smtClean="0"/>
            </a:br>
            <a:r>
              <a:rPr lang="fa-IR" sz="2800" dirty="0" smtClean="0"/>
              <a:t/>
            </a:r>
            <a:br>
              <a:rPr lang="fa-IR" sz="2800" dirty="0" smtClean="0"/>
            </a:br>
            <a:r>
              <a:rPr lang="fa-IR" sz="2400" dirty="0" smtClean="0"/>
              <a:t>بعضی ها اعتقاد دارند که تدوین </a:t>
            </a:r>
            <a:r>
              <a:rPr lang="fa-IR" sz="2400" dirty="0" smtClean="0">
                <a:solidFill>
                  <a:srgbClr val="C00000"/>
                </a:solidFill>
              </a:rPr>
              <a:t>نظریه حسابرسی</a:t>
            </a:r>
            <a:r>
              <a:rPr lang="fa-IR" sz="2400" dirty="0" smtClean="0">
                <a:solidFill>
                  <a:schemeClr val="bg2">
                    <a:lumMod val="25000"/>
                  </a:schemeClr>
                </a:solidFill>
              </a:rPr>
              <a:t> اگر امری غیرممکن نباشد خیلی دور از ذهن است.عده ای اعتقاد دارند تلاشی بیهوده است.</a:t>
            </a:r>
            <a:br>
              <a:rPr lang="fa-IR" sz="2400" dirty="0" smtClean="0">
                <a:solidFill>
                  <a:schemeClr val="bg2">
                    <a:lumMod val="25000"/>
                  </a:schemeClr>
                </a:solidFill>
              </a:rPr>
            </a:br>
            <a:r>
              <a:rPr lang="fa-IR" sz="2400" dirty="0" smtClean="0">
                <a:solidFill>
                  <a:schemeClr val="bg2">
                    <a:lumMod val="25000"/>
                  </a:schemeClr>
                </a:solidFill>
              </a:rPr>
              <a:t>بعضی ها حسابرسی را موضوعی کاملاً عملی و غیر نظری میدانند و باور دارند که حسابرسی مجموعه ای از رویه ها،روش ها،فنون است و   کاملاً </a:t>
            </a:r>
            <a:r>
              <a:rPr lang="fa-IR" sz="2400" dirty="0" smtClean="0">
                <a:solidFill>
                  <a:srgbClr val="C00000"/>
                </a:solidFill>
              </a:rPr>
              <a:t>عمل گرا </a:t>
            </a:r>
            <a:r>
              <a:rPr lang="fa-IR" sz="2400" dirty="0" smtClean="0">
                <a:solidFill>
                  <a:schemeClr val="bg2">
                    <a:lumMod val="25000"/>
                  </a:schemeClr>
                </a:solidFill>
              </a:rPr>
              <a:t>است و نیازی به توصیف و استدلال ندارد.</a:t>
            </a:r>
            <a:br>
              <a:rPr lang="fa-IR" sz="2400" dirty="0" smtClean="0">
                <a:solidFill>
                  <a:schemeClr val="bg2">
                    <a:lumMod val="25000"/>
                  </a:schemeClr>
                </a:solidFill>
              </a:rPr>
            </a:br>
            <a:r>
              <a:rPr lang="fa-IR" sz="2400" dirty="0" smtClean="0">
                <a:solidFill>
                  <a:schemeClr val="bg2">
                    <a:lumMod val="25000"/>
                  </a:schemeClr>
                </a:solidFill>
              </a:rPr>
              <a:t>از نظر خانم والاس نظریه حسابرسی دست یافتنی است.و شناخت نظریه حسابرسی میتواند خیلی از مسائل دشوار حسابرسی را حل و فصل کند.</a:t>
            </a:r>
            <a:r>
              <a:rPr lang="fa-IR" sz="2400" dirty="0" smtClean="0"/>
              <a:t/>
            </a:r>
            <a:br>
              <a:rPr lang="fa-IR" sz="2400" dirty="0" smtClean="0"/>
            </a:br>
            <a:endParaRPr lang="en-US" sz="2400"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fmla="#ppt_w*sin(2.5*pi*$)">
                                          <p:val>
                                            <p:fltVal val="0"/>
                                          </p:val>
                                        </p:tav>
                                        <p:tav tm="100000">
                                          <p:val>
                                            <p:fltVal val="1"/>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74638"/>
            <a:ext cx="7866888" cy="6278562"/>
          </a:xfrm>
        </p:spPr>
        <p:txBody>
          <a:bodyPr>
            <a:normAutofit/>
          </a:bodyPr>
          <a:lstStyle/>
          <a:p>
            <a:pPr algn="r"/>
            <a:r>
              <a:rPr lang="fa-IR" sz="2800" dirty="0" smtClean="0">
                <a:solidFill>
                  <a:srgbClr val="C00000"/>
                </a:solidFill>
              </a:rPr>
              <a:t>بازارهای آزاد:</a:t>
            </a:r>
            <a:r>
              <a:rPr lang="fa-IR" sz="2800" dirty="0" smtClean="0">
                <a:solidFill>
                  <a:schemeClr val="tx1"/>
                </a:solidFill>
              </a:rPr>
              <a:t/>
            </a:r>
            <a:br>
              <a:rPr lang="fa-IR" sz="2800" dirty="0" smtClean="0">
                <a:solidFill>
                  <a:schemeClr val="tx1"/>
                </a:solidFill>
              </a:rPr>
            </a:br>
            <a:r>
              <a:rPr lang="fa-IR" sz="2400" dirty="0" smtClean="0">
                <a:solidFill>
                  <a:schemeClr val="tx1"/>
                </a:solidFill>
              </a:rPr>
              <a:t>محیط هایی هستند که دید آنها نسبت به حسابرسی بعنوان یک خدمت اقتصادی است و وابسته به قانون و مقررات خاصی نیست.</a:t>
            </a:r>
            <a:br>
              <a:rPr lang="fa-IR" sz="2400" dirty="0" smtClean="0">
                <a:solidFill>
                  <a:schemeClr val="tx1"/>
                </a:solidFill>
              </a:rPr>
            </a:br>
            <a:r>
              <a:rPr lang="fa-IR" sz="2400" dirty="0" smtClean="0">
                <a:solidFill>
                  <a:schemeClr val="tx1"/>
                </a:solidFill>
              </a:rPr>
              <a:t/>
            </a:r>
            <a:br>
              <a:rPr lang="fa-IR" sz="2400" dirty="0" smtClean="0">
                <a:solidFill>
                  <a:schemeClr val="tx1"/>
                </a:solidFill>
              </a:rPr>
            </a:br>
            <a:r>
              <a:rPr lang="fa-IR" sz="2400" dirty="0" smtClean="0">
                <a:solidFill>
                  <a:srgbClr val="C00000"/>
                </a:solidFill>
              </a:rPr>
              <a:t>بازارهای تحت نظارت:</a:t>
            </a:r>
            <a:r>
              <a:rPr lang="fa-IR" sz="2400" dirty="0" smtClean="0">
                <a:solidFill>
                  <a:schemeClr val="tx1"/>
                </a:solidFill>
              </a:rPr>
              <a:t/>
            </a:r>
            <a:br>
              <a:rPr lang="fa-IR" sz="2400" dirty="0" smtClean="0">
                <a:solidFill>
                  <a:schemeClr val="tx1"/>
                </a:solidFill>
              </a:rPr>
            </a:br>
            <a:r>
              <a:rPr lang="fa-IR" sz="2400" dirty="0" smtClean="0">
                <a:solidFill>
                  <a:schemeClr val="tx1"/>
                </a:solidFill>
              </a:rPr>
              <a:t>محیط هایی هستند که در  آن تهیه و ارائه صورتهای مالی حسابرسی شده ریشه در قوانین و مقررات است و قانون الزام به حسابرسی کرده است.</a:t>
            </a:r>
            <a:br>
              <a:rPr lang="fa-IR" sz="2400" dirty="0" smtClean="0">
                <a:solidFill>
                  <a:schemeClr val="tx1"/>
                </a:solidFill>
              </a:rPr>
            </a:br>
            <a:r>
              <a:rPr lang="fa-IR" sz="2400" dirty="0" smtClean="0">
                <a:solidFill>
                  <a:schemeClr val="tx1"/>
                </a:solidFill>
              </a:rPr>
              <a:t>در نوشته خانم والاس تلاش براین است که با تحلیل</a:t>
            </a:r>
            <a:r>
              <a:rPr lang="fa-IR" sz="2400" dirty="0" smtClean="0">
                <a:solidFill>
                  <a:srgbClr val="C00000"/>
                </a:solidFill>
              </a:rPr>
              <a:t> نظریه نمایندگی</a:t>
            </a:r>
            <a:r>
              <a:rPr lang="fa-IR" sz="2400" dirty="0" smtClean="0">
                <a:solidFill>
                  <a:schemeClr val="tx1"/>
                </a:solidFill>
              </a:rPr>
              <a:t> و    </a:t>
            </a:r>
            <a:r>
              <a:rPr lang="fa-IR" sz="2400" dirty="0" smtClean="0">
                <a:solidFill>
                  <a:srgbClr val="C00000"/>
                </a:solidFill>
              </a:rPr>
              <a:t>نظریه اطلاعات</a:t>
            </a:r>
            <a:r>
              <a:rPr lang="fa-IR" sz="2400" dirty="0" smtClean="0">
                <a:solidFill>
                  <a:schemeClr val="tx1"/>
                </a:solidFill>
              </a:rPr>
              <a:t>  مفاهیم معتبر حاکم بر عرصه های اقتصادی و </a:t>
            </a:r>
            <a:r>
              <a:rPr lang="fa-IR" sz="2800" dirty="0" smtClean="0">
                <a:solidFill>
                  <a:schemeClr val="tx1"/>
                </a:solidFill>
              </a:rPr>
              <a:t>مالی مبانی نظری حسابرسی ارائه گردد.</a:t>
            </a:r>
            <a:endParaRPr lang="en-US" sz="2800" dirty="0">
              <a:solidFill>
                <a:srgbClr val="C00000"/>
              </a:solidFill>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790688" cy="3459162"/>
          </a:xfrm>
        </p:spPr>
        <p:txBody>
          <a:bodyPr>
            <a:normAutofit/>
          </a:bodyPr>
          <a:lstStyle/>
          <a:p>
            <a:pPr algn="r"/>
            <a:r>
              <a:rPr lang="fa-IR" sz="2800" dirty="0" smtClean="0"/>
              <a:t>امروزه مطالعات حوزه حسابرسی بر درک و شناخت محصول نهایی است.در صورتی که دستیابی به شناخت منطقی از نقش حسابرسی تابعی از عوامل مختلف مانند انگیزه های افراد برای تقاضا و عرضه خدمات حسابرسی و ویژگی های اقتصادی حسابرسی است.</a:t>
            </a:r>
            <a:br>
              <a:rPr lang="fa-IR" sz="2800" dirty="0" smtClean="0"/>
            </a:br>
            <a:r>
              <a:rPr lang="fa-IR" sz="2800" dirty="0" smtClean="0"/>
              <a:t>موضوع حسابرسی در امر آموزش،اشتغال و... مبنای تحلیلی دارد و براساس مراحل زیر انجام میشود:</a:t>
            </a:r>
            <a:endParaRPr lang="en-US" sz="2800" dirty="0"/>
          </a:p>
        </p:txBody>
      </p:sp>
      <p:sp>
        <p:nvSpPr>
          <p:cNvPr id="3" name="Content Placeholder 2"/>
          <p:cNvSpPr>
            <a:spLocks noGrp="1"/>
          </p:cNvSpPr>
          <p:nvPr>
            <p:ph idx="1"/>
          </p:nvPr>
        </p:nvSpPr>
        <p:spPr>
          <a:xfrm>
            <a:off x="1143000" y="3810000"/>
            <a:ext cx="7790688" cy="2819400"/>
          </a:xfrm>
        </p:spPr>
        <p:txBody>
          <a:bodyPr/>
          <a:lstStyle/>
          <a:p>
            <a:pPr algn="r"/>
            <a:r>
              <a:rPr lang="fa-IR" dirty="0" smtClean="0">
                <a:solidFill>
                  <a:srgbClr val="FF0000"/>
                </a:solidFill>
              </a:rPr>
              <a:t>1-شرح و استدلال ماهیت خدمات حسابرسی</a:t>
            </a:r>
          </a:p>
          <a:p>
            <a:pPr algn="r"/>
            <a:r>
              <a:rPr lang="fa-IR" dirty="0" smtClean="0">
                <a:solidFill>
                  <a:schemeClr val="tx2">
                    <a:lumMod val="75000"/>
                  </a:schemeClr>
                </a:solidFill>
              </a:rPr>
              <a:t>2-جستجو برای بازار عرضه خدمات حسابرسی</a:t>
            </a:r>
          </a:p>
          <a:p>
            <a:pPr algn="r"/>
            <a:r>
              <a:rPr lang="fa-IR" dirty="0" smtClean="0">
                <a:solidFill>
                  <a:srgbClr val="C00000"/>
                </a:solidFill>
              </a:rPr>
              <a:t>3-تصمیم گیری در زمینه انعقاد قرارداد حسابرسی</a:t>
            </a:r>
          </a:p>
          <a:p>
            <a:pPr algn="r"/>
            <a:r>
              <a:rPr lang="fa-IR" dirty="0" smtClean="0">
                <a:solidFill>
                  <a:srgbClr val="00B050"/>
                </a:solidFill>
              </a:rPr>
              <a:t>4-حل و فصل مسائل سیاسی و قانونی مرتبط</a:t>
            </a:r>
            <a:endParaRPr lang="en-US" dirty="0">
              <a:solidFill>
                <a:srgbClr val="00B050"/>
              </a:solidFill>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49" presetClass="entr" presetSubtype="0" decel="100000" fill="hold" grpId="0"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7" dur="500"/>
                                        <p:tgtEl>
                                          <p:spTgt spid="3">
                                            <p:txEl>
                                              <p:pRg st="0" end="0"/>
                                            </p:txEl>
                                          </p:spTgt>
                                        </p:tgtEl>
                                      </p:cBhvr>
                                    </p:animEffect>
                                  </p:childTnLst>
                                </p:cTn>
                              </p:par>
                            </p:childTnLst>
                          </p:cTn>
                        </p:par>
                        <p:par>
                          <p:cTn id="18" fill="hold">
                            <p:stCondLst>
                              <p:cond delay="2500"/>
                            </p:stCondLst>
                            <p:childTnLst>
                              <p:par>
                                <p:cTn id="19" presetID="49" presetClass="entr" presetSubtype="0" decel="100000" fill="hold" grpId="0" nodeType="after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3"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24" dur="500"/>
                                        <p:tgtEl>
                                          <p:spTgt spid="3">
                                            <p:txEl>
                                              <p:pRg st="1" end="1"/>
                                            </p:txEl>
                                          </p:spTgt>
                                        </p:tgtEl>
                                      </p:cBhvr>
                                    </p:animEffect>
                                  </p:childTnLst>
                                </p:cTn>
                              </p:par>
                            </p:childTnLst>
                          </p:cTn>
                        </p:par>
                        <p:par>
                          <p:cTn id="25" fill="hold">
                            <p:stCondLst>
                              <p:cond delay="3000"/>
                            </p:stCondLst>
                            <p:childTnLst>
                              <p:par>
                                <p:cTn id="26" presetID="49" presetClass="entr" presetSubtype="0" decel="100000" fill="hold" grpId="0" nodeType="after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0" dur="5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31" dur="500"/>
                                        <p:tgtEl>
                                          <p:spTgt spid="3">
                                            <p:txEl>
                                              <p:pRg st="2" end="2"/>
                                            </p:txEl>
                                          </p:spTgt>
                                        </p:tgtEl>
                                      </p:cBhvr>
                                    </p:animEffect>
                                  </p:childTnLst>
                                </p:cTn>
                              </p:par>
                            </p:childTnLst>
                          </p:cTn>
                        </p:par>
                        <p:par>
                          <p:cTn id="32" fill="hold">
                            <p:stCondLst>
                              <p:cond delay="3500"/>
                            </p:stCondLst>
                            <p:childTnLst>
                              <p:par>
                                <p:cTn id="33" presetID="49" presetClass="entr" presetSubtype="0" decel="100000" fill="hold" grpId="0" nodeType="after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7" dur="500" fill="hold"/>
                                        <p:tgtEl>
                                          <p:spTgt spid="3">
                                            <p:txEl>
                                              <p:pRg st="3" end="3"/>
                                            </p:txEl>
                                          </p:spTgt>
                                        </p:tgtEl>
                                        <p:attrNameLst>
                                          <p:attrName>style.rotation</p:attrName>
                                        </p:attrNameLst>
                                      </p:cBhvr>
                                      <p:tavLst>
                                        <p:tav tm="0">
                                          <p:val>
                                            <p:fltVal val="360"/>
                                          </p:val>
                                        </p:tav>
                                        <p:tav tm="100000">
                                          <p:val>
                                            <p:fltVal val="0"/>
                                          </p:val>
                                        </p:tav>
                                      </p:tavLst>
                                    </p:anim>
                                    <p:animEffect transition="in" filter="fade">
                                      <p:cBhvr>
                                        <p:cTn id="3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790688" cy="3001962"/>
          </a:xfrm>
        </p:spPr>
        <p:txBody>
          <a:bodyPr>
            <a:normAutofit/>
          </a:bodyPr>
          <a:lstStyle/>
          <a:p>
            <a:pPr algn="r"/>
            <a:r>
              <a:rPr lang="fa-IR" sz="2800" dirty="0" smtClean="0"/>
              <a:t>در رقعه پیش رو (همین ترجمه)ابتدا موضوع </a:t>
            </a:r>
            <a:r>
              <a:rPr lang="fa-IR" sz="2800" dirty="0" smtClean="0">
                <a:solidFill>
                  <a:srgbClr val="C00000"/>
                </a:solidFill>
              </a:rPr>
              <a:t>فرضیه جایگزین</a:t>
            </a:r>
            <a:r>
              <a:rPr lang="fa-IR" sz="2800" dirty="0" smtClean="0">
                <a:solidFill>
                  <a:schemeClr val="bg2">
                    <a:lumMod val="25000"/>
                  </a:schemeClr>
                </a:solidFill>
              </a:rPr>
              <a:t> مطرح میشود که عبارت است از:</a:t>
            </a:r>
            <a:br>
              <a:rPr lang="fa-IR" sz="2800" dirty="0" smtClean="0">
                <a:solidFill>
                  <a:schemeClr val="bg2">
                    <a:lumMod val="25000"/>
                  </a:schemeClr>
                </a:solidFill>
              </a:rPr>
            </a:br>
            <a:r>
              <a:rPr lang="fa-IR" sz="2800" dirty="0" smtClean="0">
                <a:solidFill>
                  <a:srgbClr val="FF0000"/>
                </a:solidFill>
              </a:rPr>
              <a:t>فرضیه های جایگزین </a:t>
            </a:r>
            <a:r>
              <a:rPr lang="fa-IR" sz="2800" dirty="0" smtClean="0">
                <a:solidFill>
                  <a:schemeClr val="bg2">
                    <a:lumMod val="25000"/>
                  </a:schemeClr>
                </a:solidFill>
              </a:rPr>
              <a:t>:</a:t>
            </a:r>
            <a:br>
              <a:rPr lang="fa-IR" sz="2800" dirty="0" smtClean="0">
                <a:solidFill>
                  <a:schemeClr val="bg2">
                    <a:lumMod val="25000"/>
                  </a:schemeClr>
                </a:solidFill>
              </a:rPr>
            </a:br>
            <a:r>
              <a:rPr lang="fa-IR" sz="2800" dirty="0" smtClean="0">
                <a:solidFill>
                  <a:schemeClr val="bg2">
                    <a:lumMod val="25000"/>
                  </a:schemeClr>
                </a:solidFill>
              </a:rPr>
              <a:t>فرضیه هایی هستند که بعنوان گزینه پیشنهادی برای حل و فصل مسائل به حسابرسی و پیش بینی تقاضا برای خدمات حسابرسی است.</a:t>
            </a:r>
            <a:endParaRPr lang="en-US" sz="2800" dirty="0"/>
          </a:p>
        </p:txBody>
      </p:sp>
      <p:sp>
        <p:nvSpPr>
          <p:cNvPr id="3" name="Content Placeholder 2"/>
          <p:cNvSpPr>
            <a:spLocks noGrp="1"/>
          </p:cNvSpPr>
          <p:nvPr>
            <p:ph idx="1"/>
          </p:nvPr>
        </p:nvSpPr>
        <p:spPr>
          <a:xfrm>
            <a:off x="1219200" y="3200400"/>
            <a:ext cx="7714488" cy="3048000"/>
          </a:xfrm>
        </p:spPr>
        <p:txBody>
          <a:bodyPr>
            <a:normAutofit/>
          </a:bodyPr>
          <a:lstStyle/>
          <a:p>
            <a:pPr algn="r">
              <a:buNone/>
            </a:pPr>
            <a:r>
              <a:rPr lang="fa-IR" sz="2400" dirty="0" smtClean="0"/>
              <a:t>نقش محوری فرضیه ها، </a:t>
            </a:r>
            <a:r>
              <a:rPr lang="fa-IR" sz="2400" dirty="0" smtClean="0">
                <a:solidFill>
                  <a:srgbClr val="C00000"/>
                </a:solidFill>
              </a:rPr>
              <a:t>انتزاع</a:t>
            </a:r>
            <a:r>
              <a:rPr lang="fa-IR" sz="2400" dirty="0" smtClean="0"/>
              <a:t> بخشی از پدیده های بیرونی است که با برقراری آن شرایط، پیش بینی وضعیت موجود در حال و آینده مفید واقع میشود،یعنی فرضیه ها بر پدیده ها بی اثر هستند به عبارت دیگر فرضیه ها نوعی </a:t>
            </a:r>
            <a:r>
              <a:rPr lang="fa-IR" sz="2400" dirty="0" smtClean="0">
                <a:solidFill>
                  <a:srgbClr val="C00000"/>
                </a:solidFill>
              </a:rPr>
              <a:t>گزاره عینی و اثباتی </a:t>
            </a:r>
            <a:r>
              <a:rPr lang="fa-IR" sz="2400" dirty="0" smtClean="0"/>
              <a:t>است و</a:t>
            </a:r>
            <a:r>
              <a:rPr lang="fa-IR" sz="2400" dirty="0" smtClean="0">
                <a:solidFill>
                  <a:srgbClr val="C00000"/>
                </a:solidFill>
              </a:rPr>
              <a:t> </a:t>
            </a:r>
            <a:r>
              <a:rPr lang="fa-IR" sz="2400" dirty="0" smtClean="0"/>
              <a:t>جنبه</a:t>
            </a:r>
            <a:r>
              <a:rPr lang="fa-IR" sz="2400" dirty="0" smtClean="0">
                <a:solidFill>
                  <a:srgbClr val="C00000"/>
                </a:solidFill>
              </a:rPr>
              <a:t> شرطی </a:t>
            </a:r>
            <a:r>
              <a:rPr lang="fa-IR" sz="2400" dirty="0" smtClean="0"/>
              <a:t>دارد یعنی</a:t>
            </a:r>
            <a:r>
              <a:rPr lang="fa-IR" sz="2800" dirty="0" smtClean="0"/>
              <a:t>:</a:t>
            </a:r>
            <a:endParaRPr lang="en-US" sz="2800"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5"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74638"/>
            <a:ext cx="7866888" cy="3459162"/>
          </a:xfrm>
        </p:spPr>
        <p:txBody>
          <a:bodyPr>
            <a:normAutofit/>
          </a:bodyPr>
          <a:lstStyle/>
          <a:p>
            <a:pPr algn="r"/>
            <a:r>
              <a:rPr lang="fa-IR" sz="2400" dirty="0" smtClean="0"/>
              <a:t>اگر پیش بینی های حاصل از فرضیه ها معقول و منطقی باشد،اعتبار مفروضات بی اهمیت نیست.</a:t>
            </a:r>
            <a:br>
              <a:rPr lang="fa-IR" sz="2400" dirty="0" smtClean="0"/>
            </a:br>
            <a:r>
              <a:rPr lang="fa-IR" sz="2400" dirty="0" smtClean="0"/>
              <a:t>از طرفی دیگر اگر شواهد بوجود آمده از مشاهده و آزمایش یا هر روش دیگر پژوهشی ممکن است نتایجی مغایر با پیش بینی ها ایجاد کند که این تفاوت می تواند ناشی از برقرار نبودن مفروضات در فرضیه باشد که در اینصورت درستی و اعتبار فرضیه و نظریه ها زیر سوال است و در نهایت به پاسخ نادرست منتهی میشود. </a:t>
            </a:r>
            <a:endParaRPr lang="en-US" sz="2400" dirty="0"/>
          </a:p>
        </p:txBody>
      </p:sp>
      <p:sp>
        <p:nvSpPr>
          <p:cNvPr id="3" name="Content Placeholder 2"/>
          <p:cNvSpPr>
            <a:spLocks noGrp="1"/>
          </p:cNvSpPr>
          <p:nvPr>
            <p:ph idx="1"/>
          </p:nvPr>
        </p:nvSpPr>
        <p:spPr>
          <a:xfrm>
            <a:off x="1066800" y="4038600"/>
            <a:ext cx="7772400" cy="2438400"/>
          </a:xfrm>
        </p:spPr>
        <p:txBody>
          <a:bodyPr>
            <a:normAutofit/>
          </a:bodyPr>
          <a:lstStyle/>
          <a:p>
            <a:pPr algn="r"/>
            <a:r>
              <a:rPr lang="fa-IR" sz="2400" dirty="0" smtClean="0"/>
              <a:t>فرضیه هایی که تقاضا برای خدمت حسابرسی را مطرح میکند بر مبنای مفروضات بنیادی بسیاری است که با واقعیت ها و پدیده های عالم بیرون   همسو نیست. بنابراین معیار مناسب برای پذیرش یا رد فرضیه ها،</a:t>
            </a:r>
            <a:r>
              <a:rPr lang="fa-IR" sz="2400" dirty="0" smtClean="0">
                <a:solidFill>
                  <a:srgbClr val="C00000"/>
                </a:solidFill>
              </a:rPr>
              <a:t>میزان سازگاری</a:t>
            </a:r>
            <a:r>
              <a:rPr lang="fa-IR" sz="2400" dirty="0" smtClean="0"/>
              <a:t> بین پیش بینی های به عمل آمده،با شواهد بدست آمده از عمل حسابرسی است.</a:t>
            </a:r>
            <a:endParaRPr lang="en-US" sz="2400"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790688" cy="5516562"/>
          </a:xfrm>
        </p:spPr>
        <p:txBody>
          <a:bodyPr>
            <a:normAutofit/>
          </a:bodyPr>
          <a:lstStyle/>
          <a:p>
            <a:pPr algn="r">
              <a:lnSpc>
                <a:spcPct val="150000"/>
              </a:lnSpc>
            </a:pPr>
            <a:r>
              <a:rPr lang="fa-IR" sz="2400" dirty="0" smtClean="0"/>
              <a:t>و به دانشجویان و دانش پژوهان پیشنهاد شده با آگاهی و اطلاع داشتن از ساختار شرطی و ماهیت غیرقطعی و متغیر فرضیه ها و سودمندی و مفید  بودن آنها برای </a:t>
            </a:r>
            <a:r>
              <a:rPr lang="fa-IR" sz="2400" dirty="0" smtClean="0">
                <a:solidFill>
                  <a:srgbClr val="C00000"/>
                </a:solidFill>
              </a:rPr>
              <a:t>شرح </a:t>
            </a:r>
            <a:r>
              <a:rPr lang="fa-IR" sz="2400" dirty="0" smtClean="0">
                <a:solidFill>
                  <a:schemeClr val="bg2">
                    <a:lumMod val="25000"/>
                  </a:schemeClr>
                </a:solidFill>
              </a:rPr>
              <a:t>و</a:t>
            </a:r>
            <a:r>
              <a:rPr lang="fa-IR" sz="2400" dirty="0" smtClean="0">
                <a:solidFill>
                  <a:srgbClr val="C00000"/>
                </a:solidFill>
              </a:rPr>
              <a:t>پیش بینی </a:t>
            </a:r>
            <a:r>
              <a:rPr lang="fa-IR" sz="2400" dirty="0" smtClean="0">
                <a:solidFill>
                  <a:schemeClr val="bg2">
                    <a:lumMod val="25000"/>
                  </a:schemeClr>
                </a:solidFill>
              </a:rPr>
              <a:t>پدیده ها از بین فرضیه های طرح شده،انتخاب مناسبی انجام دهند یا فرضیه جایگزین معرفی کنند که بتواند شرح و پیش بینی علل عرضه و تقاضا (بازار)را برای خدمات حسابرسی تبین کند.</a:t>
            </a:r>
            <a:br>
              <a:rPr lang="fa-IR" sz="2400" dirty="0" smtClean="0">
                <a:solidFill>
                  <a:schemeClr val="bg2">
                    <a:lumMod val="25000"/>
                  </a:schemeClr>
                </a:solidFill>
              </a:rPr>
            </a:br>
            <a:r>
              <a:rPr lang="fa-IR" sz="2400" dirty="0" smtClean="0">
                <a:solidFill>
                  <a:schemeClr val="bg2">
                    <a:lumMod val="25000"/>
                  </a:schemeClr>
                </a:solidFill>
              </a:rPr>
              <a:t>دلایل مهم برای تهیه مفاهیم بنیادی حسابرسی که در سال</a:t>
            </a:r>
            <a:r>
              <a:rPr lang="fa-IR" sz="2400" dirty="0" smtClean="0">
                <a:solidFill>
                  <a:srgbClr val="C00000"/>
                </a:solidFill>
              </a:rPr>
              <a:t>1973</a:t>
            </a:r>
            <a:r>
              <a:rPr lang="fa-IR" sz="2400" dirty="0" smtClean="0">
                <a:solidFill>
                  <a:schemeClr val="tx1"/>
                </a:solidFill>
              </a:rPr>
              <a:t>بعنوان عوامل توجیه کننده تقاضا برای خدمت حسابرسی شد بصورت زیر میباشد:</a:t>
            </a:r>
            <a:r>
              <a:rPr lang="fa-IR" sz="2400" dirty="0" smtClean="0"/>
              <a:t> </a:t>
            </a:r>
            <a:endParaRPr lang="en-US" sz="2400"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790688" cy="6354762"/>
          </a:xfrm>
        </p:spPr>
        <p:txBody>
          <a:bodyPr>
            <a:normAutofit/>
          </a:bodyPr>
          <a:lstStyle/>
          <a:p>
            <a:pPr algn="r"/>
            <a:r>
              <a:rPr lang="fa-IR" sz="2400" dirty="0" smtClean="0"/>
              <a:t>1-</a:t>
            </a:r>
            <a:r>
              <a:rPr lang="fa-IR" sz="2400" dirty="0" smtClean="0">
                <a:solidFill>
                  <a:srgbClr val="C00000"/>
                </a:solidFill>
              </a:rPr>
              <a:t>تضاد منافع: </a:t>
            </a:r>
            <a:br>
              <a:rPr lang="fa-IR" sz="2400" dirty="0" smtClean="0">
                <a:solidFill>
                  <a:srgbClr val="C00000"/>
                </a:solidFill>
              </a:rPr>
            </a:br>
            <a:r>
              <a:rPr lang="fa-IR" sz="2400" dirty="0" smtClean="0">
                <a:solidFill>
                  <a:schemeClr val="bg2">
                    <a:lumMod val="25000"/>
                  </a:schemeClr>
                </a:solidFill>
              </a:rPr>
              <a:t>تضاد بین منافع  تهیه کننده و استفاده کننده اطلاعات(ممکن است اطلاعات مغرضانه باشد)</a:t>
            </a:r>
            <a:br>
              <a:rPr lang="fa-IR" sz="2400" dirty="0" smtClean="0">
                <a:solidFill>
                  <a:schemeClr val="bg2">
                    <a:lumMod val="25000"/>
                  </a:schemeClr>
                </a:solidFill>
              </a:rPr>
            </a:br>
            <a:r>
              <a:rPr lang="fa-IR" sz="2400" dirty="0" smtClean="0">
                <a:solidFill>
                  <a:schemeClr val="bg2">
                    <a:lumMod val="25000"/>
                  </a:schemeClr>
                </a:solidFill>
              </a:rPr>
              <a:t>2-</a:t>
            </a:r>
            <a:r>
              <a:rPr lang="fa-IR" sz="2400" dirty="0" smtClean="0">
                <a:solidFill>
                  <a:srgbClr val="C00000"/>
                </a:solidFill>
              </a:rPr>
              <a:t>پیامد: </a:t>
            </a:r>
            <a:br>
              <a:rPr lang="fa-IR" sz="2400" dirty="0" smtClean="0">
                <a:solidFill>
                  <a:srgbClr val="C00000"/>
                </a:solidFill>
              </a:rPr>
            </a:br>
            <a:r>
              <a:rPr lang="fa-IR" sz="2400" dirty="0" smtClean="0">
                <a:solidFill>
                  <a:schemeClr val="bg2">
                    <a:lumMod val="25000"/>
                  </a:schemeClr>
                </a:solidFill>
              </a:rPr>
              <a:t>اطلاعات و گزارشگری های مالی ممکن است</a:t>
            </a:r>
            <a:r>
              <a:rPr lang="fa-IR" sz="2400" dirty="0" smtClean="0">
                <a:solidFill>
                  <a:srgbClr val="C00000"/>
                </a:solidFill>
              </a:rPr>
              <a:t> </a:t>
            </a:r>
            <a:r>
              <a:rPr lang="fa-IR" sz="2400" dirty="0" smtClean="0">
                <a:solidFill>
                  <a:schemeClr val="bg2">
                    <a:lumMod val="25000"/>
                  </a:schemeClr>
                </a:solidFill>
              </a:rPr>
              <a:t> </a:t>
            </a:r>
            <a:r>
              <a:rPr lang="fa-IR" sz="2400" dirty="0" smtClean="0">
                <a:solidFill>
                  <a:srgbClr val="C00000"/>
                </a:solidFill>
              </a:rPr>
              <a:t>پیامدهای </a:t>
            </a:r>
            <a:br>
              <a:rPr lang="fa-IR" sz="2400" dirty="0" smtClean="0">
                <a:solidFill>
                  <a:srgbClr val="C00000"/>
                </a:solidFill>
              </a:rPr>
            </a:br>
            <a:r>
              <a:rPr lang="fa-IR" sz="2400" dirty="0" smtClean="0">
                <a:solidFill>
                  <a:schemeClr val="bg2">
                    <a:lumMod val="25000"/>
                  </a:schemeClr>
                </a:solidFill>
              </a:rPr>
              <a:t>(اقتصادی با اهمیتی برای </a:t>
            </a:r>
            <a:r>
              <a:rPr lang="fa-IR" sz="2400" dirty="0" smtClean="0">
                <a:solidFill>
                  <a:srgbClr val="C00000"/>
                </a:solidFill>
              </a:rPr>
              <a:t>تصمیم گیرندگان </a:t>
            </a:r>
            <a:r>
              <a:rPr lang="fa-IR" sz="2400" dirty="0" smtClean="0">
                <a:solidFill>
                  <a:schemeClr val="bg2">
                    <a:lumMod val="25000"/>
                  </a:schemeClr>
                </a:solidFill>
              </a:rPr>
              <a:t>باشد. </a:t>
            </a:r>
            <a:br>
              <a:rPr lang="fa-IR" sz="2400" dirty="0" smtClean="0">
                <a:solidFill>
                  <a:schemeClr val="bg2">
                    <a:lumMod val="25000"/>
                  </a:schemeClr>
                </a:solidFill>
              </a:rPr>
            </a:br>
            <a:r>
              <a:rPr lang="fa-IR" sz="2400" dirty="0" smtClean="0">
                <a:solidFill>
                  <a:schemeClr val="bg2">
                    <a:lumMod val="25000"/>
                  </a:schemeClr>
                </a:solidFill>
              </a:rPr>
              <a:t>3-</a:t>
            </a:r>
            <a:r>
              <a:rPr lang="fa-IR" sz="2400" dirty="0" smtClean="0">
                <a:solidFill>
                  <a:srgbClr val="C00000"/>
                </a:solidFill>
              </a:rPr>
              <a:t>پیچیدگی: </a:t>
            </a:r>
            <a:br>
              <a:rPr lang="fa-IR" sz="2400" dirty="0" smtClean="0">
                <a:solidFill>
                  <a:srgbClr val="C00000"/>
                </a:solidFill>
              </a:rPr>
            </a:br>
            <a:r>
              <a:rPr lang="fa-IR" sz="2400" dirty="0" smtClean="0">
                <a:solidFill>
                  <a:schemeClr val="bg2">
                    <a:lumMod val="25000"/>
                  </a:schemeClr>
                </a:solidFill>
              </a:rPr>
              <a:t>فرایند تبدیل داده هابه اطلاعات که باید کیفیت و مطلوب بودن اطلاعات توسط افراد متخصص </a:t>
            </a:r>
            <a:r>
              <a:rPr lang="fa-IR" sz="2400" dirty="0" smtClean="0">
                <a:solidFill>
                  <a:srgbClr val="C00000"/>
                </a:solidFill>
              </a:rPr>
              <a:t>(حسابرس)</a:t>
            </a:r>
            <a:r>
              <a:rPr lang="fa-IR" sz="2400" dirty="0" smtClean="0">
                <a:solidFill>
                  <a:schemeClr val="bg2">
                    <a:lumMod val="25000"/>
                  </a:schemeClr>
                </a:solidFill>
              </a:rPr>
              <a:t>بررسی شود.</a:t>
            </a:r>
            <a:br>
              <a:rPr lang="fa-IR" sz="2400" dirty="0" smtClean="0">
                <a:solidFill>
                  <a:schemeClr val="bg2">
                    <a:lumMod val="25000"/>
                  </a:schemeClr>
                </a:solidFill>
              </a:rPr>
            </a:br>
            <a:r>
              <a:rPr lang="fa-IR" sz="2400" dirty="0" smtClean="0">
                <a:solidFill>
                  <a:schemeClr val="bg2">
                    <a:lumMod val="25000"/>
                  </a:schemeClr>
                </a:solidFill>
              </a:rPr>
              <a:t>4-</a:t>
            </a:r>
            <a:r>
              <a:rPr lang="fa-IR" sz="2400" dirty="0" smtClean="0">
                <a:solidFill>
                  <a:srgbClr val="C00000"/>
                </a:solidFill>
              </a:rPr>
              <a:t>عدم دسترسی مستقیم:</a:t>
            </a:r>
            <a:br>
              <a:rPr lang="fa-IR" sz="2400" dirty="0" smtClean="0">
                <a:solidFill>
                  <a:srgbClr val="C00000"/>
                </a:solidFill>
              </a:rPr>
            </a:br>
            <a:r>
              <a:rPr lang="fa-IR" sz="2400" dirty="0" smtClean="0">
                <a:solidFill>
                  <a:schemeClr val="bg2">
                    <a:lumMod val="25000"/>
                  </a:schemeClr>
                </a:solidFill>
              </a:rPr>
              <a:t>چون استفاده کنندگان از اطلاعات دسترسی مستقیم به اطلاعات ندارند باید کیفیت آنها توسط حسابرسی بررسی </a:t>
            </a:r>
            <a:br>
              <a:rPr lang="fa-IR" sz="2400" dirty="0" smtClean="0">
                <a:solidFill>
                  <a:schemeClr val="bg2">
                    <a:lumMod val="25000"/>
                  </a:schemeClr>
                </a:solidFill>
              </a:rPr>
            </a:br>
            <a:r>
              <a:rPr lang="fa-IR" sz="2400" dirty="0" smtClean="0">
                <a:solidFill>
                  <a:schemeClr val="bg2">
                    <a:lumMod val="25000"/>
                  </a:schemeClr>
                </a:solidFill>
              </a:rPr>
              <a:t>شود.</a:t>
            </a:r>
            <a:br>
              <a:rPr lang="fa-IR" sz="2400" dirty="0" smtClean="0">
                <a:solidFill>
                  <a:schemeClr val="bg2">
                    <a:lumMod val="25000"/>
                  </a:schemeClr>
                </a:solidFill>
              </a:rPr>
            </a:br>
            <a:r>
              <a:rPr lang="fa-IR" sz="2400" dirty="0" smtClean="0">
                <a:solidFill>
                  <a:schemeClr val="bg2">
                    <a:lumMod val="25000"/>
                  </a:schemeClr>
                </a:solidFill>
              </a:rPr>
              <a:t>به خوانندگان و پژوهشگران توصیه شده است آثار عوامل را بر فرضیه های مطرح شده بررسی کنند.</a:t>
            </a:r>
            <a:endParaRPr lang="en-US" sz="2400" dirty="0">
              <a:solidFill>
                <a:schemeClr val="bg2">
                  <a:lumMod val="25000"/>
                </a:schemeClr>
              </a:solidFill>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790688" cy="2316162"/>
          </a:xfrm>
        </p:spPr>
        <p:txBody>
          <a:bodyPr>
            <a:normAutofit fontScale="90000"/>
          </a:bodyPr>
          <a:lstStyle/>
          <a:p>
            <a:pPr algn="r"/>
            <a:r>
              <a:rPr lang="fa-IR" sz="2400" dirty="0" smtClean="0"/>
              <a:t>در نوشته خانم لاواس به سه فرضیه سودمند در پیش بینی و شرح تقاضا برای خدمات حسابرسی که شامل:</a:t>
            </a:r>
            <a:br>
              <a:rPr lang="fa-IR" sz="2400" dirty="0" smtClean="0"/>
            </a:br>
            <a:r>
              <a:rPr lang="fa-IR" sz="2400" dirty="0" smtClean="0">
                <a:solidFill>
                  <a:srgbClr val="C00000"/>
                </a:solidFill>
              </a:rPr>
              <a:t>فرضیه مباشرت</a:t>
            </a:r>
            <a:br>
              <a:rPr lang="fa-IR" sz="2400" dirty="0" smtClean="0">
                <a:solidFill>
                  <a:srgbClr val="C00000"/>
                </a:solidFill>
              </a:rPr>
            </a:br>
            <a:r>
              <a:rPr lang="fa-IR" sz="2400" dirty="0" smtClean="0">
                <a:solidFill>
                  <a:srgbClr val="C00000"/>
                </a:solidFill>
              </a:rPr>
              <a:t>فرضیه اطلاعات </a:t>
            </a:r>
            <a:br>
              <a:rPr lang="fa-IR" sz="2400" dirty="0" smtClean="0">
                <a:solidFill>
                  <a:srgbClr val="C00000"/>
                </a:solidFill>
              </a:rPr>
            </a:br>
            <a:r>
              <a:rPr lang="fa-IR" sz="2400" dirty="0" smtClean="0">
                <a:solidFill>
                  <a:srgbClr val="C00000"/>
                </a:solidFill>
              </a:rPr>
              <a:t>فرضیه بیمه </a:t>
            </a:r>
            <a:br>
              <a:rPr lang="fa-IR" sz="2400" dirty="0" smtClean="0">
                <a:solidFill>
                  <a:srgbClr val="C00000"/>
                </a:solidFill>
              </a:rPr>
            </a:br>
            <a:r>
              <a:rPr lang="fa-IR" sz="2400" dirty="0" smtClean="0">
                <a:solidFill>
                  <a:schemeClr val="bg2">
                    <a:lumMod val="25000"/>
                  </a:schemeClr>
                </a:solidFill>
              </a:rPr>
              <a:t>اشاره شده است که و در فصول آینده آمده است(فصل سوم)وپنجم.</a:t>
            </a:r>
            <a:br>
              <a:rPr lang="fa-IR" sz="2400" dirty="0" smtClean="0">
                <a:solidFill>
                  <a:schemeClr val="bg2">
                    <a:lumMod val="25000"/>
                  </a:schemeClr>
                </a:solidFill>
              </a:rPr>
            </a:br>
            <a:endParaRPr lang="en-US" sz="2400" dirty="0"/>
          </a:p>
        </p:txBody>
      </p:sp>
      <p:sp>
        <p:nvSpPr>
          <p:cNvPr id="3" name="Content Placeholder 2"/>
          <p:cNvSpPr>
            <a:spLocks noGrp="1"/>
          </p:cNvSpPr>
          <p:nvPr>
            <p:ph idx="1"/>
          </p:nvPr>
        </p:nvSpPr>
        <p:spPr>
          <a:xfrm>
            <a:off x="1219200" y="2438400"/>
            <a:ext cx="7714488" cy="4114800"/>
          </a:xfrm>
        </p:spPr>
        <p:txBody>
          <a:bodyPr>
            <a:normAutofit/>
          </a:bodyPr>
          <a:lstStyle/>
          <a:p>
            <a:pPr algn="r"/>
            <a:r>
              <a:rPr lang="fa-IR" sz="2800" dirty="0" smtClean="0">
                <a:solidFill>
                  <a:srgbClr val="C00000"/>
                </a:solidFill>
              </a:rPr>
              <a:t>رابطه نمایندگی: </a:t>
            </a:r>
          </a:p>
          <a:p>
            <a:pPr algn="r"/>
            <a:r>
              <a:rPr lang="fa-IR" sz="2400" dirty="0" smtClean="0"/>
              <a:t>چون هرکدام از طرفین رابطه نمایندگی(یعنی مالک و نماینده) به دنبال به حداکثر رساندن منافع شخصی خود هستند بنابراین نیاز به اعمال </a:t>
            </a:r>
            <a:r>
              <a:rPr lang="fa-IR" sz="2400" dirty="0" smtClean="0">
                <a:solidFill>
                  <a:srgbClr val="C00000"/>
                </a:solidFill>
              </a:rPr>
              <a:t>نظارت</a:t>
            </a:r>
            <a:r>
              <a:rPr lang="fa-IR" sz="2400" dirty="0" smtClean="0"/>
              <a:t> به عملکرد نماینده از طرف </a:t>
            </a:r>
            <a:r>
              <a:rPr lang="fa-IR" sz="2400" dirty="0" smtClean="0">
                <a:solidFill>
                  <a:srgbClr val="C00000"/>
                </a:solidFill>
              </a:rPr>
              <a:t>حسابرسی</a:t>
            </a:r>
            <a:r>
              <a:rPr lang="fa-IR" sz="2400" dirty="0" smtClean="0"/>
              <a:t> است.</a:t>
            </a:r>
          </a:p>
          <a:p>
            <a:pPr algn="r"/>
            <a:r>
              <a:rPr lang="fa-IR" dirty="0" smtClean="0">
                <a:solidFill>
                  <a:srgbClr val="C00000"/>
                </a:solidFill>
              </a:rPr>
              <a:t>فرضیه مباشرت: </a:t>
            </a:r>
          </a:p>
          <a:p>
            <a:pPr algn="r"/>
            <a:r>
              <a:rPr lang="fa-IR" sz="2400" dirty="0" smtClean="0"/>
              <a:t>باتوجه به رابطه نمایندگی که اختیاراتی از طرف مالک به نماینده وی صورت گرفته مالک باید برای نظارت بر عملکرد نماینده از خدمات حسابرسی استفاده کند.</a:t>
            </a:r>
            <a:endParaRPr lang="en-US" sz="2400" dirty="0">
              <a:solidFill>
                <a:srgbClr val="C00000"/>
              </a:solidFill>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par>
                          <p:cTn id="8" fill="hold">
                            <p:stCondLst>
                              <p:cond delay="500"/>
                            </p:stCondLst>
                            <p:childTnLst>
                              <p:par>
                                <p:cTn id="9" presetID="24"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to="" calcmode="lin" valueType="num">
                                      <p:cBhvr>
                                        <p:cTn id="11" dur="1" fill="hold"/>
                                        <p:tgtEl>
                                          <p:spTgt spid="3">
                                            <p:txEl>
                                              <p:pRg st="0" end="0"/>
                                            </p:txEl>
                                          </p:spTgt>
                                        </p:tgtEl>
                                        <p:attrNameLst>
                                          <p:attrName/>
                                        </p:attrNameLst>
                                      </p:cBhvr>
                                    </p:anim>
                                  </p:childTnLst>
                                </p:cTn>
                              </p:par>
                            </p:childTnLst>
                          </p:cTn>
                        </p:par>
                        <p:par>
                          <p:cTn id="12" fill="hold">
                            <p:stCondLst>
                              <p:cond delay="500"/>
                            </p:stCondLst>
                            <p:childTnLst>
                              <p:par>
                                <p:cTn id="13" presetID="24"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to="" calcmode="lin" valueType="num">
                                      <p:cBhvr>
                                        <p:cTn id="15" dur="1" fill="hold"/>
                                        <p:tgtEl>
                                          <p:spTgt spid="3">
                                            <p:txEl>
                                              <p:pRg st="1" end="1"/>
                                            </p:txEl>
                                          </p:spTgt>
                                        </p:tgtEl>
                                        <p:attrNameLst>
                                          <p:attrName/>
                                        </p:attrNameLst>
                                      </p:cBhvr>
                                    </p:anim>
                                  </p:childTnLst>
                                </p:cTn>
                              </p:par>
                            </p:childTnLst>
                          </p:cTn>
                        </p:par>
                        <p:par>
                          <p:cTn id="16" fill="hold">
                            <p:stCondLst>
                              <p:cond delay="500"/>
                            </p:stCondLst>
                            <p:childTnLst>
                              <p:par>
                                <p:cTn id="17" presetID="24"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to="" calcmode="lin" valueType="num">
                                      <p:cBhvr>
                                        <p:cTn id="19" dur="1" fill="hold"/>
                                        <p:tgtEl>
                                          <p:spTgt spid="3">
                                            <p:txEl>
                                              <p:pRg st="2" end="2"/>
                                            </p:txEl>
                                          </p:spTgt>
                                        </p:tgtEl>
                                        <p:attrNameLst>
                                          <p:attrName/>
                                        </p:attrNameLst>
                                      </p:cBhvr>
                                    </p:anim>
                                  </p:childTnLst>
                                </p:cTn>
                              </p:par>
                            </p:childTnLst>
                          </p:cTn>
                        </p:par>
                        <p:par>
                          <p:cTn id="20" fill="hold">
                            <p:stCondLst>
                              <p:cond delay="500"/>
                            </p:stCondLst>
                            <p:childTnLst>
                              <p:par>
                                <p:cTn id="21" presetID="24" presetClass="entr" presetSubtype="0"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to="" calcmode="lin" valueType="num">
                                      <p:cBhvr>
                                        <p:cTn id="23"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457200"/>
            <a:ext cx="7638288" cy="5791200"/>
          </a:xfrm>
        </p:spPr>
        <p:txBody>
          <a:bodyPr>
            <a:normAutofit/>
          </a:bodyPr>
          <a:lstStyle/>
          <a:p>
            <a:pPr algn="r"/>
            <a:r>
              <a:rPr lang="fa-IR" sz="2400" dirty="0" smtClean="0">
                <a:solidFill>
                  <a:srgbClr val="C00000"/>
                </a:solidFill>
              </a:rPr>
              <a:t>فرضیه اطلاعات: </a:t>
            </a:r>
          </a:p>
          <a:p>
            <a:pPr algn="r"/>
            <a:r>
              <a:rPr lang="fa-IR" sz="2400" dirty="0" smtClean="0"/>
              <a:t>بیان میکند که نظارت بر اطلاعات مالی باعث شده است که اطلاعات از اهمیت ویژه ای برخوردار باشند.وبراین اساس تقاضا برای سرمایه گذاری در شرکتهایی که  صورتهای مالی آنها حسابرسی شده بیشتر خواهد بود بنابراین فرضیه جایگزین یا مکمل فرضیه مباشرت،فرضیه اطلاعات است.</a:t>
            </a:r>
          </a:p>
          <a:p>
            <a:pPr algn="r"/>
            <a:r>
              <a:rPr lang="fa-IR" sz="2400" dirty="0" smtClean="0">
                <a:solidFill>
                  <a:srgbClr val="C00000"/>
                </a:solidFill>
              </a:rPr>
              <a:t>فرضیه بیمه: </a:t>
            </a:r>
          </a:p>
          <a:p>
            <a:pPr algn="r"/>
            <a:r>
              <a:rPr lang="fa-IR" sz="2400" dirty="0" smtClean="0"/>
              <a:t>با توجه به طرح دعاوی مختلف و بی شمار در محاکم قضایی  و ورود حسابرسی بعنوان دفاع از موضوعات مطرح شده نشان از این دارد که حسابرسی به نوعی اطلاعات وی را بیمه کرده است چون حسابرس </a:t>
            </a:r>
          </a:p>
          <a:p>
            <a:pPr algn="r"/>
            <a:r>
              <a:rPr lang="fa-IR" sz="2400" dirty="0" smtClean="0"/>
              <a:t>فردی است متخصص در زمینه مسائل مالی،... است.</a:t>
            </a:r>
            <a:endParaRPr lang="en-US" sz="2400" dirty="0">
              <a:solidFill>
                <a:srgbClr val="C00000"/>
              </a:solidFill>
            </a:endParaRPr>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a:r>
              <a:rPr lang="fa-IR" sz="2400" dirty="0" smtClean="0">
                <a:solidFill>
                  <a:srgbClr val="FF0000"/>
                </a:solidFill>
              </a:rPr>
              <a:t>خلاصه مطالب:</a:t>
            </a:r>
          </a:p>
          <a:p>
            <a:pPr algn="r"/>
            <a:r>
              <a:rPr lang="fa-IR" sz="2200" dirty="0" smtClean="0"/>
              <a:t>از نظر خانم والاس باید به حسابرسی بعنوان یک کالای اقتصادی نگاه کنیم </a:t>
            </a:r>
          </a:p>
          <a:p>
            <a:pPr algn="r"/>
            <a:r>
              <a:rPr lang="fa-IR" sz="2400" dirty="0" smtClean="0"/>
              <a:t>حسابرسی دارای مبانی نظری است </a:t>
            </a:r>
          </a:p>
          <a:p>
            <a:pPr algn="r"/>
            <a:r>
              <a:rPr lang="fa-IR" sz="2400" dirty="0" smtClean="0">
                <a:solidFill>
                  <a:srgbClr val="FF0000"/>
                </a:solidFill>
              </a:rPr>
              <a:t>مبنای تحلیلی به مقوله حسابرسی طبق مراحل زیر است </a:t>
            </a:r>
            <a:r>
              <a:rPr lang="fa-IR" sz="2400" dirty="0" smtClean="0"/>
              <a:t>:</a:t>
            </a:r>
          </a:p>
          <a:p>
            <a:pPr algn="r"/>
            <a:r>
              <a:rPr lang="fa-IR" sz="2400" dirty="0" smtClean="0"/>
              <a:t>-شرح و استدلال ماهیت خدمات حسابرسی</a:t>
            </a:r>
          </a:p>
          <a:p>
            <a:pPr algn="r"/>
            <a:r>
              <a:rPr lang="fa-IR" sz="2400" dirty="0" smtClean="0"/>
              <a:t>-جستجو برای بازار عرضه خدمات حسابرسی</a:t>
            </a:r>
          </a:p>
          <a:p>
            <a:pPr algn="r"/>
            <a:r>
              <a:rPr lang="fa-IR" sz="2400" dirty="0" smtClean="0"/>
              <a:t>-تصمیم گیری در زمینه انعقاد قراردادحسابرسی</a:t>
            </a:r>
          </a:p>
          <a:p>
            <a:pPr algn="r"/>
            <a:r>
              <a:rPr lang="fa-IR" sz="2400" dirty="0" smtClean="0"/>
              <a:t>-حل و فصل مسائل سیاسی و قانونی مرتبط </a:t>
            </a:r>
            <a:endParaRPr lang="en-US" sz="2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5897880"/>
          </a:xfrm>
        </p:spPr>
        <p:txBody>
          <a:bodyPr>
            <a:normAutofit/>
          </a:bodyPr>
          <a:lstStyle/>
          <a:p>
            <a:pPr algn="r"/>
            <a:r>
              <a:rPr lang="fa-IR" dirty="0" smtClean="0">
                <a:solidFill>
                  <a:srgbClr val="FF0000"/>
                </a:solidFill>
              </a:rPr>
              <a:t>دلایل مهم کمیته مفاهیم بنیادی </a:t>
            </a:r>
            <a:r>
              <a:rPr lang="fa-IR" dirty="0" smtClean="0">
                <a:solidFill>
                  <a:schemeClr val="tx1"/>
                </a:solidFill>
              </a:rPr>
              <a:t>در سال 1973</a:t>
            </a:r>
            <a:r>
              <a:rPr lang="fa-IR" dirty="0" smtClean="0">
                <a:solidFill>
                  <a:srgbClr val="FF0000"/>
                </a:solidFill>
              </a:rPr>
              <a:t>برای توجیه تقاضا برای خدمات  </a:t>
            </a:r>
            <a:r>
              <a:rPr lang="fa-IR" dirty="0" smtClean="0">
                <a:solidFill>
                  <a:schemeClr val="tx1"/>
                </a:solidFill>
              </a:rPr>
              <a:t>حسابرسی شامل :</a:t>
            </a:r>
            <a:br>
              <a:rPr lang="fa-IR" dirty="0" smtClean="0">
                <a:solidFill>
                  <a:schemeClr val="tx1"/>
                </a:solidFill>
              </a:rPr>
            </a:br>
            <a:r>
              <a:rPr lang="fa-IR" dirty="0" smtClean="0">
                <a:solidFill>
                  <a:schemeClr val="tx1"/>
                </a:solidFill>
                <a:latin typeface="IPT.Titr" pitchFamily="2" charset="2"/>
                <a:cs typeface="Aban" pitchFamily="2" charset="-78"/>
              </a:rPr>
              <a:t>- تضاد منافع</a:t>
            </a:r>
            <a:r>
              <a:rPr lang="fa-IR" dirty="0" smtClean="0">
                <a:solidFill>
                  <a:schemeClr val="tx1"/>
                </a:solidFill>
                <a:cs typeface="Aban" pitchFamily="2" charset="-78"/>
              </a:rPr>
              <a:t/>
            </a:r>
            <a:br>
              <a:rPr lang="fa-IR" dirty="0" smtClean="0">
                <a:solidFill>
                  <a:schemeClr val="tx1"/>
                </a:solidFill>
                <a:cs typeface="Aban" pitchFamily="2" charset="-78"/>
              </a:rPr>
            </a:br>
            <a:r>
              <a:rPr lang="fa-IR" dirty="0" smtClean="0">
                <a:solidFill>
                  <a:schemeClr val="tx1"/>
                </a:solidFill>
                <a:cs typeface="Aban" pitchFamily="2" charset="-78"/>
              </a:rPr>
              <a:t>- پیامد</a:t>
            </a:r>
            <a:br>
              <a:rPr lang="fa-IR" dirty="0" smtClean="0">
                <a:solidFill>
                  <a:schemeClr val="tx1"/>
                </a:solidFill>
                <a:cs typeface="Aban" pitchFamily="2" charset="-78"/>
              </a:rPr>
            </a:br>
            <a:r>
              <a:rPr lang="fa-IR" dirty="0" smtClean="0">
                <a:solidFill>
                  <a:schemeClr val="tx1"/>
                </a:solidFill>
                <a:cs typeface="Aban" pitchFamily="2" charset="-78"/>
              </a:rPr>
              <a:t>- پیچیدگی </a:t>
            </a:r>
            <a:br>
              <a:rPr lang="fa-IR" dirty="0" smtClean="0">
                <a:solidFill>
                  <a:schemeClr val="tx1"/>
                </a:solidFill>
                <a:cs typeface="Aban" pitchFamily="2" charset="-78"/>
              </a:rPr>
            </a:br>
            <a:r>
              <a:rPr lang="fa-IR" dirty="0" smtClean="0">
                <a:solidFill>
                  <a:schemeClr val="tx1"/>
                </a:solidFill>
                <a:cs typeface="Aban" pitchFamily="2" charset="-78"/>
              </a:rPr>
              <a:t>-عدم دسترسی مستقیم  </a:t>
            </a:r>
            <a:br>
              <a:rPr lang="fa-IR" dirty="0" smtClean="0">
                <a:solidFill>
                  <a:schemeClr val="tx1"/>
                </a:solidFill>
                <a:cs typeface="Aban" pitchFamily="2" charset="-78"/>
              </a:rPr>
            </a:br>
            <a:endParaRPr lang="en-US" dirty="0">
              <a:solidFill>
                <a:schemeClr val="tx1"/>
              </a:solidFill>
              <a:cs typeface="Aban" pitchFamily="2" charset="-78"/>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Solstice</Template>
  <TotalTime>313</TotalTime>
  <Words>753</Words>
  <Application>Microsoft Office PowerPoint</Application>
  <PresentationFormat>On-screen Show (4:3)</PresentationFormat>
  <Paragraphs>51</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به نام خدا</vt:lpstr>
      <vt:lpstr>نکته مهم:اصول،استانداردها و رویه های حسابداری و حسابرسی که در این کتاب عنوان شده لزوماً نظر رسمی سازمان حسابرسی نیست. </vt:lpstr>
      <vt:lpstr>خانم وندا ای-والاس کیست؟</vt:lpstr>
      <vt:lpstr>1991-1994 عضو شورای سردبیری افق های حسابداری 1995-1998 سردبیر نشریه مباحثی در آموزش حسابداری</vt:lpstr>
      <vt:lpstr> مقدمه فصل اول:  بعضی ها اعتقاد دارند که تدوین نظریه حسابرسی اگر امری غیرممکن نباشد خیلی دور از ذهن است.عده ای اعتقاد دارند تلاشی بیهوده است. بعضی ها حسابرسی را موضوعی کاملاً عملی و غیر نظری میدانند و باور دارند که حسابرسی مجموعه ای از رویه ها،روش ها،فنون است و   کاملاً عمل گرا است و نیازی به توصیف و استدلال ندارد. از نظر خانم والاس نظریه حسابرسی دست یافتنی است.و شناخت نظریه حسابرسی میتواند خیلی از مسائل دشوار حسابرسی را حل و فصل کند. </vt:lpstr>
      <vt:lpstr>بازارهای آزاد: محیط هایی هستند که دید آنها نسبت به حسابرسی بعنوان یک خدمت اقتصادی است و وابسته به قانون و مقررات خاصی نیست.  بازارهای تحت نظارت: محیط هایی هستند که در  آن تهیه و ارائه صورتهای مالی حسابرسی شده ریشه در قوانین و مقررات است و قانون الزام به حسابرسی کرده است. در نوشته خانم والاس تلاش براین است که با تحلیل نظریه نمایندگی و    نظریه اطلاعات  مفاهیم معتبر حاکم بر عرصه های اقتصادی و مالی مبانی نظری حسابرسی ارائه گردد.</vt:lpstr>
      <vt:lpstr>امروزه مطالعات حوزه حسابرسی بر درک و شناخت محصول نهایی است.در صورتی که دستیابی به شناخت منطقی از نقش حسابرسی تابعی از عوامل مختلف مانند انگیزه های افراد برای تقاضا و عرضه خدمات حسابرسی و ویژگی های اقتصادی حسابرسی است. موضوع حسابرسی در امر آموزش،اشتغال و... مبنای تحلیلی دارد و براساس مراحل زیر انجام میشود:</vt:lpstr>
      <vt:lpstr>در رقعه پیش رو (همین ترجمه)ابتدا موضوع فرضیه جایگزین مطرح میشود که عبارت است از: فرضیه های جایگزین : فرضیه هایی هستند که بعنوان گزینه پیشنهادی برای حل و فصل مسائل به حسابرسی و پیش بینی تقاضا برای خدمات حسابرسی است.</vt:lpstr>
      <vt:lpstr>اگر پیش بینی های حاصل از فرضیه ها معقول و منطقی باشد،اعتبار مفروضات بی اهمیت نیست. از طرفی دیگر اگر شواهد بوجود آمده از مشاهده و آزمایش یا هر روش دیگر پژوهشی ممکن است نتایجی مغایر با پیش بینی ها ایجاد کند که این تفاوت می تواند ناشی از برقرار نبودن مفروضات در فرضیه باشد که در اینصورت درستی و اعتبار فرضیه و نظریه ها زیر سوال است و در نهایت به پاسخ نادرست منتهی میشود. </vt:lpstr>
      <vt:lpstr>و به دانشجویان و دانش پژوهان پیشنهاد شده با آگاهی و اطلاع داشتن از ساختار شرطی و ماهیت غیرقطعی و متغیر فرضیه ها و سودمندی و مفید  بودن آنها برای شرح وپیش بینی پدیده ها از بین فرضیه های طرح شده،انتخاب مناسبی انجام دهند یا فرضیه جایگزین معرفی کنند که بتواند شرح و پیش بینی علل عرضه و تقاضا (بازار)را برای خدمات حسابرسی تبین کند. دلایل مهم برای تهیه مفاهیم بنیادی حسابرسی که در سال1973بعنوان عوامل توجیه کننده تقاضا برای خدمت حسابرسی شد بصورت زیر میباشد: </vt:lpstr>
      <vt:lpstr>1-تضاد منافع:  تضاد بین منافع  تهیه کننده و استفاده کننده اطلاعات(ممکن است اطلاعات مغرضانه باشد) 2-پیامد:  اطلاعات و گزارشگری های مالی ممکن است  پیامدهای  (اقتصادی با اهمیتی برای تصمیم گیرندگان باشد.  3-پیچیدگی:  فرایند تبدیل داده هابه اطلاعات که باید کیفیت و مطلوب بودن اطلاعات توسط افراد متخصص (حسابرس)بررسی شود. 4-عدم دسترسی مستقیم: چون استفاده کنندگان از اطلاعات دسترسی مستقیم به اطلاعات ندارند باید کیفیت آنها توسط حسابرسی بررسی  شود. به خوانندگان و پژوهشگران توصیه شده است آثار عوامل را بر فرضیه های مطرح شده بررسی کنند.</vt:lpstr>
      <vt:lpstr>در نوشته خانم لاواس به سه فرضیه سودمند در پیش بینی و شرح تقاضا برای خدمات حسابرسی که شامل: فرضیه مباشرت فرضیه اطلاعات  فرضیه بیمه  اشاره شده است که و در فصول آینده آمده است(فصل سوم)وپنجم. </vt:lpstr>
      <vt:lpstr>PowerPoint Presentation</vt:lpstr>
      <vt:lpstr>PowerPoint Presentation</vt:lpstr>
      <vt:lpstr>دلایل مهم کمیته مفاهیم بنیادی در سال 1973برای توجیه تقاضا برای خدمات  حسابرسی شامل : - تضاد منافع - پیامد - پیچیدگی  -عدم دسترسی مستقیم   </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MRT</dc:creator>
  <cp:lastModifiedBy>Windows User</cp:lastModifiedBy>
  <cp:revision>61</cp:revision>
  <dcterms:created xsi:type="dcterms:W3CDTF">2015-10-05T18:01:35Z</dcterms:created>
  <dcterms:modified xsi:type="dcterms:W3CDTF">2020-05-23T04:43:39Z</dcterms:modified>
</cp:coreProperties>
</file>