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6" r:id="rId1"/>
  </p:sldMasterIdLst>
  <p:sldIdLst>
    <p:sldId id="278" r:id="rId2"/>
    <p:sldId id="257" r:id="rId3"/>
    <p:sldId id="258" r:id="rId4"/>
    <p:sldId id="259" r:id="rId5"/>
    <p:sldId id="260" r:id="rId6"/>
    <p:sldId id="261" r:id="rId7"/>
    <p:sldId id="262" r:id="rId8"/>
    <p:sldId id="263" r:id="rId9"/>
    <p:sldId id="264" r:id="rId10"/>
    <p:sldId id="268" r:id="rId11"/>
    <p:sldId id="265" r:id="rId12"/>
    <p:sldId id="269" r:id="rId13"/>
    <p:sldId id="270" r:id="rId14"/>
    <p:sldId id="271" r:id="rId15"/>
    <p:sldId id="267" r:id="rId16"/>
    <p:sldId id="272" r:id="rId17"/>
    <p:sldId id="273" r:id="rId18"/>
    <p:sldId id="274" r:id="rId19"/>
    <p:sldId id="275" r:id="rId20"/>
    <p:sldId id="276" r:id="rId21"/>
    <p:sldId id="277"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28736"/>
            <a:ext cx="7772400" cy="1928826"/>
          </a:xfrm>
        </p:spPr>
        <p:txBody>
          <a:bodyPr/>
          <a:lstStyle>
            <a:lvl1pPr algn="ctr">
              <a:defRPr sz="4800"/>
            </a:lvl1pPr>
          </a:lstStyle>
          <a:p>
            <a:r>
              <a:rPr kumimoji="0" lang="en-US" smtClean="0"/>
              <a:t>Click to edit Master title style</a:t>
            </a:r>
            <a:endParaRPr kumimoji="0" lang="en-US"/>
          </a:p>
        </p:txBody>
      </p:sp>
      <p:sp>
        <p:nvSpPr>
          <p:cNvPr id="3" name="Subtitle 2"/>
          <p:cNvSpPr>
            <a:spLocks noGrp="1"/>
          </p:cNvSpPr>
          <p:nvPr>
            <p:ph type="subTitle" idx="1"/>
          </p:nvPr>
        </p:nvSpPr>
        <p:spPr>
          <a:xfrm>
            <a:off x="1371600" y="3390912"/>
            <a:ext cx="6400800" cy="1752600"/>
          </a:xfrm>
        </p:spPr>
        <p:txBody>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C41C383-8712-4614-BBF4-CF8E699C0BD6}"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214676"/>
            <a:ext cx="7772400" cy="1500209"/>
          </a:xfrm>
        </p:spPr>
        <p:txBody>
          <a:bodyPr anchor="t"/>
          <a:lstStyle>
            <a:lvl1pPr algn="ctr">
              <a:defRPr sz="4000" b="1" cap="all"/>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1714488"/>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C41C383-8712-4614-BBF4-CF8E699C0BD6}"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757758"/>
          </a:xfrm>
          <a:ln w="3175">
            <a:solidFill>
              <a:schemeClr val="tx2">
                <a:shade val="50000"/>
              </a:schemeClr>
            </a:solidFill>
          </a:ln>
          <a:effectLst/>
        </p:spPr>
        <p:txBody>
          <a:bodyPr/>
          <a:lstStyle>
            <a:lvl1pPr algn="l">
              <a:defRPr sz="2800">
                <a:effectLst/>
              </a:defRPr>
            </a:lvl1pPr>
            <a:lvl2pPr algn="l">
              <a:defRPr sz="2400">
                <a:effectLst/>
              </a:defRPr>
            </a:lvl2pPr>
            <a:lvl3pPr algn="l">
              <a:defRPr sz="2000">
                <a:effectLst/>
              </a:defRPr>
            </a:lvl3pPr>
            <a:lvl4pPr algn="l">
              <a:defRPr sz="1800">
                <a:effectLst/>
              </a:defRPr>
            </a:lvl4pPr>
            <a:lvl5pPr algn="l">
              <a:defRPr sz="1800">
                <a:effectLst/>
              </a:defRPr>
            </a:lvl5pPr>
            <a:lvl6pPr>
              <a:defRPr sz="1800"/>
            </a:lvl6pPr>
            <a:lvl7pPr>
              <a:defRPr sz="1800"/>
            </a:lvl7pPr>
            <a:lvl8pPr>
              <a:defRPr sz="1800"/>
            </a:lvl8pPr>
            <a:lvl9pPr>
              <a:defRPr sz="18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757758"/>
          </a:xfrm>
          <a:ln w="3175">
            <a:solidFill>
              <a:schemeClr val="tx2">
                <a:shade val="50000"/>
              </a:schemeClr>
            </a:solidFill>
          </a:ln>
          <a:effectLst/>
        </p:spPr>
        <p:txBody>
          <a:bodyPr/>
          <a:lstStyle>
            <a:lvl1pPr algn="l">
              <a:defRPr sz="2800"/>
            </a:lvl1pPr>
            <a:lvl2pPr algn="l">
              <a:defRPr sz="2400"/>
            </a:lvl2pPr>
            <a:lvl3pPr algn="l">
              <a:defRPr sz="2000"/>
            </a:lvl3pPr>
            <a:lvl4pPr algn="l">
              <a:defRPr sz="1800"/>
            </a:lvl4pPr>
            <a:lvl5pPr algn="l">
              <a:defRPr sz="1800"/>
            </a:lvl5pPr>
            <a:lvl6pPr>
              <a:defRPr sz="1800"/>
            </a:lvl6pPr>
            <a:lvl7pPr>
              <a:defRPr sz="1800"/>
            </a:lvl7pPr>
            <a:lvl8pPr>
              <a:defRPr sz="1800"/>
            </a:lvl8pPr>
            <a:lvl9pPr>
              <a:defRPr sz="18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a:ln w="3175">
            <a:solidFill>
              <a:schemeClr val="tx2">
                <a:shade val="50000"/>
              </a:schemeClr>
            </a:solidFill>
          </a:ln>
          <a:effectLst/>
        </p:spPr>
        <p:txBody>
          <a:bodyPr anchor="ctr">
            <a:scene3d>
              <a:camera prst="orthographicFront"/>
              <a:lightRig rig="glow" dir="tl">
                <a:rot lat="0" lon="0" rev="5400000"/>
              </a:lightRig>
            </a:scene3d>
            <a:sp3d contourW="12700">
              <a:bevelT w="25400" h="25400"/>
              <a:contourClr>
                <a:schemeClr val="accent6">
                  <a:shade val="73000"/>
                </a:schemeClr>
              </a:contourClr>
            </a:sp3d>
          </a:bodyPr>
          <a:lstStyle>
            <a:lvl1pPr marL="0" indent="0" algn="ctr">
              <a:buNone/>
              <a:defRPr lang="zh-CN" altLang="en-US" sz="2800" b="1" dirty="0" smtClean="0">
                <a:ln w="11430"/>
                <a:gradFill>
                  <a:gsLst>
                    <a:gs pos="0">
                      <a:schemeClr val="accent6">
                        <a:tint val="70000"/>
                        <a:shade val="100000"/>
                        <a:satMod val="130000"/>
                      </a:schemeClr>
                    </a:gs>
                    <a:gs pos="25000">
                      <a:schemeClr val="accent6">
                        <a:tint val="92000"/>
                        <a:shade val="100000"/>
                        <a:satMod val="105000"/>
                      </a:schemeClr>
                    </a:gs>
                    <a:gs pos="50000">
                      <a:schemeClr val="accent6">
                        <a:tint val="100000"/>
                        <a:shade val="99000"/>
                        <a:satMod val="100000"/>
                      </a:schemeClr>
                    </a:gs>
                    <a:gs pos="75000">
                      <a:schemeClr val="accent6">
                        <a:tint val="92000"/>
                        <a:shade val="100000"/>
                        <a:satMod val="105000"/>
                      </a:schemeClr>
                    </a:gs>
                    <a:gs pos="100000">
                      <a:schemeClr val="accent6">
                        <a:tint val="70000"/>
                        <a:shade val="100000"/>
                        <a:satMod val="130000"/>
                      </a:schemeClr>
                    </a:gs>
                  </a:gsLst>
                  <a:lin ang="5400000"/>
                </a:gradFill>
                <a:effectLst>
                  <a:outerShdw blurRad="80000" dist="40000" dir="5040000" algn="tl">
                    <a:srgbClr val="000000">
                      <a:alpha val="30000"/>
                    </a:srgbClr>
                  </a:outerShdw>
                </a:effectLst>
              </a:defRPr>
            </a:lvl1pPr>
            <a:lvl2pPr marL="457200" indent="0" algn="ctr">
              <a:buNone/>
              <a:defRPr lang="zh-CN" altLang="en-US" sz="2400" b="1" dirty="0" smtClean="0">
                <a:ln w="11430"/>
                <a:gradFill>
                  <a:gsLst>
                    <a:gs pos="0">
                      <a:schemeClr val="accent6">
                        <a:tint val="70000"/>
                        <a:shade val="100000"/>
                        <a:satMod val="130000"/>
                      </a:schemeClr>
                    </a:gs>
                    <a:gs pos="25000">
                      <a:schemeClr val="accent6">
                        <a:tint val="92000"/>
                        <a:shade val="100000"/>
                        <a:satMod val="105000"/>
                      </a:schemeClr>
                    </a:gs>
                    <a:gs pos="50000">
                      <a:schemeClr val="accent6">
                        <a:tint val="100000"/>
                        <a:shade val="99000"/>
                        <a:satMod val="100000"/>
                      </a:schemeClr>
                    </a:gs>
                    <a:gs pos="75000">
                      <a:schemeClr val="accent6">
                        <a:tint val="92000"/>
                        <a:shade val="100000"/>
                        <a:satMod val="105000"/>
                      </a:schemeClr>
                    </a:gs>
                    <a:gs pos="100000">
                      <a:schemeClr val="accent6">
                        <a:tint val="70000"/>
                        <a:shade val="100000"/>
                        <a:satMod val="130000"/>
                      </a:schemeClr>
                    </a:gs>
                  </a:gsLst>
                  <a:lin ang="5400000"/>
                </a:gradFill>
                <a:effectLst>
                  <a:outerShdw blurRad="80000" dist="40000" dir="5040000" algn="tl">
                    <a:srgbClr val="000000">
                      <a:alpha val="30000"/>
                    </a:srgbClr>
                  </a:outerShdw>
                </a:effectLst>
              </a:defRPr>
            </a:lvl2pPr>
            <a:lvl3pPr marL="914400" indent="0" algn="ctr">
              <a:buNone/>
              <a:defRPr lang="zh-CN" altLang="en-US" sz="2000" b="1" dirty="0" smtClean="0">
                <a:ln w="11430"/>
                <a:gradFill>
                  <a:gsLst>
                    <a:gs pos="0">
                      <a:schemeClr val="accent6">
                        <a:tint val="70000"/>
                        <a:shade val="100000"/>
                        <a:satMod val="130000"/>
                      </a:schemeClr>
                    </a:gs>
                    <a:gs pos="25000">
                      <a:schemeClr val="accent6">
                        <a:tint val="92000"/>
                        <a:shade val="100000"/>
                        <a:satMod val="105000"/>
                      </a:schemeClr>
                    </a:gs>
                    <a:gs pos="50000">
                      <a:schemeClr val="accent6">
                        <a:tint val="100000"/>
                        <a:shade val="99000"/>
                        <a:satMod val="100000"/>
                      </a:schemeClr>
                    </a:gs>
                    <a:gs pos="75000">
                      <a:schemeClr val="accent6">
                        <a:tint val="92000"/>
                        <a:shade val="100000"/>
                        <a:satMod val="105000"/>
                      </a:schemeClr>
                    </a:gs>
                    <a:gs pos="100000">
                      <a:schemeClr val="accent6">
                        <a:tint val="70000"/>
                        <a:shade val="100000"/>
                        <a:satMod val="130000"/>
                      </a:schemeClr>
                    </a:gs>
                  </a:gsLst>
                  <a:lin ang="5400000"/>
                </a:gradFill>
                <a:effectLst>
                  <a:outerShdw blurRad="80000" dist="40000" dir="5040000" algn="tl">
                    <a:srgbClr val="000000">
                      <a:alpha val="30000"/>
                    </a:srgbClr>
                  </a:outerShdw>
                </a:effectLst>
              </a:defRPr>
            </a:lvl3pPr>
            <a:lvl4pPr marL="1371600" indent="0" algn="ctr">
              <a:buNone/>
              <a:defRPr lang="zh-CN" altLang="en-US" sz="1800" b="1" dirty="0" smtClean="0">
                <a:ln w="11430"/>
                <a:gradFill>
                  <a:gsLst>
                    <a:gs pos="0">
                      <a:schemeClr val="accent6">
                        <a:tint val="70000"/>
                        <a:shade val="100000"/>
                        <a:satMod val="130000"/>
                      </a:schemeClr>
                    </a:gs>
                    <a:gs pos="25000">
                      <a:schemeClr val="accent6">
                        <a:tint val="92000"/>
                        <a:shade val="100000"/>
                        <a:satMod val="105000"/>
                      </a:schemeClr>
                    </a:gs>
                    <a:gs pos="50000">
                      <a:schemeClr val="accent6">
                        <a:tint val="100000"/>
                        <a:shade val="99000"/>
                        <a:satMod val="100000"/>
                      </a:schemeClr>
                    </a:gs>
                    <a:gs pos="75000">
                      <a:schemeClr val="accent6">
                        <a:tint val="92000"/>
                        <a:shade val="100000"/>
                        <a:satMod val="105000"/>
                      </a:schemeClr>
                    </a:gs>
                    <a:gs pos="100000">
                      <a:schemeClr val="accent6">
                        <a:tint val="70000"/>
                        <a:shade val="100000"/>
                        <a:satMod val="130000"/>
                      </a:schemeClr>
                    </a:gs>
                  </a:gsLst>
                  <a:lin ang="5400000"/>
                </a:gradFill>
                <a:effectLst>
                  <a:outerShdw blurRad="80000" dist="40000" dir="5040000" algn="tl">
                    <a:srgbClr val="000000">
                      <a:alpha val="30000"/>
                    </a:srgbClr>
                  </a:outerShdw>
                </a:effectLst>
              </a:defRPr>
            </a:lvl4pPr>
            <a:lvl5pPr marL="1828800" indent="0" algn="ctr">
              <a:buNone/>
              <a:defRPr lang="zh-CN" altLang="en-US" sz="1600" b="1" dirty="0" smtClean="0">
                <a:ln w="11430"/>
                <a:gradFill>
                  <a:gsLst>
                    <a:gs pos="0">
                      <a:schemeClr val="accent6">
                        <a:tint val="70000"/>
                        <a:shade val="100000"/>
                        <a:satMod val="130000"/>
                      </a:schemeClr>
                    </a:gs>
                    <a:gs pos="25000">
                      <a:schemeClr val="accent6">
                        <a:tint val="92000"/>
                        <a:shade val="100000"/>
                        <a:satMod val="105000"/>
                      </a:schemeClr>
                    </a:gs>
                    <a:gs pos="50000">
                      <a:schemeClr val="accent6">
                        <a:tint val="100000"/>
                        <a:shade val="99000"/>
                        <a:satMod val="100000"/>
                      </a:schemeClr>
                    </a:gs>
                    <a:gs pos="75000">
                      <a:schemeClr val="accent6">
                        <a:tint val="92000"/>
                        <a:shade val="100000"/>
                        <a:satMod val="105000"/>
                      </a:schemeClr>
                    </a:gs>
                    <a:gs pos="100000">
                      <a:schemeClr val="accent6">
                        <a:tint val="70000"/>
                        <a:shade val="100000"/>
                        <a:satMod val="130000"/>
                      </a:schemeClr>
                    </a:gs>
                  </a:gsLst>
                  <a:lin ang="5400000"/>
                </a:gradFill>
                <a:effectLst>
                  <a:outerShdw blurRad="80000" dist="40000" dir="5040000" algn="tl">
                    <a:srgbClr val="000000">
                      <a:alpha val="30000"/>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57200" y="2174875"/>
            <a:ext cx="4040188" cy="4183083"/>
          </a:xfrm>
          <a:ln w="3175">
            <a:solidFill>
              <a:schemeClr val="tx2">
                <a:shade val="50000"/>
              </a:schemeClr>
            </a:solidFill>
          </a:ln>
          <a:effectLst/>
        </p:spPr>
        <p:txBody>
          <a:bodyPr/>
          <a:lstStyle>
            <a:lvl1pPr algn="l">
              <a:defRPr sz="2400"/>
            </a:lvl1pPr>
            <a:lvl2pPr algn="l">
              <a:defRPr sz="2000"/>
            </a:lvl2pPr>
            <a:lvl3pPr algn="l">
              <a:defRPr sz="1800"/>
            </a:lvl3pPr>
            <a:lvl4pPr algn="l">
              <a:defRPr sz="1600"/>
            </a:lvl4pPr>
            <a:lvl5pPr algn="l">
              <a:defRPr sz="1600"/>
            </a:lvl5pPr>
            <a:lvl6pPr>
              <a:defRPr sz="1600"/>
            </a:lvl6pPr>
            <a:lvl7pPr>
              <a:defRPr sz="1600"/>
            </a:lvl7pPr>
            <a:lvl8pPr>
              <a:defRPr sz="1600"/>
            </a:lvl8pPr>
            <a:lvl9pPr>
              <a:defRPr sz="16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535113"/>
            <a:ext cx="4041775" cy="639762"/>
          </a:xfrm>
          <a:ln w="3175">
            <a:solidFill>
              <a:schemeClr val="tx2">
                <a:shade val="50000"/>
              </a:schemeClr>
            </a:solidFill>
          </a:ln>
          <a:effectLst/>
        </p:spPr>
        <p:txBody>
          <a:bodyPr anchor="ctr">
            <a:scene3d>
              <a:camera prst="orthographicFront"/>
              <a:lightRig rig="flat" dir="t">
                <a:rot lat="0" lon="0" rev="18900000"/>
              </a:lightRig>
            </a:scene3d>
            <a:sp3d extrusionH="31750" contourW="6350" prstMaterial="powder">
              <a:bevelT w="19050" h="19050" prst="angle"/>
              <a:contourClr>
                <a:schemeClr val="accent1">
                  <a:tint val="100000"/>
                  <a:shade val="100000"/>
                  <a:hueMod val="100000"/>
                  <a:satMod val="100000"/>
                </a:schemeClr>
              </a:contourClr>
            </a:sp3d>
          </a:bodyPr>
          <a:lstStyle>
            <a:lvl1pPr marL="0" indent="0" algn="ctr">
              <a:buNone/>
              <a:defRPr lang="zh-CN" altLang="en-US" sz="2800" b="1" dirty="0" smtClean="0">
                <a:ln/>
                <a:solidFill>
                  <a:schemeClr val="accent1"/>
                </a:solidFill>
                <a:effectLst/>
              </a:defRPr>
            </a:lvl1pPr>
            <a:lvl2pPr marL="457200" indent="0" algn="ctr">
              <a:buNone/>
              <a:defRPr lang="zh-CN" altLang="en-US" sz="2400" b="1" dirty="0" smtClean="0">
                <a:ln/>
                <a:solidFill>
                  <a:schemeClr val="accent1"/>
                </a:solidFill>
                <a:effectLst/>
              </a:defRPr>
            </a:lvl2pPr>
            <a:lvl3pPr marL="914400" indent="0" algn="ctr">
              <a:buNone/>
              <a:defRPr lang="zh-CN" altLang="en-US" sz="2000" b="1" dirty="0" smtClean="0">
                <a:ln/>
                <a:solidFill>
                  <a:schemeClr val="accent1"/>
                </a:solidFill>
                <a:effectLst/>
              </a:defRPr>
            </a:lvl3pPr>
            <a:lvl4pPr marL="1371600" indent="0" algn="ctr">
              <a:buNone/>
              <a:defRPr lang="zh-CN" altLang="en-US" sz="1800" b="1" dirty="0" smtClean="0">
                <a:ln/>
                <a:solidFill>
                  <a:schemeClr val="accent1"/>
                </a:solidFill>
                <a:effectLst/>
              </a:defRPr>
            </a:lvl4pPr>
            <a:lvl5pPr marL="1828800" indent="0" algn="ctr">
              <a:buNone/>
              <a:defRPr lang="zh-CN" altLang="en-US" sz="1600" b="1" dirty="0" smtClean="0">
                <a:ln/>
                <a:solidFill>
                  <a:schemeClr val="accent1"/>
                </a:solidFill>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6" y="2174875"/>
            <a:ext cx="4041775" cy="4183083"/>
          </a:xfrm>
          <a:ln w="3175">
            <a:solidFill>
              <a:schemeClr val="tx2">
                <a:shade val="50000"/>
              </a:schemeClr>
            </a:solidFill>
          </a:ln>
          <a:effectLst/>
        </p:spPr>
        <p:txBody>
          <a:bodyPr/>
          <a:lstStyle>
            <a:lvl1pPr algn="l">
              <a:defRPr sz="2400"/>
            </a:lvl1pPr>
            <a:lvl2pPr algn="l">
              <a:defRPr sz="2000"/>
            </a:lvl2pPr>
            <a:lvl3pPr algn="l">
              <a:defRPr sz="1800"/>
            </a:lvl3pPr>
            <a:lvl4pPr algn="l">
              <a:defRPr sz="1600"/>
            </a:lvl4pPr>
            <a:lvl5pPr algn="l">
              <a:defRPr sz="1600"/>
            </a:lvl5pPr>
            <a:lvl6pPr>
              <a:defRPr sz="1600"/>
            </a:lvl6pPr>
            <a:lvl7pPr>
              <a:defRPr sz="1600"/>
            </a:lvl7pPr>
            <a:lvl8pPr>
              <a:defRPr sz="1600"/>
            </a:lvl8pPr>
            <a:lvl9pPr>
              <a:defRPr sz="16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7010400" y="6492875"/>
            <a:ext cx="2133600" cy="365125"/>
          </a:xfrm>
        </p:spPr>
        <p:txBody>
          <a:bodyPr/>
          <a:lstStyle/>
          <a:p>
            <a:fld id="{2F60F998-999F-42D3-B8B8-032ECE409705}" type="datetimeFigureOut">
              <a:rPr lang="fa-IR" smtClean="0"/>
              <a:pPr/>
              <a:t>02/16/1438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4108" y="5500702"/>
            <a:ext cx="8228639" cy="857256"/>
          </a:xfrm>
        </p:spPr>
        <p:txBody>
          <a:bodyPr anchor="ctr"/>
          <a:lstStyle>
            <a:lvl1pPr algn="ctr">
              <a:spcAft>
                <a:spcPts val="0"/>
              </a:spcAft>
              <a:defRPr sz="3200" b="1">
                <a:ln w="6350">
                  <a:solidFill>
                    <a:schemeClr val="tx2">
                      <a:tint val="5000"/>
                    </a:schemeClr>
                  </a:solidFill>
                  <a:prstDash val="solid"/>
                </a:ln>
              </a:defRPr>
            </a:lvl1pPr>
          </a:lstStyle>
          <a:p>
            <a:r>
              <a:rPr kumimoji="0" lang="en-US" smtClean="0"/>
              <a:t>Click to edit Master title style</a:t>
            </a:r>
            <a:endParaRPr kumimoji="0" lang="en-US"/>
          </a:p>
        </p:txBody>
      </p:sp>
      <p:sp>
        <p:nvSpPr>
          <p:cNvPr id="3" name="Content Placeholder 2"/>
          <p:cNvSpPr>
            <a:spLocks noGrp="1"/>
          </p:cNvSpPr>
          <p:nvPr>
            <p:ph idx="1"/>
          </p:nvPr>
        </p:nvSpPr>
        <p:spPr>
          <a:xfrm>
            <a:off x="3575050" y="357166"/>
            <a:ext cx="5111750" cy="50720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457211" y="1714488"/>
            <a:ext cx="3008313" cy="3714776"/>
          </a:xfrm>
        </p:spPr>
        <p:txBody>
          <a:bodyPr anchor="t"/>
          <a:lstStyle>
            <a:lvl1pPr marL="0" indent="0">
              <a:spcAft>
                <a:spcPts val="600"/>
              </a:spcAft>
              <a:buNone/>
              <a:defRPr sz="1400"/>
            </a:lvl1pPr>
            <a:lvl2pPr marL="457200" indent="0">
              <a:spcAft>
                <a:spcPts val="600"/>
              </a:spcAft>
              <a:buNone/>
              <a:defRPr sz="1200"/>
            </a:lvl2pPr>
            <a:lvl3pPr marL="914400" indent="0">
              <a:spcAft>
                <a:spcPts val="600"/>
              </a:spcAft>
              <a:buNone/>
              <a:defRPr sz="1000"/>
            </a:lvl3pPr>
            <a:lvl4pPr marL="1371600" indent="0">
              <a:spcAft>
                <a:spcPts val="600"/>
              </a:spcAft>
              <a:buNone/>
              <a:defRPr sz="900"/>
            </a:lvl4pPr>
            <a:lvl5pPr marL="1828800" indent="0">
              <a:spcAft>
                <a:spcPts val="600"/>
              </a:spcAft>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5888" y="428604"/>
            <a:ext cx="6172224" cy="566738"/>
          </a:xfrm>
        </p:spPr>
        <p:txBody>
          <a:bodyPr anchor="ctr"/>
          <a:lstStyle>
            <a:lvl1pPr algn="ctr">
              <a:defRPr sz="2800" b="1">
                <a:ln w="9525">
                  <a:solidFill>
                    <a:schemeClr val="tx2">
                      <a:tint val="5000"/>
                    </a:schemeClr>
                  </a:solidFill>
                  <a:prstDash val="solid"/>
                </a:ln>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86000" y="1151862"/>
            <a:ext cx="8172000" cy="4420278"/>
          </a:xfrm>
          <a:prstGeom prst="ellipse">
            <a:avLst/>
          </a:prstGeom>
          <a:ln w="25400" cap="flat" cmpd="sng" algn="ctr">
            <a:solidFill>
              <a:schemeClr val="accent5">
                <a:shade val="75000"/>
              </a:schemeClr>
            </a:solidFill>
            <a:prstDash val="solid"/>
          </a:ln>
          <a:effectLst>
            <a:glow rad="152400">
              <a:schemeClr val="accent5">
                <a:alpha val="75000"/>
              </a:schemeClr>
            </a:glow>
          </a:effectLst>
        </p:spPr>
        <p:style>
          <a:lnRef idx="2">
            <a:schemeClr val="accent5"/>
          </a:lnRef>
          <a:fillRef idx="1">
            <a:schemeClr val="lt1"/>
          </a:fillRef>
          <a:effectRef idx="0">
            <a:schemeClr val="accent5"/>
          </a:effectRef>
          <a:fontRef idx="minor">
            <a:schemeClr val="dk1"/>
          </a:fontRef>
        </p:style>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en-US" smtClean="0"/>
              <a:t>Click icon to add picture</a:t>
            </a:r>
            <a:endParaRPr kumimoji="0" lang="en-US"/>
          </a:p>
        </p:txBody>
      </p:sp>
      <p:sp>
        <p:nvSpPr>
          <p:cNvPr id="4" name="Text Placeholder 3"/>
          <p:cNvSpPr>
            <a:spLocks noGrp="1"/>
          </p:cNvSpPr>
          <p:nvPr>
            <p:ph type="body" sz="half" idx="2"/>
          </p:nvPr>
        </p:nvSpPr>
        <p:spPr>
          <a:xfrm>
            <a:off x="1828800" y="5695972"/>
            <a:ext cx="5486400"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500174"/>
            <a:ext cx="8229600" cy="485778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2330" y="274638"/>
            <a:ext cx="1614470" cy="608332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543692" cy="608332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60F998-999F-42D3-B8B8-032ECE409705}" type="datetimeFigureOut">
              <a:rPr lang="fa-IR" smtClean="0"/>
              <a:pPr/>
              <a:t>02/16/1438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C41C383-8712-4614-BBF4-CF8E699C0BD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rtlCol="0" anchor="ctr">
            <a:normAutofit/>
          </a:body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00200"/>
            <a:ext cx="8229600" cy="4757758"/>
          </a:xfrm>
          <a:prstGeom prst="rect">
            <a:avLst/>
          </a:prstGeom>
        </p:spPr>
        <p:txBody>
          <a:bodyPr vert="horz" rtlCol="0">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7010400" y="6492875"/>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2F60F998-999F-42D3-B8B8-032ECE409705}" type="datetimeFigureOut">
              <a:rPr lang="fa-IR" smtClean="0"/>
              <a:pPr/>
              <a:t>02/16/1438</a:t>
            </a:fld>
            <a:endParaRPr lang="fa-IR"/>
          </a:p>
        </p:txBody>
      </p:sp>
      <p:sp>
        <p:nvSpPr>
          <p:cNvPr id="5" name="Footer Placeholder 4"/>
          <p:cNvSpPr>
            <a:spLocks noGrp="1"/>
          </p:cNvSpPr>
          <p:nvPr>
            <p:ph type="ftr" sz="quarter" idx="3"/>
          </p:nvPr>
        </p:nvSpPr>
        <p:spPr>
          <a:xfrm>
            <a:off x="3124200" y="6492875"/>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0" y="6492875"/>
            <a:ext cx="571472"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9C41C383-8712-4614-BBF4-CF8E699C0BD6}"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ctr" rtl="1" eaLnBrk="1" latinLnBrk="0" hangingPunct="1">
        <a:spcBef>
          <a:spcPct val="0"/>
        </a:spcBef>
        <a:buNone/>
        <a:defRPr kumimoji="0" lang="zh-CN" altLang="en-US" sz="4400" b="1" kern="1200" dirty="0">
          <a:ln w="19050">
            <a:solidFill>
              <a:schemeClr val="tx2">
                <a:tint val="5000"/>
              </a:schemeClr>
            </a:solidFill>
            <a:prstDash val="solid"/>
          </a:ln>
          <a:solidFill>
            <a:schemeClr val="accent3"/>
          </a:solidFill>
          <a:effectLst>
            <a:outerShdw blurRad="50800" dist="50800" dir="7500000" algn="tl">
              <a:srgbClr val="000000">
                <a:shade val="5000"/>
                <a:alpha val="35000"/>
              </a:srgbClr>
            </a:outerShdw>
          </a:effectLst>
          <a:latin typeface="+mj-lt"/>
          <a:ea typeface="+mj-ea"/>
          <a:cs typeface="+mj-cs"/>
        </a:defRPr>
      </a:lvl1pPr>
      <a:lvl2pPr rtl="1" eaLnBrk="1" latinLnBrk="0" hangingPunct="1">
        <a:defRPr kumimoji="0">
          <a:solidFill>
            <a:schemeClr val="tx2"/>
          </a:solidFill>
        </a:defRPr>
      </a:lvl2pPr>
      <a:lvl3pPr rtl="1" eaLnBrk="1" latinLnBrk="0" hangingPunct="1">
        <a:defRPr kumimoji="0">
          <a:solidFill>
            <a:schemeClr val="tx2"/>
          </a:solidFill>
        </a:defRPr>
      </a:lvl3pPr>
      <a:lvl4pPr rtl="1" eaLnBrk="1" latinLnBrk="0" hangingPunct="1">
        <a:defRPr kumimoji="0">
          <a:solidFill>
            <a:schemeClr val="tx2"/>
          </a:solidFill>
        </a:defRPr>
      </a:lvl4pPr>
      <a:lvl5pPr rtl="1" eaLnBrk="1" latinLnBrk="0" hangingPunct="1">
        <a:defRPr kumimoji="0">
          <a:solidFill>
            <a:schemeClr val="tx2"/>
          </a:solidFill>
        </a:defRPr>
      </a:lvl5pPr>
      <a:lvl6pPr rtl="1" eaLnBrk="1" latinLnBrk="0" hangingPunct="1">
        <a:defRPr kumimoji="0">
          <a:solidFill>
            <a:schemeClr val="tx2"/>
          </a:solidFill>
        </a:defRPr>
      </a:lvl6pPr>
      <a:lvl7pPr rtl="1" eaLnBrk="1" latinLnBrk="0" hangingPunct="1">
        <a:defRPr kumimoji="0">
          <a:solidFill>
            <a:schemeClr val="tx2"/>
          </a:solidFill>
        </a:defRPr>
      </a:lvl7pPr>
      <a:lvl8pPr rtl="1" eaLnBrk="1" latinLnBrk="0" hangingPunct="1">
        <a:defRPr kumimoji="0">
          <a:solidFill>
            <a:schemeClr val="tx2"/>
          </a:solidFill>
        </a:defRPr>
      </a:lvl8pPr>
      <a:lvl9pPr rtl="1" eaLnBrk="1" latinLnBrk="0" hangingPunct="1">
        <a:defRPr kumimoji="0">
          <a:solidFill>
            <a:schemeClr val="tx2"/>
          </a:solidFill>
        </a:defRPr>
      </a:lvl9pPr>
    </p:titleStyle>
    <p:bodyStyle>
      <a:lvl1pPr marL="342900" indent="-342900" algn="r" rtl="1" eaLnBrk="1" latinLnBrk="0" hangingPunct="1">
        <a:spcBef>
          <a:spcPct val="20000"/>
        </a:spcBef>
        <a:buClr>
          <a:schemeClr val="tx2"/>
        </a:buClr>
        <a:buSzPct val="50000"/>
        <a:buFont typeface="Wingdings 2"/>
        <a:buChar char=""/>
        <a:defRPr kumimoji="0" sz="3200" kern="1200">
          <a:solidFill>
            <a:schemeClr val="tx1"/>
          </a:solidFill>
          <a:latin typeface="+mn-lt"/>
          <a:ea typeface="+mn-ea"/>
          <a:cs typeface="+mn-cs"/>
        </a:defRPr>
      </a:lvl1pPr>
      <a:lvl2pPr marL="742950" indent="-285750" algn="r" rtl="1" eaLnBrk="1" latinLnBrk="0" hangingPunct="1">
        <a:spcBef>
          <a:spcPct val="20000"/>
        </a:spcBef>
        <a:buClr>
          <a:schemeClr val="tx2"/>
        </a:buClr>
        <a:buSzPct val="50000"/>
        <a:buFont typeface="Wingdings 2"/>
        <a:buChar char=""/>
        <a:defRPr kumimoji="0" sz="2800" kern="1200">
          <a:solidFill>
            <a:schemeClr val="tx1"/>
          </a:solidFill>
          <a:latin typeface="+mn-lt"/>
          <a:ea typeface="+mn-ea"/>
          <a:cs typeface="+mn-cs"/>
        </a:defRPr>
      </a:lvl2pPr>
      <a:lvl3pPr marL="1143000" indent="-228600" algn="r" rtl="1"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r" rtl="1"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r" rtl="1"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r" rtl="1"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r" rtl="1"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r" rtl="1"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r" rtl="1"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r>
              <a:rPr lang="fa-IR" altLang="en-US" sz="5400" dirty="0">
                <a:solidFill>
                  <a:srgbClr val="FF0000"/>
                </a:solidFill>
              </a:rPr>
              <a:t>نقش </a:t>
            </a:r>
            <a:r>
              <a:rPr lang="fa-IR" altLang="en-US" sz="5400" dirty="0" smtClean="0">
                <a:solidFill>
                  <a:srgbClr val="FF0000"/>
                </a:solidFill>
              </a:rPr>
              <a:t>اطلاعات</a:t>
            </a:r>
            <a:br>
              <a:rPr lang="fa-IR" altLang="en-US" sz="5400" dirty="0" smtClean="0">
                <a:solidFill>
                  <a:srgbClr val="FF0000"/>
                </a:solidFill>
              </a:rPr>
            </a:br>
            <a:r>
              <a:rPr lang="fa-IR" altLang="en-US" sz="5400" dirty="0" smtClean="0">
                <a:solidFill>
                  <a:srgbClr val="FF0000"/>
                </a:solidFill>
              </a:rPr>
              <a:t> </a:t>
            </a:r>
            <a:r>
              <a:rPr lang="fa-IR" altLang="en-US" sz="5400" dirty="0">
                <a:solidFill>
                  <a:srgbClr val="FF0000"/>
                </a:solidFill>
              </a:rPr>
              <a:t>در </a:t>
            </a:r>
            <a:r>
              <a:rPr lang="fa-IR" altLang="en-US" sz="5400" dirty="0" smtClean="0">
                <a:solidFill>
                  <a:srgbClr val="FF0000"/>
                </a:solidFill>
              </a:rPr>
              <a:t/>
            </a:r>
            <a:br>
              <a:rPr lang="fa-IR" altLang="en-US" sz="5400" dirty="0" smtClean="0">
                <a:solidFill>
                  <a:srgbClr val="FF0000"/>
                </a:solidFill>
              </a:rPr>
            </a:br>
            <a:r>
              <a:rPr lang="fa-IR" altLang="en-US" sz="5400" dirty="0" smtClean="0">
                <a:solidFill>
                  <a:srgbClr val="FF0000"/>
                </a:solidFill>
              </a:rPr>
              <a:t>شکل </a:t>
            </a:r>
            <a:r>
              <a:rPr lang="fa-IR" altLang="en-US" sz="5400" dirty="0">
                <a:solidFill>
                  <a:srgbClr val="FF0000"/>
                </a:solidFill>
              </a:rPr>
              <a:t>گیری مرزها</a:t>
            </a:r>
            <a:endParaRPr lang="en-US" sz="5400" dirty="0"/>
          </a:p>
        </p:txBody>
      </p:sp>
    </p:spTree>
    <p:extLst>
      <p:ext uri="{BB962C8B-B14F-4D97-AF65-F5344CB8AC3E}">
        <p14:creationId xmlns:p14="http://schemas.microsoft.com/office/powerpoint/2010/main" val="243590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357166"/>
            <a:ext cx="8229600" cy="846158"/>
          </a:xfrm>
        </p:spPr>
        <p:txBody>
          <a:bodyPr>
            <a:normAutofit/>
          </a:bodyPr>
          <a:lstStyle/>
          <a:p>
            <a:r>
              <a:rPr lang="fa-IR" sz="3200" dirty="0" smtClean="0"/>
              <a:t>پیشینه دلایل مرزبندی های جغرافیایی</a:t>
            </a:r>
            <a:endParaRPr lang="fa-IR" sz="3200" dirty="0"/>
          </a:p>
        </p:txBody>
      </p:sp>
      <p:sp>
        <p:nvSpPr>
          <p:cNvPr id="3" name="Content Placeholder 2"/>
          <p:cNvSpPr>
            <a:spLocks noGrp="1"/>
          </p:cNvSpPr>
          <p:nvPr>
            <p:ph idx="1"/>
          </p:nvPr>
        </p:nvSpPr>
        <p:spPr>
          <a:xfrm>
            <a:off x="500034" y="2071678"/>
            <a:ext cx="8229600" cy="3857651"/>
          </a:xfrm>
        </p:spPr>
        <p:txBody>
          <a:bodyPr>
            <a:normAutofit/>
          </a:bodyPr>
          <a:lstStyle/>
          <a:p>
            <a:r>
              <a:rPr lang="fa-IR" sz="2800" dirty="0" smtClean="0"/>
              <a:t>این مرزبندی ها از زمان پیدایش مفهوم قلمرو، نفوذ و فرمانروایی شکل گرفت.</a:t>
            </a:r>
          </a:p>
          <a:p>
            <a:pPr>
              <a:buNone/>
            </a:pPr>
            <a:endParaRPr lang="fa-IR" sz="2800" dirty="0" smtClean="0"/>
          </a:p>
          <a:p>
            <a:r>
              <a:rPr lang="fa-IR" sz="2800" dirty="0" smtClean="0"/>
              <a:t>ریشه مرزبندی ها:</a:t>
            </a:r>
          </a:p>
          <a:p>
            <a:r>
              <a:rPr lang="fa-IR" sz="2800" dirty="0" smtClean="0"/>
              <a:t> تملک و حفظ نفوذ بر منطقه مورد نظر</a:t>
            </a:r>
          </a:p>
          <a:p>
            <a:r>
              <a:rPr lang="fa-IR" sz="2800" dirty="0" smtClean="0"/>
              <a:t>ایجاد تمایز بین علایق و روحیات یگ گروه با گروه دیگر</a:t>
            </a:r>
          </a:p>
          <a:p>
            <a:r>
              <a:rPr lang="fa-IR" sz="2800" dirty="0" smtClean="0"/>
              <a:t>دسترسی به منابع طبیعی </a:t>
            </a:r>
          </a:p>
          <a:p>
            <a:endParaRPr lang="fa-IR"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600" dirty="0" smtClean="0"/>
              <a:t>اثرات مرزبندی های جغرافیایی در گذشته</a:t>
            </a:r>
            <a:endParaRPr lang="fa-IR" sz="3600" dirty="0"/>
          </a:p>
        </p:txBody>
      </p:sp>
      <p:sp>
        <p:nvSpPr>
          <p:cNvPr id="3" name="Content Placeholder 2"/>
          <p:cNvSpPr>
            <a:spLocks noGrp="1"/>
          </p:cNvSpPr>
          <p:nvPr>
            <p:ph idx="1"/>
          </p:nvPr>
        </p:nvSpPr>
        <p:spPr>
          <a:xfrm>
            <a:off x="500034" y="2000240"/>
            <a:ext cx="8229600" cy="4114816"/>
          </a:xfrm>
        </p:spPr>
        <p:txBody>
          <a:bodyPr/>
          <a:lstStyle/>
          <a:p>
            <a:r>
              <a:rPr lang="fa-IR" dirty="0" smtClean="0"/>
              <a:t>پیدایش دولت- شهرها، دولت- ملتها، امپراطوری ها و کشورهای مستقل</a:t>
            </a:r>
          </a:p>
          <a:p>
            <a:pPr>
              <a:buNone/>
            </a:pPr>
            <a:endParaRPr lang="fa-IR" dirty="0" smtClean="0"/>
          </a:p>
          <a:p>
            <a:r>
              <a:rPr lang="fa-IR" dirty="0" smtClean="0"/>
              <a:t>پیدایش فرهنگها و نگرشهای متفاوت </a:t>
            </a:r>
          </a:p>
          <a:p>
            <a:pPr>
              <a:buNone/>
            </a:pPr>
            <a:r>
              <a:rPr lang="fa-IR" dirty="0" smtClean="0"/>
              <a:t> </a:t>
            </a:r>
          </a:p>
          <a:p>
            <a:r>
              <a:rPr lang="fa-IR" dirty="0" smtClean="0"/>
              <a:t>در کل ایجاد تمایز در اهداف و روشها بین مردم</a:t>
            </a:r>
            <a:endParaRPr lang="fa-I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t>اساس مرزبندیهای جغرافیایی امروز</a:t>
            </a:r>
            <a:endParaRPr lang="fa-IR" sz="3600" dirty="0"/>
          </a:p>
        </p:txBody>
      </p:sp>
      <p:sp>
        <p:nvSpPr>
          <p:cNvPr id="3" name="Content Placeholder 2"/>
          <p:cNvSpPr>
            <a:spLocks noGrp="1"/>
          </p:cNvSpPr>
          <p:nvPr>
            <p:ph idx="1"/>
          </p:nvPr>
        </p:nvSpPr>
        <p:spPr>
          <a:xfrm>
            <a:off x="457200" y="1600200"/>
            <a:ext cx="8229600" cy="4900634"/>
          </a:xfrm>
        </p:spPr>
        <p:txBody>
          <a:bodyPr>
            <a:normAutofit/>
          </a:bodyPr>
          <a:lstStyle/>
          <a:p>
            <a:r>
              <a:rPr lang="fa-IR" dirty="0" smtClean="0"/>
              <a:t>بر اساس مذهب- ملیت- منافع اقتصادی- سیاسی و غیره</a:t>
            </a:r>
          </a:p>
          <a:p>
            <a:endParaRPr lang="fa-IR" dirty="0"/>
          </a:p>
          <a:p>
            <a:r>
              <a:rPr lang="fa-IR" dirty="0" smtClean="0"/>
              <a:t>مرزبندیها به صورت عینی، توافقی و آشکار است</a:t>
            </a:r>
          </a:p>
          <a:p>
            <a:endParaRPr lang="fa-IR" dirty="0" smtClean="0"/>
          </a:p>
          <a:p>
            <a:r>
              <a:rPr lang="fa-IR" dirty="0" smtClean="0"/>
              <a:t>دارای موانع طبیعی و مصنوعی است</a:t>
            </a:r>
          </a:p>
          <a:p>
            <a:pPr>
              <a:buNone/>
            </a:pPr>
            <a:endParaRPr lang="fa-IR" dirty="0" smtClean="0"/>
          </a:p>
          <a:p>
            <a:r>
              <a:rPr lang="fa-IR" dirty="0" smtClean="0"/>
              <a:t> ورود به محوطه جغرافیایی دیگران نیازمند اخذ توافق، روادید، کنترل هویت و مواردی از این دست میباشد</a:t>
            </a:r>
            <a:endParaRPr lang="fa-I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600" dirty="0" smtClean="0"/>
              <a:t>اساس مرزبندی های غیر جغرافیایی امروز</a:t>
            </a:r>
            <a:endParaRPr lang="fa-IR" sz="3600" dirty="0"/>
          </a:p>
        </p:txBody>
      </p:sp>
      <p:sp>
        <p:nvSpPr>
          <p:cNvPr id="3" name="Content Placeholder 2"/>
          <p:cNvSpPr>
            <a:spLocks noGrp="1"/>
          </p:cNvSpPr>
          <p:nvPr>
            <p:ph idx="1"/>
          </p:nvPr>
        </p:nvSpPr>
        <p:spPr>
          <a:xfrm>
            <a:off x="142844" y="1600200"/>
            <a:ext cx="8858312" cy="4525963"/>
          </a:xfrm>
        </p:spPr>
        <p:txBody>
          <a:bodyPr>
            <a:normAutofit/>
          </a:bodyPr>
          <a:lstStyle/>
          <a:p>
            <a:r>
              <a:rPr lang="fa-IR" dirty="0" smtClean="0"/>
              <a:t>مرزبندیهای غیر رسمی که بر اساس عقاید ایدئولوژیک یا دسترسی به منابع طبیعی یا برخورداری از امکانات مادی و یا شرایط معنوی</a:t>
            </a:r>
          </a:p>
          <a:p>
            <a:r>
              <a:rPr lang="fa-IR" dirty="0" smtClean="0"/>
              <a:t>نمونه بارز آن شامل:</a:t>
            </a:r>
          </a:p>
          <a:p>
            <a:r>
              <a:rPr lang="fa-IR" dirty="0" smtClean="0"/>
              <a:t>شکل گیری دو بلوک شرق و غرب بعد از جنگ جهانی دوم</a:t>
            </a:r>
          </a:p>
          <a:p>
            <a:r>
              <a:rPr lang="fa-IR" dirty="0" smtClean="0"/>
              <a:t>تقسیم جهان به سه قسمت؛ توسعه یافته- درحال توسعه و توسعه نیافته</a:t>
            </a:r>
          </a:p>
          <a:p>
            <a:r>
              <a:rPr lang="fa-IR" dirty="0" smtClean="0"/>
              <a:t>تقسیم کشورها به شمال - جنوب و یا به مرکز- پیرامون</a:t>
            </a:r>
            <a:endParaRPr lang="fa-IR" dirty="0"/>
          </a:p>
        </p:txBody>
      </p:sp>
    </p:spTree>
  </p:cSld>
  <p:clrMapOvr>
    <a:masterClrMapping/>
  </p:clrMapOvr>
  <p:transition spd="slow" advTm="1000">
    <p:wheel spokes="8"/>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29600" cy="846158"/>
          </a:xfrm>
        </p:spPr>
        <p:txBody>
          <a:bodyPr>
            <a:normAutofit fontScale="90000"/>
          </a:bodyPr>
          <a:lstStyle/>
          <a:p>
            <a:r>
              <a:rPr lang="fa-IR" sz="3600" dirty="0" smtClean="0"/>
              <a:t>نقش اطلاعات و ارتباطات در مرزبندیهای بشری</a:t>
            </a:r>
            <a:endParaRPr lang="fa-IR" sz="3600" dirty="0"/>
          </a:p>
        </p:txBody>
      </p:sp>
      <p:sp>
        <p:nvSpPr>
          <p:cNvPr id="3" name="Content Placeholder 2"/>
          <p:cNvSpPr>
            <a:spLocks noGrp="1"/>
          </p:cNvSpPr>
          <p:nvPr>
            <p:ph idx="1"/>
          </p:nvPr>
        </p:nvSpPr>
        <p:spPr>
          <a:xfrm>
            <a:off x="0" y="1285860"/>
            <a:ext cx="9144000" cy="5572140"/>
          </a:xfrm>
        </p:spPr>
        <p:txBody>
          <a:bodyPr>
            <a:normAutofit/>
          </a:bodyPr>
          <a:lstStyle/>
          <a:p>
            <a:r>
              <a:rPr lang="fa-IR" dirty="0" smtClean="0"/>
              <a:t>باعث نزدیکتر شدن جوامع و ملتها به یکدیگر شده</a:t>
            </a:r>
          </a:p>
          <a:p>
            <a:endParaRPr lang="fa-IR" dirty="0" smtClean="0"/>
          </a:p>
          <a:p>
            <a:r>
              <a:rPr lang="fa-IR" dirty="0" smtClean="0"/>
              <a:t>تصور میشد که نیازی به اجازه برای ورود به مرزها نباشد</a:t>
            </a:r>
          </a:p>
          <a:p>
            <a:endParaRPr lang="fa-IR" dirty="0" smtClean="0"/>
          </a:p>
          <a:p>
            <a:r>
              <a:rPr lang="fa-IR" dirty="0" smtClean="0"/>
              <a:t>اومائه این دوره را </a:t>
            </a:r>
            <a:r>
              <a:rPr lang="fa-IR" sz="2800" b="1" i="1" dirty="0" smtClean="0"/>
              <a:t>مرگ جغرافیا </a:t>
            </a:r>
            <a:r>
              <a:rPr lang="fa-IR" dirty="0" smtClean="0"/>
              <a:t>و فوکویاما </a:t>
            </a:r>
            <a:r>
              <a:rPr lang="fa-IR" sz="2800" b="1" i="1" dirty="0" smtClean="0"/>
              <a:t>پایان تاریخ</a:t>
            </a:r>
            <a:r>
              <a:rPr lang="fa-IR" dirty="0" smtClean="0"/>
              <a:t>، میداند.</a:t>
            </a:r>
          </a:p>
          <a:p>
            <a:pPr>
              <a:buNone/>
            </a:pPr>
            <a:endParaRPr lang="fa-IR" dirty="0" smtClean="0"/>
          </a:p>
          <a:p>
            <a:r>
              <a:rPr lang="fa-IR" dirty="0" smtClean="0"/>
              <a:t>ازهمه مهمتر، اطلاعات و تکنولوژی های ارتباطی به عنوان یکی از مهمترین شاخصها در ایجاد مرزهای نو بین جوامع شده است</a:t>
            </a:r>
            <a:endParaRPr lang="fa-IR" dirty="0"/>
          </a:p>
        </p:txBody>
      </p:sp>
    </p:spTree>
  </p:cSld>
  <p:clrMapOvr>
    <a:masterClrMapping/>
  </p:clrMapOvr>
  <p:transition spd="slow" advTm="1000">
    <p:wheel spokes="8"/>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t>چگونگی</a:t>
            </a:r>
            <a:r>
              <a:rPr lang="fa-IR" dirty="0" smtClean="0"/>
              <a:t> </a:t>
            </a:r>
            <a:r>
              <a:rPr lang="fa-IR" sz="3600" dirty="0" smtClean="0"/>
              <a:t>مرزبندیها ی اطلاعاتی</a:t>
            </a:r>
            <a:endParaRPr lang="fa-IR" dirty="0"/>
          </a:p>
        </p:txBody>
      </p:sp>
      <p:sp>
        <p:nvSpPr>
          <p:cNvPr id="3" name="Content Placeholder 2"/>
          <p:cNvSpPr>
            <a:spLocks noGrp="1"/>
          </p:cNvSpPr>
          <p:nvPr>
            <p:ph idx="1"/>
          </p:nvPr>
        </p:nvSpPr>
        <p:spPr>
          <a:xfrm>
            <a:off x="214282" y="1785926"/>
            <a:ext cx="8786874" cy="4114816"/>
          </a:xfrm>
        </p:spPr>
        <p:txBody>
          <a:bodyPr/>
          <a:lstStyle/>
          <a:p>
            <a:r>
              <a:rPr lang="fa-IR" dirty="0" smtClean="0"/>
              <a:t>تولید، توزیع و مصرف اطلاعات شاخص تمایز میان افراد، ملتها و مناطق جغرافیایی در قالب فقیران و ثروتمندان اطلاعاتی شد</a:t>
            </a:r>
          </a:p>
          <a:p>
            <a:pPr>
              <a:buNone/>
            </a:pPr>
            <a:endParaRPr lang="fa-IR" dirty="0" smtClean="0"/>
          </a:p>
          <a:p>
            <a:pPr>
              <a:buNone/>
            </a:pPr>
            <a:r>
              <a:rPr lang="fa-IR" dirty="0" smtClean="0"/>
              <a:t>بنابراین؛</a:t>
            </a:r>
          </a:p>
          <a:p>
            <a:pPr>
              <a:buNone/>
            </a:pPr>
            <a:r>
              <a:rPr lang="fa-IR" dirty="0" smtClean="0"/>
              <a:t>مرزبندی جدیدی را به نام جغرافیای سیاسی اطلاعات پدید آورد </a:t>
            </a:r>
            <a:endParaRPr lang="fa-IR" dirty="0"/>
          </a:p>
        </p:txBody>
      </p:sp>
    </p:spTree>
  </p:cSld>
  <p:clrMapOvr>
    <a:masterClrMapping/>
  </p:clrMapOvr>
  <p:transition spd="slow" advTm="1000">
    <p:wheel spokes="8"/>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28"/>
            <a:ext cx="8229600" cy="774720"/>
          </a:xfrm>
        </p:spPr>
        <p:txBody>
          <a:bodyPr>
            <a:normAutofit fontScale="90000"/>
          </a:bodyPr>
          <a:lstStyle/>
          <a:p>
            <a:r>
              <a:rPr lang="fa-IR" sz="3600" dirty="0" smtClean="0"/>
              <a:t>مروری بر پیشینه جغرافیای سیاسی اطلاعات</a:t>
            </a:r>
            <a:endParaRPr lang="fa-IR" sz="3600" dirty="0"/>
          </a:p>
        </p:txBody>
      </p:sp>
      <p:sp>
        <p:nvSpPr>
          <p:cNvPr id="3" name="Content Placeholder 2"/>
          <p:cNvSpPr>
            <a:spLocks noGrp="1"/>
          </p:cNvSpPr>
          <p:nvPr>
            <p:ph idx="1"/>
          </p:nvPr>
        </p:nvSpPr>
        <p:spPr>
          <a:xfrm>
            <a:off x="0" y="1714488"/>
            <a:ext cx="9144000" cy="3929090"/>
          </a:xfrm>
        </p:spPr>
        <p:txBody>
          <a:bodyPr>
            <a:normAutofit/>
          </a:bodyPr>
          <a:lstStyle/>
          <a:p>
            <a:r>
              <a:rPr lang="fa-IR" sz="2800" dirty="0" smtClean="0"/>
              <a:t>اولین بار در اواخر قرن 19 توسط «رودلف کجلن» سوئدی بکار رفت که او نیز از «فردریش راتزل» آلمانی گرفته بود.</a:t>
            </a:r>
            <a:r>
              <a:rPr lang="fa-IR" sz="2800" dirty="0"/>
              <a:t> </a:t>
            </a:r>
            <a:r>
              <a:rPr lang="fa-IR" sz="2800" dirty="0" smtClean="0"/>
              <a:t>اما اوج استفاده از این مفهوم به «روبرت استرازهوپه» امریکایی است. همان زمانی که «سر هالفورد مک کیندر» تئوری «هارتلند» را دربرابر تئوری «قدرت دریایی» «آلفرد دایرماهان» ارائه کرد. بدین ترتیب که : هرکشوری بتواند به «هارتلند» (قلب زمین) دست یابد به کل جهان تسلط خواهد یافت</a:t>
            </a:r>
          </a:p>
          <a:p>
            <a:r>
              <a:rPr lang="fa-IR" sz="2800" dirty="0" smtClean="0"/>
              <a:t>این نظریه یکی از دلایل جنگهای جهانی شد؛ ولی عملاً هیچ کشوری نتوانست به «هارتلند» دست یابد.</a:t>
            </a:r>
          </a:p>
        </p:txBody>
      </p:sp>
    </p:spTree>
  </p:cSld>
  <p:clrMapOvr>
    <a:masterClrMapping/>
  </p:clrMapOvr>
  <p:transition spd="slow" advTm="1000">
    <p:wheel spokes="8"/>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846158"/>
          </a:xfrm>
        </p:spPr>
        <p:txBody>
          <a:bodyPr>
            <a:normAutofit/>
          </a:bodyPr>
          <a:lstStyle/>
          <a:p>
            <a:r>
              <a:rPr lang="fa-IR" sz="3600" dirty="0" smtClean="0"/>
              <a:t>تعریف </a:t>
            </a:r>
            <a:r>
              <a:rPr lang="fa-IR" sz="3600" dirty="0" err="1" smtClean="0"/>
              <a:t>ژئوپلتیک</a:t>
            </a:r>
            <a:r>
              <a:rPr lang="fa-IR" sz="3600" dirty="0" smtClean="0"/>
              <a:t> اطلاعات</a:t>
            </a:r>
            <a:endParaRPr lang="fa-IR" sz="3600" dirty="0"/>
          </a:p>
        </p:txBody>
      </p:sp>
      <p:sp>
        <p:nvSpPr>
          <p:cNvPr id="3" name="Content Placeholder 2"/>
          <p:cNvSpPr>
            <a:spLocks noGrp="1"/>
          </p:cNvSpPr>
          <p:nvPr>
            <p:ph idx="1"/>
          </p:nvPr>
        </p:nvSpPr>
        <p:spPr>
          <a:xfrm>
            <a:off x="285688" y="1412776"/>
            <a:ext cx="8858312" cy="5054617"/>
          </a:xfrm>
        </p:spPr>
        <p:txBody>
          <a:bodyPr>
            <a:normAutofit/>
          </a:bodyPr>
          <a:lstStyle/>
          <a:p>
            <a:r>
              <a:rPr lang="fa-IR" sz="2800" dirty="0" smtClean="0"/>
              <a:t>جغرافیای سیاسی: مفهومی است که بر تأثیر ویژگیهای جغرافیایی یک کشور (منابع طبیعی، وسعت، جمعیت و غیره) بر قدرت سیاسی و بین المللی آن کشور دلالت دارد.</a:t>
            </a:r>
          </a:p>
          <a:p>
            <a:r>
              <a:rPr lang="fa-IR" sz="2800" dirty="0" smtClean="0"/>
              <a:t>بیشترین تأکید بر موقعیت جغرافیایی اثر بخش و تعیین کننده کشورهاست</a:t>
            </a:r>
          </a:p>
          <a:p>
            <a:r>
              <a:rPr lang="fa-IR" sz="2800" dirty="0" smtClean="0"/>
              <a:t>اولین بار توسط «فردریش راتزل» جغرافیدان آلمانی در سال 1897 بکار برده شد؛ ولی در اواخر قرن 19 «رودلف کجلن» سوئدی  آنرا وارد ادبیات مکتوب کرد و «استرازهوپه» دیپلمات امریکایی به رواج آن کمک بزرگی کرد.</a:t>
            </a:r>
          </a:p>
          <a:p>
            <a:r>
              <a:rPr lang="fa-IR" sz="2800" dirty="0" smtClean="0"/>
              <a:t>مهمترین نظریه در زمینه جغرافیای سیاسی نظریه «هارتلند» یا قلب زمین از «سر هالفورد مک کیندر» انگلیسی می باشد. </a:t>
            </a:r>
          </a:p>
        </p:txBody>
      </p:sp>
    </p:spTree>
  </p:cSld>
  <p:clrMapOvr>
    <a:masterClrMapping/>
  </p:clrMapOvr>
  <p:transition spd="slow" advTm="1000">
    <p:wheel spokes="8"/>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normAutofit/>
          </a:bodyPr>
          <a:lstStyle/>
          <a:p>
            <a:r>
              <a:rPr lang="fa-IR" sz="3600" dirty="0" smtClean="0"/>
              <a:t>تعریف تئو ری «هارتلند»</a:t>
            </a:r>
            <a:endParaRPr lang="fa-IR" sz="3600" dirty="0"/>
          </a:p>
        </p:txBody>
      </p:sp>
      <p:sp>
        <p:nvSpPr>
          <p:cNvPr id="3" name="Content Placeholder 2"/>
          <p:cNvSpPr>
            <a:spLocks noGrp="1"/>
          </p:cNvSpPr>
          <p:nvPr>
            <p:ph idx="1"/>
          </p:nvPr>
        </p:nvSpPr>
        <p:spPr>
          <a:xfrm>
            <a:off x="395536" y="2348880"/>
            <a:ext cx="8229600" cy="3701008"/>
          </a:xfrm>
        </p:spPr>
        <p:txBody>
          <a:bodyPr>
            <a:normAutofit/>
          </a:bodyPr>
          <a:lstStyle/>
          <a:p>
            <a:r>
              <a:rPr lang="fa-IR" sz="2800" dirty="0" smtClean="0"/>
              <a:t>«هارتلند» یا قلب زمین:</a:t>
            </a:r>
          </a:p>
          <a:p>
            <a:r>
              <a:rPr lang="fa-IR" sz="2800" dirty="0" smtClean="0"/>
              <a:t>هر کشوری که بر «هارتلند» فرمانروایی کند، بر جزایر جهانی مسلط خواهد شد و هرکشوری که بر جزایر جهانی مسلط شود، بر کل جهان مسلط خواهد شد.</a:t>
            </a:r>
          </a:p>
          <a:p>
            <a:r>
              <a:rPr lang="fa-IR" sz="2800" dirty="0" smtClean="0"/>
              <a:t>به دنبال این نظریه جنگهای جهانی و ماجراجویی های زیادی اتفاق افتاد، اما هیچ کشوری عملاً نتوانست به «هارتلند» دست یابد. </a:t>
            </a:r>
            <a:endParaRPr lang="fa-IR" sz="2800" dirty="0"/>
          </a:p>
        </p:txBody>
      </p:sp>
    </p:spTree>
  </p:cSld>
  <p:clrMapOvr>
    <a:masterClrMapping/>
  </p:clrMapOvr>
  <p:transition spd="slow" advTm="1000">
    <p:wheel spokes="8"/>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229600" cy="1143000"/>
          </a:xfrm>
        </p:spPr>
        <p:txBody>
          <a:bodyPr>
            <a:normAutofit/>
          </a:bodyPr>
          <a:lstStyle/>
          <a:p>
            <a:r>
              <a:rPr lang="fa-IR" sz="3600" dirty="0" smtClean="0"/>
              <a:t>تعریف جغرافیای سیاسی اطلاعات</a:t>
            </a:r>
            <a:endParaRPr lang="fa-IR" sz="3600" dirty="0"/>
          </a:p>
        </p:txBody>
      </p:sp>
      <p:sp>
        <p:nvSpPr>
          <p:cNvPr id="3" name="Content Placeholder 2"/>
          <p:cNvSpPr>
            <a:spLocks noGrp="1"/>
          </p:cNvSpPr>
          <p:nvPr>
            <p:ph idx="1"/>
          </p:nvPr>
        </p:nvSpPr>
        <p:spPr>
          <a:xfrm>
            <a:off x="179512" y="1988840"/>
            <a:ext cx="8784976" cy="4608512"/>
          </a:xfrm>
        </p:spPr>
        <p:txBody>
          <a:bodyPr/>
          <a:lstStyle/>
          <a:p>
            <a:r>
              <a:rPr lang="fa-IR" sz="2800" dirty="0" smtClean="0"/>
              <a:t>با توجه به تئوری «هارتلند» و ظهور فن آوری های اطلاعاتی، نوع جدیدی از مزربندی پدیدار شد که موجب تغییر در مفهوم «هارتلند» شد.</a:t>
            </a:r>
          </a:p>
          <a:p>
            <a:r>
              <a:rPr lang="fa-IR" sz="2800" dirty="0" smtClean="0"/>
              <a:t>از این مرزبندی به نام جغرافیای سیاسی اطلاعات یاد میشود</a:t>
            </a:r>
          </a:p>
          <a:p>
            <a:r>
              <a:rPr lang="fa-IR" sz="2800" dirty="0" smtClean="0"/>
              <a:t>مطالعه فضای سرزمینی متحرک است که تولید، توزیع، و مصرف اطلاعات به عنوان شکل دهنده مرزهای قلمرو سیاسی محسوب میشوند</a:t>
            </a:r>
          </a:p>
          <a:p>
            <a:r>
              <a:rPr lang="fa-IR" sz="2800" dirty="0" smtClean="0"/>
              <a:t>  جایگاه هر موجودیت سیاسی به میزان تأثیر آن بر روند تولید، توزیع و مصرف اطلاعات بستگی دارد. </a:t>
            </a:r>
          </a:p>
          <a:p>
            <a:r>
              <a:rPr lang="fa-IR" sz="2800" dirty="0" smtClean="0"/>
              <a:t>با این اوصاف کشورها بیشتر درصددند تا قلب اطلاعاتی جهان را بدست آورند، تا قلب فیزیکی آن</a:t>
            </a:r>
          </a:p>
          <a:p>
            <a:endParaRPr lang="fa-IR" dirty="0"/>
          </a:p>
        </p:txBody>
      </p:sp>
    </p:spTree>
  </p:cSld>
  <p:clrMapOvr>
    <a:masterClrMapping/>
  </p:clrMapOvr>
  <p:transition spd="slow" advTm="1000">
    <p:wheel spokes="8"/>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796950"/>
          </a:xfrm>
        </p:spPr>
        <p:txBody>
          <a:bodyPr>
            <a:normAutofit/>
          </a:bodyPr>
          <a:lstStyle/>
          <a:p>
            <a:r>
              <a:rPr lang="fa-IR" sz="3600" dirty="0" smtClean="0"/>
              <a:t>ویژگیهای جغرافیای سیاسی اطلاعات</a:t>
            </a:r>
            <a:endParaRPr lang="fa-IR" sz="3600" dirty="0"/>
          </a:p>
        </p:txBody>
      </p:sp>
      <p:sp>
        <p:nvSpPr>
          <p:cNvPr id="3" name="Content Placeholder 2"/>
          <p:cNvSpPr>
            <a:spLocks noGrp="1"/>
          </p:cNvSpPr>
          <p:nvPr>
            <p:ph idx="1"/>
          </p:nvPr>
        </p:nvSpPr>
        <p:spPr>
          <a:xfrm>
            <a:off x="251520" y="1628800"/>
            <a:ext cx="8640960" cy="4752528"/>
          </a:xfrm>
        </p:spPr>
        <p:txBody>
          <a:bodyPr>
            <a:normAutofit/>
          </a:bodyPr>
          <a:lstStyle/>
          <a:p>
            <a:r>
              <a:rPr lang="fa-IR" sz="2800" dirty="0" smtClean="0"/>
              <a:t>تحرک و پویایی فضای سرزمینی جغرافیای سیاسی اطلاعات (عدم امکان مرزبندی مشخص و ثابت)</a:t>
            </a:r>
          </a:p>
          <a:p>
            <a:pPr>
              <a:buNone/>
            </a:pPr>
            <a:endParaRPr lang="fa-IR" sz="2800" dirty="0" smtClean="0"/>
          </a:p>
          <a:p>
            <a:r>
              <a:rPr lang="fa-IR" sz="2800" dirty="0" smtClean="0"/>
              <a:t>مرزبندی بر اساس تولید، توزیع و مصرف اطلاعات (دستیابی به مراکز تولید و توزیع و مصرف اطلاعات، سیطره بر کل دنیاست)</a:t>
            </a:r>
          </a:p>
          <a:p>
            <a:pPr>
              <a:buNone/>
            </a:pPr>
            <a:endParaRPr lang="fa-IR" sz="2800" dirty="0" smtClean="0"/>
          </a:p>
          <a:p>
            <a:r>
              <a:rPr lang="fa-IR" sz="2800" dirty="0" smtClean="0"/>
              <a:t>جهت ها در این جا به جای (شمال-جنوب شرق-غرب)، شمال-جنوب و مرکز-پیرامون است</a:t>
            </a:r>
            <a:endParaRPr lang="fa-IR" sz="2800" dirty="0"/>
          </a:p>
        </p:txBody>
      </p:sp>
    </p:spTree>
  </p:cSld>
  <p:clrMapOvr>
    <a:masterClrMapping/>
  </p:clrMapOvr>
  <p:transition spd="slow" advTm="1000">
    <p:wheel spokes="8"/>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796950"/>
          </a:xfrm>
        </p:spPr>
        <p:txBody>
          <a:bodyPr>
            <a:normAutofit fontScale="90000"/>
          </a:bodyPr>
          <a:lstStyle/>
          <a:p>
            <a:r>
              <a:rPr lang="fa-IR" sz="3600" dirty="0" smtClean="0"/>
              <a:t> روابط فی مابین در جغرافیای سیاسی اطلاعات</a:t>
            </a:r>
            <a:endParaRPr lang="fa-IR" sz="3600" dirty="0"/>
          </a:p>
        </p:txBody>
      </p:sp>
      <p:sp>
        <p:nvSpPr>
          <p:cNvPr id="3" name="Content Placeholder 2"/>
          <p:cNvSpPr>
            <a:spLocks noGrp="1"/>
          </p:cNvSpPr>
          <p:nvPr>
            <p:ph idx="1"/>
          </p:nvPr>
        </p:nvSpPr>
        <p:spPr>
          <a:xfrm>
            <a:off x="0" y="1196752"/>
            <a:ext cx="9144000" cy="5661248"/>
          </a:xfrm>
        </p:spPr>
        <p:txBody>
          <a:bodyPr>
            <a:normAutofit/>
          </a:bodyPr>
          <a:lstStyle/>
          <a:p>
            <a:r>
              <a:rPr lang="fa-IR" sz="2800" dirty="0" smtClean="0"/>
              <a:t>بیشترین تولید اطلاعات در شمال است و جنوب فقط مصرف کننده می باشد</a:t>
            </a:r>
          </a:p>
          <a:p>
            <a:r>
              <a:rPr lang="fa-IR" sz="2800" dirty="0" smtClean="0"/>
              <a:t>مساحت شمال اطلاعاتی، یک چهارم فضای جغرافیایی و سه چهارم مابقی متعلق به جنوب است. درحالیکه سهم شمال در تولید و توزیع و مصرف اطلاعات نه دهم و سهم جنوب یک دهم یا کمتر می باشد.</a:t>
            </a:r>
          </a:p>
          <a:p>
            <a:r>
              <a:rPr lang="fa-IR" sz="2800" dirty="0" smtClean="0"/>
              <a:t>بیشتر مضامین اخباری که از شمال راجع به جنوب پخش می شود حاوی جنگ، اشغال، فقر، بدبختی و(در موارد نادر موفقیتها) می باشد.</a:t>
            </a:r>
          </a:p>
          <a:p>
            <a:r>
              <a:rPr lang="fa-IR" sz="2800" dirty="0" smtClean="0"/>
              <a:t>نخبگان جنوب، دوران پرمصرف زندگی خود را در جنوب و دوران بازدهی تولیدی را در شمال میگذرانند.</a:t>
            </a:r>
          </a:p>
          <a:p>
            <a:r>
              <a:rPr lang="fa-IR" sz="2800" dirty="0" smtClean="0"/>
              <a:t>محققان بسیاری از ممالک جنوب در شمال در حال تحقیق و پژوهش هستند اما خود جنوب سهم چندانی در فرآیند تولید و توزیع علم ندارد.</a:t>
            </a:r>
          </a:p>
          <a:p>
            <a:r>
              <a:rPr lang="fa-IR" sz="2800" dirty="0" smtClean="0"/>
              <a:t>تولیدات علمی خود جنوب هم برای جهانی شدن باید از کانالهای خبری شمال –اکثراً انگلیسی- و با بهای سنگین بگذرد.   </a:t>
            </a:r>
            <a:endParaRPr lang="fa-IR" sz="2800" dirty="0"/>
          </a:p>
        </p:txBody>
      </p:sp>
    </p:spTree>
  </p:cSld>
  <p:clrMapOvr>
    <a:masterClrMapping/>
  </p:clrMapOvr>
  <p:transition spd="slow" advTm="1000">
    <p:wheel spokes="8"/>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0648"/>
            <a:ext cx="9144000" cy="868958"/>
          </a:xfrm>
        </p:spPr>
        <p:txBody>
          <a:bodyPr>
            <a:normAutofit fontScale="90000"/>
          </a:bodyPr>
          <a:lstStyle/>
          <a:p>
            <a:r>
              <a:rPr lang="fa-IR" sz="3600" dirty="0" smtClean="0"/>
              <a:t>بازیگران اصلی در  جغرافیای سیاسی اطلاعات</a:t>
            </a:r>
            <a:endParaRPr lang="fa-IR" sz="3600" dirty="0"/>
          </a:p>
        </p:txBody>
      </p:sp>
      <p:sp>
        <p:nvSpPr>
          <p:cNvPr id="3" name="Content Placeholder 2"/>
          <p:cNvSpPr>
            <a:spLocks noGrp="1"/>
          </p:cNvSpPr>
          <p:nvPr>
            <p:ph idx="1"/>
          </p:nvPr>
        </p:nvSpPr>
        <p:spPr/>
        <p:txBody>
          <a:bodyPr/>
          <a:lstStyle/>
          <a:p>
            <a:r>
              <a:rPr lang="fa-IR" dirty="0" smtClean="0"/>
              <a:t>سیاستمداران</a:t>
            </a:r>
          </a:p>
          <a:p>
            <a:endParaRPr lang="fa-IR" dirty="0" smtClean="0"/>
          </a:p>
          <a:p>
            <a:r>
              <a:rPr lang="fa-IR" dirty="0" smtClean="0"/>
              <a:t>بازرگانان حوزه اطلاعات و ارتباطات و فن آوری های مربوط به آن</a:t>
            </a:r>
          </a:p>
          <a:p>
            <a:endParaRPr lang="fa-IR" dirty="0" smtClean="0"/>
          </a:p>
          <a:p>
            <a:r>
              <a:rPr lang="fa-IR" dirty="0" smtClean="0"/>
              <a:t>تولید کنندگان اطلاعات</a:t>
            </a:r>
          </a:p>
          <a:p>
            <a:pPr>
              <a:buNone/>
            </a:pPr>
            <a:endParaRPr lang="fa-IR" dirty="0" smtClean="0"/>
          </a:p>
          <a:p>
            <a:r>
              <a:rPr lang="fa-IR" dirty="0" smtClean="0"/>
              <a:t>متخصصان اطلاعات و ارتباطات</a:t>
            </a:r>
          </a:p>
          <a:p>
            <a:endParaRPr lang="fa-IR" dirty="0"/>
          </a:p>
        </p:txBody>
      </p:sp>
    </p:spTree>
  </p:cSld>
  <p:clrMapOvr>
    <a:masterClrMapping/>
  </p:clrMapOvr>
  <p:transition spd="slow" advTm="1000">
    <p:wheel spokes="8"/>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t>نقش سیاستمداران در این زمینه</a:t>
            </a:r>
            <a:endParaRPr lang="fa-IR" sz="3600" dirty="0"/>
          </a:p>
        </p:txBody>
      </p:sp>
      <p:sp>
        <p:nvSpPr>
          <p:cNvPr id="3" name="Content Placeholder 2"/>
          <p:cNvSpPr>
            <a:spLocks noGrp="1"/>
          </p:cNvSpPr>
          <p:nvPr>
            <p:ph idx="1"/>
          </p:nvPr>
        </p:nvSpPr>
        <p:spPr>
          <a:xfrm>
            <a:off x="179512" y="2060848"/>
            <a:ext cx="8686800" cy="3744416"/>
          </a:xfrm>
        </p:spPr>
        <p:txBody>
          <a:bodyPr/>
          <a:lstStyle/>
          <a:p>
            <a:r>
              <a:rPr lang="fa-IR" dirty="0" smtClean="0"/>
              <a:t>در شکل دهی سیاستهای اطلاعاتی و اطلاعا رسانی مؤثرند.</a:t>
            </a:r>
          </a:p>
          <a:p>
            <a:endParaRPr lang="fa-IR" dirty="0" smtClean="0"/>
          </a:p>
          <a:p>
            <a:pPr>
              <a:buNone/>
            </a:pPr>
            <a:endParaRPr lang="fa-IR" dirty="0" smtClean="0"/>
          </a:p>
          <a:p>
            <a:r>
              <a:rPr lang="fa-IR" dirty="0" smtClean="0"/>
              <a:t>معمولاً استیلای سیاسی خود را از طریق تأثیرگذاری و انحصار مجاری اطلاعات حفظ می کنند</a:t>
            </a:r>
          </a:p>
          <a:p>
            <a:endParaRPr lang="fa-IR" dirty="0"/>
          </a:p>
        </p:txBody>
      </p:sp>
    </p:spTree>
  </p:cSld>
  <p:clrMapOvr>
    <a:masterClrMapping/>
  </p:clrMapOvr>
  <p:transition spd="slow" advTm="1000">
    <p:wheel spokes="8"/>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600" dirty="0" smtClean="0"/>
              <a:t>نقش بازرگانان اطلاعاتی در این میان</a:t>
            </a:r>
            <a:endParaRPr lang="fa-IR" sz="3600" dirty="0"/>
          </a:p>
        </p:txBody>
      </p:sp>
      <p:sp>
        <p:nvSpPr>
          <p:cNvPr id="3" name="Content Placeholder 2"/>
          <p:cNvSpPr>
            <a:spLocks noGrp="1"/>
          </p:cNvSpPr>
          <p:nvPr>
            <p:ph idx="1"/>
          </p:nvPr>
        </p:nvSpPr>
        <p:spPr/>
        <p:txBody>
          <a:bodyPr/>
          <a:lstStyle/>
          <a:p>
            <a:r>
              <a:rPr lang="fa-IR" dirty="0" smtClean="0"/>
              <a:t>به علت ماهیت کاری خود، بیشتر کسب سود را مدنظر دارند</a:t>
            </a:r>
          </a:p>
          <a:p>
            <a:pPr>
              <a:buNone/>
            </a:pPr>
            <a:endParaRPr lang="fa-IR" dirty="0" smtClean="0"/>
          </a:p>
          <a:p>
            <a:r>
              <a:rPr lang="fa-IR" dirty="0" smtClean="0"/>
              <a:t>با توزیع و تکثیر اطلاعات و فن آوری ها میپردازند</a:t>
            </a:r>
          </a:p>
          <a:p>
            <a:pPr>
              <a:buNone/>
            </a:pPr>
            <a:endParaRPr lang="fa-IR" dirty="0" smtClean="0"/>
          </a:p>
          <a:p>
            <a:r>
              <a:rPr lang="fa-IR" dirty="0" smtClean="0"/>
              <a:t>در برخی مواقع ممکن است تحت تأثیر خط مشی های سیاسی قرار گیرند ولی درکل موضع منصفانه تری دارند</a:t>
            </a:r>
            <a:endParaRPr lang="fa-IR" dirty="0"/>
          </a:p>
        </p:txBody>
      </p:sp>
    </p:spTree>
  </p:cSld>
  <p:clrMapOvr>
    <a:masterClrMapping/>
  </p:clrMapOvr>
  <p:transition spd="slow" advTm="1000">
    <p:wheel spokes="8"/>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868958"/>
          </a:xfrm>
        </p:spPr>
        <p:txBody>
          <a:bodyPr>
            <a:normAutofit/>
          </a:bodyPr>
          <a:lstStyle/>
          <a:p>
            <a:r>
              <a:rPr lang="fa-IR" sz="3600" dirty="0" smtClean="0"/>
              <a:t>نقش تولیدکنندگان اطلاعاتی</a:t>
            </a:r>
            <a:endParaRPr lang="fa-IR" sz="3600" dirty="0"/>
          </a:p>
        </p:txBody>
      </p:sp>
      <p:sp>
        <p:nvSpPr>
          <p:cNvPr id="3" name="Content Placeholder 2"/>
          <p:cNvSpPr>
            <a:spLocks noGrp="1"/>
          </p:cNvSpPr>
          <p:nvPr>
            <p:ph idx="1"/>
          </p:nvPr>
        </p:nvSpPr>
        <p:spPr>
          <a:xfrm>
            <a:off x="0" y="1484784"/>
            <a:ext cx="9144000" cy="5373216"/>
          </a:xfrm>
        </p:spPr>
        <p:txBody>
          <a:bodyPr>
            <a:normAutofit/>
          </a:bodyPr>
          <a:lstStyle/>
          <a:p>
            <a:r>
              <a:rPr lang="fa-IR" sz="2800" dirty="0" smtClean="0"/>
              <a:t>نقش بسیار مهمی دارند، نقاط استراتژیک بر اساس حضور آنهاست</a:t>
            </a:r>
          </a:p>
          <a:p>
            <a:r>
              <a:rPr lang="fa-IR" sz="2800" dirty="0" smtClean="0"/>
              <a:t>این گروه همیشه مورد توجه سیاستمداران بوده اند.</a:t>
            </a:r>
          </a:p>
          <a:p>
            <a:r>
              <a:rPr lang="fa-IR" sz="2800" dirty="0" smtClean="0"/>
              <a:t>به دو گروه تقسیم میشوند: </a:t>
            </a:r>
          </a:p>
          <a:p>
            <a:r>
              <a:rPr lang="fa-IR" sz="2800" dirty="0" smtClean="0"/>
              <a:t>1- تولید کنندگان اطلاعات رسانه ای و 2- تولیدکنندگان اطلاعات علمی</a:t>
            </a:r>
          </a:p>
          <a:p>
            <a:r>
              <a:rPr lang="fa-IR" sz="2800" dirty="0" smtClean="0"/>
              <a:t>تولیدکنندگان رسانه ای: ارتقای سطح آگاهی، توجیه سیاستها، زمینه سازی برای اجرای برنامه های سیاسی-اجتماعی و فرهنگی، اطلاع رسانی، شکل دهی و سنجش افکار عمومی و..</a:t>
            </a:r>
          </a:p>
          <a:p>
            <a:r>
              <a:rPr lang="fa-IR" sz="2800" dirty="0" smtClean="0"/>
              <a:t>تولیدکنندگان علمی: به علت بیطرفانه بودن تحقیقات علمی، مورد نظر اکثر دولتمردان هستند. تلاش برای جذب اینگونه افراد با فراهم آوردن امکانات تحقیقاتی، باعث عدم تعادل در توزیع جغرافیایی اینگونه افراد میشود. </a:t>
            </a:r>
            <a:endParaRPr lang="fa-IR" sz="2800" dirty="0"/>
          </a:p>
        </p:txBody>
      </p:sp>
    </p:spTree>
  </p:cSld>
  <p:clrMapOvr>
    <a:masterClrMapping/>
  </p:clrMapOvr>
  <p:transition spd="slow" advTm="1000">
    <p:wheel spokes="8"/>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868958"/>
          </a:xfrm>
        </p:spPr>
        <p:txBody>
          <a:bodyPr>
            <a:normAutofit/>
          </a:bodyPr>
          <a:lstStyle/>
          <a:p>
            <a:r>
              <a:rPr lang="fa-IR" sz="3600" dirty="0" smtClean="0"/>
              <a:t>نقش متخصصان اطلاعات</a:t>
            </a:r>
            <a:endParaRPr lang="fa-IR" sz="3600" dirty="0"/>
          </a:p>
        </p:txBody>
      </p:sp>
      <p:sp>
        <p:nvSpPr>
          <p:cNvPr id="3" name="Content Placeholder 2"/>
          <p:cNvSpPr>
            <a:spLocks noGrp="1"/>
          </p:cNvSpPr>
          <p:nvPr>
            <p:ph idx="1"/>
          </p:nvPr>
        </p:nvSpPr>
        <p:spPr>
          <a:xfrm>
            <a:off x="251520" y="1628800"/>
            <a:ext cx="8712968" cy="4536504"/>
          </a:xfrm>
        </p:spPr>
        <p:txBody>
          <a:bodyPr>
            <a:normAutofit/>
          </a:bodyPr>
          <a:lstStyle/>
          <a:p>
            <a:r>
              <a:rPr lang="fa-IR" sz="2800" dirty="0" smtClean="0"/>
              <a:t>هدف نوع دوستانه تری در مقایسه با بقیه دارند.</a:t>
            </a:r>
          </a:p>
          <a:p>
            <a:r>
              <a:rPr lang="fa-IR" sz="2800" dirty="0" smtClean="0"/>
              <a:t>هدفشان اشاعه اطلاعات به افراد جامعه بوده، نقش مهمی در آگاهی بخشی افراد جامعه دارند.</a:t>
            </a:r>
          </a:p>
          <a:p>
            <a:r>
              <a:rPr lang="fa-IR" sz="2800" dirty="0" smtClean="0"/>
              <a:t>کارشان، گردآوری، سازماندهی، دسترس پذری و اشاعه اطلاعات جهت ترقی انسانهاست.</a:t>
            </a:r>
          </a:p>
          <a:p>
            <a:r>
              <a:rPr lang="fa-IR" sz="2800" dirty="0" smtClean="0"/>
              <a:t>با گسترش شبکه های اطلاعاتی در اینترنت و تلاش گروههای سیاسی و اجتماعی جهت انحصار بر این کانالها، حساسیت حرفه ای این گروه بیشتر از قبل شده و مسئولیتهای بیشتری بر دوش آنان گذارده شده است</a:t>
            </a:r>
            <a:endParaRPr lang="fa-IR" sz="2800" dirty="0"/>
          </a:p>
        </p:txBody>
      </p:sp>
    </p:spTree>
  </p:cSld>
  <p:clrMapOvr>
    <a:masterClrMapping/>
  </p:clrMapOvr>
  <p:transition spd="slow" advTm="1000">
    <p:wheel spokes="8"/>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0648"/>
            <a:ext cx="9144000" cy="868958"/>
          </a:xfrm>
        </p:spPr>
        <p:txBody>
          <a:bodyPr>
            <a:normAutofit/>
          </a:bodyPr>
          <a:lstStyle/>
          <a:p>
            <a:r>
              <a:rPr lang="fa-IR" sz="3600" dirty="0" smtClean="0"/>
              <a:t>مواردی ازمسئولیتهای متخصصان اطلاعات</a:t>
            </a:r>
            <a:endParaRPr lang="fa-IR" sz="3600" dirty="0"/>
          </a:p>
        </p:txBody>
      </p:sp>
      <p:sp>
        <p:nvSpPr>
          <p:cNvPr id="3" name="Content Placeholder 2"/>
          <p:cNvSpPr>
            <a:spLocks noGrp="1"/>
          </p:cNvSpPr>
          <p:nvPr>
            <p:ph idx="1"/>
          </p:nvPr>
        </p:nvSpPr>
        <p:spPr>
          <a:xfrm>
            <a:off x="0" y="1556792"/>
            <a:ext cx="9144000" cy="5040560"/>
          </a:xfrm>
        </p:spPr>
        <p:txBody>
          <a:bodyPr>
            <a:normAutofit/>
          </a:bodyPr>
          <a:lstStyle/>
          <a:p>
            <a:r>
              <a:rPr lang="fa-IR" sz="2800" dirty="0" smtClean="0"/>
              <a:t>1- تلاش جهت تولید، توزیع و اشاعه اطلاعات (اعتقاد به دسترسی آزاد)</a:t>
            </a:r>
          </a:p>
          <a:p>
            <a:r>
              <a:rPr lang="fa-IR" sz="2800" dirty="0" smtClean="0"/>
              <a:t>2- ارتقای سواد اطلاعاتی با آموزش و راهنمایی مناسب (داشتن مشکل بیسوادی اطلاعاتی در کنار مشکل نداشتن زیرساختهای فنی و اجتماعی)</a:t>
            </a:r>
          </a:p>
          <a:p>
            <a:r>
              <a:rPr lang="fa-IR" sz="2800" dirty="0" smtClean="0"/>
              <a:t>شناسایی تأثیرگذاران عرصه پژوهش و فاکتورهای مؤثر در این زمینه</a:t>
            </a:r>
          </a:p>
          <a:p>
            <a:r>
              <a:rPr lang="fa-IR" sz="2800" dirty="0" smtClean="0"/>
              <a:t>3- تلاش برای شناسایی توان علمی کشورها و روابط فی مابین در جامعه علمی (امروزه قسمت اعظم این مسئولیت بر عهده مؤسسه </a:t>
            </a:r>
            <a:r>
              <a:rPr lang="en-US" sz="2800" dirty="0" smtClean="0"/>
              <a:t>ISI</a:t>
            </a:r>
            <a:r>
              <a:rPr lang="fa-IR" sz="2800" dirty="0" smtClean="0"/>
              <a:t> در امریکاست</a:t>
            </a:r>
          </a:p>
          <a:p>
            <a:r>
              <a:rPr lang="fa-IR" sz="2800" dirty="0" smtClean="0"/>
              <a:t>4- کمک به سیاستگذاری علمی و اطلاعاتی ( با آشنایی با فرآیندها و مشکلات پژوهشها و تولیدات علمی و نیز با دسته بندی علوم)</a:t>
            </a:r>
          </a:p>
          <a:p>
            <a:r>
              <a:rPr lang="fa-IR" sz="2800" dirty="0" smtClean="0"/>
              <a:t>5- کمک به سیال سازی جریان اطلاعات در بین و درون جوامع</a:t>
            </a:r>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smtClean="0"/>
          </a:p>
          <a:p>
            <a:endParaRPr lang="fa-IR" sz="2800" dirty="0"/>
          </a:p>
        </p:txBody>
      </p:sp>
    </p:spTree>
  </p:cSld>
  <p:clrMapOvr>
    <a:masterClrMapping/>
  </p:clrMapOvr>
  <p:transition spd="slow" advTm="1000">
    <p:wheel spokes="8"/>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1084982"/>
          </a:xfrm>
        </p:spPr>
        <p:txBody>
          <a:bodyPr>
            <a:normAutofit/>
          </a:bodyPr>
          <a:lstStyle/>
          <a:p>
            <a:r>
              <a:rPr lang="fa-IR" sz="3200" dirty="0" smtClean="0"/>
              <a:t>حوزه های تحقیق جغرافیای سیاسی اطلاعات برای متخصصان اطلاعات</a:t>
            </a:r>
            <a:endParaRPr lang="fa-IR" sz="3200" dirty="0"/>
          </a:p>
        </p:txBody>
      </p:sp>
      <p:sp>
        <p:nvSpPr>
          <p:cNvPr id="3" name="Content Placeholder 2"/>
          <p:cNvSpPr>
            <a:spLocks noGrp="1"/>
          </p:cNvSpPr>
          <p:nvPr>
            <p:ph idx="1"/>
          </p:nvPr>
        </p:nvSpPr>
        <p:spPr>
          <a:xfrm>
            <a:off x="0" y="2132856"/>
            <a:ext cx="9144000" cy="4320480"/>
          </a:xfrm>
        </p:spPr>
        <p:txBody>
          <a:bodyPr>
            <a:normAutofit/>
          </a:bodyPr>
          <a:lstStyle/>
          <a:p>
            <a:r>
              <a:rPr lang="fa-IR" sz="2800" dirty="0" smtClean="0"/>
              <a:t>1- بررسی جریان جهانی، منطقه ای و ملی اطلاعات و عوامل تأثیر گذار</a:t>
            </a:r>
          </a:p>
          <a:p>
            <a:r>
              <a:rPr lang="fa-IR" sz="2800" dirty="0" smtClean="0"/>
              <a:t>2- مطالعات علم سنجی جهت شناسایی افراد، منابع و مناطق جهت ترسیم نقش علمی کشورها</a:t>
            </a:r>
          </a:p>
          <a:p>
            <a:r>
              <a:rPr lang="fa-IR" sz="2800" dirty="0" smtClean="0"/>
              <a:t>3- بررسی دسترس پذیر کردن اطلاعات خارج از پایگاه پولی و انحصاری</a:t>
            </a:r>
          </a:p>
          <a:p>
            <a:r>
              <a:rPr lang="fa-IR" sz="2800" dirty="0" smtClean="0"/>
              <a:t>4- بررسی اخلاق اطلاعاتی و ترویج اطلاعات در برابر تحمیل اطلاعات</a:t>
            </a:r>
          </a:p>
          <a:p>
            <a:r>
              <a:rPr lang="fa-IR" sz="2800" dirty="0" smtClean="0"/>
              <a:t>5- شناسایی مدل و عوامل تأثیرگذار بر مهاجرت نخبگان</a:t>
            </a:r>
          </a:p>
          <a:p>
            <a:r>
              <a:rPr lang="fa-IR" sz="2800" dirty="0" smtClean="0"/>
              <a:t>6- شناسایی راههای ارتقای سواد اطلاعاتی و سازماندهی محتوای اینترنت  </a:t>
            </a:r>
            <a:endParaRPr lang="fa-IR" sz="2800" dirty="0"/>
          </a:p>
        </p:txBody>
      </p:sp>
    </p:spTree>
  </p:cSld>
  <p:clrMapOvr>
    <a:masterClrMapping/>
  </p:clrMapOvr>
  <p:transition spd="slow" advTm="1000">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marL="0" indent="0" algn="ctr">
              <a:buNone/>
            </a:pPr>
            <a:r>
              <a:rPr lang="fa-IR" sz="23900" dirty="0" smtClean="0">
                <a:solidFill>
                  <a:srgbClr val="002060"/>
                </a:solidFill>
              </a:rPr>
              <a:t>پایان</a:t>
            </a:r>
            <a:endParaRPr lang="fa-IR" sz="23900" dirty="0">
              <a:solidFill>
                <a:srgbClr val="002060"/>
              </a:solidFill>
            </a:endParaRPr>
          </a:p>
        </p:txBody>
      </p:sp>
    </p:spTree>
  </p:cSld>
  <p:clrMapOvr>
    <a:masterClrMapping/>
  </p:clrMapOvr>
  <p:transition spd="slow">
    <p:dissolve/>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antern">
  <a:themeElements>
    <a:clrScheme name="Brooklet">
      <a:dk1>
        <a:sysClr val="windowText" lastClr="000000"/>
      </a:dk1>
      <a:lt1>
        <a:sysClr val="window" lastClr="FFFFFF"/>
      </a:lt1>
      <a:dk2>
        <a:srgbClr val="4062E3"/>
      </a:dk2>
      <a:lt2>
        <a:srgbClr val="C7E4F8"/>
      </a:lt2>
      <a:accent1>
        <a:srgbClr val="79498D"/>
      </a:accent1>
      <a:accent2>
        <a:srgbClr val="AE236A"/>
      </a:accent2>
      <a:accent3>
        <a:srgbClr val="F88941"/>
      </a:accent3>
      <a:accent4>
        <a:srgbClr val="DEC441"/>
      </a:accent4>
      <a:accent5>
        <a:srgbClr val="9FA500"/>
      </a:accent5>
      <a:accent6>
        <a:srgbClr val="707070"/>
      </a:accent6>
      <a:hlink>
        <a:srgbClr val="0000E1"/>
      </a:hlink>
      <a:folHlink>
        <a:srgbClr val="800080"/>
      </a:folHlink>
    </a:clrScheme>
    <a:fontScheme name="Lantern">
      <a:majorFont>
        <a:latin typeface="Tw Cen MT"/>
        <a:ea typeface=""/>
        <a:cs typeface=""/>
        <a:font script="Cyrl" typeface="Tahoma"/>
        <a:font script="Grek" typeface="Tahoma"/>
        <a:font script="Jpan" typeface="HG丸ｺﾞｼｯｸM-PRO"/>
        <a:font script="Hang" typeface="HY엽서L"/>
        <a:font script="Hans" typeface="黑体"/>
        <a:font script="Hant" typeface="微軟正黑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libri"/>
        <a:ea typeface=""/>
        <a:cs typeface=""/>
        <a:font script="Jpan" typeface="HG丸ｺﾞｼｯｸM-PRO"/>
        <a:font script="Hang" typeface="맑은 고딕"/>
        <a:font script="Hans" typeface="幼圆"/>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Fresh">
      <a:fillStyleLst>
        <a:solidFill>
          <a:schemeClr val="phClr"/>
        </a:solidFill>
        <a:solidFill>
          <a:schemeClr val="phClr">
            <a:tint val="70000"/>
            <a:satMod val="115000"/>
          </a:schemeClr>
        </a:solidFill>
        <a:solidFill>
          <a:schemeClr val="phClr">
            <a:shade val="80000"/>
            <a:satMod val="115000"/>
          </a:schemeClr>
        </a:solidFill>
      </a:fillStyleLst>
      <a:lnStyleLst>
        <a:ln w="25400" cap="flat" cmpd="sng" algn="ctr">
          <a:solidFill>
            <a:schemeClr val="phClr">
              <a:shade val="95000"/>
              <a:satMod val="105000"/>
            </a:schemeClr>
          </a:solidFill>
          <a:prstDash val="solid"/>
          <a:miter/>
        </a:ln>
        <a:ln w="50800" cap="flat" cmpd="sng" algn="ctr">
          <a:solidFill>
            <a:schemeClr val="phClr"/>
          </a:solidFill>
          <a:prstDash val="solid"/>
          <a:miter/>
        </a:ln>
        <a:ln w="76200" cap="flat" cmpd="thickThin" algn="ctr">
          <a:solidFill>
            <a:schemeClr val="phClr">
              <a:alpha val="80000"/>
            </a:schemeClr>
          </a:solidFill>
          <a:prstDash val="solid"/>
          <a:miter/>
        </a:ln>
      </a:lnStyleLst>
      <a:effectStyleLst>
        <a:effectStyle>
          <a:effectLst/>
        </a:effectStyle>
        <a:effectStyle>
          <a:effectLst>
            <a:outerShdw blurRad="63500" sx="101000" sy="101000" rotWithShape="0">
              <a:srgbClr val="FFFFFF">
                <a:alpha val="50000"/>
              </a:srgbClr>
            </a:outerShdw>
          </a:effectLst>
        </a:effectStyle>
        <a:effectStyle>
          <a:effectLst>
            <a:innerShdw blurRad="101600">
              <a:srgbClr val="FFFFFF">
                <a:alpha val="75000"/>
              </a:srgbClr>
            </a:innerShdw>
            <a:outerShdw blurRad="63500" sx="101000" sy="101000" rotWithShape="0">
              <a:srgbClr val="FFFFFF">
                <a:alpha val="50000"/>
              </a:srgbClr>
            </a:outerShdw>
            <a:reflection blurRad="12700" stA="30000" endPos="35000" dist="38100" dir="5400000" sy="-100000" rotWithShape="0"/>
          </a:effectLst>
          <a:scene3d>
            <a:camera prst="orthographicFront">
              <a:rot lat="0" lon="0" rev="0"/>
            </a:camera>
            <a:lightRig rig="balanced" dir="t">
              <a:rot lat="0" lon="0" rev="3000000"/>
            </a:lightRig>
          </a:scene3d>
          <a:sp3d>
            <a:bevelT w="0" h="0"/>
          </a:sp3d>
        </a:effectStyle>
      </a:effectStyleLst>
      <a:bgFillStyleLst>
        <a:gradFill rotWithShape="1">
          <a:gsLst>
            <a:gs pos="0">
              <a:schemeClr val="phClr">
                <a:tint val="100000"/>
                <a:shade val="100000"/>
                <a:hueMod val="100000"/>
                <a:satMod val="100000"/>
                <a:lum val="90000"/>
              </a:schemeClr>
            </a:gs>
            <a:gs pos="5000">
              <a:schemeClr val="phClr">
                <a:tint val="100000"/>
                <a:shade val="100000"/>
                <a:hueMod val="100000"/>
                <a:satMod val="100000"/>
                <a:lum val="80000"/>
              </a:schemeClr>
            </a:gs>
            <a:gs pos="10000">
              <a:schemeClr val="phClr">
                <a:tint val="100000"/>
                <a:shade val="100000"/>
                <a:hueMod val="100000"/>
                <a:satMod val="100000"/>
                <a:lum val="80000"/>
              </a:schemeClr>
            </a:gs>
            <a:gs pos="100000">
              <a:schemeClr val="phClr">
                <a:tint val="100000"/>
                <a:shade val="100000"/>
                <a:hueMod val="100000"/>
                <a:satMod val="100000"/>
              </a:schemeClr>
            </a:gs>
          </a:gsLst>
          <a:path path="circle">
            <a:fillToRect r="100000" b="100000"/>
          </a:path>
        </a:gradFill>
        <a:blipFill>
          <a:blip xmlns:r="http://schemas.openxmlformats.org/officeDocument/2006/relationships" r:embed="rId1">
            <a:duotone>
              <a:schemeClr val="phClr">
                <a:tint val="100000"/>
                <a:shade val="100000"/>
                <a:hueMod val="100000"/>
                <a:satMod val="70000"/>
              </a:schemeClr>
              <a:srgbClr val="F07800">
                <a:alpha val="77647"/>
              </a:srgbClr>
            </a:duotone>
          </a:blip>
          <a:stretch>
            <a:fillRect/>
          </a:stretch>
        </a:blipFill>
        <a:blipFill>
          <a:blip xmlns:r="http://schemas.openxmlformats.org/officeDocument/2006/relationships" r:embed="rId2">
            <a:duotone>
              <a:schemeClr val="phClr">
                <a:tint val="100000"/>
                <a:shade val="100000"/>
                <a:hueMod val="100000"/>
                <a:satMod val="70000"/>
              </a:schemeClr>
              <a:srgbClr val="F07800">
                <a:alpha val="77647"/>
              </a:srgb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Lantern</Template>
  <TotalTime>930</TotalTime>
  <Words>1412</Words>
  <Application>Microsoft Office PowerPoint</Application>
  <PresentationFormat>On-screen Show (4:3)</PresentationFormat>
  <Paragraphs>163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Lantern</vt:lpstr>
      <vt:lpstr>نقش اطلاعات  در  شکل گیری مرزها</vt:lpstr>
      <vt:lpstr>پیشینه دلایل مرزبندی های جغرافیایی</vt:lpstr>
      <vt:lpstr>اثرات مرزبندی های جغرافیایی در گذشته</vt:lpstr>
      <vt:lpstr>اساس مرزبندیهای جغرافیایی امروز</vt:lpstr>
      <vt:lpstr>اساس مرزبندی های غیر جغرافیایی امروز</vt:lpstr>
      <vt:lpstr>نقش اطلاعات و ارتباطات در مرزبندیهای بشری</vt:lpstr>
      <vt:lpstr>چگونگی مرزبندیها ی اطلاعاتی</vt:lpstr>
      <vt:lpstr>مروری بر پیشینه جغرافیای سیاسی اطلاعات</vt:lpstr>
      <vt:lpstr>تعریف ژئوپلتیک اطلاعات</vt:lpstr>
      <vt:lpstr>تعریف تئو ری «هارتلند»</vt:lpstr>
      <vt:lpstr>تعریف جغرافیای سیاسی اطلاعات</vt:lpstr>
      <vt:lpstr>ویژگیهای جغرافیای سیاسی اطلاعات</vt:lpstr>
      <vt:lpstr> روابط فی مابین در جغرافیای سیاسی اطلاعات</vt:lpstr>
      <vt:lpstr>بازیگران اصلی در  جغرافیای سیاسی اطلاعات</vt:lpstr>
      <vt:lpstr>نقش سیاستمداران در این زمینه</vt:lpstr>
      <vt:lpstr>نقش بازرگانان اطلاعاتی در این میان</vt:lpstr>
      <vt:lpstr>نقش تولیدکنندگان اطلاعاتی</vt:lpstr>
      <vt:lpstr>نقش متخصصان اطلاعات</vt:lpstr>
      <vt:lpstr>مواردی ازمسئولیتهای متخصصان اطلاعات</vt:lpstr>
      <vt:lpstr>حوزه های تحقیق جغرافیای سیاسی اطلاعات برای متخصصان اطلاعات</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دوست</dc:title>
  <dc:creator>MRT</dc:creator>
  <cp:lastModifiedBy>Win-Peyman</cp:lastModifiedBy>
  <cp:revision>57</cp:revision>
  <dcterms:created xsi:type="dcterms:W3CDTF">2010-06-11T11:33:52Z</dcterms:created>
  <dcterms:modified xsi:type="dcterms:W3CDTF">2016-11-15T21:45:08Z</dcterms:modified>
</cp:coreProperties>
</file>