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3" r:id="rId1"/>
    <p:sldMasterId id="2147483857" r:id="rId2"/>
  </p:sldMasterIdLst>
  <p:handoutMasterIdLst>
    <p:handoutMasterId r:id="rId14"/>
  </p:handout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790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7ED45-5C07-4829-930D-9ACCCAF7F3FD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2C8FFB-8111-4CAD-AD81-C50AE0746C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516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8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942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82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44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955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67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891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939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070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8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9758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0225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35894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2373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779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652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83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887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312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162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2767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440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862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0017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3274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873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69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59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  <p:sldLayoutId id="2147483835" r:id="rId12"/>
    <p:sldLayoutId id="2147483836" r:id="rId13"/>
    <p:sldLayoutId id="2147483837" r:id="rId14"/>
    <p:sldLayoutId id="2147483838" r:id="rId15"/>
    <p:sldLayoutId id="214748383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EC110-50B5-46AB-80D2-CF6090852484}" type="datetimeFigureOut">
              <a:rPr lang="en-US" smtClean="0"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DB5FB-7342-4A78-9547-23CE55AB7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1724" y="1277257"/>
            <a:ext cx="7766936" cy="3322025"/>
          </a:xfrm>
        </p:spPr>
        <p:txBody>
          <a:bodyPr>
            <a:normAutofit/>
          </a:bodyPr>
          <a:lstStyle/>
          <a:p>
            <a:pPr algn="ctr"/>
            <a:r>
              <a:rPr lang="en-US" sz="6000" dirty="0" smtClean="0">
                <a:cs typeface="B Zar" panose="00000400000000000000" pitchFamily="2" charset="-78"/>
              </a:rPr>
              <a:t>   </a:t>
            </a:r>
            <a:r>
              <a:rPr lang="fa-IR" sz="6000" dirty="0" smtClean="0">
                <a:solidFill>
                  <a:schemeClr val="tx1"/>
                </a:solidFill>
                <a:cs typeface="B Zar" panose="00000400000000000000" pitchFamily="2" charset="-78"/>
              </a:rPr>
              <a:t>نظریه های یادگیری رفتاری </a:t>
            </a:r>
            <a:br>
              <a:rPr lang="fa-IR" sz="6000" dirty="0" smtClean="0">
                <a:solidFill>
                  <a:schemeClr val="tx1"/>
                </a:solidFill>
                <a:cs typeface="B Zar" panose="00000400000000000000" pitchFamily="2" charset="-78"/>
              </a:rPr>
            </a:br>
            <a:r>
              <a:rPr lang="fa-IR" sz="6000" dirty="0" smtClean="0">
                <a:solidFill>
                  <a:schemeClr val="tx1"/>
                </a:solidFill>
                <a:cs typeface="B Zar" panose="00000400000000000000" pitchFamily="2" charset="-78"/>
              </a:rPr>
              <a:t>پاولف ، ثرندایک و اسکینر</a:t>
            </a:r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dirty="0" smtClean="0"/>
              <a:t/>
            </a:r>
            <a:br>
              <a:rPr lang="fa-IR" sz="4000" dirty="0" smtClean="0"/>
            </a:br>
            <a:endParaRPr lang="en-US" sz="4900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8622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dirty="0" smtClean="0"/>
              <a:t>                    نظریه شرطی سازی پاسخ گر یا کلاسیک پاولفی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85" y="1837348"/>
            <a:ext cx="11805138" cy="448139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en-US" dirty="0"/>
              <a:t>(UR</a:t>
            </a:r>
            <a:r>
              <a:rPr lang="fa-IR" dirty="0"/>
              <a:t>پاسخ غیر شرطی(</a:t>
            </a:r>
            <a:r>
              <a:rPr lang="en-US" dirty="0"/>
              <a:t>   </a:t>
            </a:r>
            <a:r>
              <a:rPr lang="fa-IR" dirty="0"/>
              <a:t>                  </a:t>
            </a:r>
            <a:r>
              <a:rPr lang="en-US" dirty="0"/>
              <a:t>  (US</a:t>
            </a:r>
            <a:r>
              <a:rPr lang="en-US" dirty="0" smtClean="0"/>
              <a:t>)</a:t>
            </a:r>
            <a:r>
              <a:rPr lang="fa-IR" dirty="0" smtClean="0"/>
              <a:t>                          محرک </a:t>
            </a:r>
            <a:r>
              <a:rPr lang="fa-IR" dirty="0"/>
              <a:t>غیر شرطی</a:t>
            </a:r>
            <a:endParaRPr lang="en-US" dirty="0"/>
          </a:p>
          <a:p>
            <a:pPr algn="r"/>
            <a:r>
              <a:rPr lang="fa-IR" dirty="0"/>
              <a:t>       </a:t>
            </a:r>
            <a:r>
              <a:rPr lang="fa-IR" dirty="0" smtClean="0"/>
              <a:t>                            </a:t>
            </a:r>
            <a:r>
              <a:rPr lang="fa-IR" sz="2300" dirty="0"/>
              <a:t>ترشح </a:t>
            </a:r>
            <a:r>
              <a:rPr lang="fa-IR" sz="2300" dirty="0" smtClean="0"/>
              <a:t>بزاق</a:t>
            </a:r>
            <a:r>
              <a:rPr lang="en-US" dirty="0" smtClean="0"/>
              <a:t>  </a:t>
            </a:r>
            <a:r>
              <a:rPr lang="fa-IR" dirty="0" smtClean="0"/>
              <a:t>                                 </a:t>
            </a:r>
            <a:r>
              <a:rPr lang="fa-IR" sz="2600" dirty="0"/>
              <a:t>بوی گوشت</a:t>
            </a:r>
            <a:endParaRPr lang="en-US" sz="2600" dirty="0"/>
          </a:p>
          <a:p>
            <a:pPr algn="r"/>
            <a:r>
              <a:rPr lang="fa-IR" dirty="0"/>
              <a:t> </a:t>
            </a:r>
            <a:endParaRPr lang="en-US" dirty="0"/>
          </a:p>
          <a:p>
            <a:pPr algn="r"/>
            <a:r>
              <a:rPr lang="en-US" dirty="0"/>
              <a:t>(UR</a:t>
            </a:r>
            <a:r>
              <a:rPr lang="fa-IR" dirty="0"/>
              <a:t>پاسخ غیر شرطی( </a:t>
            </a:r>
            <a:r>
              <a:rPr lang="en-US" dirty="0"/>
              <a:t>  </a:t>
            </a:r>
            <a:r>
              <a:rPr lang="fa-IR" dirty="0" smtClean="0"/>
              <a:t>                     </a:t>
            </a:r>
            <a:r>
              <a:rPr lang="en-US" dirty="0" smtClean="0"/>
              <a:t>  </a:t>
            </a:r>
            <a:r>
              <a:rPr lang="en-US" dirty="0"/>
              <a:t>(CS</a:t>
            </a:r>
            <a:r>
              <a:rPr lang="fa-IR" dirty="0"/>
              <a:t>محرک شرطی</a:t>
            </a:r>
            <a:r>
              <a:rPr lang="fa-IR" dirty="0" smtClean="0"/>
              <a:t>( </a:t>
            </a:r>
            <a:r>
              <a:rPr lang="en-US" dirty="0" smtClean="0"/>
              <a:t>  </a:t>
            </a:r>
            <a:r>
              <a:rPr lang="fa-IR" dirty="0" smtClean="0"/>
              <a:t>                  </a:t>
            </a:r>
            <a:r>
              <a:rPr lang="en-US" dirty="0" smtClean="0"/>
              <a:t>(</a:t>
            </a:r>
            <a:r>
              <a:rPr lang="en-US" dirty="0"/>
              <a:t>US)</a:t>
            </a:r>
            <a:r>
              <a:rPr lang="fa-IR" dirty="0"/>
              <a:t>محرک غیر شرطی</a:t>
            </a:r>
            <a:endParaRPr lang="en-US" dirty="0"/>
          </a:p>
          <a:p>
            <a:pPr algn="r"/>
            <a:r>
              <a:rPr lang="en-US" dirty="0"/>
              <a:t> </a:t>
            </a:r>
            <a:r>
              <a:rPr lang="fa-IR" dirty="0"/>
              <a:t>        </a:t>
            </a:r>
            <a:r>
              <a:rPr lang="fa-IR" sz="2600" dirty="0"/>
              <a:t>بوی گوشت                      </a:t>
            </a:r>
            <a:r>
              <a:rPr lang="fa-IR" sz="2600" dirty="0" smtClean="0"/>
              <a:t>                     </a:t>
            </a:r>
            <a:r>
              <a:rPr lang="fa-IR" sz="2600" dirty="0"/>
              <a:t>صدای زنگ       </a:t>
            </a:r>
            <a:r>
              <a:rPr lang="fa-IR" sz="2600" dirty="0" smtClean="0"/>
              <a:t>                               </a:t>
            </a:r>
            <a:r>
              <a:rPr lang="fa-IR" sz="2600" dirty="0"/>
              <a:t>ترشح </a:t>
            </a:r>
            <a:r>
              <a:rPr lang="fa-IR" sz="2600" dirty="0" smtClean="0"/>
              <a:t>بزاق</a:t>
            </a:r>
            <a:endParaRPr lang="en-US" sz="2600" dirty="0"/>
          </a:p>
          <a:p>
            <a:pPr algn="r"/>
            <a:r>
              <a:rPr lang="fa-IR" dirty="0"/>
              <a:t> </a:t>
            </a:r>
            <a:endParaRPr lang="en-US" dirty="0"/>
          </a:p>
          <a:p>
            <a:pPr algn="r"/>
            <a:r>
              <a:rPr lang="fa-IR" sz="3600" b="1" dirty="0"/>
              <a:t>                            </a:t>
            </a:r>
            <a:r>
              <a:rPr lang="fa-IR" sz="3600" b="1" dirty="0" smtClean="0"/>
              <a:t>               پس </a:t>
            </a:r>
            <a:r>
              <a:rPr lang="fa-IR" sz="3600" b="1" dirty="0"/>
              <a:t>از چندین بار </a:t>
            </a:r>
            <a:r>
              <a:rPr lang="fa-IR" sz="3600" b="1" dirty="0" smtClean="0"/>
              <a:t>تکرار</a:t>
            </a:r>
          </a:p>
          <a:p>
            <a:pPr algn="r"/>
            <a:endParaRPr lang="en-US" dirty="0"/>
          </a:p>
          <a:p>
            <a:pPr algn="r"/>
            <a:r>
              <a:rPr lang="fa-IR" dirty="0"/>
              <a:t>                 </a:t>
            </a:r>
            <a:r>
              <a:rPr lang="en-US" dirty="0"/>
              <a:t>(CR</a:t>
            </a:r>
            <a:r>
              <a:rPr lang="fa-IR" dirty="0"/>
              <a:t>پاسخ شرطی( </a:t>
            </a:r>
            <a:r>
              <a:rPr lang="en-US" dirty="0"/>
              <a:t>    </a:t>
            </a:r>
            <a:r>
              <a:rPr lang="fa-IR" dirty="0"/>
              <a:t>       </a:t>
            </a:r>
            <a:r>
              <a:rPr lang="en-US" dirty="0" smtClean="0"/>
              <a:t>                  </a:t>
            </a:r>
            <a:r>
              <a:rPr lang="fa-IR" dirty="0" smtClean="0"/>
              <a:t>   </a:t>
            </a:r>
            <a:r>
              <a:rPr lang="en-US" dirty="0"/>
              <a:t>(</a:t>
            </a:r>
            <a:r>
              <a:rPr lang="en-US" dirty="0" smtClean="0"/>
              <a:t>CS</a:t>
            </a:r>
            <a:r>
              <a:rPr lang="fa-IR" dirty="0" smtClean="0"/>
              <a:t>                            محرک </a:t>
            </a:r>
            <a:r>
              <a:rPr lang="fa-IR" dirty="0"/>
              <a:t>شرطی( </a:t>
            </a:r>
            <a:endParaRPr lang="en-US" dirty="0"/>
          </a:p>
          <a:p>
            <a:pPr algn="r"/>
            <a:r>
              <a:rPr lang="fa-IR" dirty="0" smtClean="0"/>
              <a:t>                               </a:t>
            </a:r>
            <a:r>
              <a:rPr lang="fa-IR" sz="2600" dirty="0" smtClean="0"/>
              <a:t>صدای زنگ                                           </a:t>
            </a:r>
            <a:r>
              <a:rPr lang="fa-IR" sz="2600" dirty="0"/>
              <a:t>ترشح </a:t>
            </a:r>
            <a:r>
              <a:rPr lang="fa-IR" sz="2600" dirty="0" smtClean="0"/>
              <a:t>بزاق</a:t>
            </a:r>
            <a:endParaRPr lang="en-US" sz="2600" dirty="0"/>
          </a:p>
          <a:p>
            <a:pPr algn="r"/>
            <a:r>
              <a:rPr lang="fa-IR" b="1" dirty="0"/>
              <a:t> </a:t>
            </a:r>
            <a:endParaRPr lang="en-US" dirty="0"/>
          </a:p>
          <a:p>
            <a:pPr algn="r"/>
            <a:r>
              <a:rPr lang="fa-IR" dirty="0"/>
              <a:t>                                        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4" name="Left Arrow 3"/>
          <p:cNvSpPr/>
          <p:nvPr/>
        </p:nvSpPr>
        <p:spPr>
          <a:xfrm>
            <a:off x="5996355" y="1933334"/>
            <a:ext cx="1400732" cy="86535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lus 5"/>
          <p:cNvSpPr/>
          <p:nvPr/>
        </p:nvSpPr>
        <p:spPr>
          <a:xfrm>
            <a:off x="8407019" y="2770496"/>
            <a:ext cx="709684" cy="532263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4631578" y="3036627"/>
            <a:ext cx="1364776" cy="102358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5854889" y="4926843"/>
            <a:ext cx="1637732" cy="81886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975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/>
            <a:r>
              <a:rPr lang="fa-IR" dirty="0" smtClean="0"/>
              <a:t>خلاصه :  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وقتی دو حادثه باهم چندبار و هم زمان به وجود می آیند بعد از مدتی یکی از آن حوادث می تواند تداعی کننده حادثه بعدی باشد    </a:t>
            </a:r>
            <a:endParaRPr lang="en-US" dirty="0" smtClean="0"/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11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200" dirty="0" smtClean="0">
                <a:cs typeface="B Zar" panose="00000400000000000000" pitchFamily="2" charset="-78"/>
              </a:rPr>
              <a:t>                                                                                           </a:t>
            </a:r>
            <a:r>
              <a:rPr lang="fa-IR" sz="3200" dirty="0" smtClean="0">
                <a:cs typeface="B Zar" panose="00000400000000000000" pitchFamily="2" charset="-78"/>
              </a:rPr>
              <a:t>خاموشی</a:t>
            </a:r>
            <a:endParaRPr lang="en-US" sz="22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99916"/>
            <a:ext cx="10515600" cy="4832895"/>
          </a:xfrm>
        </p:spPr>
        <p:txBody>
          <a:bodyPr/>
          <a:lstStyle/>
          <a:p>
            <a:pPr algn="r"/>
            <a:endParaRPr lang="fa-IR" dirty="0" smtClean="0"/>
          </a:p>
          <a:p>
            <a:pPr algn="r"/>
            <a:r>
              <a:rPr lang="fa-IR" dirty="0"/>
              <a:t>عدم محرک غیر شرطی              عدم پاسخ شرطی</a:t>
            </a:r>
            <a:r>
              <a:rPr lang="en-US" dirty="0"/>
              <a:t>     </a:t>
            </a:r>
            <a:r>
              <a:rPr lang="fa-IR" dirty="0"/>
              <a:t>   </a:t>
            </a:r>
            <a:r>
              <a:rPr lang="en-US" dirty="0"/>
              <a:t>(CS</a:t>
            </a:r>
            <a:r>
              <a:rPr lang="fa-IR" dirty="0"/>
              <a:t>محرک شرطی(</a:t>
            </a:r>
            <a:endParaRPr lang="en-US" dirty="0"/>
          </a:p>
          <a:p>
            <a:pPr algn="r"/>
            <a:endParaRPr lang="fa-IR" dirty="0" smtClean="0"/>
          </a:p>
          <a:p>
            <a:pPr algn="r"/>
            <a:r>
              <a:rPr lang="fa-IR" dirty="0"/>
              <a:t> </a:t>
            </a:r>
            <a:r>
              <a:rPr lang="fa-IR" dirty="0" smtClean="0"/>
              <a:t>                                             خلاصه :  </a:t>
            </a:r>
          </a:p>
          <a:p>
            <a:pPr algn="r"/>
            <a:endParaRPr lang="fa-IR" dirty="0"/>
          </a:p>
          <a:p>
            <a:pPr algn="r"/>
            <a:r>
              <a:rPr lang="fa-IR" dirty="0" smtClean="0"/>
              <a:t>زمانی که محرک شرطی بدون همراهی محرک غیر شرطی رای چند بار اتفاق افتد منجر به توقف پاسخ شرطی یعنی خاموشی یا ناشرطی شدن رفتار و پاسخ گر خواهد شد    </a:t>
            </a:r>
            <a:endParaRPr lang="en-US" dirty="0"/>
          </a:p>
        </p:txBody>
      </p:sp>
      <p:sp>
        <p:nvSpPr>
          <p:cNvPr id="5" name="Plus 4"/>
          <p:cNvSpPr/>
          <p:nvPr/>
        </p:nvSpPr>
        <p:spPr>
          <a:xfrm>
            <a:off x="8434316" y="2388358"/>
            <a:ext cx="436729" cy="354842"/>
          </a:xfrm>
          <a:prstGeom prst="mathPl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4312693" y="2497540"/>
            <a:ext cx="1078173" cy="122830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658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Zar" panose="00000400000000000000" pitchFamily="2" charset="-78"/>
              </a:rPr>
              <a:t>:</a:t>
            </a:r>
            <a:r>
              <a:rPr lang="en-US" sz="2400" dirty="0" smtClean="0">
                <a:cs typeface="B Zar" panose="00000400000000000000" pitchFamily="2" charset="-78"/>
              </a:rPr>
              <a:t> </a:t>
            </a: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  </a:t>
            </a:r>
            <a:r>
              <a:rPr lang="fa-IR" sz="5400" dirty="0" smtClean="0">
                <a:cs typeface="B Zar" panose="00000400000000000000" pitchFamily="2" charset="-78"/>
              </a:rPr>
              <a:t>تعمیم</a:t>
            </a:r>
            <a:endParaRPr lang="en-US" sz="54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B Zar" panose="00000400000000000000" pitchFamily="2" charset="-78"/>
              </a:rPr>
              <a:t>وقتی که پاسخ ارگانیسم  به یک  محرک خاص شرطی شد ، محرک های مشابه دیگر که در جریان شرطی شدن حضور نداشته اند همان پاسخ را فراخواهند خواند</a:t>
            </a:r>
          </a:p>
          <a:p>
            <a:pPr marL="0" indent="0" algn="r">
              <a:buNone/>
            </a:pPr>
            <a:endParaRPr lang="fa-IR" sz="2400" dirty="0">
              <a:cs typeface="B Zar" panose="00000400000000000000" pitchFamily="2" charset="-78"/>
            </a:endParaRPr>
          </a:p>
          <a:p>
            <a:pPr marL="0" indent="0" algn="r">
              <a:buNone/>
            </a:pPr>
            <a:endParaRPr lang="fa-IR" sz="2400" dirty="0" smtClean="0">
              <a:cs typeface="B Zar" panose="00000400000000000000" pitchFamily="2" charset="-78"/>
            </a:endParaRPr>
          </a:p>
          <a:p>
            <a:pPr marL="0" indent="0" algn="r">
              <a:buNone/>
            </a:pPr>
            <a:r>
              <a:rPr lang="fa-IR" sz="2400" dirty="0">
                <a:cs typeface="B Zar" panose="00000400000000000000" pitchFamily="2" charset="-78"/>
              </a:rPr>
              <a:t> </a:t>
            </a: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 </a:t>
            </a:r>
            <a:r>
              <a:rPr lang="fa-IR" sz="5400" dirty="0" smtClean="0">
                <a:cs typeface="B Zar" panose="00000400000000000000" pitchFamily="2" charset="-78"/>
              </a:rPr>
              <a:t>تمیز:</a:t>
            </a:r>
          </a:p>
          <a:p>
            <a:pPr marL="0" indent="0" algn="r">
              <a:buNone/>
            </a:pPr>
            <a:r>
              <a:rPr lang="fa-IR" sz="2400" dirty="0" smtClean="0">
                <a:cs typeface="B Zar" panose="00000400000000000000" pitchFamily="2" charset="-78"/>
              </a:rPr>
              <a:t>تمایل فرد به پاسخ دادن به تنها آن محرکی که در ضمن شرطی شدن به کار رفته است اشاره می کند</a:t>
            </a:r>
            <a:endParaRPr lang="en-US" sz="24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7068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                   </a:t>
            </a:r>
            <a:r>
              <a:rPr lang="fa-IR" sz="5400" dirty="0" smtClean="0">
                <a:cs typeface="B Zar" panose="00000400000000000000" pitchFamily="2" charset="-78"/>
              </a:rPr>
              <a:t>شرطی شدن در سطح بالاتر</a:t>
            </a:r>
            <a:endParaRPr lang="en-US" sz="54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Zar" panose="00000400000000000000" pitchFamily="2" charset="-78"/>
              </a:rPr>
              <a:t>پس از آنکه محرک خنثی چندین بار با محرک طبیعی همراه شد و محرک خنثی توانست به صورت محرک شرطی پاسخ شرطی ایجاد کند می توان از محرک شرطی به عنوان یک محرک طبیعی استفاده نمود و پاسخ شرطی دیگری را تولید نمود</a:t>
            </a:r>
            <a:endParaRPr lang="en-US" sz="24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3664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960893" cy="1325563"/>
          </a:xfrm>
        </p:spPr>
        <p:txBody>
          <a:bodyPr>
            <a:normAutofit fontScale="90000"/>
          </a:bodyPr>
          <a:lstStyle/>
          <a:p>
            <a:pPr algn="r"/>
            <a:r>
              <a:rPr lang="en-US" sz="5400" dirty="0" smtClean="0">
                <a:cs typeface="B Zar" panose="00000400000000000000" pitchFamily="2" charset="-78"/>
              </a:rPr>
              <a:t>         </a:t>
            </a:r>
            <a:r>
              <a:rPr lang="fa-IR" sz="5400" dirty="0" smtClean="0">
                <a:cs typeface="B Zar" panose="00000400000000000000" pitchFamily="2" charset="-78"/>
              </a:rPr>
              <a:t>نظریه شرطی </a:t>
            </a:r>
            <a:r>
              <a:rPr lang="fa-IR" sz="5400" dirty="0">
                <a:cs typeface="B Zar" panose="00000400000000000000" pitchFamily="2" charset="-78"/>
              </a:rPr>
              <a:t>س</a:t>
            </a:r>
            <a:r>
              <a:rPr lang="fa-IR" sz="5400" dirty="0" smtClean="0">
                <a:cs typeface="B Zar" panose="00000400000000000000" pitchFamily="2" charset="-78"/>
              </a:rPr>
              <a:t>ازی وسیله ای ثرندایک</a:t>
            </a:r>
            <a:endParaRPr lang="en-US" sz="54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Zar" panose="00000400000000000000" pitchFamily="2" charset="-78"/>
              </a:rPr>
              <a:t>ثرندایک معتقد بود رفتار وسیله ای است برای دریافت پاداش یا تقویت</a:t>
            </a: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او معتقد بود که اثر یا نتیجه رفتار است که تعیین می کند آن رفتار آموخته خواهد شد یا نه و به همین علت این نظریه را </a:t>
            </a:r>
            <a:r>
              <a:rPr lang="fa-IR" sz="2400" b="1" dirty="0" smtClean="0">
                <a:cs typeface="B Zar" panose="00000400000000000000" pitchFamily="2" charset="-78"/>
              </a:rPr>
              <a:t>قانون اثر </a:t>
            </a:r>
            <a:r>
              <a:rPr lang="fa-IR" sz="2400" dirty="0" smtClean="0">
                <a:cs typeface="B Zar" panose="00000400000000000000" pitchFamily="2" charset="-78"/>
              </a:rPr>
              <a:t>میگویند</a:t>
            </a: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طبق این قانون اگر در حضور یک محرک ، رفتاری انجام بگیرد و به نتیجه مطلوبی منجر شود ؛ آن رفتار آموخته می شود.به سخن دیگر می توان گفت که در نتیجه ی پیامد مطلوب رفتار پیوند بین محرک و پاسخ نیرومند می شودکه به این رابطه </a:t>
            </a:r>
            <a:r>
              <a:rPr lang="fa-IR" sz="2400" b="1" dirty="0" smtClean="0">
                <a:cs typeface="B Zar" panose="00000400000000000000" pitchFamily="2" charset="-78"/>
              </a:rPr>
              <a:t>قانون پاداش</a:t>
            </a:r>
            <a:r>
              <a:rPr lang="fa-IR" sz="2400" dirty="0" smtClean="0">
                <a:cs typeface="B Zar" panose="00000400000000000000" pitchFamily="2" charset="-78"/>
              </a:rPr>
              <a:t> می گویند و از سوی دیگر اگر در حضور محرکی رفتاری انجام بگیرد که به نتیجه آزارنده ای منجر شود پیوند بین محرک و پاسخ ضعیف می شود، به این رابطه </a:t>
            </a:r>
            <a:r>
              <a:rPr lang="fa-IR" sz="2400" b="1" dirty="0" smtClean="0">
                <a:cs typeface="B Zar" panose="00000400000000000000" pitchFamily="2" charset="-78"/>
              </a:rPr>
              <a:t>قانون تنبیه </a:t>
            </a:r>
            <a:r>
              <a:rPr lang="fa-IR" sz="2400" dirty="0" smtClean="0">
                <a:cs typeface="B Zar" panose="00000400000000000000" pitchFamily="2" charset="-78"/>
              </a:rPr>
              <a:t>می گویند.</a:t>
            </a:r>
            <a:endParaRPr lang="en-US" sz="24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3678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69824" cy="1325563"/>
          </a:xfrm>
        </p:spPr>
        <p:txBody>
          <a:bodyPr>
            <a:normAutofit/>
          </a:bodyPr>
          <a:lstStyle/>
          <a:p>
            <a:pPr algn="r"/>
            <a:r>
              <a:rPr lang="fa-IR" sz="5400" dirty="0" smtClean="0">
                <a:cs typeface="B Zar" panose="00000400000000000000" pitchFamily="2" charset="-78"/>
              </a:rPr>
              <a:t>نظریه شرطی سازی کنشگر اسکینر</a:t>
            </a:r>
            <a:endParaRPr lang="en-US" sz="54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fa-IR" sz="2400" dirty="0" smtClean="0">
                <a:cs typeface="B Zar" panose="00000400000000000000" pitchFamily="2" charset="-78"/>
              </a:rPr>
              <a:t>اسکینر کلیه رفتارها را به دو دسته </a:t>
            </a:r>
            <a:r>
              <a:rPr lang="fa-IR" sz="2400" b="1" dirty="0" smtClean="0">
                <a:cs typeface="B Zar" panose="00000400000000000000" pitchFamily="2" charset="-78"/>
              </a:rPr>
              <a:t>کنشگر</a:t>
            </a:r>
            <a:r>
              <a:rPr lang="fa-IR" sz="2400" dirty="0" smtClean="0">
                <a:cs typeface="B Zar" panose="00000400000000000000" pitchFamily="2" charset="-78"/>
              </a:rPr>
              <a:t> و </a:t>
            </a:r>
            <a:r>
              <a:rPr lang="fa-IR" sz="2400" b="1" dirty="0" smtClean="0">
                <a:cs typeface="B Zar" panose="00000400000000000000" pitchFamily="2" charset="-78"/>
              </a:rPr>
              <a:t>پاسخگر </a:t>
            </a:r>
            <a:r>
              <a:rPr lang="fa-IR" sz="2400" dirty="0" smtClean="0">
                <a:cs typeface="B Zar" panose="00000400000000000000" pitchFamily="2" charset="-78"/>
              </a:rPr>
              <a:t>تقسیم کرده است:</a:t>
            </a: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همانطور که پاولف گفته  بود رفتار بازتابی غیر ارادی وخودکار است و بر اثر محرک های شرطی یا غیر شرطی فراخوانده می شود که این همان رفتار پاسخگر مورد نظر اسکینر است . در مقابل ، رفتار کنشگر صرفا از جاندار صادر می شود.نام دیگر رفتار کنشگر رفتار </a:t>
            </a:r>
            <a:r>
              <a:rPr lang="fa-IR" sz="2400" b="1" dirty="0" smtClean="0">
                <a:cs typeface="B Zar" panose="00000400000000000000" pitchFamily="2" charset="-78"/>
              </a:rPr>
              <a:t>فعال </a:t>
            </a:r>
            <a:r>
              <a:rPr lang="fa-IR" sz="2400" dirty="0" smtClean="0">
                <a:cs typeface="B Zar" panose="00000400000000000000" pitchFamily="2" charset="-78"/>
              </a:rPr>
              <a:t> است زیرا بر خلاف رفتار پاسخگر ارگانیسم در انجام اینگونه رفتار فعال است و بر روی محیط عمل یا کنش میکند.</a:t>
            </a:r>
            <a:endParaRPr lang="en-US" sz="24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6177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8075" y="119466"/>
            <a:ext cx="10515600" cy="1054242"/>
          </a:xfrm>
        </p:spPr>
        <p:txBody>
          <a:bodyPr/>
          <a:lstStyle/>
          <a:p>
            <a:pPr algn="r"/>
            <a:r>
              <a:rPr lang="fa-IR" dirty="0" smtClean="0"/>
              <a:t>                               </a:t>
            </a:r>
            <a:r>
              <a:rPr lang="fa-IR" sz="3600" dirty="0" smtClean="0">
                <a:cs typeface="B Zar" panose="00000400000000000000" pitchFamily="2" charset="-78"/>
              </a:rPr>
              <a:t>تقویت مثبت</a:t>
            </a:r>
            <a:endParaRPr lang="en-US" sz="36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8075" y="955344"/>
            <a:ext cx="10515600" cy="4790363"/>
          </a:xfrm>
        </p:spPr>
        <p:txBody>
          <a:bodyPr>
            <a:normAutofit fontScale="92500"/>
          </a:bodyPr>
          <a:lstStyle/>
          <a:p>
            <a:pPr algn="r"/>
            <a:r>
              <a:rPr lang="fa-IR" sz="2400" dirty="0" smtClean="0">
                <a:cs typeface="B Zar" panose="00000400000000000000" pitchFamily="2" charset="-78"/>
              </a:rPr>
              <a:t>به نظر اسکینر وقتی رفتار ارگانیسم برایش چیز مطلوبی به بار می آورد تقویت صورت می گیرد</a:t>
            </a:r>
          </a:p>
          <a:p>
            <a:pPr algn="r"/>
            <a:endParaRPr lang="fa-IR" sz="2400" dirty="0">
              <a:cs typeface="B Zar" panose="00000400000000000000" pitchFamily="2" charset="-78"/>
            </a:endParaRP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        </a:t>
            </a:r>
            <a:r>
              <a:rPr lang="fa-IR" sz="3600" dirty="0" smtClean="0">
                <a:cs typeface="B Zar" panose="00000400000000000000" pitchFamily="2" charset="-78"/>
              </a:rPr>
              <a:t>تقویت منفی</a:t>
            </a: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به نظر اسکینر زمانی که رفتار ارگانیسم موجب رهایی یا اجتناب او از چیز نامطلوبی می شود تقویت منفی صورت می گیرد</a:t>
            </a:r>
          </a:p>
          <a:p>
            <a:pPr algn="r"/>
            <a:endParaRPr lang="fa-IR" sz="2400" dirty="0">
              <a:cs typeface="B Zar" panose="00000400000000000000" pitchFamily="2" charset="-78"/>
            </a:endParaRPr>
          </a:p>
          <a:p>
            <a:pPr marL="0" indent="0" algn="r">
              <a:buNone/>
            </a:pP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</a:t>
            </a:r>
            <a:r>
              <a:rPr lang="fa-IR" sz="3600" dirty="0" smtClean="0">
                <a:cs typeface="B Zar" panose="00000400000000000000" pitchFamily="2" charset="-78"/>
              </a:rPr>
              <a:t>تقویت کننده مثبت</a:t>
            </a:r>
          </a:p>
          <a:p>
            <a:pPr marL="0" indent="0" algn="r">
              <a:buNone/>
            </a:pPr>
            <a:r>
              <a:rPr lang="fa-IR" sz="2400" dirty="0" smtClean="0">
                <a:cs typeface="B Zar" panose="00000400000000000000" pitchFamily="2" charset="-78"/>
              </a:rPr>
              <a:t> محرکی که در تقویت مثبت به دنبال رفتار می آید و آن را نیرومند می سازد تقویت کننده مثبت نام دارد.</a:t>
            </a:r>
          </a:p>
          <a:p>
            <a:pPr algn="r"/>
            <a:r>
              <a:rPr lang="fa-IR" sz="2400" dirty="0">
                <a:cs typeface="B Zar" panose="00000400000000000000" pitchFamily="2" charset="-78"/>
              </a:rPr>
              <a:t> </a:t>
            </a: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</a:t>
            </a:r>
          </a:p>
          <a:p>
            <a:pPr algn="r"/>
            <a:r>
              <a:rPr lang="fa-IR" sz="2400" dirty="0">
                <a:cs typeface="B Zar" panose="00000400000000000000" pitchFamily="2" charset="-78"/>
              </a:rPr>
              <a:t> </a:t>
            </a: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</a:t>
            </a:r>
            <a:r>
              <a:rPr lang="fa-IR" sz="3600" dirty="0" smtClean="0">
                <a:cs typeface="B Zar" panose="00000400000000000000" pitchFamily="2" charset="-78"/>
              </a:rPr>
              <a:t>تقویت کننده منفی</a:t>
            </a: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محرکی که در تقویت منفی بعد از رفتار حذف می شود و نتیجه اش نیرومند شدن رفتار است تقویت کننده منفی نام دارد</a:t>
            </a:r>
            <a:endParaRPr lang="en-US" sz="24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7929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246" y="191069"/>
            <a:ext cx="10515600" cy="1088646"/>
          </a:xfrm>
        </p:spPr>
        <p:txBody>
          <a:bodyPr>
            <a:normAutofit/>
          </a:bodyPr>
          <a:lstStyle/>
          <a:p>
            <a:pPr algn="r"/>
            <a:r>
              <a:rPr lang="fa-IR" dirty="0" smtClean="0"/>
              <a:t>                                   </a:t>
            </a:r>
            <a:r>
              <a:rPr lang="fa-IR" sz="3200" dirty="0" smtClean="0">
                <a:cs typeface="B Zar" panose="00000400000000000000" pitchFamily="2" charset="-78"/>
              </a:rPr>
              <a:t>فراخوان</a:t>
            </a:r>
            <a:endParaRPr lang="en-US" sz="3200" dirty="0"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7257" y="1279715"/>
            <a:ext cx="10515600" cy="4351338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cs typeface="B Zar" panose="00000400000000000000" pitchFamily="2" charset="-78"/>
              </a:rPr>
              <a:t>رفتار پاسخگر بوسیله محرک های پیشایندی یعنی محرک های شرطی و محرک های غیر شرطی کنترل می شود که به این نوع محرک فراخوان میگویند و به رفتار حاصل از اینگونه محرک رفتار </a:t>
            </a:r>
            <a:r>
              <a:rPr lang="fa-IR" sz="2400" b="1" dirty="0" smtClean="0">
                <a:cs typeface="B Zar" panose="00000400000000000000" pitchFamily="2" charset="-78"/>
              </a:rPr>
              <a:t>فراخوانده شده </a:t>
            </a:r>
            <a:r>
              <a:rPr lang="fa-IR" sz="2400" dirty="0" smtClean="0">
                <a:cs typeface="B Zar" panose="00000400000000000000" pitchFamily="2" charset="-78"/>
              </a:rPr>
              <a:t> می گویند.</a:t>
            </a:r>
          </a:p>
          <a:p>
            <a:pPr algn="r"/>
            <a:endParaRPr lang="fa-IR" sz="2400" dirty="0">
              <a:cs typeface="B Zar" panose="00000400000000000000" pitchFamily="2" charset="-78"/>
            </a:endParaRPr>
          </a:p>
          <a:p>
            <a:pPr algn="r"/>
            <a:endParaRPr lang="fa-IR" sz="2400" dirty="0" smtClean="0">
              <a:cs typeface="B Zar" panose="00000400000000000000" pitchFamily="2" charset="-78"/>
            </a:endParaRP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                               1-</a:t>
            </a:r>
            <a:r>
              <a:rPr lang="fa-IR" sz="2000" dirty="0" smtClean="0">
                <a:cs typeface="B Zar" panose="00000400000000000000" pitchFamily="2" charset="-78"/>
              </a:rPr>
              <a:t>آنهایی که نزدیم بودن تقویت را خبر می دهند</a:t>
            </a:r>
            <a:endParaRPr lang="fa-IR" sz="2000" dirty="0">
              <a:cs typeface="B Zar" panose="00000400000000000000" pitchFamily="2" charset="-78"/>
            </a:endParaRPr>
          </a:p>
          <a:p>
            <a:pPr marL="0" indent="0" algn="r">
              <a:buNone/>
            </a:pPr>
            <a:endParaRPr lang="fa-IR" sz="2400" dirty="0" smtClean="0">
              <a:cs typeface="B Zar" panose="00000400000000000000" pitchFamily="2" charset="-78"/>
            </a:endParaRPr>
          </a:p>
          <a:p>
            <a:pPr algn="r"/>
            <a:r>
              <a:rPr lang="fa-IR" sz="2400" dirty="0" smtClean="0">
                <a:cs typeface="B Zar" panose="00000400000000000000" pitchFamily="2" charset="-78"/>
              </a:rPr>
              <a:t>محرک های تمیزی بطور کلی به دو دسته تقسیم می شوند</a:t>
            </a:r>
          </a:p>
          <a:p>
            <a:pPr algn="r"/>
            <a:endParaRPr lang="fa-IR" sz="2400" dirty="0" smtClean="0">
              <a:cs typeface="B Zar" panose="00000400000000000000" pitchFamily="2" charset="-78"/>
            </a:endParaRPr>
          </a:p>
          <a:p>
            <a:pPr algn="r"/>
            <a:r>
              <a:rPr lang="fa-IR" sz="2400" dirty="0">
                <a:cs typeface="B Zar" panose="00000400000000000000" pitchFamily="2" charset="-78"/>
              </a:rPr>
              <a:t> </a:t>
            </a:r>
            <a:r>
              <a:rPr lang="fa-IR" sz="2400" dirty="0" smtClean="0">
                <a:cs typeface="B Zar" panose="00000400000000000000" pitchFamily="2" charset="-78"/>
              </a:rPr>
              <a:t>                                                                                                      2-</a:t>
            </a:r>
            <a:r>
              <a:rPr lang="fa-IR" sz="2000" dirty="0" smtClean="0">
                <a:cs typeface="B Zar" panose="00000400000000000000" pitchFamily="2" charset="-78"/>
              </a:rPr>
              <a:t>آنهایی که عدم وقوع تقویت را خبر می دهند</a:t>
            </a:r>
            <a:endParaRPr lang="en-US" sz="2000" dirty="0">
              <a:cs typeface="B Zar" panose="00000400000000000000" pitchFamily="2" charset="-78"/>
            </a:endParaRPr>
          </a:p>
        </p:txBody>
      </p:sp>
      <p:sp>
        <p:nvSpPr>
          <p:cNvPr id="12" name="Right Brace 11"/>
          <p:cNvSpPr/>
          <p:nvPr/>
        </p:nvSpPr>
        <p:spPr>
          <a:xfrm>
            <a:off x="5058772" y="3029803"/>
            <a:ext cx="764274" cy="2047164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59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                         </a:t>
            </a:r>
            <a:r>
              <a:rPr lang="fa-IR" b="1" dirty="0" smtClean="0">
                <a:solidFill>
                  <a:schemeClr val="tx1"/>
                </a:solidFill>
                <a:cs typeface="B Zar" panose="00000400000000000000" pitchFamily="2" charset="-78"/>
              </a:rPr>
              <a:t>گردآورندگان</a:t>
            </a:r>
            <a:endParaRPr lang="en-US" b="1" dirty="0">
              <a:solidFill>
                <a:schemeClr val="tx1"/>
              </a:solidFill>
              <a:cs typeface="B Zar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015" y="1833043"/>
            <a:ext cx="8596668" cy="3880773"/>
          </a:xfrm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cs typeface="B Zar" panose="00000400000000000000" pitchFamily="2" charset="-78"/>
              </a:rPr>
              <a:t>1- خانم زهرا عابدینی</a:t>
            </a:r>
          </a:p>
          <a:p>
            <a:pPr algn="r"/>
            <a:endParaRPr lang="fa-IR" sz="2800" dirty="0">
              <a:cs typeface="B Zar" panose="00000400000000000000" pitchFamily="2" charset="-78"/>
            </a:endParaRPr>
          </a:p>
          <a:p>
            <a:pPr algn="r"/>
            <a:r>
              <a:rPr lang="fa-IR" sz="2800" dirty="0" smtClean="0">
                <a:cs typeface="B Zar" panose="00000400000000000000" pitchFamily="2" charset="-78"/>
              </a:rPr>
              <a:t>2-خانم طاهره محمدی</a:t>
            </a:r>
          </a:p>
          <a:p>
            <a:pPr algn="r"/>
            <a:endParaRPr lang="fa-IR" sz="2800" dirty="0">
              <a:cs typeface="B Zar" panose="00000400000000000000" pitchFamily="2" charset="-78"/>
            </a:endParaRPr>
          </a:p>
          <a:p>
            <a:pPr algn="r"/>
            <a:r>
              <a:rPr lang="fa-IR" sz="2800" dirty="0" smtClean="0">
                <a:cs typeface="B Zar" panose="00000400000000000000" pitchFamily="2" charset="-78"/>
              </a:rPr>
              <a:t>3-خانم فاطمه نیک نفس</a:t>
            </a:r>
          </a:p>
          <a:p>
            <a:pPr algn="r"/>
            <a:endParaRPr lang="fa-IR" sz="2800" dirty="0">
              <a:cs typeface="B Zar" panose="00000400000000000000" pitchFamily="2" charset="-78"/>
            </a:endParaRPr>
          </a:p>
          <a:p>
            <a:pPr algn="r"/>
            <a:r>
              <a:rPr lang="fa-IR" sz="2800" dirty="0" smtClean="0">
                <a:cs typeface="B Zar" panose="00000400000000000000" pitchFamily="2" charset="-78"/>
              </a:rPr>
              <a:t>روزهای یکشنبه ساعت 10 الی12</a:t>
            </a:r>
            <a:endParaRPr lang="en-US" sz="2800" dirty="0">
              <a:cs typeface="B Za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90722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647</Words>
  <Application>Microsoft Office PowerPoint</Application>
  <PresentationFormat>Custom</PresentationFormat>
  <Paragraphs>67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1_Facet</vt:lpstr>
      <vt:lpstr>Office Theme</vt:lpstr>
      <vt:lpstr>   نظریه های یادگیری رفتاری  پاولف ، ثرندایک و اسکینر  </vt:lpstr>
      <vt:lpstr>                    نظریه شرطی سازی پاسخ گر یا کلاسیک پاولفی</vt:lpstr>
      <vt:lpstr>PowerPoint Presentation</vt:lpstr>
      <vt:lpstr>                                                                                           خاموشی</vt:lpstr>
      <vt:lpstr>:                                                                           تعمیم</vt:lpstr>
      <vt:lpstr>                   شرطی شدن در سطح بالاتر</vt:lpstr>
      <vt:lpstr>         نظریه شرطی سازی وسیله ای ثرندایک</vt:lpstr>
      <vt:lpstr>نظریه شرطی سازی کنشگر اسکینر</vt:lpstr>
      <vt:lpstr>                               تقویت مثبت</vt:lpstr>
      <vt:lpstr>                                   فراخوان</vt:lpstr>
      <vt:lpstr>                         گردآورندگان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نظریه های یادگیری رفتاری  پاولف ، ثرندایک و اسکینر</dc:title>
  <dc:creator>behnam</dc:creator>
  <cp:lastModifiedBy>Windows User</cp:lastModifiedBy>
  <cp:revision>14</cp:revision>
  <dcterms:created xsi:type="dcterms:W3CDTF">2016-10-08T14:42:51Z</dcterms:created>
  <dcterms:modified xsi:type="dcterms:W3CDTF">2018-06-18T14:53:03Z</dcterms:modified>
</cp:coreProperties>
</file>