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85" r:id="rId2"/>
    <p:sldId id="257" r:id="rId3"/>
    <p:sldId id="258" r:id="rId4"/>
    <p:sldId id="276" r:id="rId5"/>
    <p:sldId id="259" r:id="rId6"/>
    <p:sldId id="277" r:id="rId7"/>
    <p:sldId id="260" r:id="rId8"/>
    <p:sldId id="261" r:id="rId9"/>
    <p:sldId id="262" r:id="rId10"/>
    <p:sldId id="284" r:id="rId11"/>
    <p:sldId id="263" r:id="rId12"/>
    <p:sldId id="264" r:id="rId13"/>
    <p:sldId id="265" r:id="rId14"/>
    <p:sldId id="266" r:id="rId15"/>
    <p:sldId id="278" r:id="rId16"/>
    <p:sldId id="267" r:id="rId17"/>
    <p:sldId id="268" r:id="rId18"/>
    <p:sldId id="269" r:id="rId19"/>
    <p:sldId id="270" r:id="rId20"/>
    <p:sldId id="271" r:id="rId21"/>
    <p:sldId id="272" r:id="rId22"/>
    <p:sldId id="279" r:id="rId23"/>
    <p:sldId id="273" r:id="rId24"/>
    <p:sldId id="274" r:id="rId25"/>
    <p:sldId id="280"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24" autoAdjust="0"/>
  </p:normalViewPr>
  <p:slideViewPr>
    <p:cSldViewPr>
      <p:cViewPr varScale="1">
        <p:scale>
          <a:sx n="70" d="100"/>
          <a:sy n="70" d="100"/>
        </p:scale>
        <p:origin x="-1380"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extLst/>
          </a:lstStyle>
          <a:p>
            <a:fld id="{E3BA8E70-70A7-41D9-AECD-F52A56EE6CA7}" type="datetimeFigureOut">
              <a:rPr lang="en-US" smtClean="0"/>
              <a:pPr/>
              <a:t>6/16/2020</a:t>
            </a:fld>
            <a:endParaRPr lang="en-US"/>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66CBF3FB-79B0-4885-8D3E-531EDFBDA16A}" type="slidenum">
              <a:rPr lang="en-US" smtClean="0"/>
              <a:pPr/>
              <a:t>‹#›</a:t>
            </a:fld>
            <a:endParaRPr lang="en-US"/>
          </a:p>
        </p:txBody>
      </p:sp>
      <p:sp>
        <p:nvSpPr>
          <p:cNvPr id="12" name="Footer Placeholder 11"/>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3BA8E70-70A7-41D9-AECD-F52A56EE6CA7}" type="datetimeFigureOut">
              <a:rPr lang="en-US" smtClean="0"/>
              <a:pPr/>
              <a:t>6/16/2020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6CBF3FB-79B0-4885-8D3E-531EDFBDA16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extLst/>
          </a:lstStyle>
          <a:p>
            <a:fld id="{E3BA8E70-70A7-41D9-AECD-F52A56EE6CA7}" type="datetimeFigureOut">
              <a:rPr lang="en-US" smtClean="0"/>
              <a:pPr/>
              <a:t>6/16/2020</a:t>
            </a:fld>
            <a:endParaRPr lang="en-US"/>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66CBF3FB-79B0-4885-8D3E-531EDFBDA16A}" type="slidenum">
              <a:rPr lang="en-US" smtClean="0"/>
              <a:pPr/>
              <a:t>‹#›</a:t>
            </a:fld>
            <a:endParaRPr lang="en-US"/>
          </a:p>
        </p:txBody>
      </p:sp>
      <p:sp>
        <p:nvSpPr>
          <p:cNvPr id="10" name="Footer Placeholder 9"/>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3BA8E70-70A7-41D9-AECD-F52A56EE6CA7}" type="datetimeFigureOut">
              <a:rPr lang="en-US" smtClean="0"/>
              <a:pPr/>
              <a:t>6/16/2020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a:xfrm>
            <a:off x="8641080" y="6514568"/>
            <a:ext cx="464288" cy="274320"/>
          </a:xfrm>
        </p:spPr>
        <p:txBody>
          <a:bodyPr/>
          <a:lstStyle>
            <a:extLst/>
          </a:lstStyle>
          <a:p>
            <a:fld id="{66CBF3FB-79B0-4885-8D3E-531EDFBDA16A}" type="slidenum">
              <a:rPr lang="en-US" smtClean="0"/>
              <a:pPr/>
              <a:t>‹#›</a:t>
            </a:fld>
            <a:endParaRPr lang="en-US"/>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E3BA8E70-70A7-41D9-AECD-F52A56EE6CA7}" type="datetimeFigureOut">
              <a:rPr lang="en-US" smtClean="0"/>
              <a:pPr/>
              <a:t>6/16/2020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a:xfrm>
            <a:off x="8641080" y="6514568"/>
            <a:ext cx="464288" cy="274320"/>
          </a:xfrm>
        </p:spPr>
        <p:txBody>
          <a:bodyPr/>
          <a:lstStyle>
            <a:extLst/>
          </a:lstStyle>
          <a:p>
            <a:fld id="{66CBF3FB-79B0-4885-8D3E-531EDFBDA16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E3BA8E70-70A7-41D9-AECD-F52A56EE6CA7}" type="datetimeFigureOut">
              <a:rPr lang="en-US" smtClean="0"/>
              <a:pPr/>
              <a:t>6/16/2020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66CBF3FB-79B0-4885-8D3E-531EDFBDA16A}" type="slidenum">
              <a:rPr lang="en-US" smtClean="0"/>
              <a:pPr/>
              <a:t>‹#›</a:t>
            </a:fld>
            <a:endParaRPr lang="en-US"/>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E3BA8E70-70A7-41D9-AECD-F52A56EE6CA7}" type="datetimeFigureOut">
              <a:rPr lang="en-US" smtClean="0"/>
              <a:pPr/>
              <a:t>6/16/2020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66CBF3FB-79B0-4885-8D3E-531EDFBDA16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extLst/>
          </a:lstStyle>
          <a:p>
            <a:fld id="{E3BA8E70-70A7-41D9-AECD-F52A56EE6CA7}" type="datetimeFigureOut">
              <a:rPr lang="en-US" smtClean="0"/>
              <a:pPr/>
              <a:t>6/16/2020</a:t>
            </a:fld>
            <a:endParaRPr lang="en-US"/>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66CBF3FB-79B0-4885-8D3E-531EDFBDA16A}" type="slidenum">
              <a:rPr lang="en-US" smtClean="0"/>
              <a:pPr/>
              <a:t>‹#›</a:t>
            </a:fld>
            <a:endParaRPr lang="en-US"/>
          </a:p>
        </p:txBody>
      </p:sp>
      <p:sp>
        <p:nvSpPr>
          <p:cNvPr id="11" name="Footer Placeholder 10"/>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extLst/>
          </a:lstStyle>
          <a:p>
            <a:fld id="{E3BA8E70-70A7-41D9-AECD-F52A56EE6CA7}" type="datetimeFigureOut">
              <a:rPr lang="en-US" smtClean="0"/>
              <a:pPr/>
              <a:t>6/16/2020</a:t>
            </a:fld>
            <a:endParaRPr lang="en-US"/>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66CBF3FB-79B0-4885-8D3E-531EDFBDA16A}" type="slidenum">
              <a:rPr lang="en-US" smtClean="0"/>
              <a:pPr/>
              <a:t>‹#›</a:t>
            </a:fld>
            <a:endParaRPr lang="en-US"/>
          </a:p>
        </p:txBody>
      </p:sp>
      <p:sp>
        <p:nvSpPr>
          <p:cNvPr id="10" name="Footer Placeholder 9"/>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3BA8E70-70A7-41D9-AECD-F52A56EE6CA7}" type="datetimeFigureOut">
              <a:rPr lang="en-US" smtClean="0"/>
              <a:pPr/>
              <a:t>6/16/2020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6CBF3FB-79B0-4885-8D3E-531EDFBDA16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3BA8E70-70A7-41D9-AECD-F52A56EE6CA7}" type="datetimeFigureOut">
              <a:rPr lang="en-US" smtClean="0"/>
              <a:pPr/>
              <a:t>6/16/2020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6CBF3FB-79B0-4885-8D3E-531EDFBDA16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n-US"/>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E3BA8E70-70A7-41D9-AECD-F52A56EE6CA7}" type="datetimeFigureOut">
              <a:rPr lang="en-US" smtClean="0"/>
              <a:pPr/>
              <a:t>6/16/2020</a:t>
            </a:fld>
            <a:endParaRPr lang="en-US"/>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66CBF3FB-79B0-4885-8D3E-531EDFBDA16A}" type="slidenum">
              <a:rPr lang="en-US" smtClean="0"/>
              <a:pPr/>
              <a:t>‹#›</a:t>
            </a:fld>
            <a:endParaRPr lang="en-US"/>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3491960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714744" y="4286256"/>
            <a:ext cx="4812099" cy="2571744"/>
          </a:xfrm>
        </p:spPr>
        <p:txBody>
          <a:bodyPr>
            <a:normAutofit/>
          </a:bodyPr>
          <a:lstStyle/>
          <a:p>
            <a:pPr rtl="1"/>
            <a:r>
              <a:rPr lang="fa-IR" sz="2700" b="1" dirty="0" smtClean="0">
                <a:solidFill>
                  <a:srgbClr val="FFFF00"/>
                </a:solidFill>
                <a:latin typeface="Tahoma" pitchFamily="34" charset="0"/>
                <a:ea typeface="Tahoma" pitchFamily="34" charset="0"/>
                <a:cs typeface="Tahoma" pitchFamily="34" charset="0"/>
              </a:rPr>
              <a:t>نظریه مراجع محوری راجرز :</a:t>
            </a:r>
            <a:r>
              <a:rPr lang="fa-IR" b="1" dirty="0" smtClean="0">
                <a:solidFill>
                  <a:srgbClr val="FFFF00"/>
                </a:solidFill>
                <a:latin typeface="Tahoma" pitchFamily="34" charset="0"/>
                <a:ea typeface="Tahoma" pitchFamily="34" charset="0"/>
                <a:cs typeface="Tahoma" pitchFamily="34" charset="0"/>
              </a:rPr>
              <a:t/>
            </a:r>
            <a:br>
              <a:rPr lang="fa-IR" b="1" dirty="0" smtClean="0">
                <a:solidFill>
                  <a:srgbClr val="FFFF00"/>
                </a:solidFill>
                <a:latin typeface="Tahoma" pitchFamily="34" charset="0"/>
                <a:ea typeface="Tahoma" pitchFamily="34" charset="0"/>
                <a:cs typeface="Tahoma" pitchFamily="34" charset="0"/>
              </a:rPr>
            </a:br>
            <a:r>
              <a:rPr lang="fa-IR" dirty="0" smtClean="0">
                <a:solidFill>
                  <a:srgbClr val="FFFF00"/>
                </a:solidFill>
                <a:latin typeface="Tahoma" pitchFamily="34" charset="0"/>
                <a:ea typeface="Tahoma" pitchFamily="34" charset="0"/>
                <a:cs typeface="Tahoma" pitchFamily="34" charset="0"/>
              </a:rPr>
              <a:t/>
            </a:r>
            <a:br>
              <a:rPr lang="fa-IR" dirty="0" smtClean="0">
                <a:solidFill>
                  <a:srgbClr val="FFFF00"/>
                </a:solidFill>
                <a:latin typeface="Tahoma" pitchFamily="34" charset="0"/>
                <a:ea typeface="Tahoma" pitchFamily="34" charset="0"/>
                <a:cs typeface="Tahoma" pitchFamily="34" charset="0"/>
              </a:rPr>
            </a:br>
            <a:r>
              <a:rPr lang="fa-IR" dirty="0" smtClean="0">
                <a:solidFill>
                  <a:srgbClr val="FFFF00"/>
                </a:solidFill>
                <a:latin typeface="Tahoma" pitchFamily="34" charset="0"/>
                <a:ea typeface="Tahoma" pitchFamily="34" charset="0"/>
                <a:cs typeface="Tahoma" pitchFamily="34" charset="0"/>
              </a:rPr>
              <a:t/>
            </a:r>
            <a:br>
              <a:rPr lang="fa-IR" dirty="0" smtClean="0">
                <a:solidFill>
                  <a:srgbClr val="FFFF00"/>
                </a:solidFill>
                <a:latin typeface="Tahoma" pitchFamily="34" charset="0"/>
                <a:ea typeface="Tahoma" pitchFamily="34" charset="0"/>
                <a:cs typeface="Tahoma" pitchFamily="34" charset="0"/>
              </a:rPr>
            </a:br>
            <a:r>
              <a:rPr lang="en-US" dirty="0" smtClean="0">
                <a:latin typeface="Constantia" pitchFamily="18" charset="0"/>
                <a:ea typeface=" Mitra"/>
                <a:cs typeface=" Mitra"/>
              </a:rPr>
              <a:t/>
            </a:r>
            <a:br>
              <a:rPr lang="en-US" dirty="0" smtClean="0">
                <a:latin typeface="Constantia" pitchFamily="18" charset="0"/>
                <a:ea typeface=" Mitra"/>
                <a:cs typeface=" Mitra"/>
              </a:rPr>
            </a:br>
            <a:r>
              <a:rPr lang="fa-IR" dirty="0" smtClean="0">
                <a:solidFill>
                  <a:srgbClr val="FFFF00"/>
                </a:solidFill>
                <a:latin typeface="Tahoma" pitchFamily="34" charset="0"/>
                <a:ea typeface="Tahoma" pitchFamily="34" charset="0"/>
                <a:cs typeface="Tahoma" pitchFamily="34" charset="0"/>
              </a:rPr>
              <a:t/>
            </a:r>
            <a:br>
              <a:rPr lang="fa-IR" dirty="0" smtClean="0">
                <a:solidFill>
                  <a:srgbClr val="FFFF00"/>
                </a:solidFill>
                <a:latin typeface="Tahoma" pitchFamily="34" charset="0"/>
                <a:ea typeface="Tahoma" pitchFamily="34" charset="0"/>
                <a:cs typeface="Tahoma" pitchFamily="34" charset="0"/>
              </a:rPr>
            </a:br>
            <a:endParaRPr lang="en-US" b="1" dirty="0">
              <a:solidFill>
                <a:srgbClr val="FFFF00"/>
              </a:solidFill>
              <a:latin typeface="Tahoma" pitchFamily="34" charset="0"/>
              <a:ea typeface="Tahoma" pitchFamily="34" charset="0"/>
              <a:cs typeface="Tahoma" pitchFamily="34" charset="0"/>
            </a:endParaRPr>
          </a:p>
        </p:txBody>
      </p:sp>
      <p:pic>
        <p:nvPicPr>
          <p:cNvPr id="2" name="Picture 2" descr="C:\Users\Negah\Desktop\220px-Carlrogers.jpg"/>
          <p:cNvPicPr>
            <a:picLocks noChangeAspect="1" noChangeArrowheads="1"/>
          </p:cNvPicPr>
          <p:nvPr/>
        </p:nvPicPr>
        <p:blipFill>
          <a:blip r:embed="rId2" cstate="print"/>
          <a:srcRect/>
          <a:stretch>
            <a:fillRect/>
          </a:stretch>
        </p:blipFill>
        <p:spPr bwMode="auto">
          <a:xfrm>
            <a:off x="1785918" y="857232"/>
            <a:ext cx="4429156" cy="3357586"/>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rtl="1"/>
            <a:r>
              <a:rPr lang="fa-IR" sz="2800" b="1" dirty="0" smtClean="0">
                <a:solidFill>
                  <a:schemeClr val="tx1"/>
                </a:solidFill>
                <a:latin typeface="Tahoma" pitchFamily="34" charset="0"/>
                <a:ea typeface="Tahoma" pitchFamily="34" charset="0"/>
                <a:cs typeface="Tahoma" pitchFamily="34" charset="0"/>
              </a:rPr>
              <a:t> </a:t>
            </a:r>
            <a:r>
              <a:rPr lang="fa-IR" sz="2800" b="1" dirty="0" smtClean="0"/>
              <a:t>تاریخچه تحول فکر راجرز</a:t>
            </a:r>
            <a:endParaRPr lang="fa-IR" sz="2800" b="1" dirty="0">
              <a:solidFill>
                <a:schemeClr val="tx1"/>
              </a:solidFill>
              <a:latin typeface="Tahoma" pitchFamily="34" charset="0"/>
              <a:ea typeface="Tahoma" pitchFamily="34" charset="0"/>
              <a:cs typeface="Tahoma" pitchFamily="34" charset="0"/>
            </a:endParaRPr>
          </a:p>
        </p:txBody>
      </p:sp>
      <p:sp>
        <p:nvSpPr>
          <p:cNvPr id="3" name="نگهدارنده مکان محتوا 2"/>
          <p:cNvSpPr>
            <a:spLocks noGrp="1"/>
          </p:cNvSpPr>
          <p:nvPr>
            <p:ph idx="1"/>
          </p:nvPr>
        </p:nvSpPr>
        <p:spPr>
          <a:xfrm>
            <a:off x="457200" y="571480"/>
            <a:ext cx="8229600" cy="5857915"/>
          </a:xfrm>
        </p:spPr>
        <p:txBody>
          <a:bodyPr>
            <a:noAutofit/>
          </a:bodyPr>
          <a:lstStyle/>
          <a:p>
            <a:pPr algn="justLow" rtl="1">
              <a:lnSpc>
                <a:spcPct val="150000"/>
              </a:lnSpc>
              <a:buNone/>
            </a:pPr>
            <a:endParaRPr lang="fa-IR" sz="1800" dirty="0" smtClean="0">
              <a:latin typeface="Tahoma" pitchFamily="34" charset="0"/>
              <a:ea typeface="Tahoma" pitchFamily="34" charset="0"/>
              <a:cs typeface="Tahoma" pitchFamily="34" charset="0"/>
            </a:endParaRPr>
          </a:p>
          <a:p>
            <a:pPr algn="justLow" rtl="1">
              <a:lnSpc>
                <a:spcPct val="150000"/>
              </a:lnSpc>
            </a:pPr>
            <a:endParaRPr lang="fa-IR" sz="1800" dirty="0" smtClean="0">
              <a:latin typeface="Tahoma" pitchFamily="34" charset="0"/>
              <a:ea typeface="Tahoma" pitchFamily="34" charset="0"/>
              <a:cs typeface="Tahoma" pitchFamily="34" charset="0"/>
            </a:endParaRPr>
          </a:p>
          <a:p>
            <a:pPr algn="justLow" rtl="1"/>
            <a:r>
              <a:rPr lang="fa-IR" sz="1800" dirty="0" smtClean="0">
                <a:latin typeface="Tahoma" pitchFamily="34" charset="0"/>
                <a:ea typeface="Tahoma" pitchFamily="34" charset="0"/>
                <a:cs typeface="Tahoma" pitchFamily="34" charset="0"/>
              </a:rPr>
              <a:t> راجرز در بخشی از خاطرات خود می گوید: « روي مادر بسيار باهوشي كار مي كردم كه پسر آتشپاره اي داشت. مشكلش، طرد كردن صريح پسرش بود اما با گذشت چند جلسه گفتگو نتوانستم وي را متوجه اين قضيه كنم. من گفته هاي او را جمع بندي كردم و سعي كردم به وي كمك كنم قضيه را از اين بعد نگاه كند. اما به جايي نرسيدم. بالاخره تسليم شدم. به او گفتم مثل اينكه هر دو خسته شده ايم و به جايي نمي رسيم و گفتم شايد بهتر باشد تماس مان را قطع كنيم. او هم قبول كرد. مصاحبه را تمام كرديم و دست داديم. به طرف درب دفترم حركت كرد. ولي هنوز به درب دفترم نرسيده بود كه برگشت و پرسيد: شما همين جا با بزرگسالان مشاوره انجام مي دهيد. وقتي جواب مثبت مرا شنيد گفت: خوب من كمك مي خواهم.</a:t>
            </a:r>
          </a:p>
          <a:p>
            <a:pPr algn="justLow" rtl="1"/>
            <a:r>
              <a:rPr lang="fa-IR" sz="1800" dirty="0" smtClean="0">
                <a:latin typeface="Tahoma" pitchFamily="34" charset="0"/>
                <a:ea typeface="Tahoma" pitchFamily="34" charset="0"/>
                <a:cs typeface="Tahoma" pitchFamily="34" charset="0"/>
              </a:rPr>
              <a:t>دوباره سرجايش نشست و شروع كرد به فاش كردن نااميدي خودش از ازدواج و مشكلاتش با شوهرش از شكست ها و آشفتگي هاي ذهنش حرف زد‏‏، حرفهايي كه با شرح حال، ستروني كه قبلاً داده بود كاملاً فرق مي كرد. از همان جا بود كه درمان واقعي شروع شد و با موفقيت زيادي خاتمه يافت». </a:t>
            </a:r>
          </a:p>
          <a:p>
            <a:pPr algn="justLow" rtl="1"/>
            <a:r>
              <a:rPr lang="fa-IR" sz="1800" dirty="0" smtClean="0">
                <a:latin typeface="Tahoma" pitchFamily="34" charset="0"/>
                <a:ea typeface="Tahoma" pitchFamily="34" charset="0"/>
                <a:cs typeface="Tahoma" pitchFamily="34" charset="0"/>
              </a:rPr>
              <a:t>اين ماجرا يكي از آن ماجراهايي بود كه مرا به اين حقيقت رهنمون ساخت كه خود مراجعان بهتر از هر كس ديگري عامل و مسبب ناراحتي هايشان و سمت و سوي آن را مي شناسند. آنها بهتر از هر كسي مي دانند كه كدام مشكلات شان بسيار مهم و حياتي اند و چه تجربه هايي در اعماق وجودشان دفن شده است.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4234" y="2571744"/>
            <a:ext cx="8229600" cy="1643074"/>
          </a:xfrm>
        </p:spPr>
        <p:txBody>
          <a:bodyPr>
            <a:normAutofit/>
          </a:bodyPr>
          <a:lstStyle/>
          <a:p>
            <a:pPr algn="justLow" rtl="1"/>
            <a:r>
              <a:rPr lang="fa-IR" sz="2800" dirty="0" smtClean="0">
                <a:latin typeface="Tahoma" pitchFamily="34" charset="0"/>
                <a:ea typeface="Tahoma" pitchFamily="34" charset="0"/>
                <a:cs typeface="Tahoma" pitchFamily="34" charset="0"/>
              </a:rPr>
              <a:t> به طور کلی سه دوره متمايز را در شكل گيري و گسترش مراجع محوري مي توان مشاهده كرد</a:t>
            </a:r>
            <a:r>
              <a:rPr lang="en-US" sz="2800" dirty="0" smtClean="0">
                <a:latin typeface="Tahoma" pitchFamily="34" charset="0"/>
                <a:ea typeface="Tahoma" pitchFamily="34" charset="0"/>
                <a:cs typeface="Tahoma" pitchFamily="34" charset="0"/>
              </a:rPr>
              <a:t> : </a:t>
            </a:r>
            <a:endParaRPr lang="en-US" sz="28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42910" y="928670"/>
            <a:ext cx="7643866" cy="3785652"/>
          </a:xfrm>
          <a:prstGeom prst="rect">
            <a:avLst/>
          </a:prstGeom>
        </p:spPr>
        <p:txBody>
          <a:bodyPr wrap="square">
            <a:spAutoFit/>
          </a:bodyPr>
          <a:lstStyle/>
          <a:p>
            <a:pPr algn="justLow" rtl="1">
              <a:lnSpc>
                <a:spcPct val="200000"/>
              </a:lnSpc>
            </a:pPr>
            <a:r>
              <a:rPr lang="fa-IR" sz="2000" b="1" i="1" dirty="0" smtClean="0">
                <a:latin typeface="Tahoma" pitchFamily="34" charset="0"/>
                <a:ea typeface="Tahoma" pitchFamily="34" charset="0"/>
                <a:cs typeface="Tahoma" pitchFamily="34" charset="0"/>
              </a:rPr>
              <a:t>دوره اول </a:t>
            </a:r>
            <a:r>
              <a:rPr lang="en-US" sz="2000" b="1" i="1" dirty="0" smtClean="0">
                <a:latin typeface="Tahoma" pitchFamily="34" charset="0"/>
                <a:ea typeface="Tahoma" pitchFamily="34" charset="0"/>
                <a:cs typeface="Tahoma" pitchFamily="34" charset="0"/>
              </a:rPr>
              <a:t>:</a:t>
            </a:r>
          </a:p>
          <a:p>
            <a:pPr algn="justLow" rtl="1">
              <a:lnSpc>
                <a:spcPct val="200000"/>
              </a:lnSpc>
            </a:pPr>
            <a:endParaRPr lang="en-US" sz="2000" b="1" i="1" dirty="0" smtClean="0">
              <a:latin typeface="Tahoma" pitchFamily="34" charset="0"/>
              <a:ea typeface="Tahoma" pitchFamily="34" charset="0"/>
              <a:cs typeface="Tahoma" pitchFamily="34" charset="0"/>
            </a:endParaRPr>
          </a:p>
          <a:p>
            <a:pPr algn="justLow" rtl="1">
              <a:lnSpc>
                <a:spcPct val="200000"/>
              </a:lnSpc>
            </a:pPr>
            <a:r>
              <a:rPr lang="fa-IR" sz="2000" dirty="0" smtClean="0">
                <a:latin typeface="Tahoma" pitchFamily="34" charset="0"/>
                <a:ea typeface="Tahoma" pitchFamily="34" charset="0"/>
                <a:cs typeface="Tahoma" pitchFamily="34" charset="0"/>
              </a:rPr>
              <a:t> در فاصله سال هاي 1940 تا 1950 ، كه درمان به طور غير مستقيم انجام مي شد. در اين دهه ، نقش اصلي درمانگر ايجاد رابطه پذيرا و فضايي آزاد و عاري از تهديد بود كه بدان وسيله مراجع مي توانست نسبت به خـود و موقعيت خويش بينش كسب كند. </a:t>
            </a:r>
            <a:endParaRPr lang="en-US"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00108"/>
            <a:ext cx="8229600" cy="3929090"/>
          </a:xfrm>
        </p:spPr>
        <p:txBody>
          <a:bodyPr>
            <a:normAutofit/>
          </a:bodyPr>
          <a:lstStyle/>
          <a:p>
            <a:pPr algn="justLow" rtl="1">
              <a:lnSpc>
                <a:spcPct val="200000"/>
              </a:lnSpc>
            </a:pPr>
            <a:r>
              <a:rPr lang="fa-IR" sz="2000" b="1" i="1" dirty="0" smtClean="0">
                <a:latin typeface="Tahoma" pitchFamily="34" charset="0"/>
                <a:ea typeface="Tahoma" pitchFamily="34" charset="0"/>
                <a:cs typeface="Tahoma" pitchFamily="34" charset="0"/>
              </a:rPr>
              <a:t>دوره دوم</a:t>
            </a:r>
            <a:r>
              <a:rPr lang="en-US" sz="2000" dirty="0" smtClean="0">
                <a:latin typeface="Tahoma" pitchFamily="34" charset="0"/>
                <a:ea typeface="Tahoma" pitchFamily="34" charset="0"/>
                <a:cs typeface="Tahoma" pitchFamily="34" charset="0"/>
              </a:rPr>
              <a:t> :</a:t>
            </a:r>
            <a:br>
              <a:rPr lang="en-US" sz="2000" dirty="0" smtClean="0">
                <a:latin typeface="Tahoma" pitchFamily="34" charset="0"/>
                <a:ea typeface="Tahoma" pitchFamily="34" charset="0"/>
                <a:cs typeface="Tahoma" pitchFamily="34" charset="0"/>
              </a:rPr>
            </a:br>
            <a:r>
              <a:rPr lang="en-US" sz="2000" dirty="0" smtClean="0">
                <a:latin typeface="Tahoma" pitchFamily="34" charset="0"/>
                <a:ea typeface="Tahoma" pitchFamily="34" charset="0"/>
                <a:cs typeface="Tahoma" pitchFamily="34" charset="0"/>
              </a:rPr>
              <a:t/>
            </a:r>
            <a:br>
              <a:rPr lang="en-US" sz="2000" dirty="0" smtClean="0">
                <a:latin typeface="Tahoma" pitchFamily="34" charset="0"/>
                <a:ea typeface="Tahoma" pitchFamily="34" charset="0"/>
                <a:cs typeface="Tahoma" pitchFamily="34" charset="0"/>
              </a:rPr>
            </a:br>
            <a:r>
              <a:rPr lang="fa-IR" sz="2000" dirty="0" smtClean="0">
                <a:latin typeface="Tahoma" pitchFamily="34" charset="0"/>
                <a:ea typeface="Tahoma" pitchFamily="34" charset="0"/>
                <a:cs typeface="Tahoma" pitchFamily="34" charset="0"/>
              </a:rPr>
              <a:t> كه ســال هاي 1950 تا 1957 را شـامل مي شود، درمانگر بر اساس پژوهش هاي انجام شده در نحوه كار خود تغييراتي به وجود آورد و به انعكاس احساسات و عواطف مراجع و ارائه پاسخ هاي مناسب به او در جريان روان درماني پرداخت .</a:t>
            </a:r>
            <a:endParaRPr lang="en-US"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4422"/>
            <a:ext cx="8229600" cy="4958095"/>
          </a:xfrm>
        </p:spPr>
        <p:txBody>
          <a:bodyPr>
            <a:normAutofit fontScale="92500"/>
          </a:bodyPr>
          <a:lstStyle/>
          <a:p>
            <a:pPr algn="justLow" rtl="1">
              <a:lnSpc>
                <a:spcPct val="200000"/>
              </a:lnSpc>
            </a:pPr>
            <a:r>
              <a:rPr lang="fa-IR" sz="2000" b="1" i="1" dirty="0" smtClean="0">
                <a:latin typeface="Tahoma" pitchFamily="34" charset="0"/>
                <a:ea typeface="Tahoma" pitchFamily="34" charset="0"/>
                <a:cs typeface="Tahoma" pitchFamily="34" charset="0"/>
              </a:rPr>
              <a:t>دوره سوم</a:t>
            </a:r>
            <a:r>
              <a:rPr lang="en-US" sz="2000" b="1" i="1" dirty="0" smtClean="0">
                <a:latin typeface="Tahoma" pitchFamily="34" charset="0"/>
                <a:ea typeface="Tahoma" pitchFamily="34" charset="0"/>
                <a:cs typeface="Tahoma" pitchFamily="34" charset="0"/>
              </a:rPr>
              <a:t> :</a:t>
            </a:r>
          </a:p>
          <a:p>
            <a:pPr algn="justLow" rtl="1">
              <a:lnSpc>
                <a:spcPct val="200000"/>
              </a:lnSpc>
              <a:buNone/>
            </a:pPr>
            <a:endParaRPr lang="en-US" sz="2000" b="1" i="1" dirty="0" smtClean="0">
              <a:latin typeface="Tahoma" pitchFamily="34" charset="0"/>
              <a:ea typeface="Tahoma" pitchFamily="34" charset="0"/>
              <a:cs typeface="Tahoma" pitchFamily="34" charset="0"/>
            </a:endParaRPr>
          </a:p>
          <a:p>
            <a:pPr algn="justLow" rtl="1">
              <a:lnSpc>
                <a:spcPct val="200000"/>
              </a:lnSpc>
            </a:pPr>
            <a:r>
              <a:rPr lang="fa-IR" sz="2000" dirty="0" smtClean="0">
                <a:latin typeface="Tahoma" pitchFamily="34" charset="0"/>
                <a:ea typeface="Tahoma" pitchFamily="34" charset="0"/>
                <a:cs typeface="Tahoma" pitchFamily="34" charset="0"/>
              </a:rPr>
              <a:t>درمان تجربي و احساسي،</a:t>
            </a:r>
            <a:r>
              <a:rPr lang="en-US" sz="2000" dirty="0" smtClean="0">
                <a:latin typeface="Tahoma" pitchFamily="34" charset="0"/>
                <a:ea typeface="Tahoma" pitchFamily="34" charset="0"/>
                <a:cs typeface="Tahoma" pitchFamily="34" charset="0"/>
              </a:rPr>
              <a:t> </a:t>
            </a:r>
            <a:r>
              <a:rPr lang="fa-IR" sz="2000" dirty="0" smtClean="0">
                <a:latin typeface="Tahoma" pitchFamily="34" charset="0"/>
                <a:ea typeface="Tahoma" pitchFamily="34" charset="0"/>
                <a:cs typeface="Tahoma" pitchFamily="34" charset="0"/>
              </a:rPr>
              <a:t>در خلال سال هاي 1957 تا 1970 ديدگاه هاي جديدي را در روان درمان مراجع – محوري ايجاد كرد . راجرز با ادامه كار در بيمارستان ها و نيز با افراد سالم ، دريافت كه نحوه برخورد درمانگر و درك توأم با همفهمي</a:t>
            </a:r>
            <a:r>
              <a:rPr lang="en-US" sz="2000" dirty="0" smtClean="0">
                <a:latin typeface="Tahoma" pitchFamily="34" charset="0"/>
                <a:ea typeface="Tahoma" pitchFamily="34" charset="0"/>
                <a:cs typeface="Tahoma" pitchFamily="34" charset="0"/>
              </a:rPr>
              <a:t> </a:t>
            </a:r>
            <a:r>
              <a:rPr lang="fa-IR" sz="2000" dirty="0" smtClean="0">
                <a:latin typeface="Tahoma" pitchFamily="34" charset="0"/>
                <a:ea typeface="Tahoma" pitchFamily="34" charset="0"/>
                <a:cs typeface="Tahoma" pitchFamily="34" charset="0"/>
              </a:rPr>
              <a:t>با مراجع به مراتب مهمتر از كاربرد فنوني است كه قبلاً توصيه كرده است . بدين لحاظ در اين دوره بر جهان پديداري</a:t>
            </a:r>
            <a:r>
              <a:rPr lang="en-US" sz="2000" dirty="0" smtClean="0">
                <a:latin typeface="Tahoma" pitchFamily="34" charset="0"/>
                <a:ea typeface="Tahoma" pitchFamily="34" charset="0"/>
                <a:cs typeface="Tahoma" pitchFamily="34" charset="0"/>
              </a:rPr>
              <a:t> </a:t>
            </a:r>
            <a:r>
              <a:rPr lang="fa-IR" sz="2000" dirty="0" smtClean="0">
                <a:latin typeface="Tahoma" pitchFamily="34" charset="0"/>
                <a:ea typeface="Tahoma" pitchFamily="34" charset="0"/>
                <a:cs typeface="Tahoma" pitchFamily="34" charset="0"/>
              </a:rPr>
              <a:t>و تجربيات دروني مراجع و نيز شرايط حاكم بر جريان روان درماني تأكيد بيشتري مبذول شد .</a:t>
            </a:r>
            <a:endParaRPr lang="en-US"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381000" y="2428868"/>
            <a:ext cx="8229600" cy="2214578"/>
          </a:xfrm>
        </p:spPr>
        <p:txBody>
          <a:bodyPr>
            <a:normAutofit/>
          </a:bodyPr>
          <a:lstStyle/>
          <a:p>
            <a:pPr algn="justLow" rtl="1">
              <a:lnSpc>
                <a:spcPct val="150000"/>
              </a:lnSpc>
              <a:buNone/>
            </a:pPr>
            <a:r>
              <a:rPr lang="fa-IR" b="1" dirty="0" smtClean="0">
                <a:latin typeface="Tahoma" pitchFamily="34" charset="0"/>
                <a:ea typeface="Tahoma" pitchFamily="34" charset="0"/>
                <a:cs typeface="Tahoma" pitchFamily="34" charset="0"/>
              </a:rPr>
              <a:t>مفاهیم بنیادی نظریه راجرز :</a:t>
            </a:r>
            <a:endParaRPr lang="fa-IR" dirty="0" smtClean="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1071547"/>
            <a:ext cx="8229600" cy="4500594"/>
          </a:xfrm>
        </p:spPr>
        <p:txBody>
          <a:bodyPr>
            <a:normAutofit fontScale="92500" lnSpcReduction="10000"/>
          </a:bodyPr>
          <a:lstStyle/>
          <a:p>
            <a:pPr algn="justLow" rtl="1">
              <a:lnSpc>
                <a:spcPct val="160000"/>
              </a:lnSpc>
            </a:pPr>
            <a:r>
              <a:rPr lang="fa-IR" sz="2000" b="1" dirty="0" smtClean="0">
                <a:latin typeface="Tahoma" pitchFamily="34" charset="0"/>
                <a:ea typeface="Tahoma" pitchFamily="34" charset="0"/>
                <a:cs typeface="Tahoma" pitchFamily="34" charset="0"/>
              </a:rPr>
              <a:t>الف ـ نظریه شخصیت :</a:t>
            </a:r>
          </a:p>
          <a:p>
            <a:pPr algn="justLow" rtl="1">
              <a:lnSpc>
                <a:spcPct val="160000"/>
              </a:lnSpc>
              <a:buNone/>
            </a:pPr>
            <a:r>
              <a:rPr lang="fa-IR" sz="2000" b="1" dirty="0" smtClean="0">
                <a:latin typeface="Tahoma" pitchFamily="34" charset="0"/>
                <a:ea typeface="Tahoma" pitchFamily="34" charset="0"/>
                <a:cs typeface="Tahoma" pitchFamily="34" charset="0"/>
              </a:rPr>
              <a:t>  </a:t>
            </a:r>
            <a:r>
              <a:rPr lang="fa-IR" sz="2000" dirty="0" smtClean="0">
                <a:latin typeface="Tahoma" pitchFamily="34" charset="0"/>
                <a:ea typeface="Tahoma" pitchFamily="34" charset="0"/>
                <a:cs typeface="Tahoma" pitchFamily="34" charset="0"/>
              </a:rPr>
              <a:t>راجرز معتقد بود كه انسان در اصل داراي جوهره و ماهيتي مثبت است و هيچ چيز منفي يا شومي ذاتي او نيست. به نظر راجرز در صورتي كه به اجبار به ساختارهاي ساخته و پرداخته اجتماعي رانده نشويم و درست همان طوري كه به اجبار به ساختارهاي ساخته و پرداخته اجتماعي رانده نشويم و درست همان طوري كه هستيم مورد قبول و پذيرش واقع شويم ، به نحوي زندگي خواهيم كرد كه موجب پيشرفت خود و جامعه شويم. به نظر راجرز انسان در اصل هم به ارضاي نيازهاي شخصي و هم به ايجاد رابطه نزديك و صميمانه با ديگران نياز دارد و خواستار هر دوي اينهاست . در مجموع چنين به نظر مي رسد كه ديدگاه راجرز در اصل ديدگاهي انسان گرايانه است.</a:t>
            </a: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4234" y="381000"/>
            <a:ext cx="8229600" cy="5548329"/>
          </a:xfrm>
        </p:spPr>
        <p:txBody>
          <a:bodyPr>
            <a:normAutofit fontScale="90000"/>
          </a:bodyPr>
          <a:lstStyle/>
          <a:p>
            <a:pPr algn="justLow" rtl="1">
              <a:lnSpc>
                <a:spcPct val="150000"/>
              </a:lnSpc>
            </a:pPr>
            <a:r>
              <a:rPr lang="fa-IR" sz="2000" b="1" dirty="0" smtClean="0">
                <a:latin typeface="Tahoma" pitchFamily="34" charset="0"/>
                <a:ea typeface="Tahoma" pitchFamily="34" charset="0"/>
                <a:cs typeface="Tahoma" pitchFamily="34" charset="0"/>
              </a:rPr>
              <a:t>پديدار شناسي انساني در مشاوره و روان درماني مراجع ـ  محوري :</a:t>
            </a:r>
            <a:r>
              <a:rPr lang="fa-IR" sz="2000" dirty="0" smtClean="0">
                <a:latin typeface="Tahoma" pitchFamily="34" charset="0"/>
                <a:ea typeface="Tahoma" pitchFamily="34" charset="0"/>
                <a:cs typeface="Tahoma" pitchFamily="34" charset="0"/>
              </a:rPr>
              <a:t/>
            </a:r>
            <a:br>
              <a:rPr lang="fa-IR" sz="2000" dirty="0" smtClean="0">
                <a:latin typeface="Tahoma" pitchFamily="34" charset="0"/>
                <a:ea typeface="Tahoma" pitchFamily="34" charset="0"/>
                <a:cs typeface="Tahoma" pitchFamily="34" charset="0"/>
              </a:rPr>
            </a:br>
            <a:r>
              <a:rPr lang="fa-IR" sz="2000" dirty="0" smtClean="0">
                <a:latin typeface="Tahoma" pitchFamily="34" charset="0"/>
                <a:ea typeface="Tahoma" pitchFamily="34" charset="0"/>
                <a:cs typeface="Tahoma" pitchFamily="34" charset="0"/>
              </a:rPr>
              <a:t/>
            </a:r>
            <a:br>
              <a:rPr lang="fa-IR" sz="2000" dirty="0" smtClean="0">
                <a:latin typeface="Tahoma" pitchFamily="34" charset="0"/>
                <a:ea typeface="Tahoma" pitchFamily="34" charset="0"/>
                <a:cs typeface="Tahoma" pitchFamily="34" charset="0"/>
              </a:rPr>
            </a:br>
            <a:r>
              <a:rPr lang="fa-IR" sz="2000" dirty="0" smtClean="0">
                <a:latin typeface="Tahoma" pitchFamily="34" charset="0"/>
                <a:ea typeface="Tahoma" pitchFamily="34" charset="0"/>
                <a:cs typeface="Tahoma" pitchFamily="34" charset="0"/>
              </a:rPr>
              <a:t>پديدار شناسي اساس مشاوره و روان درماني مراجع ـ محوري را تشكيل مي دهد . پديدار شناسي عبارت است از اینکه هر پديده اي اعم از اينكه شي باشد يا شخص باشد يا ماده اي باشد يا جنبه اي از شي يا ماده باشد، يك واقعيت عيني و قابل مشاهده دارد كه از طريق حواس انسان قابل احساس و قابل درك است. زماني كه چنين شي يا چنين پديده اي توسط يكي از حواس ما احساس مي شود ، با تفكر خود ، با افكار خود و با نگرش خود آن احساس را درك مي كنيم . بعد از درك ، آن شي را تعبير و تفسير كرده و به آن معني مي دهيم. بنابراين ادراك ما از يك پديده في الواقع حاصل تجارب گذشته ما و ذهنيت ما از شي يا ماده است ، اين ويژگي يعني درك (شناخت) شخصي فرد از اشياء و پديده ها و افراد ، مركز اصلي رويكردهاي پديدار شناسي است.</a:t>
            </a:r>
            <a:endParaRPr lang="en-US"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857232"/>
            <a:ext cx="8229600" cy="5315285"/>
          </a:xfrm>
        </p:spPr>
        <p:txBody>
          <a:bodyPr>
            <a:normAutofit/>
          </a:bodyPr>
          <a:lstStyle/>
          <a:p>
            <a:pPr algn="justLow" rtl="1"/>
            <a:r>
              <a:rPr lang="fa-IR" sz="2000" b="1" dirty="0" smtClean="0">
                <a:latin typeface="Tahoma" pitchFamily="34" charset="0"/>
                <a:ea typeface="Tahoma" pitchFamily="34" charset="0"/>
                <a:cs typeface="Tahoma" pitchFamily="34" charset="0"/>
              </a:rPr>
              <a:t>گرايش به خود شكوفايي :</a:t>
            </a:r>
          </a:p>
          <a:p>
            <a:pPr algn="justLow" rtl="1">
              <a:buNone/>
            </a:pPr>
            <a:endParaRPr lang="fa-IR" sz="2000" dirty="0" smtClean="0">
              <a:latin typeface="Tahoma" pitchFamily="34" charset="0"/>
              <a:ea typeface="Tahoma" pitchFamily="34" charset="0"/>
              <a:cs typeface="Tahoma" pitchFamily="34" charset="0"/>
            </a:endParaRPr>
          </a:p>
          <a:p>
            <a:pPr algn="justLow" rtl="1"/>
            <a:r>
              <a:rPr lang="fa-IR" sz="2000" dirty="0" smtClean="0">
                <a:latin typeface="Tahoma" pitchFamily="34" charset="0"/>
                <a:ea typeface="Tahoma" pitchFamily="34" charset="0"/>
                <a:cs typeface="Tahoma" pitchFamily="34" charset="0"/>
              </a:rPr>
              <a:t>گرايش به خود شكوفايي تنها انگيزه اساسي آدمي است. او بر اين باور بود كه انسان، ذاتاً مايل به حفظ و نگهداري خويش و در تقلاي پيشرفت و تعالي است و منظور او از «خود شكوفايي» نيز همين بود. خود شكوفايي در عين حال به معناي حفظ بقاي ارگانيزم نيز هست. به نظر راجرز، انسان از همان آغاز تولد طوري برنامه ريزي شده است كه با موفقيت به خود شكوفايي دست يابد. ما انسان ها ذاتاً فعال و پيشرو هستيم و در صورت مناسب بودن شرايط براي به حداكثر رساندن توانايي هاي بالقوه خويش تلاش خواهيم كرد. </a:t>
            </a:r>
          </a:p>
          <a:p>
            <a:pPr algn="justLow" rtl="1"/>
            <a:r>
              <a:rPr lang="fa-IR" sz="2000" dirty="0" smtClean="0">
                <a:latin typeface="Tahoma" pitchFamily="34" charset="0"/>
                <a:ea typeface="Tahoma" pitchFamily="34" charset="0"/>
                <a:cs typeface="Tahoma" pitchFamily="34" charset="0"/>
              </a:rPr>
              <a:t>ويژگي هاي رشد از فردي به فردي ديگر تفاوت مي كند . به عبارت ديگر وقتي شرايط براي شكوفايي فراهم است ، هيچ فردي عيناً به كاري كه ديگري انجام مي دهد نمي پردازد. گر چه خود شكوفايي با در نظر گرفتن ويژگي هاي افراد از شخصي به شخص ديگر متفاوت است ولي مواردي كلي نيز وجود دارد. برخي ويژگي هاي مشترك ناشي از فرايند خود شكوفايي عبارتند از انعطاف پذيري در برابر تحجر ، باز و پذيرا بودن در برابر دفاعي بودن و خود پيروي در برابر </a:t>
            </a:r>
            <a:r>
              <a:rPr lang="fa-IR" sz="2000" smtClean="0">
                <a:latin typeface="Tahoma" pitchFamily="34" charset="0"/>
                <a:ea typeface="Tahoma" pitchFamily="34" charset="0"/>
                <a:cs typeface="Tahoma" pitchFamily="34" charset="0"/>
              </a:rPr>
              <a:t>ديگر پيروي</a:t>
            </a:r>
            <a:endParaRPr lang="fa-IR" sz="2000" dirty="0" smtClean="0">
              <a:latin typeface="Tahoma" pitchFamily="34" charset="0"/>
              <a:ea typeface="Tahoma" pitchFamily="34" charset="0"/>
              <a:cs typeface="Tahoma" pitchFamily="34" charset="0"/>
            </a:endParaRPr>
          </a:p>
          <a:p>
            <a:pPr algn="justLow" rtl="1">
              <a:buNone/>
            </a:pP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1142984"/>
            <a:ext cx="8229600" cy="5029533"/>
          </a:xfrm>
        </p:spPr>
        <p:txBody>
          <a:bodyPr>
            <a:noAutofit/>
          </a:bodyPr>
          <a:lstStyle/>
          <a:p>
            <a:pPr algn="justLow" rtl="1">
              <a:buNone/>
            </a:pPr>
            <a:r>
              <a:rPr lang="fa-IR" sz="2000" b="1" dirty="0" smtClean="0">
                <a:latin typeface="Tahoma" pitchFamily="34" charset="0"/>
                <a:ea typeface="Tahoma" pitchFamily="34" charset="0"/>
                <a:cs typeface="Tahoma" pitchFamily="34" charset="0"/>
              </a:rPr>
              <a:t>تقابل جبر و اختيار در نظريه راجرز :</a:t>
            </a:r>
          </a:p>
          <a:p>
            <a:pPr algn="justLow" rtl="1">
              <a:buNone/>
            </a:pPr>
            <a:endParaRPr lang="fa-IR" sz="2000" dirty="0" smtClean="0">
              <a:latin typeface="Tahoma" pitchFamily="34" charset="0"/>
              <a:ea typeface="Tahoma" pitchFamily="34" charset="0"/>
              <a:cs typeface="Tahoma" pitchFamily="34" charset="0"/>
            </a:endParaRPr>
          </a:p>
          <a:p>
            <a:pPr algn="justLow" rtl="1">
              <a:buNone/>
            </a:pPr>
            <a:r>
              <a:rPr lang="fa-IR" sz="2000" dirty="0" smtClean="0">
                <a:latin typeface="Tahoma" pitchFamily="34" charset="0"/>
                <a:ea typeface="Tahoma" pitchFamily="34" charset="0"/>
                <a:cs typeface="Tahoma" pitchFamily="34" charset="0"/>
              </a:rPr>
              <a:t>   تقابل جبر (يعني اين نظر كه رفتار شخص با عوامل گوناگوني كه خارج از كنترل وارده اوست تعيين مي شود) و اختيار (يعني اين نظر كه رفتار ، تابع انتخاب و اراده آزاد فرد است) در انديشه و نگرش راجرز موضوع نسبتاً پيچيده اي است . موضع او طوري است كه هر دو را تأئيد مي كند . به اعتقاد او جبرگرايي سنگ بناي دانش در عصر حاضر است. او به عنوان يك دانشمند اين حقيقت را كه «در مجموع هر رفتار علتي دارد» پذيرفته بود. وي معتقد بود كه مي توان با مطالعه آن دسته از عوامل عيني كه رفتار انسان را تحت تأثير قرار مي دهند ، به اطلاعات ارزشمندي دست يافت . راجرز خود نيز پذيرفته بود كه از تناقض موجود بين جبر و اختيار گيج و مبهوت مانده است. مهمترين نظري كه مي توان در اين باره اظهار داشت اين است كه هر دوي اين فرضيه ها مهم اند. جبرگرايي در تحليل هاي علمي رفتار ، نقش مهمي ايفا مي كند و مفهوم اختيار نيز در عملكرد هاي شخصي و ميان فردي (براي مثال در روابط درماني) حياتي است. </a:t>
            </a: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1071546"/>
            <a:ext cx="8229600" cy="5100971"/>
          </a:xfrm>
        </p:spPr>
        <p:txBody>
          <a:bodyPr>
            <a:normAutofit/>
          </a:bodyPr>
          <a:lstStyle/>
          <a:p>
            <a:pPr algn="justLow" rtl="1">
              <a:lnSpc>
                <a:spcPct val="110000"/>
              </a:lnSpc>
            </a:pPr>
            <a:r>
              <a:rPr lang="fa-IR" sz="2000" b="1" dirty="0" smtClean="0">
                <a:latin typeface="Tahoma" pitchFamily="34" charset="0"/>
                <a:ea typeface="Tahoma" pitchFamily="34" charset="0"/>
                <a:cs typeface="Tahoma" pitchFamily="34" charset="0"/>
              </a:rPr>
              <a:t>تاکید بر اینجا و اکنون :</a:t>
            </a:r>
          </a:p>
          <a:p>
            <a:pPr algn="justLow" rtl="1">
              <a:lnSpc>
                <a:spcPct val="110000"/>
              </a:lnSpc>
            </a:pPr>
            <a:endParaRPr lang="fa-IR" sz="2000" dirty="0" smtClean="0">
              <a:latin typeface="Tahoma" pitchFamily="34" charset="0"/>
              <a:ea typeface="Tahoma" pitchFamily="34" charset="0"/>
              <a:cs typeface="Tahoma" pitchFamily="34" charset="0"/>
            </a:endParaRPr>
          </a:p>
          <a:p>
            <a:pPr algn="justLow" rtl="1">
              <a:lnSpc>
                <a:spcPct val="110000"/>
              </a:lnSpc>
              <a:buNone/>
            </a:pPr>
            <a:r>
              <a:rPr lang="fa-IR" sz="2000" dirty="0" smtClean="0">
                <a:latin typeface="Tahoma" pitchFamily="34" charset="0"/>
                <a:ea typeface="Tahoma" pitchFamily="34" charset="0"/>
                <a:cs typeface="Tahoma" pitchFamily="34" charset="0"/>
              </a:rPr>
              <a:t>    بدين معني كه اگر در جلسه روان درماني ، احترام و توجه و درك توأم با هم فهمي بين مراجع و درمانگر بوجود آيد ، آنگاه تغييرات مطلوب و مقبول در مراجع به وقوع خواهد پيوست . راجرز نسبت به انسان نگرش مثبت دارد و معتقد است كه انسان تمايل ذاتي به خود شكوفايي ، تحقيق اهداف ارگانيسم و حفظ تماميت خود دارد . اين تمايل ذاتي موجب تلاش و فعاليت انساني و سبب خود رهبري ، خود نظمي ، تسلط بر نفس ، استقلال ، مسئوليت و اجتماعي شدن انسان مي شود . اگر شرايط محيطي سرشار از صفا و صميميت و پذيرش باشد ، احساس ارزشمندي و دوستي و محبت در فرد به وجود خواهد آمد و به خويشتن نگري مثبت خواهد انجاميد . در مقابل، اگر شرايط محيطي مملو از خصومت و تنفر و طرد باشد ، بدبيني و نفرت در فرد بوجود مي آيد و به خويشتن نگري منفي منتهي مي گردد . </a:t>
            </a: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714356"/>
            <a:ext cx="8229600" cy="5357849"/>
          </a:xfrm>
        </p:spPr>
        <p:txBody>
          <a:bodyPr>
            <a:noAutofit/>
          </a:bodyPr>
          <a:lstStyle/>
          <a:p>
            <a:pPr algn="justLow" rtl="1">
              <a:lnSpc>
                <a:spcPct val="150000"/>
              </a:lnSpc>
              <a:buNone/>
            </a:pPr>
            <a:r>
              <a:rPr lang="fa-IR" sz="2000" b="1" dirty="0" smtClean="0">
                <a:latin typeface="Tahoma" pitchFamily="34" charset="0"/>
                <a:ea typeface="Tahoma" pitchFamily="34" charset="0"/>
                <a:cs typeface="Tahoma" pitchFamily="34" charset="0"/>
              </a:rPr>
              <a:t>ب ـ ماهیت انسان :</a:t>
            </a:r>
          </a:p>
          <a:p>
            <a:pPr algn="justLow" rtl="1">
              <a:lnSpc>
                <a:spcPct val="150000"/>
              </a:lnSpc>
              <a:buNone/>
            </a:pPr>
            <a:endParaRPr lang="fa-IR" sz="2000" b="1" dirty="0" smtClean="0">
              <a:latin typeface="Tahoma" pitchFamily="34" charset="0"/>
              <a:ea typeface="Tahoma" pitchFamily="34" charset="0"/>
              <a:cs typeface="Tahoma" pitchFamily="34" charset="0"/>
            </a:endParaRPr>
          </a:p>
          <a:p>
            <a:pPr algn="justLow" rtl="1">
              <a:lnSpc>
                <a:spcPct val="150000"/>
              </a:lnSpc>
              <a:buNone/>
            </a:pPr>
            <a:r>
              <a:rPr lang="fa-IR" sz="2000" dirty="0" smtClean="0">
                <a:latin typeface="Tahoma" pitchFamily="34" charset="0"/>
                <a:ea typeface="Tahoma" pitchFamily="34" charset="0"/>
                <a:cs typeface="Tahoma" pitchFamily="34" charset="0"/>
              </a:rPr>
              <a:t>به نظر راجرز انسان هاي كارآمد ، فرايند گرا هستند.</a:t>
            </a:r>
          </a:p>
          <a:p>
            <a:pPr algn="justLow" rtl="1">
              <a:lnSpc>
                <a:spcPct val="150000"/>
              </a:lnSpc>
            </a:pPr>
            <a:r>
              <a:rPr lang="fa-IR" sz="2000" dirty="0" smtClean="0">
                <a:latin typeface="Tahoma" pitchFamily="34" charset="0"/>
                <a:ea typeface="Tahoma" pitchFamily="34" charset="0"/>
                <a:cs typeface="Tahoma" pitchFamily="34" charset="0"/>
              </a:rPr>
              <a:t>فرآيندگرايي دو معنا دارد: نخست اينكه آنها زندگي را فرايند شدن مي دانند و بر انجام دادن تمركز دارند. انسان ها ماهيتاً تغيير پذيرند به همين دليل انسان هاي كارآمد آماده اند در ارزش ها ، اهداف و نگرش هاي خود تجديد نظر كنند. در نتيجه چنين افرادي داراي «خود» ثابتي نيستند. همگام با رشد و تغيير اين افراد، سازمان دهي «خود» آنان نيز پيچيده تر و متمايز تر مي شود. </a:t>
            </a:r>
          </a:p>
          <a:p>
            <a:pPr algn="justLow" rtl="1">
              <a:lnSpc>
                <a:spcPct val="150000"/>
              </a:lnSpc>
            </a:pPr>
            <a:r>
              <a:rPr lang="fa-IR" sz="2000" dirty="0" smtClean="0">
                <a:latin typeface="Tahoma" pitchFamily="34" charset="0"/>
                <a:ea typeface="Tahoma" pitchFamily="34" charset="0"/>
                <a:cs typeface="Tahoma" pitchFamily="34" charset="0"/>
              </a:rPr>
              <a:t>فرايند گرايي معناي ديگري نيز دارد و آن عبارت است از تمركز بر انجام دادن تا تمركز بر نتايج. </a:t>
            </a:r>
          </a:p>
          <a:p>
            <a:pPr algn="justLow" rtl="1">
              <a:lnSpc>
                <a:spcPct val="150000"/>
              </a:lnSpc>
              <a:buNone/>
            </a:pPr>
            <a:endParaRPr lang="fa-IR" sz="2000" b="1" dirty="0" smtClean="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714356"/>
            <a:ext cx="8265238" cy="5500726"/>
          </a:xfrm>
        </p:spPr>
        <p:txBody>
          <a:bodyPr>
            <a:normAutofit/>
          </a:bodyPr>
          <a:lstStyle/>
          <a:p>
            <a:pPr>
              <a:lnSpc>
                <a:spcPct val="150000"/>
              </a:lnSpc>
            </a:pPr>
            <a:r>
              <a:rPr lang="fa-IR" sz="2400" b="1" dirty="0" smtClean="0"/>
              <a:t>ج ـ ماهیت اضطراب و بیماری روانی :</a:t>
            </a:r>
          </a:p>
          <a:p>
            <a:pPr>
              <a:lnSpc>
                <a:spcPct val="150000"/>
              </a:lnSpc>
            </a:pPr>
            <a:endParaRPr lang="en-US" sz="2400" b="1" dirty="0">
              <a:latin typeface="Tahoma" pitchFamily="34" charset="0"/>
              <a:ea typeface="Tahoma" pitchFamily="34" charset="0"/>
              <a:cs typeface="Tahoma" pitchFamily="34" charset="0"/>
            </a:endParaRPr>
          </a:p>
        </p:txBody>
      </p:sp>
      <p:sp>
        <p:nvSpPr>
          <p:cNvPr id="4" name="Rectangle 3"/>
          <p:cNvSpPr/>
          <p:nvPr/>
        </p:nvSpPr>
        <p:spPr>
          <a:xfrm>
            <a:off x="214282" y="1443840"/>
            <a:ext cx="8643998" cy="4646208"/>
          </a:xfrm>
          <a:prstGeom prst="rect">
            <a:avLst/>
          </a:prstGeom>
        </p:spPr>
        <p:txBody>
          <a:bodyPr wrap="square">
            <a:spAutoFit/>
          </a:bodyPr>
          <a:lstStyle/>
          <a:p>
            <a:pPr algn="justLow" rtl="1">
              <a:lnSpc>
                <a:spcPct val="150000"/>
              </a:lnSpc>
            </a:pPr>
            <a:r>
              <a:rPr lang="fa-IR" sz="2000" dirty="0" smtClean="0">
                <a:latin typeface="Tahoma" pitchFamily="34" charset="0"/>
                <a:ea typeface="Tahoma" pitchFamily="34" charset="0"/>
                <a:cs typeface="Tahoma" pitchFamily="34" charset="0"/>
              </a:rPr>
              <a:t>انسان ها وقتي مؤثر عمل نمي كنند كه به تجارب شان گوش ندهند و در نتيجه نتوانند به تفاوت هاي موقعيتي كه در آن به سر مي برند توجه كنند. تمامي آسيب هاي رواني از جمله اضطراب ريشه در اين ناهمخواني دارند يعني ناهمخواني بين آنچه فكر مي كنند بايد باشند با تجربه شان. يعني خود واقعي و خود آرماني، بنابراين آسيب رواني محصول نپذيرفتن و گوش ندادن به يكي از منابع مهم اطلاعاتي موجود در مورد موقعیت خودمان در دنيا است كه تجربه شخصی نام دارد. </a:t>
            </a:r>
          </a:p>
          <a:p>
            <a:pPr algn="justLow" rtl="1">
              <a:lnSpc>
                <a:spcPct val="150000"/>
              </a:lnSpc>
            </a:pPr>
            <a:r>
              <a:rPr lang="fa-IR" sz="2000" dirty="0" smtClean="0">
                <a:latin typeface="Tahoma" pitchFamily="34" charset="0"/>
                <a:ea typeface="Tahoma" pitchFamily="34" charset="0"/>
                <a:cs typeface="Tahoma" pitchFamily="34" charset="0"/>
              </a:rPr>
              <a:t>طبق ديدگاه راجرز برخی انسان ها یک ايده  را اقتباس كرده و براي رسيدن به اين هدف دايم احساسات و تجربیاتشان را انكار مي كنند. آنها در واقع آنچه را دوست دارند و برايشان با معنا هستند منكر مي شوند. همين قضيه نيز كل شخصيتشان را تحت تأثير قرار می دهد.</a:t>
            </a: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1214422"/>
            <a:ext cx="8229600" cy="4958095"/>
          </a:xfrm>
        </p:spPr>
        <p:txBody>
          <a:bodyPr>
            <a:normAutofit/>
          </a:bodyPr>
          <a:lstStyle/>
          <a:p>
            <a:pPr algn="justLow" rtl="1">
              <a:lnSpc>
                <a:spcPct val="200000"/>
              </a:lnSpc>
            </a:pPr>
            <a:r>
              <a:rPr lang="fa-IR" sz="2000" dirty="0" smtClean="0">
                <a:latin typeface="Tahoma" pitchFamily="34" charset="0"/>
                <a:ea typeface="Tahoma" pitchFamily="34" charset="0"/>
                <a:cs typeface="Tahoma" pitchFamily="34" charset="0"/>
              </a:rPr>
              <a:t>اضطراب در نظريه راجرز عبارت است از وجود تجارت و ادراكات ناهماهنگ با خود پنداره فرد. به عقيده راجرز فرد روان نژند (روان رنجور) مضطرب فردي است كه تجارت زندگي او با خويشتن پنداره او گاهي ناهماهنگ و گاهي حتي در تضاد است. به همين دليل راجرز معتقد است براي جلوگيري و كاهش اضطراب ، فرد مضطرب از طريق استفاده از دو مكانيزم انكار و تحريف سعي مي كند بين خود واقعي و زمینۀ تجربي خود تعادل ايجاد كند.</a:t>
            </a:r>
            <a:endParaRPr lang="fa-IR" sz="2000" b="1"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53536"/>
            <a:ext cx="8229600" cy="818010"/>
          </a:xfrm>
        </p:spPr>
        <p:txBody>
          <a:bodyPr>
            <a:normAutofit/>
          </a:bodyPr>
          <a:lstStyle/>
          <a:p>
            <a:pPr rtl="1"/>
            <a:r>
              <a:rPr lang="fa-IR" sz="3200" b="1" dirty="0" smtClean="0"/>
              <a:t>  روان درمانی :</a:t>
            </a:r>
            <a:endParaRPr lang="fa-IR" sz="3200" b="1" dirty="0">
              <a:solidFill>
                <a:schemeClr val="tx1"/>
              </a:solidFill>
            </a:endParaRPr>
          </a:p>
        </p:txBody>
      </p:sp>
      <p:sp>
        <p:nvSpPr>
          <p:cNvPr id="3" name="نگهدارنده مکان محتوا 2"/>
          <p:cNvSpPr>
            <a:spLocks noGrp="1"/>
          </p:cNvSpPr>
          <p:nvPr>
            <p:ph idx="1"/>
          </p:nvPr>
        </p:nvSpPr>
        <p:spPr>
          <a:xfrm>
            <a:off x="457200" y="1214422"/>
            <a:ext cx="8229600" cy="4958095"/>
          </a:xfrm>
        </p:spPr>
        <p:txBody>
          <a:bodyPr>
            <a:normAutofit fontScale="92500" lnSpcReduction="10000"/>
          </a:bodyPr>
          <a:lstStyle/>
          <a:p>
            <a:pPr algn="justLow" rtl="1"/>
            <a:r>
              <a:rPr lang="fa-IR" sz="2000" dirty="0" smtClean="0">
                <a:latin typeface="Tahoma" pitchFamily="34" charset="0"/>
                <a:ea typeface="Tahoma" pitchFamily="34" charset="0"/>
                <a:cs typeface="Tahoma" pitchFamily="34" charset="0"/>
              </a:rPr>
              <a:t> در این نوع درمان درك توام با همدلي دقيق و حساس روان‌درمانگر، واقعي بودن (به معناي صداقت در احساس و رفتار) روان‌درمانگر، خلوص و فهم دقيق و بي‌قيد و شرط مراجع از اهیت بالایی بر خوردار است.</a:t>
            </a:r>
          </a:p>
          <a:p>
            <a:pPr algn="justLow" rtl="1"/>
            <a:r>
              <a:rPr lang="fa-IR" sz="2000" dirty="0" smtClean="0">
                <a:latin typeface="Tahoma" pitchFamily="34" charset="0"/>
                <a:ea typeface="Tahoma" pitchFamily="34" charset="0"/>
                <a:cs typeface="Tahoma" pitchFamily="34" charset="0"/>
              </a:rPr>
              <a:t>لازم به گفتن است كه راجرز هيچ گاه از كلمه بيمار در نظريات خود استفاده نكرده‌است و هميشه از مددجو و يا مراجع نام مي‌برد. همچنين كلمه بيماري جاي خود را به آزرده‌گي رواني داده‌است. </a:t>
            </a:r>
          </a:p>
          <a:p>
            <a:pPr algn="justLow" rtl="1"/>
            <a:r>
              <a:rPr lang="fa-IR" sz="2000" dirty="0" smtClean="0">
                <a:latin typeface="Tahoma" pitchFamily="34" charset="0"/>
                <a:ea typeface="Tahoma" pitchFamily="34" charset="0"/>
                <a:cs typeface="Tahoma" pitchFamily="34" charset="0"/>
              </a:rPr>
              <a:t>در روان درماني نحوه استفاده از كلمات، برجسته كردن احساسات و هيجانها حول سه اصلي صورت مي‌گيرند كه در ابتدا  به آنها اشاره شد. مساله مهم به هيچ وجه كشف ناخودآگاه و يا يادگيري جديد نيست بلكه مراجع توسط روان‌درمانگر طوري هدايت مي‌شود كه خود به شناخت از چيزهايي كه برايش منجر به آزرده‌گي رواني شده‌اند برسد و خود راه هاي مواجه با آنرا بيابد. براي همين هم در جريان درمان مراجع تعيين مي‌كند كه درباره چه چيزي مي‌خواهد صحبت كند و روان‌درمانگر در اين روش گفته‌هاي مراجع را با كلماتي كه بار عاطفي گفته‌هاي مراجع را مشخص‌تر مي‌كند به وي مي‌گويد و تصميم‌گيرنده كه آيا اين گفته همان چيزي است كه مراجع گفته‌است يا خير تنها خود مراجع است. در اين حال است كه هرچه توان درك توام با همدلي و حساسيت روان‌درمانگر بهتر باشد نه‌تنها منجر به شناخت بهتر روان‌درمانگر از مراجع مي‌شود، بلكه به شناخت عميقتر مراجع نيز از خود مي‌انجامد. </a:t>
            </a:r>
          </a:p>
          <a:p>
            <a:pPr algn="justLow" rtl="1">
              <a:lnSpc>
                <a:spcPct val="150000"/>
              </a:lnSpc>
              <a:buNone/>
            </a:pP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571480"/>
            <a:ext cx="8229600" cy="5601037"/>
          </a:xfrm>
        </p:spPr>
        <p:txBody>
          <a:bodyPr>
            <a:normAutofit fontScale="92500" lnSpcReduction="10000"/>
          </a:bodyPr>
          <a:lstStyle/>
          <a:p>
            <a:pPr algn="justLow" rtl="1">
              <a:lnSpc>
                <a:spcPct val="150000"/>
              </a:lnSpc>
            </a:pPr>
            <a:r>
              <a:rPr lang="fa-IR" sz="2000" dirty="0" smtClean="0">
                <a:latin typeface="Tahoma" pitchFamily="34" charset="0"/>
                <a:ea typeface="Tahoma" pitchFamily="34" charset="0"/>
                <a:cs typeface="Tahoma" pitchFamily="34" charset="0"/>
              </a:rPr>
              <a:t>در نظريه مراجع محوري راجرز،</a:t>
            </a:r>
            <a:r>
              <a:rPr lang="fa-IR" sz="2000" b="1" dirty="0" smtClean="0">
                <a:latin typeface="Tahoma" pitchFamily="34" charset="0"/>
                <a:ea typeface="Tahoma" pitchFamily="34" charset="0"/>
                <a:cs typeface="Tahoma" pitchFamily="34" charset="0"/>
              </a:rPr>
              <a:t> </a:t>
            </a:r>
            <a:r>
              <a:rPr lang="fa-IR" sz="2000" dirty="0" smtClean="0">
                <a:latin typeface="Tahoma" pitchFamily="34" charset="0"/>
                <a:ea typeface="Tahoma" pitchFamily="34" charset="0"/>
                <a:cs typeface="Tahoma" pitchFamily="34" charset="0"/>
              </a:rPr>
              <a:t>نقش درمانگر مراجع محوري، سيري تحولي داشته است (هارت ، 1970) . در دهه 1940 درمانگر سعي مي كرد نسبتاً ناشناس بماند و جوي توأم با گرمي و پذيرش ايجاد كند تا در اين جو، مراجع با آرامش هر چه تمامتر خودكاوي كند. در دهه 1950 بر همدلي تأكيد مي شد. در اين دوران درمانگر نه تنها موظف بود گرم باشد، بلكه سعي مي كرد تجارب ذهني مراجعانش را درك كند. در همين دوران فني به نام «انعكاس احساسات» ابداع شد. در اين فن، درمانگر برداشت خودش را از تجارب ذهنی مراجعان مثل آینه به آنها منعکس می کرد. تصویر قالبی رایج در مورد درمانگر مراجع محور نیز در همین دوران ترسیم شد. در دهه 1950 تا 1960 تحولات و پیشرفت های بیشتری رخ داد. راجرز (1975) مقاله ای منتشر کرد که در آن مدعی شده بود این خود رابطه درمانی است که درمانبخش می باشد. برخي خصايص و ويژگي هاي شخص درمانگر مهمتر از آموزش حرفه اي درمانگر و ديدگاه نظري و فنون است. درمانگرانی كه اين خصايص را دارند موفق و موثرتر خواهند بود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53536"/>
            <a:ext cx="8229600" cy="3961282"/>
          </a:xfrm>
        </p:spPr>
        <p:txBody>
          <a:bodyPr/>
          <a:lstStyle/>
          <a:p>
            <a:r>
              <a:rPr lang="fa-IR" b="1" i="1" dirty="0" smtClean="0"/>
              <a:t>تكنيكها و ابزار مشاوره مراجع محوري راجرز  :</a:t>
            </a: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714356"/>
            <a:ext cx="8229600" cy="5458161"/>
          </a:xfrm>
        </p:spPr>
        <p:txBody>
          <a:bodyPr>
            <a:normAutofit fontScale="92500"/>
          </a:bodyPr>
          <a:lstStyle/>
          <a:p>
            <a:pPr algn="justLow" rtl="1">
              <a:lnSpc>
                <a:spcPct val="150000"/>
              </a:lnSpc>
            </a:pPr>
            <a:r>
              <a:rPr lang="fa-IR" sz="2000" b="1" i="1" dirty="0" smtClean="0">
                <a:latin typeface="Tahoma" pitchFamily="34" charset="0"/>
                <a:ea typeface="Tahoma" pitchFamily="34" charset="0"/>
                <a:cs typeface="Tahoma" pitchFamily="34" charset="0"/>
              </a:rPr>
              <a:t>1ـ پذيرش :</a:t>
            </a:r>
            <a:r>
              <a:rPr lang="fa-IR" sz="2000" dirty="0" smtClean="0">
                <a:latin typeface="Tahoma" pitchFamily="34" charset="0"/>
                <a:ea typeface="Tahoma" pitchFamily="34" charset="0"/>
                <a:cs typeface="Tahoma" pitchFamily="34" charset="0"/>
              </a:rPr>
              <a:t> </a:t>
            </a:r>
          </a:p>
          <a:p>
            <a:pPr algn="justLow" rtl="1">
              <a:lnSpc>
                <a:spcPct val="150000"/>
              </a:lnSpc>
            </a:pPr>
            <a:r>
              <a:rPr lang="fa-IR" sz="2000" dirty="0" smtClean="0">
                <a:latin typeface="Tahoma" pitchFamily="34" charset="0"/>
                <a:ea typeface="Tahoma" pitchFamily="34" charset="0"/>
                <a:cs typeface="Tahoma" pitchFamily="34" charset="0"/>
              </a:rPr>
              <a:t>راجرز معتقد است وقتي شخصيت افراد را بر مبناي پاداش پرورش مي دهيم ، ارزش هاي برگزيده آنها ديگر با امكانات و توانائي هاي بالقوه شان هماهنگ نخواهد شد . ولي فكر نمي كنم اگر افراد را در جوي آزاد بار بياوريم به كلاهبرداري ، قتل و دزدي كشيده شوند . </a:t>
            </a:r>
          </a:p>
          <a:p>
            <a:pPr algn="justLow" rtl="1">
              <a:lnSpc>
                <a:spcPct val="150000"/>
              </a:lnSpc>
            </a:pPr>
            <a:r>
              <a:rPr lang="fa-IR" sz="2000" dirty="0" smtClean="0">
                <a:latin typeface="Tahoma" pitchFamily="34" charset="0"/>
                <a:ea typeface="Tahoma" pitchFamily="34" charset="0"/>
                <a:cs typeface="Tahoma" pitchFamily="34" charset="0"/>
              </a:rPr>
              <a:t>به نظر راجرز پذيرش يا اعتماد به واقعيت ديگري به معناي موافقت با آن يا تأييدش نيست . بلكه به معناي تصديق مشروط ادراك هاي اوست . پذيرش يعني گوش دادن نامشروط . </a:t>
            </a:r>
          </a:p>
          <a:p>
            <a:pPr algn="justLow" rtl="1">
              <a:lnSpc>
                <a:spcPct val="150000"/>
              </a:lnSpc>
            </a:pPr>
            <a:r>
              <a:rPr lang="fa-IR" sz="2000" dirty="0" smtClean="0">
                <a:latin typeface="Tahoma" pitchFamily="34" charset="0"/>
                <a:ea typeface="Tahoma" pitchFamily="34" charset="0"/>
                <a:cs typeface="Tahoma" pitchFamily="34" charset="0"/>
              </a:rPr>
              <a:t>درمانگر مي تواند ابراز نظر كند به شرطي كه آن نظر را فقط نظر خودش جلوه دهد ، درمانگر نبايد بگويد «تو اشتباه مي كني» بايد بگويد : «من نظرت را قبول ندارم ، به نظر من پليس قصد دستگير كردن تو را ندارد .» اين پاسخ به طور تلويحي ديدگاه مراجع را محترم مي شمارد و آن را درك مي كند . </a:t>
            </a:r>
          </a:p>
          <a:p>
            <a:pPr algn="justLow" rtl="1">
              <a:lnSpc>
                <a:spcPct val="150000"/>
              </a:lnSpc>
            </a:pP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642918"/>
            <a:ext cx="8229600" cy="5529599"/>
          </a:xfrm>
        </p:spPr>
        <p:txBody>
          <a:bodyPr>
            <a:normAutofit/>
          </a:bodyPr>
          <a:lstStyle/>
          <a:p>
            <a:pPr algn="justLow" rtl="1">
              <a:lnSpc>
                <a:spcPct val="150000"/>
              </a:lnSpc>
            </a:pPr>
            <a:r>
              <a:rPr lang="fa-IR" sz="2000" b="1" i="1" dirty="0" smtClean="0">
                <a:latin typeface="Tahoma" pitchFamily="34" charset="0"/>
                <a:ea typeface="Tahoma" pitchFamily="34" charset="0"/>
                <a:cs typeface="Tahoma" pitchFamily="34" charset="0"/>
              </a:rPr>
              <a:t>2ـ همدلي :</a:t>
            </a:r>
          </a:p>
          <a:p>
            <a:pPr algn="justLow" rtl="1">
              <a:lnSpc>
                <a:spcPct val="150000"/>
              </a:lnSpc>
              <a:buNone/>
            </a:pPr>
            <a:endParaRPr lang="fa-IR" sz="2000" b="1" i="1"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 همدلي يعني ديدن اشياء از زاويه ديد فردي ديگر يا ديدن جهان از چشم ديگران يا به قول سرخپوستان آمريكا «با كفش ديگران راه رفتن» . </a:t>
            </a:r>
          </a:p>
          <a:p>
            <a:pPr algn="justLow" rtl="1">
              <a:lnSpc>
                <a:spcPct val="150000"/>
              </a:lnSpc>
            </a:pPr>
            <a:r>
              <a:rPr lang="fa-IR" sz="2000" dirty="0" smtClean="0">
                <a:latin typeface="Tahoma" pitchFamily="34" charset="0"/>
                <a:ea typeface="Tahoma" pitchFamily="34" charset="0"/>
                <a:cs typeface="Tahoma" pitchFamily="34" charset="0"/>
              </a:rPr>
              <a:t>به تعبير راجرز همدلي يعني درك احساسات ديگران آن چنان كه گويي احساسات خود ماست ، با تأكيد در معناي واژه «گويي» . </a:t>
            </a:r>
          </a:p>
          <a:p>
            <a:pPr algn="justLow" rtl="1">
              <a:lnSpc>
                <a:spcPct val="150000"/>
              </a:lnSpc>
            </a:pPr>
            <a:r>
              <a:rPr lang="fa-IR" sz="2000" dirty="0" smtClean="0">
                <a:latin typeface="Tahoma" pitchFamily="34" charset="0"/>
                <a:ea typeface="Tahoma" pitchFamily="34" charset="0"/>
                <a:cs typeface="Tahoma" pitchFamily="34" charset="0"/>
              </a:rPr>
              <a:t>همدلي با همدردي تفاوت دارد . همدردي به معناي «احساس براي كسي» و همدلي به معناي «احساس با كسي» است . بالتون در توضيح خود ، همدلي را به عنوان داشتن درك دقيق احساسات و افكار شخصي ديگر ضمن حفظ جدايي از او ذكر كرده است . او همدلي را مهمترين ويژگي در غني سازي ارتباط ميان فردي و افزايش رشد شخصي مي داند . </a:t>
            </a:r>
          </a:p>
          <a:p>
            <a:pPr algn="justLow" rtl="1">
              <a:lnSpc>
                <a:spcPct val="150000"/>
              </a:lnSpc>
              <a:buNone/>
            </a:pPr>
            <a:endParaRPr lang="fa-IR" sz="2000" dirty="0" smtClean="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71538" y="642919"/>
            <a:ext cx="7500990" cy="4708981"/>
          </a:xfrm>
          <a:prstGeom prst="rect">
            <a:avLst/>
          </a:prstGeom>
        </p:spPr>
        <p:txBody>
          <a:bodyPr wrap="square">
            <a:spAutoFit/>
          </a:bodyPr>
          <a:lstStyle/>
          <a:p>
            <a:pPr algn="justLow" rtl="1">
              <a:lnSpc>
                <a:spcPct val="150000"/>
              </a:lnSpc>
            </a:pPr>
            <a:r>
              <a:rPr lang="fa-IR" sz="2000" b="1" i="1" dirty="0" smtClean="0">
                <a:latin typeface="Tahoma" pitchFamily="34" charset="0"/>
                <a:ea typeface="Tahoma" pitchFamily="34" charset="0"/>
                <a:cs typeface="Tahoma" pitchFamily="34" charset="0"/>
              </a:rPr>
              <a:t>3ـ انعكاس احساس :</a:t>
            </a:r>
            <a:r>
              <a:rPr lang="fa-IR" sz="2000" dirty="0" smtClean="0">
                <a:latin typeface="Tahoma" pitchFamily="34" charset="0"/>
                <a:ea typeface="Tahoma" pitchFamily="34" charset="0"/>
                <a:cs typeface="Tahoma" pitchFamily="34" charset="0"/>
              </a:rPr>
              <a:t> </a:t>
            </a: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فني است كه در دهه 1950 براي نشان دادن درك همدلانه درمانگر ابداع شد . انعكاس ها معمولاً اينگونه مي شوند «بنظر مي رسد ، احساس مي كنيد ، يا مي خواهيد بگوييد . . .» </a:t>
            </a:r>
          </a:p>
          <a:p>
            <a:pPr algn="justLow" rtl="1">
              <a:lnSpc>
                <a:spcPct val="150000"/>
              </a:lnSpc>
            </a:pPr>
            <a:r>
              <a:rPr lang="fa-IR" sz="2000" dirty="0" smtClean="0">
                <a:latin typeface="Tahoma" pitchFamily="34" charset="0"/>
                <a:ea typeface="Tahoma" pitchFamily="34" charset="0"/>
                <a:cs typeface="Tahoma" pitchFamily="34" charset="0"/>
              </a:rPr>
              <a:t>همدلي و انعكاس احساس به دلايل زير درمانبخش هستند :</a:t>
            </a:r>
          </a:p>
          <a:p>
            <a:pPr algn="justLow" rtl="1">
              <a:lnSpc>
                <a:spcPct val="150000"/>
              </a:lnSpc>
            </a:pPr>
            <a:r>
              <a:rPr lang="fa-IR" sz="2000" dirty="0" smtClean="0">
                <a:latin typeface="Tahoma" pitchFamily="34" charset="0"/>
                <a:ea typeface="Tahoma" pitchFamily="34" charset="0"/>
                <a:cs typeface="Tahoma" pitchFamily="34" charset="0"/>
              </a:rPr>
              <a:t> 1- همدلي توأم با گرمي ، اعتماد ساز است .</a:t>
            </a:r>
          </a:p>
          <a:p>
            <a:pPr algn="justLow" rtl="1">
              <a:lnSpc>
                <a:spcPct val="150000"/>
              </a:lnSpc>
            </a:pPr>
            <a:r>
              <a:rPr lang="fa-IR" sz="2000" dirty="0" smtClean="0">
                <a:latin typeface="Tahoma" pitchFamily="34" charset="0"/>
                <a:ea typeface="Tahoma" pitchFamily="34" charset="0"/>
                <a:cs typeface="Tahoma" pitchFamily="34" charset="0"/>
              </a:rPr>
              <a:t> 2- معمولاً احساس درك شدن به خودي خود درمانبخش است .</a:t>
            </a:r>
          </a:p>
          <a:p>
            <a:pPr algn="justLow" rtl="1">
              <a:lnSpc>
                <a:spcPct val="150000"/>
              </a:lnSpc>
            </a:pPr>
            <a:r>
              <a:rPr lang="fa-IR" sz="2000" dirty="0" smtClean="0">
                <a:latin typeface="Tahoma" pitchFamily="34" charset="0"/>
                <a:ea typeface="Tahoma" pitchFamily="34" charset="0"/>
                <a:cs typeface="Tahoma" pitchFamily="34" charset="0"/>
              </a:rPr>
              <a:t>3- همدلي و انعكاس ، باعث متمركز شدن حواس مراجعان بر تجارب دروني شان مي شود . </a:t>
            </a: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1285860"/>
            <a:ext cx="8229600" cy="4886657"/>
          </a:xfrm>
        </p:spPr>
        <p:txBody>
          <a:bodyPr>
            <a:normAutofit/>
          </a:bodyPr>
          <a:lstStyle/>
          <a:p>
            <a:pPr algn="justLow" rtl="1">
              <a:lnSpc>
                <a:spcPct val="150000"/>
              </a:lnSpc>
            </a:pPr>
            <a:r>
              <a:rPr lang="fa-IR" sz="2000" b="1" i="1" dirty="0" smtClean="0">
                <a:latin typeface="Tahoma" pitchFamily="34" charset="0"/>
                <a:ea typeface="Tahoma" pitchFamily="34" charset="0"/>
                <a:cs typeface="Tahoma" pitchFamily="34" charset="0"/>
              </a:rPr>
              <a:t>4- درك توأم با همفهمي :</a:t>
            </a:r>
          </a:p>
          <a:p>
            <a:pPr algn="justLow" rtl="1">
              <a:lnSpc>
                <a:spcPct val="150000"/>
              </a:lnSpc>
            </a:pPr>
            <a:r>
              <a:rPr lang="fa-IR" sz="2000" dirty="0" smtClean="0">
                <a:latin typeface="Tahoma" pitchFamily="34" charset="0"/>
                <a:ea typeface="Tahoma" pitchFamily="34" charset="0"/>
                <a:cs typeface="Tahoma" pitchFamily="34" charset="0"/>
              </a:rPr>
              <a:t> درمانگر بايد گفتار و احساسات مراجع را بدان گونه كه مطرح مي گردد دريابد و بتواند خود را در جهان پديداري مراجع قرار دهد و موقعيت او را احساس كند . درمانگر بايد جهان درون مراجع را از دريچه چشم مراجع نظاره كند . درك توأم با همفهمي ، زماني به وجود مي آيد كه اولاً درمانگر به مراجع فعالانه گوش فرا دهد و موقعيتي فراهم آورد كه مراجع احساسات و افكارش را به راحتي در جلسه روان درماني مطرح سازد . ثانياً درمانگر مراجع را به عنوان موجودي منحصر به فرد كه احساسات و افكار و خصوصيات ويژه و جهاني متفاوت با ديگران دارد ، بپذيرد . ثالثاً درمانگر رابطه اي عميق و دوستانه و عاري از تهديد با مراجع برقرار سازد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p:txBody>
          <a:bodyPr>
            <a:normAutofit/>
          </a:bodyPr>
          <a:lstStyle/>
          <a:p>
            <a:pPr algn="justLow" rtl="1">
              <a:lnSpc>
                <a:spcPct val="150000"/>
              </a:lnSpc>
            </a:pPr>
            <a:r>
              <a:rPr lang="fa-IR" sz="2000" b="1" i="1" dirty="0" smtClean="0">
                <a:latin typeface="Tahoma" pitchFamily="34" charset="0"/>
                <a:ea typeface="Tahoma" pitchFamily="34" charset="0"/>
                <a:cs typeface="Tahoma" pitchFamily="34" charset="0"/>
              </a:rPr>
              <a:t>5- توجه مثبت بي قيد و شرط :</a:t>
            </a:r>
          </a:p>
          <a:p>
            <a:pPr algn="justLow" rtl="1">
              <a:lnSpc>
                <a:spcPct val="150000"/>
              </a:lnSpc>
            </a:pPr>
            <a:endParaRPr lang="fa-IR" sz="2000" b="1" i="1" dirty="0" smtClean="0">
              <a:latin typeface="Tahoma" pitchFamily="34" charset="0"/>
              <a:ea typeface="Tahoma" pitchFamily="34" charset="0"/>
              <a:cs typeface="Tahoma" pitchFamily="34" charset="0"/>
            </a:endParaRPr>
          </a:p>
          <a:p>
            <a:pPr algn="justLow" rtl="1">
              <a:lnSpc>
                <a:spcPct val="150000"/>
              </a:lnSpc>
            </a:pPr>
            <a:r>
              <a:rPr lang="fa-IR" sz="2000" b="1" i="1" dirty="0" smtClean="0">
                <a:latin typeface="Tahoma" pitchFamily="34" charset="0"/>
                <a:ea typeface="Tahoma" pitchFamily="34" charset="0"/>
                <a:cs typeface="Tahoma" pitchFamily="34" charset="0"/>
              </a:rPr>
              <a:t> </a:t>
            </a:r>
            <a:r>
              <a:rPr lang="fa-IR" sz="2000" dirty="0" smtClean="0">
                <a:latin typeface="Tahoma" pitchFamily="34" charset="0"/>
                <a:ea typeface="Tahoma" pitchFamily="34" charset="0"/>
                <a:cs typeface="Tahoma" pitchFamily="34" charset="0"/>
              </a:rPr>
              <a:t>احترام بدون قيد و شرط به مراجع و توجه به افكار و احساسات او ، موجب مشاركت فعال مراجع و طرح مشكل در جلسه روان درماني مي گردد . در عين حال كه درمانگر ، مراجع را به عنوان يك انسان و با ارزش هاي يك انسان مي پذيرد ، اما در رفتارها و افكار احتمالي نامطلوب وي جاي بحث مي گذارد و در خلال روان درماني در موقعيت هاي مناسب ، مراجع را به تغيير افكار و رفتارهاي نامطلوب خود تشويق مي كند .</a:t>
            </a: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85720" y="1071546"/>
            <a:ext cx="8408114" cy="5500726"/>
          </a:xfrm>
        </p:spPr>
        <p:txBody>
          <a:bodyPr>
            <a:normAutofit/>
          </a:bodyPr>
          <a:lstStyle/>
          <a:p>
            <a:pPr algn="justLow" rtl="1">
              <a:lnSpc>
                <a:spcPct val="150000"/>
              </a:lnSpc>
            </a:pPr>
            <a:r>
              <a:rPr lang="fa-IR" sz="2000" b="1" i="1" dirty="0" smtClean="0">
                <a:latin typeface="Tahoma" pitchFamily="34" charset="0"/>
                <a:ea typeface="Tahoma" pitchFamily="34" charset="0"/>
                <a:cs typeface="Tahoma" pitchFamily="34" charset="0"/>
              </a:rPr>
              <a:t>6- خلوص :</a:t>
            </a:r>
            <a:r>
              <a:rPr lang="fa-IR" sz="2000" dirty="0" smtClean="0">
                <a:latin typeface="Tahoma" pitchFamily="34" charset="0"/>
                <a:ea typeface="Tahoma" pitchFamily="34" charset="0"/>
                <a:cs typeface="Tahoma" pitchFamily="34" charset="0"/>
              </a:rPr>
              <a:t> </a:t>
            </a: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خلوص عبارت است از خود بودن درمانگر در ارتباط با مراجع . بدين معني كه درمانگر در جريان روان درماني ، بدان گونه كه خود هست عمل مي كند ، در گفتار و رفتارش ثبات وجود دارد ، نقش شخص ديگري را ايفا نمي كند و در موارد ضروري تجربيات خود را آگاهانه و صادقانه با مراجع مطرح مي سازد . براي انجام اين كار ، درمانگر بايد بياموزد چگونه مي تواند به ديگران احترام گذارد ، به چه طريقي ديگران را به سخن گويي بيشتر تشويق كند ، به چه شيوه اي به جريان درون ديگران وارد شود ، به چه نحوي ترس ديگران را بكاهد و چگونه از قضاوت درباره ديگران بپرهيزد .</a:t>
            </a:r>
            <a:endParaRPr lang="en-US"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292</TotalTime>
  <Words>1650</Words>
  <Application>Microsoft Office PowerPoint</Application>
  <PresentationFormat>On-screen Show (4:3)</PresentationFormat>
  <Paragraphs>69</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Foundry</vt:lpstr>
      <vt:lpstr>بنام خدا</vt:lpstr>
      <vt:lpstr>نظریه مراجع محوری راجرز :     </vt:lpstr>
      <vt:lpstr> تاریخچه تحول فکر راجرز</vt:lpstr>
      <vt:lpstr> به طور کلی سه دوره متمايز را در شكل گيري و گسترش مراجع محوري مي توان مشاهده كرد : </vt:lpstr>
      <vt:lpstr>PowerPoint Presentation</vt:lpstr>
      <vt:lpstr>دوره دوم :   كه ســال هاي 1950 تا 1957 را شـامل مي شود، درمانگر بر اساس پژوهش هاي انجام شده در نحوه كار خود تغييراتي به وجود آورد و به انعكاس احساسات و عواطف مراجع و ارائه پاسخ هاي مناسب به او در جريان روان درماني پرداخت .</vt:lpstr>
      <vt:lpstr>PowerPoint Presentation</vt:lpstr>
      <vt:lpstr>PowerPoint Presentation</vt:lpstr>
      <vt:lpstr>PowerPoint Presentation</vt:lpstr>
      <vt:lpstr>پديدار شناسي انساني در مشاوره و روان درماني مراجع ـ  محوري :  پديدار شناسي اساس مشاوره و روان درماني مراجع ـ محوري را تشكيل مي دهد . پديدار شناسي عبارت است از اینکه هر پديده اي اعم از اينكه شي باشد يا شخص باشد يا ماده اي باشد يا جنبه اي از شي يا ماده باشد، يك واقعيت عيني و قابل مشاهده دارد كه از طريق حواس انسان قابل احساس و قابل درك است. زماني كه چنين شي يا چنين پديده اي توسط يكي از حواس ما احساس مي شود ، با تفكر خود ، با افكار خود و با نگرش خود آن احساس را درك مي كنيم . بعد از درك ، آن شي را تعبير و تفسير كرده و به آن معني مي دهيم. بنابراين ادراك ما از يك پديده في الواقع حاصل تجارب گذشته ما و ذهنيت ما از شي يا ماده است ، اين ويژگي يعني درك (شناخت) شخصي فرد از اشياء و پديده ها و افراد ، مركز اصلي رويكردهاي پديدار شناسي است.</vt:lpstr>
      <vt:lpstr>PowerPoint Presentation</vt:lpstr>
      <vt:lpstr>PowerPoint Presentation</vt:lpstr>
      <vt:lpstr>PowerPoint Presentation</vt:lpstr>
      <vt:lpstr>PowerPoint Presentation</vt:lpstr>
      <vt:lpstr>PowerPoint Presentation</vt:lpstr>
      <vt:lpstr>PowerPoint Presentation</vt:lpstr>
      <vt:lpstr>  روان درمانی :</vt:lpstr>
      <vt:lpstr>PowerPoint Presentation</vt:lpstr>
      <vt:lpstr>تكنيكها و ابزار مشاوره مراجع محوري راجرز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نظریه معنادرمانی ویکتور فرانکل :</dc:title>
  <dc:creator>redapple</dc:creator>
  <cp:lastModifiedBy>Windows User</cp:lastModifiedBy>
  <cp:revision>42</cp:revision>
  <dcterms:created xsi:type="dcterms:W3CDTF">2014-02-25T09:35:26Z</dcterms:created>
  <dcterms:modified xsi:type="dcterms:W3CDTF">2020-06-16T08:05:55Z</dcterms:modified>
</cp:coreProperties>
</file>