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58"/>
  </p:notesMasterIdLst>
  <p:sldIdLst>
    <p:sldId id="668" r:id="rId2"/>
    <p:sldId id="614" r:id="rId3"/>
    <p:sldId id="615" r:id="rId4"/>
    <p:sldId id="616" r:id="rId5"/>
    <p:sldId id="617" r:id="rId6"/>
    <p:sldId id="618" r:id="rId7"/>
    <p:sldId id="619" r:id="rId8"/>
    <p:sldId id="620" r:id="rId9"/>
    <p:sldId id="621" r:id="rId10"/>
    <p:sldId id="622" r:id="rId11"/>
    <p:sldId id="623" r:id="rId12"/>
    <p:sldId id="624" r:id="rId13"/>
    <p:sldId id="625" r:id="rId14"/>
    <p:sldId id="626" r:id="rId15"/>
    <p:sldId id="627" r:id="rId16"/>
    <p:sldId id="628" r:id="rId17"/>
    <p:sldId id="629" r:id="rId18"/>
    <p:sldId id="630" r:id="rId19"/>
    <p:sldId id="631" r:id="rId20"/>
    <p:sldId id="632" r:id="rId21"/>
    <p:sldId id="633" r:id="rId22"/>
    <p:sldId id="634" r:id="rId23"/>
    <p:sldId id="635" r:id="rId24"/>
    <p:sldId id="636" r:id="rId25"/>
    <p:sldId id="637" r:id="rId26"/>
    <p:sldId id="638" r:id="rId27"/>
    <p:sldId id="639" r:id="rId28"/>
    <p:sldId id="640" r:id="rId29"/>
    <p:sldId id="641" r:id="rId30"/>
    <p:sldId id="642" r:id="rId31"/>
    <p:sldId id="643" r:id="rId32"/>
    <p:sldId id="644" r:id="rId33"/>
    <p:sldId id="645" r:id="rId34"/>
    <p:sldId id="646" r:id="rId35"/>
    <p:sldId id="647" r:id="rId36"/>
    <p:sldId id="648" r:id="rId37"/>
    <p:sldId id="649" r:id="rId38"/>
    <p:sldId id="650" r:id="rId39"/>
    <p:sldId id="651" r:id="rId40"/>
    <p:sldId id="652" r:id="rId41"/>
    <p:sldId id="653" r:id="rId42"/>
    <p:sldId id="654" r:id="rId43"/>
    <p:sldId id="655" r:id="rId44"/>
    <p:sldId id="656" r:id="rId45"/>
    <p:sldId id="657" r:id="rId46"/>
    <p:sldId id="658" r:id="rId47"/>
    <p:sldId id="659" r:id="rId48"/>
    <p:sldId id="660" r:id="rId49"/>
    <p:sldId id="661" r:id="rId50"/>
    <p:sldId id="662" r:id="rId51"/>
    <p:sldId id="663" r:id="rId52"/>
    <p:sldId id="664" r:id="rId53"/>
    <p:sldId id="665" r:id="rId54"/>
    <p:sldId id="666" r:id="rId55"/>
    <p:sldId id="667" r:id="rId56"/>
    <p:sldId id="671" r:id="rId57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837" autoAdjust="0"/>
    <p:restoredTop sz="94590" autoAdjust="0"/>
  </p:normalViewPr>
  <p:slideViewPr>
    <p:cSldViewPr>
      <p:cViewPr varScale="1">
        <p:scale>
          <a:sx n="60" d="100"/>
          <a:sy n="60" d="100"/>
        </p:scale>
        <p:origin x="124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5.wmf"/><Relationship Id="rId7" Type="http://schemas.openxmlformats.org/officeDocument/2006/relationships/image" Target="../media/image28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2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8F4F9678-591A-4F4D-AE57-B82AC8310EDA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9957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4408C-C0F2-4C00-9EF0-3E09EB02863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67D53-63CA-40A3-BB90-EC22AB43039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538BD-ABDF-447D-9068-FBE164B9DA60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ECF2F3-E50D-45CB-979F-347E658689DD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66C6-2831-4241-A0CC-946BDD2DEC3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202393-5556-41EE-962A-8034B65DE0D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7ECF5-C7F8-4F8F-A06B-57FBE8C8B82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E6331-4E3F-4BB7-9B9B-110B4B1389A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376D1E-C159-4FD1-B4C9-C885DA6F5DE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BF558E-0448-490E-AA60-F9CAA68F7DA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1969DA-354E-4E95-8725-3B81A2ED6AB6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A1DF510-EA10-48A4-B5D7-34BB4BD4A58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B57503D-0697-4D51-8B86-588751B47F7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3399"/>
            </a:gs>
            <a:gs pos="100000">
              <a:srgbClr val="003399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AF7E85AA-710E-4C60-A9C6-D537EED35F4B}" type="slidenum">
              <a:rPr lang="ar-SA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12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9.bin"/><Relationship Id="rId10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3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5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0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1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2.w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oleObject" Target="../embeddings/oleObject25.bin"/><Relationship Id="rId18" Type="http://schemas.openxmlformats.org/officeDocument/2006/relationships/image" Target="../media/image29.w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27.wmf"/><Relationship Id="rId17" Type="http://schemas.openxmlformats.org/officeDocument/2006/relationships/oleObject" Target="../embeddings/oleObject27.bin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8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4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5" Type="http://schemas.openxmlformats.org/officeDocument/2006/relationships/oleObject" Target="../embeddings/oleObject26.bin"/><Relationship Id="rId10" Type="http://schemas.openxmlformats.org/officeDocument/2006/relationships/image" Target="../media/image26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22.wmf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30.wmf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31.wmf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 marL="0" indent="0" algn="ctr">
              <a:buNone/>
            </a:pPr>
            <a:r>
              <a:rPr lang="fa-IR" sz="7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بسم الله الرحمن الرحیم</a:t>
            </a:r>
            <a:endParaRPr lang="en-US" sz="7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76250"/>
            <a:ext cx="8540750" cy="5832475"/>
          </a:xfrm>
        </p:spPr>
        <p:txBody>
          <a:bodyPr/>
          <a:lstStyle/>
          <a:p>
            <a:pPr>
              <a:lnSpc>
                <a:spcPct val="250000"/>
              </a:lnSpc>
              <a:buFontTx/>
              <a:buNone/>
            </a:pPr>
            <a:r>
              <a:rPr lang="fa-IR" sz="2000" b="1" dirty="0" smtClean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نظریه </a:t>
            </a: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متروید</a:t>
            </a:r>
            <a:r>
              <a:rPr lang="fa-IR" sz="2000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بعضی از نتایج در نظریه گرافها با احکام نظیر خود در نظریه ترنسورسال شباهت غیر منتظره ای دارند ، برای انجام این کار مناسب است که ابتدا مفهوم متروید که اولین بار در سال 1935 توسط  وتینی مطرح شد ، معرفی شود . یک متروید اساسا یک مجموعه همراه با یک ساختار مستقل روی آن است به طوری که مفهوم استقلال ، هم استقلال در گرافها و هم استقلال در فضاهای برداری  را تعمیم می دهد .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04813"/>
            <a:ext cx="8591550" cy="60483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در بخش 8-3 دوگان به گونه ای تعریف می شود که شباهت بین خواص مدارها و مجموعه های برش در گرافها  را تشریح می کند . در این صورت دوگان مجرد یک گراف ، که در بخش 5-4به صورت نسبتا غیر شهودی تعریف شد ، نتیجه طبیعی دوگان ماترویدهاست . در بخش پایانی ، به کمک ماتروید ها ، اثباتهای ساده بعضی از احکام در نظریه ترنسورسال ارائه می شود ، و در پایان دو نتیجه اساسی در نظریه گرافها را با روش ماترویدها ثابت می کنیم .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این فصل بعضی از احکام را بدون برهان ارائه می کنیم . این برهانها در ولش وجود دارد .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2000" b="1" dirty="0" smtClean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درآمدی </a:t>
            </a: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بر مترویدها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در بخش 4-1 درخت فراگیر را در یک گراف همبند ، به صورت زیر گرافی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تعریف کردیم که مدار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05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476250"/>
            <a:ext cx="8591550" cy="5976938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ندارد و از تمام رئوس می گذرد . روشن است که هیچ درخت فراگیری نمی تواند زیر گراف حقیقی درخت فراگیر دیگری باشد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همچنین می توان نشان داد که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درختهای فراگیر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یالی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باشند ، می توان یال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پیدا کرد به طوری که {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}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 {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}-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 (یعنی ، گرافی که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با تعویض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دست می آید) نیز یک درخت فراگیر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.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احکام مشابهی در نظریه فضاهای برداری و نظریه ترنسورسال وجود دارد . 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فضای برداری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پایه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باشند ، آنگاه به ازای هر عضو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عنصری مانند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وجود دارد به طوری که {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}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( {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}-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نیز پایه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07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404813"/>
            <a:ext cx="8518525" cy="5694362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عبارت است از زوج (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 ,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که در آن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متناهی ناتهی است و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خانواده ای ناتهی از زیر مجموعه های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(به نام پایه) است که دارای خواص زیر است :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(1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هیچ پایه ای زیر مجموعه حقیقی پایه دیگری نیست ؛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(2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اگر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دو پایه باشند ، و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عنصری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آنگاه عنصری مانند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 به طوری که {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} </a:t>
            </a:r>
            <a:r>
              <a:rPr lang="en-US" sz="1800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( {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}-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نیز یک پایه است .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استفاده مکرر از خاصیت </a:t>
            </a: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به عنوان تمرینی سز راست ، می توان نشان داد که تعداد عناصر هر دو پایه متروید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برابر هستند ، این تعداد را رتبه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نامند . </a:t>
            </a:r>
          </a:p>
          <a:p>
            <a:pPr algn="justLow">
              <a:lnSpc>
                <a:spcPct val="250000"/>
              </a:lnSpc>
            </a:pPr>
            <a:endParaRPr lang="fa-I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76225" y="404813"/>
            <a:ext cx="8616950" cy="62642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به طور طبیعی ، به هر زیر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توان یک متروید نسبت داد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مجموعه یالهای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پایه ها را یالهای جنگلهای فراگیر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گیریم ؛ این متروید را متروید مدار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گویند و با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نشان می دهند . به همین نحو ،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یک مجموعه متناهی از بردارها در یک فضای برداری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می توان روی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متروید تعریف کرد ، مترویدی که پایه های آن تمام زیر مجموعه های مستقل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که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تولید می کنند ، هستند ؛ مترویدی را که بدین ترتیب به دست می آید یک متروید بردار می گویند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هر زیر مجموعه ای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که بخشی از یک پایه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مستقل می گویند . بنابراین پایه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طور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دقیق مجموعه های مستقل ماکسیمال هستند (یعنی ، مجموعه های مستقلی که جزء مجموعه مستقل دیگری نیستند) .</a:t>
            </a:r>
          </a:p>
          <a:p>
            <a:pPr algn="justLow">
              <a:lnSpc>
                <a:spcPct val="250000"/>
              </a:lnSpc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76250"/>
            <a:ext cx="8591550" cy="6192838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بنابراین هر مترویدی ، به صورت منحصر به فرد ، توسط مجموعه های مستقل خود معین می شود . در یک متروید بردار ، زیر مجموعه ای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مستقل گویند ، اگر و فقط اگر ، به عنوان بردارهای فضای برداری ، مستقل خطی باشند . به همین نحو ، اگر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گراف باشد ، زیر مجموعه های مستقل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مجموعه هایی از یالهای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هستند که مدار ندارند – به عبارت دیگر مجموعه – یالهای جنگلهایی که بخشی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.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چون هر متروید را می توان با فهرست مجموعه های مستقل آن ، به طور دقیق مشخص کرد ، این سوال پیش می آید که آیا می شود متروید را برحسب مجموعه های مستقل ، به صورت ساده ای تعریف کرد . چنین تعریفی اکنون ارائه می شود ؛ اثبات معادل بودن این تعریف با تعریف فوق در ولش آمده است . </a:t>
            </a:r>
          </a:p>
          <a:p>
            <a:pPr algn="justLow">
              <a:lnSpc>
                <a:spcPct val="250000"/>
              </a:lnSpc>
            </a:pPr>
            <a:endParaRPr lang="fa-I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14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404813"/>
            <a:ext cx="8231188" cy="5694362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 </a:t>
            </a:r>
            <a:r>
              <a:rPr lang="en-US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عبارت است از زوج </a:t>
            </a:r>
            <a:r>
              <a:rPr lang="en-US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 ,     ) </a:t>
            </a:r>
            <a:r>
              <a:rPr lang="fa-IR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که در آن </a:t>
            </a:r>
            <a:r>
              <a:rPr lang="en-US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متناهی ناتهی است ، و *** خانواده ی ناتهی از زیر مجموعه های </a:t>
            </a:r>
            <a:r>
              <a:rPr lang="en-US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(مجموعه مستقل) است که دارای خواص زیر است ؛ </a:t>
            </a:r>
          </a:p>
          <a:p>
            <a:pPr algn="justLow">
              <a:lnSpc>
                <a:spcPct val="250000"/>
              </a:lnSpc>
            </a:pPr>
            <a:r>
              <a:rPr lang="fa-IR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(1     ) هر زیر مجموعه از یک مجموعه مستقل ، مستقل  است ؛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(2   )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مجموعه های مستقلی باشند بطوری که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| J |  &gt;  | I |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آنگاه عنصری مانند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وجود دارد که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نیست ، و {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}</a:t>
            </a:r>
            <a:r>
              <a:rPr lang="fa-IR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  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است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(توجه دارید که با این تعریف ، یک پایه عبارت است از یک مجموعه مستقل ماکسیمال . با استفاده مکرر از خاصیت (2   ) می توان نشان داد که هر مجموعه مستقل را می توان به یک پایه توسعه داد .) </a:t>
            </a:r>
          </a:p>
          <a:p>
            <a:pPr algn="justLow">
              <a:lnSpc>
                <a:spcPct val="250000"/>
              </a:lnSpc>
            </a:pPr>
            <a:endParaRPr lang="fa-IR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18147" name="Object 3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5867400" y="692150"/>
          <a:ext cx="282575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237" name="Equation" r:id="rId3" imgW="139680" imgH="177480" progId="Equation.3">
                  <p:embed/>
                </p:oleObj>
              </mc:Choice>
              <mc:Fallback>
                <p:oleObj name="Equation" r:id="rId3" imgW="139680" imgH="177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692150"/>
                        <a:ext cx="282575" cy="360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8148" name="Object 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650038" y="4646613"/>
          <a:ext cx="33337" cy="77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238" name="Equation" r:id="rId5" imgW="139680" imgH="2971800" progId="Equation.3">
                  <p:embed/>
                </p:oleObj>
              </mc:Choice>
              <mc:Fallback>
                <p:oleObj name="Equation" r:id="rId5" imgW="139680" imgH="29718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0038" y="4646613"/>
                        <a:ext cx="33337" cy="773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8149" name="Object 5"/>
          <p:cNvGraphicFramePr>
            <a:graphicFrameLocks noChangeAspect="1"/>
          </p:cNvGraphicFramePr>
          <p:nvPr/>
        </p:nvGraphicFramePr>
        <p:xfrm>
          <a:off x="7667625" y="1773238"/>
          <a:ext cx="282575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239" name="Equation" r:id="rId7" imgW="139680" imgH="177480" progId="Equation.3">
                  <p:embed/>
                </p:oleObj>
              </mc:Choice>
              <mc:Fallback>
                <p:oleObj name="Equation" r:id="rId7" imgW="139680" imgH="177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625" y="1773238"/>
                        <a:ext cx="282575" cy="360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8150" name="Object 6"/>
          <p:cNvGraphicFramePr>
            <a:graphicFrameLocks noChangeAspect="1"/>
          </p:cNvGraphicFramePr>
          <p:nvPr/>
        </p:nvGraphicFramePr>
        <p:xfrm>
          <a:off x="7661275" y="2420938"/>
          <a:ext cx="295275" cy="376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240" name="Equation" r:id="rId9" imgW="139680" imgH="177480" progId="Equation.3">
                  <p:embed/>
                </p:oleObj>
              </mc:Choice>
              <mc:Fallback>
                <p:oleObj name="Equation" r:id="rId9" imgW="13968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1275" y="2420938"/>
                        <a:ext cx="295275" cy="376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8151" name="Object 7"/>
          <p:cNvGraphicFramePr>
            <a:graphicFrameLocks noChangeAspect="1"/>
          </p:cNvGraphicFramePr>
          <p:nvPr/>
        </p:nvGraphicFramePr>
        <p:xfrm>
          <a:off x="6804025" y="4581525"/>
          <a:ext cx="285750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241" name="Equation" r:id="rId11" imgW="139680" imgH="177480" progId="Equation.3">
                  <p:embed/>
                </p:oleObj>
              </mc:Choice>
              <mc:Fallback>
                <p:oleObj name="Equation" r:id="rId11" imgW="139680" imgH="177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4025" y="4581525"/>
                        <a:ext cx="285750" cy="360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17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404813"/>
            <a:ext cx="8518525" cy="6192837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اگر متروید </a:t>
            </a:r>
            <a:r>
              <a:rPr lang="en-US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 = ( E ,    )</a:t>
            </a:r>
            <a:r>
              <a:rPr lang="fa-IR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 حسب مجموعه های مستقل تعریف شده باشد ، هرزیر مجموعه از </a:t>
            </a:r>
            <a:r>
              <a:rPr lang="en-US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که مستقل نباشد ، وابسته می گویند ؛ در این صورت هرمجموعه وابسته می نیمال یک مدار است . </a:t>
            </a:r>
            <a:endParaRPr lang="en-US" sz="16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توجه دارید که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متروید مدار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</a:t>
            </a:r>
            <a:r>
              <a:rPr lang="en-US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آنگاه مدارهای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دقیقا ، مدارهای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.  چون هر زیر مجموعه ای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است اگر و فقط اگر شامل مدار نباشد ، هر متروید را می توان بر حسب مدارهایش تعریف کرد .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قبل از این که مثالهایی از متروید ها ارائه شود ، مناسب است که تعریف دیگری برای متروید داده شود . این تعریف که برحسب تابع رتبه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در کار حقیقی با ارزش ویتنی در سال 1935 طرح شد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19171" name="Object 3"/>
          <p:cNvGraphicFramePr>
            <a:graphicFrameLocks noGrp="1" noChangeAspect="1"/>
          </p:cNvGraphicFramePr>
          <p:nvPr>
            <p:ph sz="half" idx="2"/>
          </p:nvPr>
        </p:nvGraphicFramePr>
        <p:xfrm>
          <a:off x="7312025" y="765175"/>
          <a:ext cx="284163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189" name="Equation" r:id="rId3" imgW="139680" imgH="177480" progId="Equation.3">
                  <p:embed/>
                </p:oleObj>
              </mc:Choice>
              <mc:Fallback>
                <p:oleObj name="Equation" r:id="rId3" imgW="139680" imgH="177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2025" y="765175"/>
                        <a:ext cx="284163" cy="360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19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333375"/>
            <a:ext cx="8447088" cy="5765800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اگر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M={E ,     }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برحسب مجموعه های مستقل تعریف شده باشد ، و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زیر مجموعه ای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آنگاه اندازه بزرگترین مجموعه مستقلی را که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وجود دارد ، رتبه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گویند و آن را با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نشان می دهند .  توجه دارید که در این صورت تعریف قبلی رتبه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برابر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از آنجا که زیر مجموعه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است اگر و فقط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A)=| A 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می توان متروید را برحسب تابع رتبه تعریف کرد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(8-1-الف) هر متروید را می توان به صورت زوج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 ,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تعریف کرد ، که در آن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متناهی  ناتهی است ، و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تابع با مقادیر صحیح است که روی زیر مجموعه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تعریف شده ، است به طوری که ؛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20195" name="Object 3"/>
          <p:cNvGraphicFramePr>
            <a:graphicFrameLocks noGrp="1" noChangeAspect="1"/>
          </p:cNvGraphicFramePr>
          <p:nvPr>
            <p:ph sz="half" idx="2"/>
          </p:nvPr>
        </p:nvGraphicFramePr>
        <p:xfrm>
          <a:off x="7019925" y="692150"/>
          <a:ext cx="341313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213" name="Equation" r:id="rId3" imgW="139680" imgH="177480" progId="Equation.3">
                  <p:embed/>
                </p:oleObj>
              </mc:Choice>
              <mc:Fallback>
                <p:oleObj name="Equation" r:id="rId3" imgW="139680" imgH="177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9925" y="692150"/>
                        <a:ext cx="341313" cy="433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21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-100013"/>
            <a:ext cx="8518525" cy="6264276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برا هر زیر مجموعه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؛         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 ≤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 ≤ |A|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؛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اگر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    B     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آنگاه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 ≤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(B) </a:t>
            </a:r>
            <a:endParaRPr lang="el-G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(3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به ازای هر 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A,B     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B)+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  ∩  B) ≤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(A)+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(B) </a:t>
            </a:r>
            <a:endParaRPr lang="el-G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fa-IR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ابتدا فرض می کنیم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 = (E,    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برحسب مجموعه های مستقل تعریف شده است . می خواهیم خواص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3) - (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ثابت کنیم .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(1)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(2)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بدیهی هستند . برای اثبات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فرض می کنیم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 پایه (یعنی ، یک زیر مجموعه مستقل ماکسیمال)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B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چون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زیر مجموعه مستقل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می توان به پایه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توسعه داد ، و سپس (به طریق مشابه) به پایه ای مانند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B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تعمیم داد . چون به وضوح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     (Z-Y)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زیر مجموعه مستقل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داریم </a:t>
            </a:r>
          </a:p>
          <a:p>
            <a:pPr algn="justLow">
              <a:lnSpc>
                <a:spcPct val="250000"/>
              </a:lnSpc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21219" name="Object 3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7008813" y="1052513"/>
          <a:ext cx="279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09" name="Equation" r:id="rId3" imgW="152280" imgH="152280" progId="Equation.3">
                  <p:embed/>
                </p:oleObj>
              </mc:Choice>
              <mc:Fallback>
                <p:oleObj name="Equation" r:id="rId3" imgW="152280" imgH="1522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8813" y="1052513"/>
                        <a:ext cx="279400" cy="279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1220" name="Object 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588125" y="1052513"/>
          <a:ext cx="263525" cy="26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10" name="Equation" r:id="rId5" imgW="152280" imgH="152280" progId="Equation.3">
                  <p:embed/>
                </p:oleObj>
              </mc:Choice>
              <mc:Fallback>
                <p:oleObj name="Equation" r:id="rId5" imgW="152280" imgH="1522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25" y="1052513"/>
                        <a:ext cx="263525" cy="263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1221" name="Object 5"/>
          <p:cNvGraphicFramePr>
            <a:graphicFrameLocks noChangeAspect="1"/>
          </p:cNvGraphicFramePr>
          <p:nvPr/>
        </p:nvGraphicFramePr>
        <p:xfrm>
          <a:off x="6516688" y="1844675"/>
          <a:ext cx="288925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11" name="Equation" r:id="rId7" imgW="152280" imgH="152280" progId="Equation.3">
                  <p:embed/>
                </p:oleObj>
              </mc:Choice>
              <mc:Fallback>
                <p:oleObj name="Equation" r:id="rId7" imgW="152280" imgH="1522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6688" y="1844675"/>
                        <a:ext cx="288925" cy="288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1222" name="Object 6"/>
          <p:cNvGraphicFramePr>
            <a:graphicFrameLocks noChangeAspect="1"/>
          </p:cNvGraphicFramePr>
          <p:nvPr/>
        </p:nvGraphicFramePr>
        <p:xfrm>
          <a:off x="5292725" y="2492375"/>
          <a:ext cx="295275" cy="37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12" name="Equation" r:id="rId9" imgW="139680" imgH="177480" progId="Equation.3">
                  <p:embed/>
                </p:oleObj>
              </mc:Choice>
              <mc:Fallback>
                <p:oleObj name="Equation" r:id="rId9" imgW="13968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2492375"/>
                        <a:ext cx="295275" cy="376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1223" name="Object 7"/>
          <p:cNvGraphicFramePr>
            <a:graphicFrameLocks noChangeAspect="1"/>
          </p:cNvGraphicFramePr>
          <p:nvPr/>
        </p:nvGraphicFramePr>
        <p:xfrm>
          <a:off x="2771775" y="5300663"/>
          <a:ext cx="238125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13" name="Equation" r:id="rId11" imgW="152280" imgH="190440" progId="Equation.3">
                  <p:embed/>
                </p:oleObj>
              </mc:Choice>
              <mc:Fallback>
                <p:oleObj name="Equation" r:id="rId11" imgW="152280" imgH="1904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775" y="5300663"/>
                        <a:ext cx="238125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4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549275"/>
            <a:ext cx="8302625" cy="5549900"/>
          </a:xfrm>
        </p:spPr>
        <p:txBody>
          <a:bodyPr/>
          <a:lstStyle/>
          <a:p>
            <a:pPr algn="l">
              <a:lnSpc>
                <a:spcPct val="250000"/>
              </a:lnSpc>
              <a:buFontTx/>
              <a:buNone/>
            </a:pP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(B) ≥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(X 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(Z-Y) = |X| + |Z| - |Y|</a:t>
            </a:r>
          </a:p>
          <a:p>
            <a:pPr algn="l">
              <a:lnSpc>
                <a:spcPct val="250000"/>
              </a:lnSpc>
              <a:buFontTx/>
              <a:buNone/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=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  ∩  B)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B) –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 . </a:t>
            </a:r>
            <a:endParaRPr lang="el-G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 عکس ، فرض کنید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 = (E ,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برحسب تابع رتبه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تعریف شده است ، و زیر مجموعه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طوری تعریف می شود که مستقل است اگر و فقط اگر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 = |A|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این صورت اثبات خاصیت ( 1    ) سرراست  است . برای اثبات (2    ) ، فرض می کنیم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مجموعه های مستقلی هستند . به طوری که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| I 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| J 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فرض می کنیم که برای هر عنصر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که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نباشد ،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(I 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{e}) = 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pPr algn="justLow">
              <a:lnSpc>
                <a:spcPct val="250000"/>
              </a:lnSpc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22243" name="Object 3"/>
          <p:cNvGraphicFramePr>
            <a:graphicFrameLocks noChangeAspect="1"/>
          </p:cNvGraphicFramePr>
          <p:nvPr/>
        </p:nvGraphicFramePr>
        <p:xfrm>
          <a:off x="5219700" y="3860800"/>
          <a:ext cx="252413" cy="32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79" name="Equation" r:id="rId3" imgW="139680" imgH="177480" progId="Equation.3">
                  <p:embed/>
                </p:oleObj>
              </mc:Choice>
              <mc:Fallback>
                <p:oleObj name="Equation" r:id="rId3" imgW="139680" imgH="177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3860800"/>
                        <a:ext cx="252413" cy="322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244" name="Object 4"/>
          <p:cNvGraphicFramePr>
            <a:graphicFrameLocks noChangeAspect="1"/>
          </p:cNvGraphicFramePr>
          <p:nvPr/>
        </p:nvGraphicFramePr>
        <p:xfrm>
          <a:off x="2268538" y="3789363"/>
          <a:ext cx="295275" cy="376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80" name="Equation" r:id="rId5" imgW="139680" imgH="177480" progId="Equation.3">
                  <p:embed/>
                </p:oleObj>
              </mc:Choice>
              <mc:Fallback>
                <p:oleObj name="Equation" r:id="rId5" imgW="139680" imgH="177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8538" y="3789363"/>
                        <a:ext cx="295275" cy="376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26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44450"/>
            <a:ext cx="8447088" cy="5694363"/>
          </a:xfrm>
        </p:spPr>
        <p:txBody>
          <a:bodyPr/>
          <a:lstStyle/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چنین عناصری باشند ، آنگاه </a:t>
            </a:r>
          </a:p>
          <a:p>
            <a:pPr algn="l">
              <a:lnSpc>
                <a:spcPct val="250000"/>
              </a:lnSpc>
              <a:buFontTx/>
              <a:buNone/>
            </a:pP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(l 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{e} 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{f}) ≤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(I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{e})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(I 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{f}) –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(I) = K </a:t>
            </a:r>
            <a:endParaRPr lang="el-G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در نتیجه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(I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{e}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{f}) = 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این روند را ادامه می دهیم و در هر مرحله یکی از عناصر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اضافه می کنیم . چون در هر مرحله مقدار رتبه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نتیجه می شود که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(I 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J) = 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از این رو (بنابر 2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 ، داریم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(J) ≤ K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که یک تناقض است . بنابراین عنصری مانند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وجود دارد که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نیست ، به طوری که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(I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{f}) = k+1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//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این قسمت را با دو تعریف ساده به پایان می بریم . در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 = (E ,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یک طوقه عنصری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مانند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به طوری که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({e}) = 0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یک جفت عناصر موازی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زوجی مانند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 , f}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} از عناصر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که طوقه نیستند ولی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(I 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J) = 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04813"/>
            <a:ext cx="8591550" cy="5589587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می توان تحقیق کرد که اگر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متروید مدار گراف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آنگاه طوقه ها و عناصر موازی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متناظر با طوقه ها یالهای چندگانه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. </a:t>
            </a:r>
          </a:p>
          <a:p>
            <a:pPr marL="0" indent="0" algn="justLow">
              <a:lnSpc>
                <a:spcPct val="250000"/>
              </a:lnSpc>
              <a:buNone/>
            </a:pPr>
            <a:r>
              <a:rPr lang="fa-IR" sz="2000" b="1" dirty="0" smtClean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مترویدهای </a:t>
            </a: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بدیهی :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ازای هر مجموعه متناهی ناتهی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توان مترویدی روی آن تعریف کرد که تنها مجموعه مستقل آن مجموعه تهی است . این متروید را </a:t>
            </a: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 بدیهی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گویند رتبه این متروید صفر است . </a:t>
            </a:r>
          </a:p>
          <a:p>
            <a:pPr algn="justLow">
              <a:lnSpc>
                <a:spcPct val="250000"/>
              </a:lnSpc>
            </a:pPr>
            <a:r>
              <a:rPr lang="fa-I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مترویدهای </a:t>
            </a: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گسسته :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طرف دیگر ، </a:t>
            </a: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 گسسته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ماترویدی است که هر زیر مجموعه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است . قابل توجه است که متروید گسسته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فقط یک پایه دارد . و آن خود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و رتبه هر زیر مجموعه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برابر تعداد عناصر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</a:t>
            </a:r>
          </a:p>
          <a:p>
            <a:pPr algn="justLow">
              <a:lnSpc>
                <a:spcPct val="250000"/>
              </a:lnSpc>
            </a:pPr>
            <a:endParaRPr lang="fa-I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1484313"/>
            <a:ext cx="8540750" cy="44227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مترویدهای یکنواخت :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دو مثال قبل ، حالتهای خاصی از متروید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یکنواخت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، که پایه های آن زیر مجموعه هایی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که دقیقا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عنصر دارند . در نتیجه ، مجموعه های مستقل ، زیر مجموعه هایی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که بیش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عنصر ندارند ، و رتبه هر زیر مجموعه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یا 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|A|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یا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هر کدام که کوچکتر است . بنابراین متروید بدیهی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یکنواخت و متروید گسسته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|E|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یکنواخت است .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قبل از ارائه مثالهای بیشتر ، مفهوم یکریختی بین ماتروید ها را شرح می دهیم .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33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903288"/>
            <a:ext cx="8591550" cy="5765800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دو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= (E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   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= (E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  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یکریخت گویند اگر یک تناظر یک به یک بین مجموعه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موجود باشد به طوری که استقلال را حفظ کند . به عبارت دیگر ، یک مجموعه از عناصر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است اگر و فقط اگر مجموعه نظیر آن از عناصر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باشد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مثلا ، متروید های مدار گراف شکل 8-1 ، با یکدیگر یکریخت هستند . تاکید می شود که با وجود این که یکریختی متروید ها ، حافظ مدارها ، مجموعه های برش و تعداد یالها در گراف است ، ولی در حالت کلی همبندی ، تعداد رئوس و درجه آنها را حفظ نمی کند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26339" name="Object 3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7315200" y="1282700"/>
          <a:ext cx="268288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375" name="Equation" r:id="rId3" imgW="139680" imgH="177480" progId="Equation.3">
                  <p:embed/>
                </p:oleObj>
              </mc:Choice>
              <mc:Fallback>
                <p:oleObj name="Equation" r:id="rId3" imgW="139680" imgH="177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5200" y="1282700"/>
                        <a:ext cx="268288" cy="339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6340" name="Object 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5927725" y="1281113"/>
          <a:ext cx="284163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376" name="Equation" r:id="rId5" imgW="139680" imgH="177480" progId="Equation.3">
                  <p:embed/>
                </p:oleObj>
              </mc:Choice>
              <mc:Fallback>
                <p:oleObj name="Equation" r:id="rId5" imgW="139680" imgH="177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7725" y="1281113"/>
                        <a:ext cx="284163" cy="360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476250"/>
            <a:ext cx="8496300" cy="5832475"/>
          </a:xfrm>
        </p:spPr>
        <p:txBody>
          <a:bodyPr/>
          <a:lstStyle/>
          <a:p>
            <a:pPr algn="justLow"/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/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/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buFontTx/>
              <a:buNone/>
            </a:pPr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buFontTx/>
              <a:buNone/>
            </a:pPr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buFontTx/>
              <a:buNone/>
            </a:pPr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buFontTx/>
              <a:buNone/>
            </a:pPr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buFontTx/>
              <a:buNone/>
            </a:pPr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buFontTx/>
              <a:buNone/>
            </a:pPr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buFontTx/>
              <a:buNone/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Low">
              <a:buFontTx/>
              <a:buNone/>
            </a:pPr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None/>
            </a:pPr>
            <a:r>
              <a:rPr lang="fa-IR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شکل: 8-1</a:t>
            </a:r>
          </a:p>
          <a:p>
            <a:pPr algn="justLow"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با استفاده از تعریف یکریختی ، مترویدهای گرافیکی ، ترنسورسال و نمایش پذیر را تعریف می کنیم  . </a:t>
            </a:r>
            <a:r>
              <a:rPr lang="fa-IR" sz="3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en-US" sz="36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736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36563"/>
            <a:ext cx="8497888" cy="2913062"/>
          </a:xfrm>
          <a:prstGeom prst="rect">
            <a:avLst/>
          </a:prstGeom>
          <a:noFill/>
          <a:ln w="76200">
            <a:solidFill>
              <a:srgbClr val="FFCC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261938"/>
            <a:ext cx="8591550" cy="6335712"/>
          </a:xfrm>
        </p:spPr>
        <p:txBody>
          <a:bodyPr/>
          <a:lstStyle/>
          <a:p>
            <a:pPr algn="justLow">
              <a:lnSpc>
                <a:spcPct val="250000"/>
              </a:lnSpc>
              <a:buFontTx/>
              <a:buNone/>
            </a:pP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مترویدهای گرافیکی :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همان طور که در قسمت قبل ملاحظه کردید ، متروید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مجموعه یالهای یک گراف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تعریف شد . در این تعریف مدارهای متروید همان مدارهای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بودند و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متروید مدار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خواندیم که تابع رتبه اش برابر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ξ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رتبه مجموعه برش بود . طرح این سئوال منطقی است که آیا هر متروید مفروض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متروید مدار یک گراف است – به عبارت دیگر آیا گراف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ای وجود دارد به طوری که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یکریخت باشد .  این متروید ها را </a:t>
            </a: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مترویدهای گرافیکی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گویند .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مشخصه آنها در بخش بعد ارائه می شود . یک مثال از مترویدهای گرافیکی ، مجموعه های مستقل متروید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مجموعه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{1.2.3}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که مجموعه های مستقل آن عبارت اند از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ø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{1}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{2}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{3}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{1,3}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؛ به طور بدیهی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متروید مدار گراف شکل 8-2 یکریخت است .</a:t>
            </a:r>
          </a:p>
          <a:p>
            <a:pPr algn="justLow">
              <a:lnSpc>
                <a:spcPct val="250000"/>
              </a:lnSpc>
              <a:buFontTx/>
              <a:buNone/>
            </a:pPr>
            <a:endParaRPr lang="fa-I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l-G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765175"/>
            <a:ext cx="8662988" cy="5472113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بهر حال ، می توان نشان داد که مترویدهای غیر گرافیکی ، وجود دارند . متروید 2- یکنواخت روی یک مجموعه چهار عنصری است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شکل 8-2</a:t>
            </a:r>
          </a:p>
          <a:p>
            <a:pPr algn="justLow">
              <a:lnSpc>
                <a:spcPct val="250000"/>
              </a:lnSpc>
            </a:pPr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94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349500"/>
            <a:ext cx="4629150" cy="1990725"/>
          </a:xfrm>
          <a:prstGeom prst="rect">
            <a:avLst/>
          </a:prstGeom>
          <a:noFill/>
          <a:ln w="76200">
            <a:solidFill>
              <a:srgbClr val="FFCC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693738"/>
            <a:ext cx="8518525" cy="6048375"/>
          </a:xfrm>
        </p:spPr>
        <p:txBody>
          <a:bodyPr/>
          <a:lstStyle/>
          <a:p>
            <a:pPr marL="0" indent="0" algn="justLow">
              <a:lnSpc>
                <a:spcPct val="250000"/>
              </a:lnSpc>
              <a:buNone/>
            </a:pP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مترویدهای هم گرافیک :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ازای هر گراف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متروید مدار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تنها ماترویدی نیست که روی مجموعه یالهای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تعریف می شود . به خاطر شباهت بین خواص مدارها و مجموعه های  برش در یک گراف ، به طور منطقی امید می رود که بتوان ماترویدی ساخت که مدارهای آن مجموعه های برش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باشند . این ساختمان معرف یک متروید است ، آن را </a:t>
            </a: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 مجموعه برش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گویند و با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نمایش می دهند . توجه دارید که یک مجموعه از یالهای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است اگر و فقط اگر شامل هیچ مجموعه برش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نباشد .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</a:t>
            </a: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هم گرافیک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گویند اگر گراف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ای موجود باشد به طوری که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یکریخت باشد ؛ وجهه تسمیه هم گرافیک در بخش بعد روشن می شود .</a:t>
            </a:r>
          </a:p>
          <a:p>
            <a:pPr algn="justLow">
              <a:lnSpc>
                <a:spcPct val="250000"/>
              </a:lnSpc>
            </a:pPr>
            <a:endParaRPr lang="fa-I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260350"/>
            <a:ext cx="8713787" cy="6408738"/>
          </a:xfrm>
        </p:spPr>
        <p:txBody>
          <a:bodyPr/>
          <a:lstStyle/>
          <a:p>
            <a:pPr marL="0" indent="0" algn="justLow">
              <a:lnSpc>
                <a:spcPct val="250000"/>
              </a:lnSpc>
              <a:buNone/>
            </a:pP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مترویدهای مسطح :</a:t>
            </a:r>
            <a:r>
              <a:rPr lang="fa-IR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هر متروید گرافیکی و هم گرافیک یک متروید مسطح است . در بخش بعد ارتباط بین مترویدهای مسطح و گرافهای مسطح را شرح می دهیم . </a:t>
            </a:r>
          </a:p>
          <a:p>
            <a:pPr marL="0" indent="0" algn="justLow">
              <a:lnSpc>
                <a:spcPct val="250000"/>
              </a:lnSpc>
              <a:buNone/>
            </a:pP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مترویدهای نمایش پذیر :</a:t>
            </a:r>
            <a:r>
              <a:rPr lang="fa-IR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چون مفهوم استقلال خطی در فضاهای برداری – بخشی از انگیزه تعریف متروید است ، علاقه مندیم به بررسی مترویدهایی بپردازیم که مترویدهای برداری وابسته به مجموعه ای از بردارها در یک فضای برداری روی یک میدان مفروض هستند . دقیق تر بگوییم ، به ازای هر متروید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گوییم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یک میدان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نمایش پذیر است ، اگر یک فضای برداری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یک تابع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φ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موجود باشد ، به طوری که زیر مجموعه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باشد ، اگر و فقط اگر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φ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یک به یک و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φ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خطی باشد .</a:t>
            </a:r>
          </a:p>
          <a:p>
            <a:pPr algn="justLow">
              <a:lnSpc>
                <a:spcPct val="250000"/>
              </a:lnSpc>
            </a:pPr>
            <a:r>
              <a:rPr lang="fa-IR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620713"/>
            <a:ext cx="8591550" cy="5976937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(یعنی اگر طوقه ها و عناصر موازی را در نظر بگیریم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یک متروید برداری که در یک فضای برداری روی میدان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تعریف شده یکریخت باشد) مترویدهای نمایش پذیر که روی اعداد صحیح به پیمانه دو تعریف می شود اهمیت ویژه ای دارند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این مترویدها را </a:t>
            </a: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مترویدهای دو تایی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نامند .  برای راحتی ، اگر میدان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 موجود باشد ، به طوری که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نمایش پذیر باشد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متروید نمایش پذیر می گویند . بعضی مترویدها روی هر میدانی نمایش پذیر هستند (مترویدهای منتظم) ؛ بعضی روی هیچ میدانی نمایش پذیر نیستند و برخی فقط روی میدانهای معینی نمایش پذیر هستند . </a:t>
            </a:r>
          </a:p>
          <a:p>
            <a:pPr algn="justLow">
              <a:lnSpc>
                <a:spcPct val="250000"/>
              </a:lnSpc>
            </a:pPr>
            <a:endParaRPr lang="el-G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5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549275"/>
            <a:ext cx="8642350" cy="5903913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به آسانی می توان نشان داد که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گراف باشد ، آنگاه متروید مدار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متروید دوتایی است . برای این منظور به هر یک از یالهای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سطر نظیر در ماتریس وقوع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به عنوان برداری با مولفه های صفر یا یک نسبت می دهیم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توجه دارید که اگر مجموعه ای از یالهای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مدار تشکیل دهند ، مجموع (به پیمانه 2) بردارهای نظیر ، صفر است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یک مثال از متروید دوتایی که نه گرافیکی و نه هم گرافیکی باشد ، متروید فانو است . این متروید در پایان این بخش معرفی می شود . </a:t>
            </a:r>
          </a:p>
          <a:p>
            <a:pPr algn="justLow">
              <a:lnSpc>
                <a:spcPct val="250000"/>
              </a:lnSpc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260350"/>
            <a:ext cx="8591550" cy="5832475"/>
          </a:xfrm>
        </p:spPr>
        <p:txBody>
          <a:bodyPr/>
          <a:lstStyle/>
          <a:p>
            <a:pPr marL="0" indent="0" algn="justLow">
              <a:lnSpc>
                <a:spcPct val="250000"/>
              </a:lnSpc>
              <a:buNone/>
            </a:pP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مترویدهای ترنسورسال :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مثال بعدی نظریه مترویدها و نظریه ترنسورسال را به هم ارتباط می دهد . اگر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متناهی ناتهی باشد و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= (S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,…,</a:t>
            </a:r>
            <a:r>
              <a:rPr lang="en-US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baseline="-25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خانواده ای ناتهی از زیر مجموعه های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آنگاه مجموعه های مستقل یک متروید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می توان ترنسورسال جزئی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گرفت . هر ماترویدی که (با انتخاب مناسب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بدین ترتیب به دست می آید ، متروید ترنسورسال نامیده می شود ، و آن را به صورت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M(S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,…,</a:t>
            </a:r>
            <a:r>
              <a:rPr lang="en-US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baseline="-25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نمایش می دهند . مثلا ، متروید گرافیکی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که اخیرا توصیف شد یک متروید ترنسورسال روی مجموعه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{1,2,3}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زیرا مجموعه های مستقل آن ترنسورسال های جزئی خانواده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= (S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,S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که در آن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= {1}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= {2,3}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رتبه زیر مجموعه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برابر اندازه بزرگترین ترنسورسال جزئی است که 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قرار دارد .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55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188913"/>
            <a:ext cx="8842375" cy="6192837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می توان ثابت کرد که هر متروید ترنسورسال روی بعضی میدانها نمایش پذیر است ، اما دوتایی است اگر و فقط اگر گرافیکی باشد . در بخش 8-3 نتایج بیشتری از متروید های تونسورسال بررسی خواهد شد .</a:t>
            </a:r>
          </a:p>
          <a:p>
            <a:pPr algn="justLow">
              <a:lnSpc>
                <a:spcPct val="250000"/>
              </a:lnSpc>
            </a:pP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تحدید و انقباض :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نظریه گرافها ممکن است با بررسی زیر گرافها و یا گرافی که از انقباض بعضی از یالها به وجود می آید به خواص گراف پی برد . تعریف نظایر این مفاهیم در نظریه مترویدها مفید به نظر می رسد . اگر متروید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تعریف شده باشد و اگر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زیر مجموعه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آنگاه تحدید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(که آن را با نماد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M×A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نمایش می دهند) مترویدی است که مدارهای آن دقیقا مدارهایی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که 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قرار دارند .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به همین ترتیب ، </a:t>
            </a: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انقباض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(با نماد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M.A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به صورت مترویدی تعریف می شود که مدارهای آن عناصر می نیمال خانواده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</a:t>
            </a:r>
            <a:r>
              <a:rPr lang="en-US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1800" baseline="-25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∩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، که در آن </a:t>
            </a:r>
            <a:r>
              <a:rPr lang="en-US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1800" baseline="-25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مدارهای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.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188913"/>
            <a:ext cx="8569325" cy="6408737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تحقیق متروید بودن اینها و این که اینها متناظر با حذف و انقباض یالها در گراف هستند به عهده شما واگذار می شود . مترویدی که از تحدیدها و انقباضهای متوالی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حاصل می شود . </a:t>
            </a: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کهاد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نام دارد .  </a:t>
            </a:r>
          </a:p>
          <a:p>
            <a:pPr marL="0" indent="0" algn="justLow">
              <a:lnSpc>
                <a:spcPct val="250000"/>
              </a:lnSpc>
              <a:buNone/>
            </a:pP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مترویدهای دو بخشی و اویلری :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این بخش با تعریف مترویدهای دو بخشی و اویلری پایان می پذیرد . چون تعریف گرافهای دو بخشی و اویلری که در بخشهای 2-2 و 3-2 آمده ، برای تعمیم به مترویدها مناسب نیست ، باید برای این گرافها مشخصه دیگری پیدا کنیم .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یک متروید دو بخشی ، مترویدی است که تعداد عناصر هر مدار آن زوج است . برای گرافهای اویلری از فرع (3-2-ج) استفاده می کنیم . یک متروید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متروید اویلری است اگر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بتوان به صورت اجتماع مدارهای مجزا نوشت . مترویدهای دو بخشی و مترویدهای اویلری رابطه دوگانی دارند . </a:t>
            </a:r>
          </a:p>
          <a:p>
            <a:pPr algn="justLow">
              <a:lnSpc>
                <a:spcPct val="250000"/>
              </a:lnSpc>
            </a:pPr>
            <a:endParaRPr lang="fa-I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333375"/>
            <a:ext cx="8518525" cy="6191250"/>
          </a:xfrm>
        </p:spPr>
        <p:txBody>
          <a:bodyPr/>
          <a:lstStyle/>
          <a:p>
            <a:pPr marL="0" indent="0" algn="justLow">
              <a:lnSpc>
                <a:spcPct val="250000"/>
              </a:lnSpc>
              <a:buNone/>
            </a:pP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 فانو :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متروید فانوی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مترویدی است که روی مجموعه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 = {1,2,3,4,5,6,7}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تعریف می شود به طوری که پایه های آن همه زیر مجموعه های سه عنصری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بجز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{1,2,4}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{2,3,5}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{3,4,6}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{4,5,7}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{5,6,1}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{6,7,2}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{7,1,3}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هستند . این متروید را می توان به صورت هندسی مانند شکل 8-3 نمایش داد . پایه ها دقیقا سه تایی هایی هستند که بر یک خط قرار ندارند . می توان نشان داد که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دو بخشی و اویلری است ، ولی گرافیک ، هم گرافیک ، ترنسورسال و منتظم نیست . 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شکل : 8-3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fa-IR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760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3843338"/>
            <a:ext cx="3313112" cy="2846387"/>
          </a:xfrm>
          <a:prstGeom prst="rect">
            <a:avLst/>
          </a:prstGeom>
          <a:noFill/>
          <a:ln w="76200">
            <a:solidFill>
              <a:srgbClr val="FFCC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62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260350"/>
            <a:ext cx="8518525" cy="5838825"/>
          </a:xfrm>
        </p:spPr>
        <p:txBody>
          <a:bodyPr/>
          <a:lstStyle/>
          <a:p>
            <a:pPr marL="0" indent="0" algn="justLow">
              <a:lnSpc>
                <a:spcPct val="250000"/>
              </a:lnSpc>
              <a:buNone/>
            </a:pPr>
            <a:r>
              <a:rPr lang="fa-IR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مترویدها و نظریه گرافها :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برای متروید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روی مجموعه یالهای گراف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مدارهای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مجموعه های برش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نظر گرفتیم . با توجه به قضیه (5-4-ج) معقول به نظر می رسد که تعریف دوگان یک متروید – به گونه ای ارائه شود که این متروید دوگان متروید مدار 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.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این کار به شرح زیر امکان پذیر است ؛ اگر متروید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M=(E,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برحسب تابع رتبه اش تعریف شده باشد ، متروید دوگان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، با نماد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مترویدی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تعریف می کنیم که تابع رتبه اش ، *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از عبارت زیر بدست آید .  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به ازای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     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(E-A) –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(E)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 = |A|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ابتدا باید نشان دهیم کخ  *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تابع رتبه یک متروید 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      </a:t>
            </a:r>
            <a:endParaRPr lang="el-G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38627" name="Object 3"/>
          <p:cNvGraphicFramePr>
            <a:graphicFrameLocks noGrp="1" noChangeAspect="1"/>
          </p:cNvGraphicFramePr>
          <p:nvPr>
            <p:ph sz="half" idx="2"/>
          </p:nvPr>
        </p:nvGraphicFramePr>
        <p:xfrm>
          <a:off x="7554913" y="4867275"/>
          <a:ext cx="293687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8645" name="Equation" r:id="rId3" imgW="152280" imgH="152280" progId="Equation.3">
                  <p:embed/>
                </p:oleObj>
              </mc:Choice>
              <mc:Fallback>
                <p:oleObj name="Equation" r:id="rId3" imgW="152280" imgH="1522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4913" y="4867275"/>
                        <a:ext cx="293687" cy="31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65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477838"/>
            <a:ext cx="8642350" cy="6119812"/>
          </a:xfrm>
        </p:spPr>
        <p:txBody>
          <a:bodyPr/>
          <a:lstStyle/>
          <a:p>
            <a:pPr algn="justLow">
              <a:lnSpc>
                <a:spcPct val="250000"/>
              </a:lnSpc>
              <a:buFontTx/>
              <a:buNone/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(8-3-الف)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M*=(E,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مترویدروی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 برای تابع *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خواص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تحقیق می کنیم .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برای اثبات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(P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می دانیم که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(E-A) ≤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(E)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لذا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*(A) ≤ | A |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همچنین اگر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برای تابع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کار بریم داریم ،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(E)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(Ø) ≤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(A)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(E-A)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از این روی </a:t>
            </a:r>
          </a:p>
          <a:p>
            <a:pPr algn="l">
              <a:lnSpc>
                <a:spcPct val="250000"/>
              </a:lnSpc>
              <a:buFontTx/>
              <a:buNone/>
            </a:pP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(E) –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(E-A) ≤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 ≤ | A |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از نتیجه می شود که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*(A) ≥ 0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برای اثبات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برای هر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, B     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داریم ،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Low">
              <a:lnSpc>
                <a:spcPct val="250000"/>
              </a:lnSpc>
              <a:buFontTx/>
              <a:buNone/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  <a:buFontTx/>
              <a:buNone/>
            </a:pPr>
            <a:endParaRPr lang="en-US" sz="20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39651" name="Object 3"/>
          <p:cNvGraphicFramePr>
            <a:graphicFrameLocks noGrp="1" noChangeAspect="1"/>
          </p:cNvGraphicFramePr>
          <p:nvPr>
            <p:ph sz="half" idx="2"/>
          </p:nvPr>
        </p:nvGraphicFramePr>
        <p:xfrm>
          <a:off x="6081713" y="5292725"/>
          <a:ext cx="293687" cy="312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9669" name="Equation" r:id="rId3" imgW="152280" imgH="152280" progId="Equation.3">
                  <p:embed/>
                </p:oleObj>
              </mc:Choice>
              <mc:Fallback>
                <p:oleObj name="Equation" r:id="rId3" imgW="152280" imgH="1522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1713" y="5292725"/>
                        <a:ext cx="293687" cy="312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67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188913"/>
            <a:ext cx="8591550" cy="6669087"/>
          </a:xfrm>
        </p:spPr>
        <p:txBody>
          <a:bodyPr/>
          <a:lstStyle/>
          <a:p>
            <a:pPr algn="l">
              <a:lnSpc>
                <a:spcPct val="250000"/>
              </a:lnSpc>
              <a:buFontTx/>
              <a:buNone/>
            </a:pP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*(A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B)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*(A ∩  B) = |A ∩ B| + |A     B|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(E- (A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B) ) </a:t>
            </a:r>
          </a:p>
          <a:p>
            <a:pPr algn="l">
              <a:lnSpc>
                <a:spcPct val="250000"/>
              </a:lnSpc>
              <a:buFontTx/>
              <a:buNone/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(E- (A ∩ B) ) - 2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(E)</a:t>
            </a:r>
          </a:p>
          <a:p>
            <a:pPr algn="l">
              <a:lnSpc>
                <a:spcPct val="250000"/>
              </a:lnSpc>
              <a:buFontTx/>
              <a:buNone/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= |A| + |B|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((E-A) ∩ (E-B))</a:t>
            </a:r>
          </a:p>
          <a:p>
            <a:pPr algn="l">
              <a:lnSpc>
                <a:spcPct val="250000"/>
              </a:lnSpc>
              <a:buFontTx/>
              <a:buNone/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((E-A)   </a:t>
            </a:r>
            <a:r>
              <a:rPr lang="en-US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(E-B) - 2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(E) </a:t>
            </a:r>
          </a:p>
          <a:p>
            <a:pPr algn="l">
              <a:lnSpc>
                <a:spcPct val="250000"/>
              </a:lnSpc>
              <a:buFontTx/>
              <a:buNone/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≤ |A| + |B|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(E-A)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(E-B) - 2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(E)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از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برای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250000"/>
              </a:lnSpc>
              <a:buFontTx/>
              <a:buNone/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=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*(A)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*(B) . // 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با وجود اینکه تعریف فوق مدبرانه به نظر می رسد . پایه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می توان به صورت ساده تری بر حسب پایه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بیان کرد . </a:t>
            </a:r>
          </a:p>
          <a:p>
            <a:pPr algn="justLow">
              <a:lnSpc>
                <a:spcPct val="250000"/>
              </a:lnSpc>
              <a:buFontTx/>
              <a:buNone/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250000"/>
              </a:lnSpc>
              <a:buFontTx/>
              <a:buNone/>
            </a:pPr>
            <a:endParaRPr lang="el-G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40675" name="Object 3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693" name="Equation" r:id="rId3" imgW="114120" imgH="215640" progId="Equation.3">
                  <p:embed/>
                </p:oleObj>
              </mc:Choice>
              <mc:Fallback>
                <p:oleObj name="Equation" r:id="rId3" imgW="114120" imgH="215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76250"/>
            <a:ext cx="8591550" cy="60483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(8-3-ب)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پایه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طور دقیق ، مکملهای پایه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. </a:t>
            </a:r>
          </a:p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یادآوری :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اغلب از این حکم برای تعریف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استفاده می شود . </a:t>
            </a:r>
          </a:p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نشان می دهیم که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پایه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آنگاه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E-B*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پایه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عکس این حکم ، با عکس کردن استدلال به سادگی به دست می آید . 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چون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B*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است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B*)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)*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| B* 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و از این روی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(E-B*) =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(E)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پس فقط باید ثابت کنیم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E-B*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مستقل است . اما این حکم با توجه به این که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*(B*)=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*(E)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قرار داد آن بجای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عبارت فوق به دست می آید . //</a:t>
            </a:r>
          </a:p>
          <a:p>
            <a:pPr algn="justLow">
              <a:lnSpc>
                <a:spcPct val="250000"/>
              </a:lnSpc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  <a:buFontTx/>
              <a:buNone/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547688"/>
            <a:ext cx="8591550" cy="5905500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از تعریف فوق ، نتیجه می شود که ، در مقابل دوگان گرافهای مسطح ، هر متروید یک دوگان دارد . و این دوگان یکتاست . از قضیه (8-3-ب) نیز داریم که دوگان مضاعف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مساوی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در حقیقت ، همان طور که خواهیم دید ، این نتیجه (غیر – بدیهی) تعمیم قضایای (5-4-ب) و (5-4-ه) ، به مترویدهاست .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اینک نشان می دهیم که متروید مجموعه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یک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دوگان متروید مدار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(8-3-ج)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گراف باشد ، آنگاه *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 M(G))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چون مدارهای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مجموعه های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، باید نشان دهیم که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مدار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اگر و فقط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. </a:t>
            </a:r>
          </a:p>
          <a:p>
            <a:pPr algn="justLow">
              <a:lnSpc>
                <a:spcPct val="250000"/>
              </a:lnSpc>
            </a:pPr>
            <a:endParaRPr lang="el-G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74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404813"/>
            <a:ext cx="8662988" cy="5694362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فرض کنید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باشد ، آنگاه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می توان به پایه های برای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توسعه داد . در نتیجه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 ∩ (E-B*)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تهی است ، که با حکم قضیه (4-1-ج) متناقض است . زیرا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E-B*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جنگل فراگیر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بنابراین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وابسته به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و لذا شامل مداری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اگر از طرف دیگر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مدار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آنگاه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 هیچ پایه ای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قرار ندارد . در نتیجه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هر پایه ای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یعنی هر جنگل فراگیر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را قطع می کند . می گوییم مجموعه ای از عناصر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تشکیل یک هم مدار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دهند ، اگر تشکیل یک مدار برای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بدهند . </a:t>
            </a:r>
          </a:p>
          <a:p>
            <a:pPr algn="justLow">
              <a:lnSpc>
                <a:spcPct val="250000"/>
              </a:lnSpc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6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549275"/>
            <a:ext cx="8518525" cy="5903913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قابل ذکر است که با توجه به قضیه 8-3-ج ، هم – مدارهای متروید مدار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دقیقا مجموعه های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. به همین ترتیب می توان هم پایه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به عنوان پایه ای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تعریف کرد . تعاریف مشابهی برای هم – رتبه ، مجموعه هم – مستقل ، و غیره وجود دارد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همچنین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هم گرافیک گویند اگر و فقط اگر دوگان آن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گرافیک باشد ، و با توجه به قضیه (8-3-ج) ، این تعریف با تعریفی  که در بخش قبل ارائه شد سازگار است . دلیل معرفی این هم – نماد گذاری این است که دامنه کار را فقط به یک متروید محدود کنیم و وارد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نشویم . برای روشن شدن مطلب ، معادل مترویدی قضیه (4-1-ج) را ثابت می کنیم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fa-I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1484313"/>
            <a:ext cx="8540750" cy="44227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بنابر این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مسیری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آنگاه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یا فقط یک  یال و یا دو یال دارد ، و لذا می تواند حداکثر متشکل از یک یال از هر مجموعه  ناهمبند ساز –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VW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اندازه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. از حذف یالهای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گرافی به دست می آید که حداکثر شامل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K-1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مسیر یال – مجزا است (بنابر فرض استقراء) ، این مسیر ها ، همراه با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مسیر مطلوب را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سازند . //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حال به مسئله دیگری که ابتدای این فصل مطرح شد ، می پردازیم . مسئله پیدا کردن تعداد مسیرهای رأس – مجزا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836613"/>
            <a:ext cx="8540750" cy="49688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چون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B*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است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B*)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)*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| B* 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و از این روی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(E-B*) =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(E)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پس فقط باید ثابت کنیم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E-B*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مستقل است . اما این حکم با توجه به این که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*(B*)=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*(E)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قرار داد آن بجای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عبارت فوق به دست می آید . //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از تعریف فوق ، نتیجه می شود که ، در مقابل دوگان گرافهای مسطح ، هر متروید یک دوگان دارد . و این دوگان یکتاست . از قضیه (8-3-ب) نیز داریم که دوگان مضاعف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مساوی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در حقیقت ، همان طور که خواهیم دید ، این نتیجه (غیر – بدیهی) تعمیم قضایای (5-4-ب) و (5-4-ه) ، به مترویدهاست . اینک نشان می دهیم که متروید مجموعه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یک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دوگان متروید مدار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</a:t>
            </a:r>
            <a:endParaRPr lang="el-G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1217613"/>
            <a:ext cx="8540750" cy="5040312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(8-3-ج)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گراف باشد ، آنگاه *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 M(G))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چون مدارهای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مجموعه های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، باید نشان دهیم که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مدار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اگر و فقط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فرض کنید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مستقل باشد ، آنگاه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می توان به پایه های برای *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توسعه داد . در نتیجه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C*∩(E-B*)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تهی است ، که با حکم قضیه (4-1-ج) متناقض است . زیرا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E-B*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جنگل فراگیر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بنابراین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وابسته به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و لذا شامل مداری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1387475"/>
            <a:ext cx="8540750" cy="44227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اگر از طرف دیگر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مدار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آنگاه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 هیچ پایه ای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قرار ندارد . در نتیجه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هر پایه ای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یعنی هر جنگل فراگیر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را قطع می کند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می گوییم مجموعه ای از عناصر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تشکیل یک هم مدار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می دهند ، اگر تشکیل یک مدار برای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بدهند . قابل ذکر است که با توجه به قضیه 9-3-ج ، هم – مدارهای متروید مدار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دقیقا مجموعه های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. به همین ترتیب می توان هم پایه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به عنوان پایه ای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تعریف کرد . تعاریف مشابهی برای هم – رتبه ، مجموعه هم – مستقل ، و غیره وجود دارد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8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765175"/>
            <a:ext cx="8518525" cy="5327650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همچنین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هم گرافیک گویند اگر و فقط اگر دوگان آن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گرافیک باشد ، و با توجه به قضیه (8-3-ج) ، این تعریف با تعریفی  که در بخش قبل ارائه شد سازگار است . دلیل معرفی این هم – نماد گذاری این است که دامنه کار را فقط به یک متروید محدود کنیم و وارد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نشویم . برای روشن شدن مطلب ، معادل مترویدی قضیه (4-1-ج) را ثابت می کنیم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(8-3-د) هر هم – مدار یک متروید ، تمام پایه ها را قطع می کند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 فرض کنید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هم – مدار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و فرض کنید که پایه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وجود دارد به طوری که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 ∩ B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تهی است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693738"/>
            <a:ext cx="8518525" cy="5759450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در این صورت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E-B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قرار دارد ، و از این رو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مدار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که در پایه ای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قرار دارد . از این تناقض حکم به دست می آید . //  </a:t>
            </a:r>
          </a:p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فرع (8-3-ه)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هر مدار یک متروید تمام هم – پایه ها را قطع می کند . </a:t>
            </a:r>
          </a:p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حکم قضیه (8-3-د) را برای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کار ببرید . //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قابل توجه است که از دیدگاه متروید ، دو حکم قضیه (4-1-ج) صورتهای دوگان یک حکم هستند . بنابراین ، به جای آنکه در نظریه گرفها دو حکم را ثابت کنیم (همانطور که در بخش 4-1 انجام شد) کافی است در نظریه متروید ها یک حکم را ثابت کنیم و سپس از دوگان استفاده کنیم .</a:t>
            </a:r>
          </a:p>
          <a:p>
            <a:pPr algn="justLow">
              <a:lnSpc>
                <a:spcPct val="250000"/>
              </a:lnSpc>
            </a:pP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620713"/>
            <a:ext cx="8540750" cy="5976937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(8-3-و)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دوگان – مجرد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آگاه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M(G*)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یکریخت است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 چون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دوگان – مجرد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، یک تناظر یک به یک بین یالهای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وجود دارد ، بطوریکه مدارهای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متناظر با مجموعه های برش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G*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و برعکس ، از این حکم نتیجه می شود که مدارهای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متناظر با هم – مدارهای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M(G*)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و از این رو بنابر قضیه (8-3-ج)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M(G*)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یکریخت است . //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فرع (8-3-ز) 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دوگان – هندسی گراف همبند مسطح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آنگاه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M(G*)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(M(G))*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یکریخت است 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836613"/>
            <a:ext cx="8229600" cy="5289550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این حکم از قضایای (8-3-و) و (5-4-ج) نتیجه می شود . //</a:t>
            </a:r>
            <a:endParaRPr lang="en-US" sz="20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هر گراف مسطح می تواند دارای چندین دوگان متفاوت باشد . در صورتی که یک متروید فقط یک دوگان دارد . دلیل این امر ، به سادگی قابل تحقیق است . اگر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G*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000" baseline="30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×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دوگان (احتمالا غیر یکریخت) برای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باشند ، آنگاه متروید های مدار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G*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000" baseline="30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×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ماترویدهای یکریخت هستند . </a:t>
            </a:r>
            <a:endParaRPr lang="en-US" sz="20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1196975"/>
            <a:ext cx="8540750" cy="44227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(8-3-ح) (تات 1958) –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گرافیکی است اگر و فقط اگر دوتایی باشد . وشامل کهادی یکریخت با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M*(K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M*(K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3,3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نباشد . //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از بکار بردن قضیه 8-3-ح برای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استفاده از این حکم که دوگان هر متروید دوتایی ، دوتایی است ، شرایط لازم و کافی برای آن که یک متروید هم – گرافیکی باشد ، به دست می آید .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فرع (8-3-ط)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هم – گرافیکی است اگر و فقط اگر دوتایی باشد و شامل کهادی یکریخت با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M*(K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M*(K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3,3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F*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نباشد . //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836613"/>
            <a:ext cx="8229600" cy="5289550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تات ثابت کرد که هر متروید دوتایی منتظم است اگر و فقط اگر شامل کهادی یکریخت با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یا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F*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نباشد . از ترکیب این حکم با احکام قضیه (8-3-ح) و فرع (8-3-ط) معادل متروید زیر برای قضیه کوراتوسکی قضیه (5-1-ب) به دست می آید . </a:t>
            </a:r>
          </a:p>
          <a:p>
            <a:pPr algn="justLow">
              <a:lnSpc>
                <a:spcPct val="250000"/>
              </a:lnSpc>
            </a:pP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(9-3-ی) یک متروید مسطح است اگر و فقط اگر منتظم باشد و شامل کهادی یکریخت با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M*(K</a:t>
            </a:r>
            <a:r>
              <a:rPr lang="en-US" sz="20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M*(K</a:t>
            </a:r>
            <a:r>
              <a:rPr lang="en-US" sz="20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3,3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یا دوگان آنها نباشد . </a:t>
            </a:r>
            <a:endParaRPr lang="en-US" sz="20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76250"/>
            <a:ext cx="8540750" cy="5832475"/>
          </a:xfrm>
        </p:spPr>
        <p:txBody>
          <a:bodyPr/>
          <a:lstStyle/>
          <a:p>
            <a:pPr algn="justLow">
              <a:lnSpc>
                <a:spcPct val="250000"/>
              </a:lnSpc>
              <a:buFontTx/>
              <a:buNone/>
            </a:pP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8-4- </a:t>
            </a:r>
            <a:r>
              <a:rPr lang="fa-IR" sz="2000" b="1" dirty="0" smtClean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مترویدها </a:t>
            </a:r>
            <a:r>
              <a:rPr lang="fa-IR" sz="2000" b="1" dirty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و نظریه ترنسورسال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در بخش قبل دیدیم که بین احکام نظریه مترویدو نظریه گراف ارتباط تنگاتنگی وجود دارد . اینک ارتباط بین نظریه مترویدو نظریه ترنسوسال را شرح می دهیم . اولین هدف این است که نشان دهیم برهانهای بعضی از نتایجی که قبلا در نظریه ترنسورسال دیدیم ، از دیدگاه نظریه متروید چقدر ساده می شود . </a:t>
            </a:r>
          </a:p>
          <a:p>
            <a:pPr algn="justLow">
              <a:lnSpc>
                <a:spcPct val="250000"/>
              </a:lnSpc>
            </a:pP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به یاد دارید که اگر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متناهی ، ناتهی و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, </a:t>
            </a:r>
            <a:r>
              <a:rPr lang="en-US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baseline="-25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)=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خانواده ای ناتهی از زیر مجموعه های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آنگاه ترنسورسال های جزئی را می توان مجموعه های مستقل یک مترویدروی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یعنی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M(S</a:t>
            </a:r>
            <a:r>
              <a:rPr lang="en-US" sz="1800" baseline="-25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…,</a:t>
            </a:r>
            <a:r>
              <a:rPr lang="en-US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baseline="-25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نظر گرفت . در این متروید رتبه هرزیرمجموعه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به سادگی اندازه بزرگترین ترنسورسال جزئی از </a:t>
            </a:r>
            <a:r>
              <a:rPr lang="el-G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که در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قرار دارد . </a:t>
            </a:r>
            <a:endParaRPr lang="el-GR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0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1341438"/>
            <a:ext cx="8540750" cy="44227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قبل از اینکه نشان دهیم با استفاده از نظریه متروید اثبات قضیه (8-3-ج) ، در مورد وجود ترنسورسال مشترک برای دو خانواده از زیر مجموعه های یک مجموعه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چگونه ساده می شود ، تعمیم طبیعی قضیه هال را به متروید ها ثابت می کنیم . یادآوری می کنیم که اگر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خانواده ای از زیر مجموعه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قضیه هال ، شرط لازم و کافی برای وجود ترنسورسال در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ارائه می کند . اگر یک مترویدروی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داشته باشیم منطقی است که بپرسیم آیا شرطی برای یک ترانسورسال مستقل وجود دارد – یعنی ، ترانسورسالی از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که مجموعه مستقلی در متروید نیز باشد . قضیه زیر ، موسوم به </a:t>
            </a: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رادو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پاسخ این سوال را در بر دارد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0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4525962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(9-4-الف)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(رادو 1942) فرض کنید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مترویدی روی یک مجموعه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و </a:t>
            </a:r>
            <a:r>
              <a:rPr lang="el-G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=(S</a:t>
            </a:r>
            <a:r>
              <a:rPr lang="en-US" sz="20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…, S</a:t>
            </a:r>
            <a:r>
              <a:rPr lang="en-US" sz="20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خانواده ای ناتهی از زیر مجموعه های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. در این صورت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دارای یک ترنسورسال مستقل است اگر و فقط اگر اجتماع هر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زیر مجموعه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شامل یک مجموعه مستقل با اندازه حداقل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≥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≥1 ، باشد .</a:t>
            </a:r>
          </a:p>
          <a:p>
            <a:pPr algn="justLow">
              <a:lnSpc>
                <a:spcPct val="250000"/>
              </a:lnSpc>
            </a:pPr>
            <a:r>
              <a:rPr lang="fa-IR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یادآوری :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اگر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متروید گسسته ای روی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، آنگاه این قضیه به قضیه هال که در قضیه (7-2-الف) بیان شده ، تبدیل می شود . </a:t>
            </a:r>
            <a:endParaRPr lang="en-US" sz="20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1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765175"/>
            <a:ext cx="8591550" cy="5256213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برهان قضیه (8-2-الف) پیروی می کنیم . در اینجا نیز لزوم شرط بدیهی است ، بنابراین کافی است ثابت کنیم که اگر یکی از زیر مجموعه ها (مثلا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بیش از یک عنصر داشته باشد ، می توان بدون تغییر شرط ، یکی از عناصر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حذف کرد . با تکرار این فرایند ، مسئله به حالتی تبدیل می شود که هر کدام از زیر مجموعه ها فقط یک عنصر دارند . در این صورت حکم بدیهی است .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برای نشان دادن اعتبار این فرایند کاهش عناصر ، فرض کنید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شامل عناصر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و حذف هر کدام از آنها شرط را تغییر می دهد . در این صورت زیر مجموعه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{2,3,…m}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وجود دارند به طوری که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(Q) ≤ | B |  ,                           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و                       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(p) ≤ |A |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4663" y="1125538"/>
            <a:ext cx="307975" cy="711200"/>
          </a:xfrm>
        </p:spPr>
        <p:txBody>
          <a:bodyPr/>
          <a:lstStyle/>
          <a:p>
            <a:pPr algn="justLow"/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و </a:t>
            </a:r>
            <a:r>
              <a:rPr lang="fa-IR" sz="18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lang="en-US" sz="180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601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3687763"/>
            <a:ext cx="4041775" cy="661987"/>
          </a:xfrm>
          <a:solidFill>
            <a:schemeClr val="bg1"/>
          </a:solidFill>
          <a:ln w="28575">
            <a:solidFill>
              <a:srgbClr val="FFCC00"/>
            </a:solidFill>
          </a:ln>
        </p:spPr>
        <p:txBody>
          <a:bodyPr/>
          <a:lstStyle/>
          <a:p>
            <a:pPr algn="justLow">
              <a:buFontTx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</a:rPr>
              <a:t>| A | + |B |</a:t>
            </a:r>
            <a:r>
              <a:rPr lang="en-US">
                <a:latin typeface="Times New Roman" pitchFamily="18" charset="0"/>
              </a:rPr>
              <a:t>≥</a:t>
            </a:r>
            <a:r>
              <a:rPr lang="el-GR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(P) + </a:t>
            </a:r>
            <a:r>
              <a:rPr lang="el-GR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(Q)</a:t>
            </a:r>
            <a:r>
              <a:rPr lang="en-US" sz="1600">
                <a:latin typeface="Times New Roman" pitchFamily="18" charset="0"/>
                <a:cs typeface="Times New Roman" pitchFamily="18" charset="0"/>
              </a:rPr>
              <a:t> </a:t>
            </a:r>
            <a:endParaRPr lang="fa-IR" sz="1600">
              <a:latin typeface="Times New Roman" pitchFamily="18" charset="0"/>
              <a:cs typeface="Times New Roman" pitchFamily="18" charset="0"/>
            </a:endParaRPr>
          </a:p>
          <a:p>
            <a:pPr algn="justLow"/>
            <a:endParaRPr 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013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2289175" y="5897563"/>
            <a:ext cx="3240088" cy="576262"/>
          </a:xfrm>
          <a:solidFill>
            <a:schemeClr val="bg1"/>
          </a:solidFill>
          <a:ln/>
        </p:spPr>
        <p:txBody>
          <a:bodyPr/>
          <a:lstStyle/>
          <a:p>
            <a:pPr>
              <a:buFontTx/>
              <a:buNone/>
            </a:pPr>
            <a:r>
              <a:rPr lang="fa-IR" sz="3200">
                <a:latin typeface="Times New Roman" pitchFamily="18" charset="0"/>
                <a:cs typeface="Times New Roman" pitchFamily="18" charset="0"/>
              </a:rPr>
              <a:t> //. 1+</a:t>
            </a:r>
            <a:r>
              <a:rPr lang="en-US" sz="3200">
                <a:latin typeface="Times New Roman" pitchFamily="18" charset="0"/>
                <a:cs typeface="Times New Roman" pitchFamily="18" charset="0"/>
              </a:rPr>
              <a:t>| A | + | B |</a:t>
            </a:r>
            <a:r>
              <a:rPr lang="fa-IR" sz="320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560133" name="Object 5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2282825" y="4287838"/>
          <a:ext cx="3917950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279" name="Equation" r:id="rId3" imgW="1434960" imgH="203040" progId="Equation.3">
                  <p:embed/>
                </p:oleObj>
              </mc:Choice>
              <mc:Fallback>
                <p:oleObj name="Equation" r:id="rId3" imgW="1434960" imgH="203040" progId="Equation.3">
                  <p:embed/>
                  <p:pic>
                    <p:nvPicPr>
                      <p:cNvPr id="0" name="Picture 5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2825" y="4287838"/>
                        <a:ext cx="3917950" cy="5064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19050">
                            <a:solidFill>
                              <a:srgbClr val="FFCC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0134" name="Object 6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215900" y="2651125"/>
          <a:ext cx="414020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280" name="Equation" r:id="rId5" imgW="1828800" imgH="241200" progId="Equation.3">
                  <p:embed/>
                </p:oleObj>
              </mc:Choice>
              <mc:Fallback>
                <p:oleObj name="Equation" r:id="rId5" imgW="1828800" imgH="2412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900" y="2651125"/>
                        <a:ext cx="4140200" cy="504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8575">
                        <a:solidFill>
                          <a:srgbClr val="FFCC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0135" name="Object 7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528638" y="1081088"/>
          <a:ext cx="3251200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281" name="Equation" r:id="rId7" imgW="1434960" imgH="241200" progId="Equation.3">
                  <p:embed/>
                </p:oleObj>
              </mc:Choice>
              <mc:Fallback>
                <p:oleObj name="Equation" r:id="rId7" imgW="1434960" imgH="2412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638" y="1081088"/>
                        <a:ext cx="3251200" cy="54768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8575">
                        <a:solidFill>
                          <a:srgbClr val="FFCC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0136" name="Object 8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5435600" y="1081088"/>
          <a:ext cx="3132138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282" name="Equation" r:id="rId9" imgW="1485720" imgH="241200" progId="Equation.3">
                  <p:embed/>
                </p:oleObj>
              </mc:Choice>
              <mc:Fallback>
                <p:oleObj name="Equation" r:id="rId9" imgW="1485720" imgH="2412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081088"/>
                        <a:ext cx="3132138" cy="50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8575">
                        <a:solidFill>
                          <a:srgbClr val="FFCC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0137" name="Rectangle 9"/>
          <p:cNvSpPr>
            <a:spLocks noRot="1" noChangeArrowheads="1"/>
          </p:cNvSpPr>
          <p:nvPr/>
        </p:nvSpPr>
        <p:spPr bwMode="auto">
          <a:xfrm>
            <a:off x="6227763" y="1916113"/>
            <a:ext cx="2074862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Low"/>
            <a:r>
              <a:rPr lang="fa-IR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در این صورت داریم</a:t>
            </a:r>
            <a:r>
              <a:rPr lang="fa-IR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60138" name="Object 10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5265738" y="2582863"/>
          <a:ext cx="3087687" cy="50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283" name="Equation" r:id="rId11" imgW="1549080" imgH="241200" progId="Equation.3">
                  <p:embed/>
                </p:oleObj>
              </mc:Choice>
              <mc:Fallback>
                <p:oleObj name="Equation" r:id="rId11" imgW="1549080" imgH="24120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5738" y="2582863"/>
                        <a:ext cx="3087687" cy="50958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8575">
                        <a:solidFill>
                          <a:srgbClr val="FFCC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0139" name="Rectangle 11"/>
          <p:cNvSpPr>
            <a:spLocks noRot="1" noChangeArrowheads="1"/>
          </p:cNvSpPr>
          <p:nvPr/>
        </p:nvSpPr>
        <p:spPr bwMode="auto">
          <a:xfrm>
            <a:off x="455613" y="3213100"/>
            <a:ext cx="85105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Low"/>
            <a:r>
              <a:rPr lang="fa-IR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در این صورت تناقض لازم به شرح زیر بد دست می آید ؛ </a:t>
            </a:r>
            <a:endParaRPr lang="en-US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560140" name="Object 12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284" name="Equation" r:id="rId13" imgW="114120" imgH="215640" progId="Equation.3">
                  <p:embed/>
                </p:oleObj>
              </mc:Choice>
              <mc:Fallback>
                <p:oleObj name="Equation" r:id="rId13" imgW="114120" imgH="2156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0141" name="Object 13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2282825" y="4778375"/>
          <a:ext cx="6299200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285" name="Equation" r:id="rId15" imgW="2145960" imgH="241200" progId="Equation.3">
                  <p:embed/>
                </p:oleObj>
              </mc:Choice>
              <mc:Fallback>
                <p:oleObj name="Equation" r:id="rId15" imgW="2145960" imgH="241200" progId="Equation.3">
                  <p:embed/>
                  <p:pic>
                    <p:nvPicPr>
                      <p:cNvPr id="0" name="Picture 13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2825" y="4778375"/>
                        <a:ext cx="6299200" cy="60483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9050">
                            <a:solidFill>
                              <a:srgbClr val="FFCC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0142" name="Object 14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2284413" y="5373688"/>
          <a:ext cx="4041775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286" name="Equation" r:id="rId17" imgW="1295280" imgH="203040" progId="Equation.3">
                  <p:embed/>
                </p:oleObj>
              </mc:Choice>
              <mc:Fallback>
                <p:oleObj name="Equation" r:id="rId17" imgW="1295280" imgH="203040" progId="Equation.3">
                  <p:embed/>
                  <p:pic>
                    <p:nvPicPr>
                      <p:cNvPr id="0" name="Picture 14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4413" y="5373688"/>
                        <a:ext cx="4041775" cy="5254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19050">
                            <a:solidFill>
                              <a:srgbClr val="FFCC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0143" name="Rectangle 15"/>
          <p:cNvSpPr>
            <a:spLocks noRot="1" noChangeArrowheads="1"/>
          </p:cNvSpPr>
          <p:nvPr/>
        </p:nvSpPr>
        <p:spPr bwMode="auto">
          <a:xfrm>
            <a:off x="6227763" y="260350"/>
            <a:ext cx="2074862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Low"/>
            <a:r>
              <a:rPr lang="fa-IR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که در آن</a:t>
            </a:r>
            <a:endParaRPr lang="en-US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0144" name="Rectangle 16"/>
          <p:cNvSpPr>
            <a:spLocks noChangeArrowheads="1"/>
          </p:cNvSpPr>
          <p:nvPr/>
        </p:nvSpPr>
        <p:spPr bwMode="auto">
          <a:xfrm>
            <a:off x="4576763" y="2552700"/>
            <a:ext cx="307975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Low"/>
            <a:r>
              <a:rPr lang="fa-IR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و </a:t>
            </a:r>
            <a:r>
              <a:rPr lang="fa-IR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lang="en-US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15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30200" y="908050"/>
            <a:ext cx="8418513" cy="5113338"/>
          </a:xfrm>
        </p:spPr>
        <p:txBody>
          <a:bodyPr/>
          <a:lstStyle/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با پیروی از اثبات فرع (7-2-ب) حکم زیر به دست می آید .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فرع (8-4-ب)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 نماد گذاری فوق ،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دارای یک ترنسورسال جزئی مستقل با اندازه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اگر و فقط اگر اجتماع هر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زیر مجموعه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شامل مجموعه ای مستقل با اندازه حداقل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k+t-m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. //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اینک می توان یک برهان نظریه ماترویدی از قضیه (7-3-ج) ، در مورد وجود یک ترنسورسال مشترک برای دو خانواده اززیر مجموعه ها یک مجموعه مفروض ، ارائه داد . </a:t>
            </a:r>
          </a:p>
          <a:p>
            <a:pPr algn="justLow">
              <a:lnSpc>
                <a:spcPct val="250000"/>
              </a:lnSpc>
              <a:buFontTx/>
              <a:buNone/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(7-3-ج) فرض کنید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مجموعه متناهی ناتهی است ؛ و 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,…,S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و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= (T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… ,T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دو خانواده ناتهی از زیر مجموعه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باشند . </a:t>
            </a:r>
            <a:endParaRPr lang="el-G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17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476250"/>
            <a:ext cx="8218488" cy="56165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در این صورت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یک ترنسورسال مشترک دارند ، اگر و فقط اگر برای تمام زیر مجموعه 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{1,2,…,m}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داشته باشیم . </a:t>
            </a:r>
          </a:p>
          <a:p>
            <a:pPr algn="l">
              <a:lnSpc>
                <a:spcPct val="250000"/>
              </a:lnSpc>
              <a:buFontTx/>
              <a:buNone/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|                                                        |   ≥  | A |  +  | B | - m                              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 فرض کنید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 = (E,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مترویدی است که مجموعه های مستقل آن دقیقا ترنسورسال های جزئی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خانواده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هستند . در این صورت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دارای ترنسورسال مشترک هستند اگر و فقط اگر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دارای یک ترنسورسال مستقل باشد . اما بنابر قضیه (8-4-الف) ، این برقرار است اگر و فقط اگر اجتماع هر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مجموعه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شامل یک مجموعه مستقل با اندازه حداقل (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≤m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≥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باشد – به عبارت دیگر ، فقط و فقط</a:t>
            </a:r>
          </a:p>
        </p:txBody>
      </p:sp>
      <p:graphicFrame>
        <p:nvGraphicFramePr>
          <p:cNvPr id="562179" name="Object 3"/>
          <p:cNvGraphicFramePr>
            <a:graphicFrameLocks noGrp="1" noChangeAspect="1"/>
          </p:cNvGraphicFramePr>
          <p:nvPr>
            <p:ph sz="half" idx="2"/>
          </p:nvPr>
        </p:nvGraphicFramePr>
        <p:xfrm>
          <a:off x="827088" y="2133600"/>
          <a:ext cx="2886075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2197" name="Equation" r:id="rId3" imgW="1231560" imgH="241200" progId="Equation.3">
                  <p:embed/>
                </p:oleObj>
              </mc:Choice>
              <mc:Fallback>
                <p:oleObj name="Equation" r:id="rId3" imgW="1231560" imgH="2412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2133600"/>
                        <a:ext cx="2886075" cy="60801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0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404813"/>
            <a:ext cx="8662988" cy="6192837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اگر اجتماع هر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زیر مجموعه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شامل یک ترانسورسال جزئی از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با اندازه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باشد . در این صورت از فرع (78-2-ج) حکم برقرار است .//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اگر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...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متروید هایی روی یک مجموعه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باشند ، می تواند متروید جدید                     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aseline="-250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aseline="-250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2400" baseline="-250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به نام اجتماع آنها ، تعریف کرد ، به طوریکه مجموعه های مستقل آن ، عبارتند از تمام مجموعه هایی که از اجتماع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مجموعه مستقل ، هر یک در یکی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ها ، بدست می آید . رتبه این متروید از قضیه زیر به دست می آید . اثبات آن در ولش (25) هست . </a:t>
            </a:r>
          </a:p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(8-4-ج)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هر گاه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,… , 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مترویدهایی روی یک مجموعه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به ترتیب با توابع رتبه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l-GR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,…,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باشند ، آنگاه تابع رتبه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؛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aseline="-250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</a:t>
            </a:r>
            <a:r>
              <a:rPr lang="en-US" baseline="-2500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عبارت است از </a:t>
            </a:r>
            <a:endParaRPr lang="el-GR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22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549275"/>
            <a:ext cx="8291513" cy="5576888"/>
          </a:xfrm>
        </p:spPr>
        <p:txBody>
          <a:bodyPr/>
          <a:lstStyle/>
          <a:p>
            <a:pPr algn="justLow" rtl="0">
              <a:lnSpc>
                <a:spcPct val="250000"/>
              </a:lnSpc>
            </a:pP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(X) = min {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(A) + … +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 + |X-A|} .//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از این حکم دو نتیجه مهم در نظریه گرافها به دست می آید . این نتایج عبارتند اند ؛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فرع (8-4-د) فرض کنید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 = (E,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یک متروید است . در این صورت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شامل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پایه مجزاست اگر و فقط اگر ، برای هر زیر مجموعه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، داشته باشیم </a:t>
            </a:r>
          </a:p>
          <a:p>
            <a:pPr algn="l">
              <a:lnSpc>
                <a:spcPct val="250000"/>
              </a:lnSpc>
              <a:buFontTx/>
              <a:buNone/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k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 + | E-A  | ≥ k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(E).</a:t>
            </a:r>
            <a:endParaRPr lang="en-US" sz="1800">
              <a:solidFill>
                <a:schemeClr val="bg1"/>
              </a:solidFill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برهان :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شامل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پایه مجزا است ، اگر و فقط اگر اجتماع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نسخه از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، دارای رتبه حداقل</a:t>
            </a:r>
            <a:endParaRPr lang="en-US" sz="1800">
              <a:solidFill>
                <a:schemeClr val="bg1"/>
              </a:solidFill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 algn="justLow">
              <a:lnSpc>
                <a:spcPct val="250000"/>
              </a:lnSpc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k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(E)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باشد . در این صورت حکم از قضیه 8-4-ج  ، به دست می آید . // </a:t>
            </a:r>
          </a:p>
          <a:p>
            <a:pPr algn="justLow">
              <a:lnSpc>
                <a:spcPct val="250000"/>
              </a:lnSpc>
            </a:pPr>
            <a:endParaRPr lang="el-GR" sz="1800">
              <a:solidFill>
                <a:schemeClr val="bg1"/>
              </a:solidFill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</p:txBody>
      </p:sp>
      <p:graphicFrame>
        <p:nvGraphicFramePr>
          <p:cNvPr id="564227" name="Object 3"/>
          <p:cNvGraphicFramePr>
            <a:graphicFrameLocks noGrp="1" noChangeAspect="1"/>
          </p:cNvGraphicFramePr>
          <p:nvPr>
            <p:ph sz="half" idx="2"/>
          </p:nvPr>
        </p:nvGraphicFramePr>
        <p:xfrm>
          <a:off x="1403350" y="1216025"/>
          <a:ext cx="863600" cy="319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245" name="Equation" r:id="rId3" imgW="457200" imgH="190440" progId="Equation.3">
                  <p:embed/>
                </p:oleObj>
              </mc:Choice>
              <mc:Fallback>
                <p:oleObj name="Equation" r:id="rId3" imgW="457200" imgH="1904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350" y="1216025"/>
                        <a:ext cx="863600" cy="31908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2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04813"/>
            <a:ext cx="8518525" cy="6048375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فرع(8-4-ه)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فرض کنید 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M=(E,P)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متروید است . در این صورت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می توان به صورت اجتماع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مجموعه مستقل نوشت اگر و فقط اگر برای هر زیر مجموعه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داشته باشیم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(A)≥| A 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برهان :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در این حالت ، رتبه اجتماع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نسخه از متروید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برابر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| E 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است . در این صورت از قضیه      (8-4ج) نتیجه می شود که     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| E 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≤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(A) + | E - A|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//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اگر فرعهای اخیر را برای مترویدمدار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یک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به کار ببریم ، شرط لازم و کافی برای آن که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شامل جنگلهای فراگیر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یال – مجزا باشد ، و نیز برای آن که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جنگل تجزیه شود به دست می آید به نظر می رسد ، که در واقع این نتایج را ابدا نمی توان از روشهای مستقیم بدست آورد ، بنابراین یک بار دیگر قدرت نظریه متروید ها را برای حل مسائل نظریه گراف یادآور می شویم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2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908050"/>
            <a:ext cx="8642350" cy="5167313"/>
          </a:xfrm>
        </p:spPr>
        <p:txBody>
          <a:bodyPr/>
          <a:lstStyle/>
          <a:p>
            <a:pPr algn="justLow">
              <a:lnSpc>
                <a:spcPct val="250000"/>
              </a:lnSpc>
            </a:pPr>
            <a:r>
              <a:rPr lang="fa-IR" sz="1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(8-4-ز)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شامل جنگلهای فراگیر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یال – مجزا است اگر و فقط اگر برای هر زیر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داشته باشیم .</a:t>
            </a:r>
          </a:p>
          <a:p>
            <a:pPr algn="l">
              <a:lnSpc>
                <a:spcPct val="250000"/>
              </a:lnSpc>
              <a:buFontTx/>
              <a:buNone/>
            </a:pP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k(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ξ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(G) – 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ξ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(H))≤m(G)-m(H)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که در آن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m(H)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m(G)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به ترتیب نشانگر تعداد یالهای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و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هستند . // </a:t>
            </a:r>
          </a:p>
          <a:p>
            <a:pPr algn="justLow">
              <a:lnSpc>
                <a:spcPct val="250000"/>
              </a:lnSpc>
            </a:pP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قضیه (8-4-ه)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را می توان به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جنگل تجزیه کرد اگر و فقط اگر برای هر زیر گراف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از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l-G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ξ</a:t>
            </a:r>
            <a:r>
              <a:rPr lang="en-US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(H) ≤ m(H)</a:t>
            </a:r>
            <a:r>
              <a:rPr lang="fa-IR" sz="1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// . </a:t>
            </a:r>
            <a:endParaRPr lang="en-US" sz="1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3848" y="2276872"/>
            <a:ext cx="2476960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115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پایان</a:t>
            </a:r>
            <a:endParaRPr lang="en-US" sz="115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580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7243</Words>
  <Application>Microsoft Office PowerPoint</Application>
  <PresentationFormat>On-screen Show (4:3)</PresentationFormat>
  <Paragraphs>192</Paragraphs>
  <Slides>56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2" baseType="lpstr">
      <vt:lpstr>Arial</vt:lpstr>
      <vt:lpstr>Arial Unicode MS</vt:lpstr>
      <vt:lpstr>B Titr</vt:lpstr>
      <vt:lpstr>Times New Roman</vt:lpstr>
      <vt:lpstr>Default Design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و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RAHAD RAYANEH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S_A_M</dc:creator>
  <cp:lastModifiedBy>ASUS</cp:lastModifiedBy>
  <cp:revision>24</cp:revision>
  <dcterms:created xsi:type="dcterms:W3CDTF">2006-05-31T05:18:13Z</dcterms:created>
  <dcterms:modified xsi:type="dcterms:W3CDTF">2023-08-03T10:00:02Z</dcterms:modified>
</cp:coreProperties>
</file>