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4"/>
  </p:notesMasterIdLst>
  <p:sldIdLst>
    <p:sldId id="279" r:id="rId2"/>
    <p:sldId id="256" r:id="rId3"/>
    <p:sldId id="264" r:id="rId4"/>
    <p:sldId id="265" r:id="rId5"/>
    <p:sldId id="257" r:id="rId6"/>
    <p:sldId id="263" r:id="rId7"/>
    <p:sldId id="258" r:id="rId8"/>
    <p:sldId id="259" r:id="rId9"/>
    <p:sldId id="262" r:id="rId10"/>
    <p:sldId id="261" r:id="rId11"/>
    <p:sldId id="278" r:id="rId12"/>
    <p:sldId id="266" r:id="rId13"/>
    <p:sldId id="260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5" r:id="rId22"/>
    <p:sldId id="277" r:id="rId23"/>
  </p:sldIdLst>
  <p:sldSz cx="9144000" cy="6858000" type="screen4x3"/>
  <p:notesSz cx="6858000" cy="9144000"/>
  <p:defaultTextStyle>
    <a:defPPr>
      <a:defRPr lang="en-US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 smtClean="0"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 smtClean="0"/>
            </a:lvl1pPr>
          </a:lstStyle>
          <a:p>
            <a:pPr>
              <a:defRPr/>
            </a:pPr>
            <a:fld id="{15E658B2-C5F8-4F18-89C2-BE12EBFC2EDA}" type="datetimeFigureOut">
              <a:rPr lang="fa-IR"/>
              <a:pPr>
                <a:defRPr/>
              </a:pPr>
              <a:t>01/10/1441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fa-IR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 smtClean="0"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 smtClean="0"/>
            </a:lvl1pPr>
          </a:lstStyle>
          <a:p>
            <a:pPr>
              <a:defRPr/>
            </a:pPr>
            <a:fld id="{7B9D1820-F2AD-46E4-B3DD-8FD32A5D0885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415941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fa-IR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B0724BC-9ACF-43A6-84AF-24DE9E434284}" type="slidenum">
              <a:rPr lang="fa-IR"/>
              <a:pPr/>
              <a:t>6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1D4EB-51F0-4E70-ABAD-3D7C5398C8DC}" type="datetimeFigureOut">
              <a:rPr lang="en-US"/>
              <a:pPr>
                <a:defRPr/>
              </a:pPr>
              <a:t>5/23/2020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7B25C-E978-4A89-831F-7C9DF287D3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35D21-F25B-4747-8DBF-235B6530702F}" type="datetimeFigureOut">
              <a:rPr lang="en-US"/>
              <a:pPr>
                <a:defRPr/>
              </a:pPr>
              <a:t>5/23/2020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90973-F455-4865-B49B-50BD1EF00E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36945-17EE-4298-B34A-C32EB5F05ED0}" type="datetimeFigureOut">
              <a:rPr lang="en-US"/>
              <a:pPr>
                <a:defRPr/>
              </a:pPr>
              <a:t>5/23/2020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743B9-806C-4B60-8F4F-5DA9FE21E6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81A8F-F667-46C2-9D15-04CC9966ED1C}" type="datetimeFigureOut">
              <a:rPr lang="en-US"/>
              <a:pPr>
                <a:defRPr/>
              </a:pPr>
              <a:t>5/23/2020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3BBD2-A30D-4EB1-B66C-CE7995AB94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BBF84-2C61-412D-B306-29CE9302CF8B}" type="datetimeFigureOut">
              <a:rPr lang="en-US"/>
              <a:pPr>
                <a:defRPr/>
              </a:pPr>
              <a:t>5/23/2020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32C5C-3849-4AD4-A774-0E3FDAE165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E91CF-B55A-4BE1-85FA-BDAE80548D30}" type="datetimeFigureOut">
              <a:rPr lang="en-US"/>
              <a:pPr>
                <a:defRPr/>
              </a:pPr>
              <a:t>5/23/2020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EF40E-60BE-454D-AC38-D6DFA092E0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0655B-22A9-4FFF-BD8D-0671F095C6F0}" type="datetimeFigureOut">
              <a:rPr lang="en-US"/>
              <a:pPr>
                <a:defRPr/>
              </a:pPr>
              <a:t>5/23/2020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3F97C-21A2-4AFD-A543-55DA4314BB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9530A-1B27-480A-888D-378EA1855B43}" type="datetimeFigureOut">
              <a:rPr lang="en-US"/>
              <a:pPr>
                <a:defRPr/>
              </a:pPr>
              <a:t>5/23/2020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48728-1B95-41D3-A272-D440E81823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070F5-7197-46E8-A4CE-EE32AD70A170}" type="datetimeFigureOut">
              <a:rPr lang="en-US"/>
              <a:pPr>
                <a:defRPr/>
              </a:pPr>
              <a:t>5/23/2020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ED515-CE1C-4D73-AAB8-24D94185A9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8BAAA-93EF-404E-985F-621C2EA7179E}" type="datetimeFigureOut">
              <a:rPr lang="en-US"/>
              <a:pPr>
                <a:defRPr/>
              </a:pPr>
              <a:t>5/23/2020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43B23-6FD0-42DA-9B9F-7467E10BD4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5D017-5990-45BC-94A7-2F1C613D8D86}" type="datetimeFigureOut">
              <a:rPr lang="en-US"/>
              <a:pPr>
                <a:defRPr/>
              </a:pPr>
              <a:t>5/23/2020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4FDB7-F6C4-4175-8F6C-FBCF357264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rtl="0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3291073-A32F-4278-9BC1-8302A4DF339F}" type="datetimeFigureOut">
              <a:rPr lang="en-US"/>
              <a:pPr>
                <a:defRPr/>
              </a:pPr>
              <a:t>5/23/2020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rtl="0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rtl="0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4060D8-AD16-4FE4-BCF8-F0A30D5158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l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l" rtl="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39" r:id="rId2"/>
    <p:sldLayoutId id="2147483748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9" r:id="rId9"/>
    <p:sldLayoutId id="2147483745" r:id="rId10"/>
    <p:sldLayoutId id="2147483746" r:id="rId11"/>
  </p:sldLayoutIdLst>
  <p:txStyles>
    <p:titleStyle>
      <a:lvl1pPr algn="l" rtl="1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r" rtl="1" eaLnBrk="0" fontAlgn="base" hangingPunct="0">
        <a:spcBef>
          <a:spcPct val="20000"/>
        </a:spcBef>
        <a:spcAft>
          <a:spcPct val="0"/>
        </a:spcAft>
        <a:buClr>
          <a:srgbClr val="DE6C36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r" rtl="1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r" rtl="1" eaLnBrk="0" fontAlgn="base" hangingPunct="0">
        <a:spcBef>
          <a:spcPct val="20000"/>
        </a:spcBef>
        <a:spcAft>
          <a:spcPct val="0"/>
        </a:spcAft>
        <a:buClr>
          <a:srgbClr val="DE6C36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r" rtl="1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00074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90600"/>
            <a:ext cx="8229600" cy="990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2  Mitra" pitchFamily="2" charset="-78"/>
              </a:rPr>
              <a:t>موضوع :  نظريه عمومي سيستمها</a:t>
            </a:r>
            <a:endParaRPr lang="fa-IR" dirty="0">
              <a:solidFill>
                <a:schemeClr val="bg1">
                  <a:lumMod val="95000"/>
                  <a:lumOff val="5000"/>
                </a:schemeClr>
              </a:solidFill>
              <a:cs typeface="2  Mitra" pitchFamily="2" charset="-78"/>
            </a:endParaRPr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304800" y="2209800"/>
            <a:ext cx="8534400" cy="4191000"/>
          </a:xfrm>
        </p:spPr>
        <p:txBody>
          <a:bodyPr/>
          <a:lstStyle/>
          <a:p>
            <a:pPr marR="0" algn="ctr" eaLnBrk="1" hangingPunct="1"/>
            <a:r>
              <a:rPr lang="fa-IR" sz="3200" b="1" dirty="0" smtClean="0">
                <a:solidFill>
                  <a:srgbClr val="0D0D0D"/>
                </a:solidFill>
                <a:ea typeface="Majalla UI"/>
              </a:rPr>
              <a:t>مربوط به درس: تئوريهاي مديريت </a:t>
            </a:r>
            <a:r>
              <a:rPr lang="fa-IR" sz="3200" b="1" dirty="0" smtClean="0">
                <a:solidFill>
                  <a:srgbClr val="0D0D0D"/>
                </a:solidFill>
                <a:ea typeface="Majalla UI"/>
              </a:rPr>
              <a:t>پيشرفته</a:t>
            </a:r>
            <a:endParaRPr lang="en-US" sz="3200" b="1" dirty="0" smtClean="0">
              <a:solidFill>
                <a:srgbClr val="0D0D0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dirty="0" smtClean="0"/>
              <a:t>فهرست :</a:t>
            </a:r>
            <a:br>
              <a:rPr lang="fa-IR" dirty="0" smtClean="0"/>
            </a:br>
            <a:endParaRPr lang="fa-IR" dirty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smtClean="0">
                <a:ea typeface="Majalla UI"/>
              </a:rPr>
              <a:t>اهم موضوعاتي كه مورد بحث قرار ميگيرد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fa-IR" smtClean="0"/>
              <a:t>مقدمه: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35163"/>
            <a:ext cx="8382000" cy="4389437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cs typeface="2  Mitra" pitchFamily="2" charset="-78"/>
              </a:rPr>
              <a:t>انسان به طور ذاتي كنجكاو است وهميشه درباره جهان  پيرامون خود پرسشهايي داشته است.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cs typeface="2  Mitra" pitchFamily="2" charset="-78"/>
              </a:rPr>
              <a:t>به مرور كه به وقوف خود به پيچيديگي جهان افزود بخش فيزيكي وعيني جهان را از دنياي درون خود متمايز ساخت بدين ترتيب دانش فلسفه و فلسفه علم مفهوم گسنرده تري پيدا كرد.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cs typeface="2  Mitra" pitchFamily="2" charset="-78"/>
              </a:rPr>
              <a:t>از اين به بعد علم فقط به موجوديتهاي خارجي يا مادي دنياي انسان ميپرداخت و توسط نيوتن به اوج خود رسيد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cs typeface="2  Mitra" pitchFamily="2" charset="-78"/>
              </a:rPr>
              <a:t>با گسترش حوزه هاي علمي بعضي از دانشمندان متوجه شدند مسائل مورد نظر حوزه هاي گوناگون دانش بشري  از حيث ماهيت شبيه همديگرند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cs typeface="2  Mitra" pitchFamily="2" charset="-78"/>
              </a:rPr>
              <a:t>و سرانجام حوزه هاي علوم دو جنبه اي راه را براي پژوهشهاي دو جنبه اي هموار ساخت بيوفيزيك(فيزيك زيستي ) بيوشيمي (شيمي زيستي يا حياتي)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cs typeface="2  Mitra" pitchFamily="2" charset="-78"/>
              </a:rPr>
              <a:t>جنبش واقعی مطالعات  میان رشته ای هنگامی اغاز شد  که دانشمندان دریافتند بیشتر پدیده های مورد نظر آنان از ویژیگیهای مشترک و نظام مند برخوردارند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fa-IR" dirty="0" smtClean="0">
              <a:cs typeface="2  Mitra" pitchFamily="2" charset="-78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fa-IR" dirty="0" smtClean="0">
              <a:cs typeface="2  Mitra" pitchFamily="2" charset="-78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fa-IR" dirty="0">
              <a:cs typeface="2 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a-IR" b="1" smtClean="0"/>
              <a:t>سيستم چيست؟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905000"/>
            <a:ext cx="8839200" cy="4038600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sz="3200" b="1" dirty="0" smtClean="0">
                <a:solidFill>
                  <a:srgbClr val="002060"/>
                </a:solidFill>
                <a:cs typeface="2  Mitra" pitchFamily="2" charset="-78"/>
              </a:rPr>
              <a:t>مجموعه اي از اجزا </a:t>
            </a:r>
            <a:r>
              <a:rPr lang="fa-IR" sz="3200" b="1" dirty="0" smtClean="0">
                <a:solidFill>
                  <a:schemeClr val="bg2">
                    <a:lumMod val="25000"/>
                  </a:schemeClr>
                </a:solidFill>
                <a:cs typeface="2  Mitra" pitchFamily="2" charset="-78"/>
              </a:rPr>
              <a:t>به هم پيوسته </a:t>
            </a:r>
            <a:r>
              <a:rPr lang="fa-IR" sz="3200" b="1" dirty="0" smtClean="0">
                <a:solidFill>
                  <a:srgbClr val="FF0000"/>
                </a:solidFill>
                <a:cs typeface="2  Mitra" pitchFamily="2" charset="-78"/>
              </a:rPr>
              <a:t>كه به علت وابستگي حاكم براجزاي خود </a:t>
            </a:r>
            <a:r>
              <a:rPr lang="fa-IR" sz="3200" b="1" dirty="0" smtClean="0">
                <a:solidFill>
                  <a:srgbClr val="0070C0"/>
                </a:solidFill>
                <a:cs typeface="2  Mitra" pitchFamily="2" charset="-78"/>
              </a:rPr>
              <a:t>كليت جديدي را احراز كرده </a:t>
            </a:r>
            <a:r>
              <a:rPr lang="fa-IR" sz="3200" b="1" dirty="0" smtClean="0">
                <a:solidFill>
                  <a:srgbClr val="00B050"/>
                </a:solidFill>
                <a:cs typeface="2  Mitra" pitchFamily="2" charset="-78"/>
              </a:rPr>
              <a:t>و از نظم و سازمان خاصي برخوردار است</a:t>
            </a:r>
            <a:r>
              <a:rPr lang="fa-IR" sz="3200" b="1" dirty="0" smtClean="0">
                <a:cs typeface="2  Mitra" pitchFamily="2" charset="-78"/>
              </a:rPr>
              <a:t> </a:t>
            </a:r>
            <a:r>
              <a:rPr lang="fa-IR" sz="3200" b="1" dirty="0" smtClean="0">
                <a:solidFill>
                  <a:schemeClr val="tx2">
                    <a:lumMod val="75000"/>
                  </a:schemeClr>
                </a:solidFill>
                <a:cs typeface="2  Mitra" pitchFamily="2" charset="-78"/>
              </a:rPr>
              <a:t>در جهت تحقق هدفي فعاليت ميكند.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fa-IR" sz="3200" b="1" dirty="0" smtClean="0">
              <a:solidFill>
                <a:schemeClr val="tx2">
                  <a:lumMod val="75000"/>
                </a:schemeClr>
              </a:solidFill>
              <a:cs typeface="2  Mitra" pitchFamily="2" charset="-78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fa-IR" sz="3200" b="1" dirty="0" smtClean="0">
              <a:cs typeface="2  Mitra" pitchFamily="2" charset="-78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fa-IR" sz="3200" b="1" dirty="0" smtClean="0">
              <a:cs typeface="2  Mitra" pitchFamily="2" charset="-78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fa-IR" sz="3200" b="1" dirty="0">
              <a:cs typeface="2 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a-IR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2  Mitra" pitchFamily="2" charset="-78"/>
              </a:rPr>
              <a:t>دليل وجودي هر سيستم هدفي است كه براي رسيدن به آن فعاليت ميكند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2  Mitra" pitchFamily="2" charset="-78"/>
              </a:rPr>
              <a:t>ساعت                      زمان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2  Mitra" pitchFamily="2" charset="-78"/>
              </a:rPr>
              <a:t>خودر                       حمل ونقل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2  Mitra" pitchFamily="2" charset="-78"/>
              </a:rPr>
              <a:t>شركت بيمه                بيمه گري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fa-IR" b="1" dirty="0" smtClean="0">
              <a:solidFill>
                <a:schemeClr val="tx1">
                  <a:lumMod val="95000"/>
                  <a:lumOff val="5000"/>
                </a:schemeClr>
              </a:solidFill>
              <a:cs typeface="2  Mitra" pitchFamily="2" charset="-78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fa-IR" b="1" dirty="0" smtClean="0">
              <a:solidFill>
                <a:schemeClr val="tx1">
                  <a:lumMod val="95000"/>
                  <a:lumOff val="5000"/>
                </a:schemeClr>
              </a:solidFill>
              <a:cs typeface="2  Mitra" pitchFamily="2" charset="-78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fa-IR" b="1" dirty="0">
              <a:solidFill>
                <a:schemeClr val="tx1">
                  <a:lumMod val="95000"/>
                  <a:lumOff val="5000"/>
                </a:schemeClr>
              </a:solidFill>
              <a:cs typeface="2  Mitra" pitchFamily="2" charset="-78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rot="10800000">
            <a:off x="6096000" y="3048000"/>
            <a:ext cx="1371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>
            <a:off x="5943600" y="3962400"/>
            <a:ext cx="990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>
            <a:off x="6096000" y="3581400"/>
            <a:ext cx="1371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fa-IR" b="1" smtClean="0"/>
              <a:t>نمونه هاي ازسيستمها :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b="1" smtClean="0">
                <a:cs typeface="2  Mitra" pitchFamily="2" charset="-78"/>
              </a:rPr>
              <a:t>ساعت تشكيل شده از  (عقربه چرخ دنده و.......</a:t>
            </a:r>
          </a:p>
          <a:p>
            <a:pPr eaLnBrk="1" hangingPunct="1"/>
            <a:r>
              <a:rPr lang="fa-IR" b="1" smtClean="0">
                <a:cs typeface="2  Mitra" pitchFamily="2" charset="-78"/>
              </a:rPr>
              <a:t>خودرو                      (چرخ موتور صندلي دستگاه تعليق و........</a:t>
            </a:r>
          </a:p>
          <a:p>
            <a:pPr eaLnBrk="1" hangingPunct="1"/>
            <a:r>
              <a:rPr lang="fa-IR" b="1" smtClean="0">
                <a:cs typeface="2  Mitra" pitchFamily="2" charset="-78"/>
              </a:rPr>
              <a:t>بدن انسان               (زبان دست پا دستگاه تنفس دستگاه گوارش</a:t>
            </a:r>
          </a:p>
          <a:p>
            <a:pPr eaLnBrk="1" hangingPunct="1"/>
            <a:r>
              <a:rPr lang="fa-IR" b="1" smtClean="0">
                <a:cs typeface="2  Mitra" pitchFamily="2" charset="-78"/>
              </a:rPr>
              <a:t>شركت بيمه             (واحد بازاريابي خسارت اداري مالي فني و.......</a:t>
            </a:r>
          </a:p>
          <a:p>
            <a:pPr eaLnBrk="1" hangingPunct="1"/>
            <a:r>
              <a:rPr lang="fa-IR" b="1" smtClean="0">
                <a:cs typeface="2  Mitra" pitchFamily="2" charset="-78"/>
              </a:rPr>
              <a:t>هئيت وزيران           (ريئس جمهور معاونين وزير................</a:t>
            </a:r>
          </a:p>
          <a:p>
            <a:pPr eaLnBrk="1" hangingPunct="1"/>
            <a:endParaRPr lang="fa-IR" b="1" smtClean="0">
              <a:ea typeface="Majalla U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انواع سيستمها</a:t>
            </a:r>
            <a:endParaRPr lang="fa-IR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b="1" dirty="0" smtClean="0"/>
              <a:t>مفيد ومضر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b="1" dirty="0" smtClean="0"/>
              <a:t>قابل استفاده و غير قابل استفاده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fa-IR" b="1" dirty="0" smtClean="0"/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fa-IR" b="1" dirty="0" smtClean="0"/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b="1" dirty="0" smtClean="0">
                <a:solidFill>
                  <a:srgbClr val="002060"/>
                </a:solidFill>
              </a:rPr>
              <a:t>                                                    سرخ خون(مهره داران)</a:t>
            </a:r>
          </a:p>
          <a:p>
            <a:pPr marL="514350" indent="-51435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b="1" dirty="0" smtClean="0">
                <a:solidFill>
                  <a:srgbClr val="002060"/>
                </a:solidFill>
              </a:rPr>
              <a:t> </a:t>
            </a:r>
            <a:r>
              <a:rPr lang="fa-IR" b="1" dirty="0" smtClean="0"/>
              <a:t>طبقه بندي توسط ارسطو</a:t>
            </a:r>
            <a:r>
              <a:rPr lang="fa-IR" b="1" dirty="0" smtClean="0">
                <a:solidFill>
                  <a:srgbClr val="002060"/>
                </a:solidFill>
              </a:rPr>
              <a:t>           غير سرخ خون(بي مهرگان)</a:t>
            </a:r>
          </a:p>
          <a:p>
            <a:pPr marL="514350" indent="-51435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b="1" dirty="0" smtClean="0">
                <a:solidFill>
                  <a:srgbClr val="002060"/>
                </a:solidFill>
              </a:rPr>
              <a:t>                                                   گياهان (كه براساس اندازه و ظاهر به 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b="1" dirty="0" smtClean="0"/>
              <a:t>          </a:t>
            </a:r>
            <a:r>
              <a:rPr lang="fa-IR" b="1" dirty="0" smtClean="0">
                <a:solidFill>
                  <a:srgbClr val="FF00FF"/>
                </a:solidFill>
              </a:rPr>
              <a:t>علفها  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b="1" dirty="0" smtClean="0">
                <a:solidFill>
                  <a:srgbClr val="FF00FF"/>
                </a:solidFill>
              </a:rPr>
              <a:t>          گياهان بوته دار 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b="1" dirty="0" smtClean="0">
                <a:solidFill>
                  <a:srgbClr val="FF00FF"/>
                </a:solidFill>
              </a:rPr>
              <a:t>           و درختان                                         </a:t>
            </a:r>
            <a:r>
              <a:rPr lang="fa-IR" sz="1500" b="1" dirty="0" smtClean="0">
                <a:solidFill>
                  <a:srgbClr val="002060"/>
                </a:solidFill>
              </a:rPr>
              <a:t>(رضاييان ،علي،1376،ص21)</a:t>
            </a:r>
          </a:p>
        </p:txBody>
      </p:sp>
      <p:sp>
        <p:nvSpPr>
          <p:cNvPr id="4" name="Right Brace 3"/>
          <p:cNvSpPr/>
          <p:nvPr/>
        </p:nvSpPr>
        <p:spPr>
          <a:xfrm>
            <a:off x="4343400" y="3581400"/>
            <a:ext cx="76200" cy="10668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fa-IR"/>
          </a:p>
        </p:txBody>
      </p:sp>
      <p:sp>
        <p:nvSpPr>
          <p:cNvPr id="5" name="Right Brace 4"/>
          <p:cNvSpPr/>
          <p:nvPr/>
        </p:nvSpPr>
        <p:spPr>
          <a:xfrm>
            <a:off x="7924800" y="4876800"/>
            <a:ext cx="46038" cy="990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0" y="704850"/>
            <a:ext cx="8686800" cy="1143000"/>
          </a:xfrm>
        </p:spPr>
        <p:txBody>
          <a:bodyPr/>
          <a:lstStyle/>
          <a:p>
            <a:pPr algn="ctr" eaLnBrk="1" hangingPunct="1"/>
            <a:r>
              <a:rPr lang="fa-IR" sz="2400" b="1" smtClean="0">
                <a:cs typeface="2  Mitra" pitchFamily="2" charset="-78"/>
              </a:rPr>
              <a:t>اين نظريه تا زماني كه لينائوس  انديشه  لزوم طبقه بندي اجزا و عناصر پديده ها را مطرح كرد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935163"/>
            <a:ext cx="8686800" cy="4389437"/>
          </a:xfrm>
        </p:spPr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sz="3000" b="1" dirty="0" smtClean="0">
                <a:cs typeface="2  Mitra" pitchFamily="2" charset="-78"/>
              </a:rPr>
              <a:t>هر طرح طبقه بندي هرچند هم كه قراردادي باشد با يك هدف ذهني وي‍ژه اي تنظيم ميشود: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sz="3000" b="1" dirty="0" smtClean="0">
                <a:cs typeface="2  Mitra" pitchFamily="2" charset="-78"/>
              </a:rPr>
              <a:t>دانش آموزان             بر مبناي                توانايي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sz="3000" b="1" dirty="0" smtClean="0">
                <a:cs typeface="2  Mitra" pitchFamily="2" charset="-78"/>
              </a:rPr>
              <a:t>آب و هوا                                                ميزان بارندگي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sz="3000" b="1" dirty="0" smtClean="0">
                <a:cs typeface="2  Mitra" pitchFamily="2" charset="-78"/>
              </a:rPr>
              <a:t>كتابها                                                    ميزان تخيلي يا واقعي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sz="3000" b="1" dirty="0" smtClean="0">
                <a:cs typeface="2  Mitra" pitchFamily="2" charset="-78"/>
              </a:rPr>
              <a:t>و...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fa-IR" sz="3000" b="1" dirty="0" smtClean="0">
              <a:cs typeface="2  Mitra" pitchFamily="2" charset="-78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sz="3000" b="1" dirty="0" smtClean="0">
                <a:cs typeface="2  Mitra" pitchFamily="2" charset="-78"/>
              </a:rPr>
              <a:t>طبقه سيستمها را ميتوان بر اساس عوامل متعددي انجام داد از جمله: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fa-IR" sz="4000" b="1" dirty="0" smtClean="0">
              <a:cs typeface="2  Mitra" pitchFamily="2" charset="-78"/>
            </a:endParaRPr>
          </a:p>
          <a:p>
            <a:pPr marL="274320" indent="-274320" algn="ctr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ü"/>
              <a:defRPr/>
            </a:pPr>
            <a:r>
              <a:rPr lang="fa-IR" sz="4000" b="1" dirty="0" smtClean="0">
                <a:cs typeface="2  Mitra" pitchFamily="2" charset="-78"/>
              </a:rPr>
              <a:t>پيچيدگي</a:t>
            </a:r>
            <a:endParaRPr lang="fa-IR" sz="4000" b="1" dirty="0">
              <a:cs typeface="2 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a-IR" b="1" smtClean="0">
                <a:cs typeface="2  Mitra" pitchFamily="2" charset="-78"/>
              </a:rPr>
              <a:t>طبقه بندي سيستمها از نظر بولدينگ: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52400" y="1935163"/>
            <a:ext cx="8763000" cy="4389437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2400" b="1" smtClean="0">
                <a:cs typeface="2  Mitra" pitchFamily="2" charset="-78"/>
              </a:rPr>
              <a:t>سيستمهاي ايستا  نقشه زمين  نموادرها(سطح چهارچوبها)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2400" b="1" smtClean="0">
                <a:cs typeface="2  Mitra" pitchFamily="2" charset="-78"/>
              </a:rPr>
              <a:t>سیستمهای متحرک ساده      دوچرخه  منظومه شمسی  نظریه های فیزیک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2400" b="1" smtClean="0">
                <a:cs typeface="2  Mitra" pitchFamily="2" charset="-78"/>
              </a:rPr>
              <a:t>سايبرنتيكي  سازکارهای کنترل خودکار وخود تنظیم    ترموستات و موشک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2400" b="1" smtClean="0">
                <a:cs typeface="2  Mitra" pitchFamily="2" charset="-78"/>
              </a:rPr>
              <a:t>سيستمهاي باز  وقادر به تولید مثل (مرز جدایی بین موجود زنده و جماد )سلول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2400" b="1" smtClean="0">
                <a:cs typeface="2  Mitra" pitchFamily="2" charset="-78"/>
              </a:rPr>
              <a:t>تكاملي  ،رستنی      گياهان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2400" b="1" smtClean="0">
                <a:cs typeface="2  Mitra" pitchFamily="2" charset="-78"/>
              </a:rPr>
              <a:t>حيوانات گیرنده های اطلاعاتی مثل گوش و چشم دارند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2400" b="1" smtClean="0">
                <a:cs typeface="2  Mitra" pitchFamily="2" charset="-78"/>
              </a:rPr>
              <a:t>انسانها خود آگاه  هدف جو کمالجو  وحلال مشکلات 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2400" b="1" smtClean="0">
                <a:cs typeface="2  Mitra" pitchFamily="2" charset="-78"/>
              </a:rPr>
              <a:t>اجتماعي واحد تشکیل دهنده انسان نیست بلکه نقشی است که انسان در سیستم اجتماعی بازی میکند 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2400" b="1" smtClean="0">
                <a:cs typeface="2  Mitra" pitchFamily="2" charset="-78"/>
              </a:rPr>
              <a:t>فراشناختي گیرنده های بشر قادر به گرفتن اطلاعات از ان نیست  مثل  مرگ</a:t>
            </a:r>
          </a:p>
        </p:txBody>
      </p:sp>
      <p:sp>
        <p:nvSpPr>
          <p:cNvPr id="4" name="Rectangle 3"/>
          <p:cNvSpPr/>
          <p:nvPr/>
        </p:nvSpPr>
        <p:spPr>
          <a:xfrm>
            <a:off x="496633" y="3635514"/>
            <a:ext cx="4780993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000" b="1" spc="150" dirty="0">
                <a:ln w="11430"/>
                <a:solidFill>
                  <a:srgbClr val="FF0000"/>
                </a:solidFill>
                <a:latin typeface="+mn-lt"/>
                <a:cs typeface="+mn-cs"/>
              </a:rPr>
              <a:t>در اين تقسيم بندي پيچيدگي از طبقه اي به طبق ديگر بيشتر ميشود</a:t>
            </a:r>
            <a:endParaRPr lang="en-US" sz="2000" b="1" spc="150" dirty="0">
              <a:ln w="11430"/>
              <a:solidFill>
                <a:srgbClr val="FF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a-IR" smtClean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8534400" cy="5105400"/>
          </a:xfrm>
        </p:spPr>
        <p:txBody>
          <a:bodyPr/>
          <a:lstStyle/>
          <a:p>
            <a:pPr eaLnBrk="1" hangingPunct="1"/>
            <a:r>
              <a:rPr lang="fa-IR" sz="3000" b="1" smtClean="0">
                <a:cs typeface="2  Mitra" pitchFamily="2" charset="-78"/>
              </a:rPr>
              <a:t>سه سطح اول مشتمل بر سیستمهای فیزیکی و مکانیکی هستند و با علوم طبیعی _فیزیک سرو کار دارند0 </a:t>
            </a:r>
          </a:p>
          <a:p>
            <a:pPr eaLnBrk="1" hangingPunct="1"/>
            <a:r>
              <a:rPr lang="fa-IR" sz="3000" b="1" smtClean="0">
                <a:cs typeface="2  Mitra" pitchFamily="2" charset="-78"/>
              </a:rPr>
              <a:t>سه سطح بعدی از سیستمهای بیولوژیکی تشکیل شده اند و قلمرو زیست شناسی  گیاه شناسی جانور شناسی و پزشکی محسوب میشوند0 </a:t>
            </a:r>
          </a:p>
          <a:p>
            <a:pPr eaLnBrk="1" hangingPunct="1"/>
            <a:r>
              <a:rPr lang="fa-IR" sz="3000" b="1" smtClean="0">
                <a:cs typeface="2  Mitra" pitchFamily="2" charset="-78"/>
              </a:rPr>
              <a:t>سیستمهای سه سطح آخر نیز با علوم انسانی  اجتماعی  رفتاری هنر و مذهب سرو کار دارند0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a-IR" b="1" smtClean="0">
                <a:cs typeface="2  Mitra" pitchFamily="2" charset="-78"/>
              </a:rPr>
              <a:t>خواص سيستمها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3000" b="1" smtClean="0">
                <a:ea typeface="Majalla UI"/>
                <a:cs typeface="2  Mitra" pitchFamily="2" charset="-78"/>
              </a:rPr>
              <a:t>کلیت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3000" b="1" smtClean="0">
                <a:ea typeface="Majalla UI"/>
                <a:cs typeface="2  Mitra" pitchFamily="2" charset="-78"/>
              </a:rPr>
              <a:t>سلسله مراتب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3000" b="1" smtClean="0">
                <a:ea typeface="Majalla UI"/>
                <a:cs typeface="2  Mitra" pitchFamily="2" charset="-78"/>
              </a:rPr>
              <a:t>همبستگی بین اجزا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3000" b="1" smtClean="0">
                <a:ea typeface="Majalla UI"/>
                <a:cs typeface="2  Mitra" pitchFamily="2" charset="-78"/>
              </a:rPr>
              <a:t>تناسب بین اجزا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3000" b="1" smtClean="0">
                <a:ea typeface="Majalla UI"/>
                <a:cs typeface="2  Mitra" pitchFamily="2" charset="-78"/>
              </a:rPr>
              <a:t>میل به جاودانگی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3000" b="1" smtClean="0">
                <a:ea typeface="Majalla UI"/>
                <a:cs typeface="2  Mitra" pitchFamily="2" charset="-78"/>
              </a:rPr>
              <a:t>گرایش به فنا (آنتروپی)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3000" b="1" smtClean="0">
                <a:ea typeface="Majalla UI"/>
                <a:cs typeface="2  Mitra" pitchFamily="2" charset="-78"/>
              </a:rPr>
              <a:t>وجود زیر سیستمها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a-IR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2  Mitra" pitchFamily="2" charset="-78"/>
              </a:rPr>
              <a:t>تفكر سيستمي چيست؟</a:t>
            </a:r>
            <a:endParaRPr lang="fa-IR" b="1" dirty="0">
              <a:solidFill>
                <a:schemeClr val="tx1">
                  <a:lumMod val="95000"/>
                  <a:lumOff val="5000"/>
                </a:schemeClr>
              </a:solidFill>
              <a:cs typeface="2  Mitra" pitchFamily="2" charset="-78"/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fa-IR" sz="3000" b="1" smtClean="0">
                <a:ea typeface="Majalla UI"/>
                <a:cs typeface="2  Mitra" pitchFamily="2" charset="-78"/>
              </a:rPr>
              <a:t>شيوه فكري در مقابل تفكر تجزيه نگر است</a:t>
            </a:r>
          </a:p>
          <a:p>
            <a:pPr eaLnBrk="1" hangingPunct="1"/>
            <a:r>
              <a:rPr lang="fa-IR" sz="3000" b="1" smtClean="0">
                <a:ea typeface="Majalla UI"/>
                <a:cs typeface="2  Mitra" pitchFamily="2" charset="-78"/>
              </a:rPr>
              <a:t>تفكر سيستمي ميگويد به جاي تجزيه و تحليل و ريز كردن مسائل به تركيب آنها براي حل آنها دست بزنيد</a:t>
            </a:r>
          </a:p>
          <a:p>
            <a:pPr eaLnBrk="1" hangingPunct="1"/>
            <a:r>
              <a:rPr lang="fa-IR" sz="3000" b="1" smtClean="0">
                <a:ea typeface="Majalla UI"/>
                <a:cs typeface="2  Mitra" pitchFamily="2" charset="-78"/>
              </a:rPr>
              <a:t>درتفكر تجزيه مدار ذهن محقق به بخش خارجي جهان معطوف ميشود</a:t>
            </a:r>
          </a:p>
          <a:p>
            <a:pPr eaLnBrk="1" hangingPunct="1"/>
            <a:r>
              <a:rPr lang="fa-IR" sz="3000" b="1" smtClean="0">
                <a:ea typeface="Majalla UI"/>
                <a:cs typeface="2  Mitra" pitchFamily="2" charset="-78"/>
              </a:rPr>
              <a:t>هرپديدهاي حاصل تجزيه ساير پديدهاست</a:t>
            </a:r>
          </a:p>
          <a:p>
            <a:pPr eaLnBrk="1" hangingPunct="1"/>
            <a:r>
              <a:rPr lang="fa-IR" sz="3000" b="1" smtClean="0">
                <a:ea typeface="Majalla UI"/>
                <a:cs typeface="2  Mitra" pitchFamily="2" charset="-78"/>
              </a:rPr>
              <a:t>به علت و معلول تاكيد ميشود</a:t>
            </a:r>
          </a:p>
          <a:p>
            <a:pPr eaLnBrk="1" hangingPunct="1"/>
            <a:r>
              <a:rPr lang="fa-IR" sz="3000" b="1" smtClean="0">
                <a:ea typeface="Majalla UI"/>
                <a:cs typeface="2  Mitra" pitchFamily="2" charset="-78"/>
              </a:rPr>
              <a:t>دقت افزايش ميابد</a:t>
            </a:r>
          </a:p>
          <a:p>
            <a:pPr eaLnBrk="1" hangingPunct="1"/>
            <a:endParaRPr lang="fa-IR" sz="3000" b="1" smtClean="0">
              <a:ea typeface="Majalla UI"/>
              <a:cs typeface="2  Mitra" pitchFamily="2" charset="-78"/>
            </a:endParaRPr>
          </a:p>
          <a:p>
            <a:pPr eaLnBrk="1" hangingPunct="1"/>
            <a:endParaRPr lang="fa-IR" sz="3000" b="1" smtClean="0">
              <a:ea typeface="Majalla UI"/>
              <a:cs typeface="2 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54305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a-IR" b="1" dirty="0" smtClean="0">
                <a:cs typeface="2  Mitra" pitchFamily="2" charset="-78"/>
              </a:rPr>
              <a:t/>
            </a:r>
            <a:br>
              <a:rPr lang="fa-IR" b="1" dirty="0" smtClean="0">
                <a:cs typeface="2  Mitra" pitchFamily="2" charset="-78"/>
              </a:rPr>
            </a:br>
            <a:r>
              <a:rPr lang="fa-IR" b="1" dirty="0" smtClean="0">
                <a:cs typeface="2  Mitra" pitchFamily="2" charset="-78"/>
              </a:rPr>
              <a:t/>
            </a:r>
            <a:br>
              <a:rPr lang="fa-IR" b="1" dirty="0" smtClean="0">
                <a:cs typeface="2  Mitra" pitchFamily="2" charset="-78"/>
              </a:rPr>
            </a:br>
            <a:r>
              <a:rPr lang="fa-IR" b="1" dirty="0" smtClean="0">
                <a:cs typeface="2  Mitra" pitchFamily="2" charset="-78"/>
              </a:rPr>
              <a:t/>
            </a:r>
            <a:br>
              <a:rPr lang="fa-IR" b="1" dirty="0" smtClean="0">
                <a:cs typeface="2  Mitra" pitchFamily="2" charset="-78"/>
              </a:rPr>
            </a:br>
            <a:r>
              <a:rPr lang="fa-IR" b="1" dirty="0" smtClean="0">
                <a:cs typeface="2  Mitra" pitchFamily="2" charset="-78"/>
              </a:rPr>
              <a:t/>
            </a:r>
            <a:br>
              <a:rPr lang="fa-IR" b="1" dirty="0" smtClean="0">
                <a:cs typeface="2  Mitra" pitchFamily="2" charset="-78"/>
              </a:rPr>
            </a:br>
            <a:r>
              <a:rPr lang="fa-IR" b="1" dirty="0" smtClean="0">
                <a:cs typeface="2  Mitra" pitchFamily="2" charset="-78"/>
              </a:rPr>
              <a:t/>
            </a:r>
            <a:br>
              <a:rPr lang="fa-IR" b="1" dirty="0" smtClean="0">
                <a:cs typeface="2  Mitra" pitchFamily="2" charset="-78"/>
              </a:rPr>
            </a:br>
            <a:r>
              <a:rPr lang="fa-IR" b="1" dirty="0" smtClean="0">
                <a:cs typeface="2  Mitra" pitchFamily="2" charset="-78"/>
              </a:rPr>
              <a:t>در تفكر سيستمي :</a:t>
            </a:r>
            <a:br>
              <a:rPr lang="fa-IR" b="1" dirty="0" smtClean="0">
                <a:cs typeface="2  Mitra" pitchFamily="2" charset="-78"/>
              </a:rPr>
            </a:br>
            <a:endParaRPr lang="fa-IR" b="1" dirty="0">
              <a:cs typeface="2  Mitra" pitchFamily="2" charset="-78"/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3000" b="1" smtClean="0">
                <a:ea typeface="Majalla UI"/>
                <a:cs typeface="2  Mitra" pitchFamily="2" charset="-78"/>
              </a:rPr>
              <a:t>همه چيز از راه ادراك بدست مي ايد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3000" b="1" smtClean="0">
                <a:ea typeface="Majalla UI"/>
                <a:cs typeface="2  Mitra" pitchFamily="2" charset="-78"/>
              </a:rPr>
              <a:t>كل نگري به جاي جزيي نگري وجود دارد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3000" b="1" smtClean="0">
                <a:ea typeface="Majalla UI"/>
                <a:cs typeface="2  Mitra" pitchFamily="2" charset="-78"/>
              </a:rPr>
              <a:t>متفكر سيستمي سعي ميكند به جاي شكستن كل به اجزا ادراك خود را بر پديدهاي واقعي منطبق كند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sz="3000" b="1" smtClean="0">
                <a:ea typeface="Majalla UI"/>
                <a:cs typeface="2  Mitra" pitchFamily="2" charset="-78"/>
              </a:rPr>
              <a:t>تا شناخت خود را بهبود بخشد</a:t>
            </a:r>
          </a:p>
          <a:p>
            <a:pPr marL="514350" indent="-514350" eaLnBrk="1" hangingPunct="1">
              <a:buFont typeface="Wingdings 2" pitchFamily="18" charset="2"/>
              <a:buNone/>
            </a:pPr>
            <a:endParaRPr lang="fa-IR" sz="3000" b="1" smtClean="0">
              <a:ea typeface="Majalla UI"/>
              <a:cs typeface="2 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a-IR" smtClean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0" y="2209800"/>
            <a:ext cx="8915400" cy="4114800"/>
          </a:xfrm>
        </p:spPr>
        <p:txBody>
          <a:bodyPr/>
          <a:lstStyle/>
          <a:p>
            <a:pPr eaLnBrk="1" hangingPunct="1"/>
            <a:r>
              <a:rPr lang="fa-IR" b="1" smtClean="0">
                <a:ea typeface="Majalla UI"/>
                <a:cs typeface="2  Mitra" pitchFamily="2" charset="-78"/>
              </a:rPr>
              <a:t>تفكر سيستمي تفاوت زيادي با تفكر تجزيه مداردارد </a:t>
            </a:r>
          </a:p>
          <a:p>
            <a:pPr eaLnBrk="1" hangingPunct="1"/>
            <a:r>
              <a:rPr lang="fa-IR" b="1" smtClean="0">
                <a:ea typeface="Majalla UI"/>
                <a:cs typeface="2  Mitra" pitchFamily="2" charset="-78"/>
              </a:rPr>
              <a:t>اين دو مكمل همديگرند</a:t>
            </a:r>
          </a:p>
          <a:p>
            <a:pPr eaLnBrk="1" hangingPunct="1"/>
            <a:r>
              <a:rPr lang="fa-IR" b="1" smtClean="0">
                <a:ea typeface="Majalla UI"/>
                <a:cs typeface="2  Mitra" pitchFamily="2" charset="-78"/>
              </a:rPr>
              <a:t>تفكر سيستمي راهي مطمئن تر براي شناخت پديدهاي پيچيده است</a:t>
            </a:r>
          </a:p>
          <a:p>
            <a:pPr eaLnBrk="1" hangingPunct="1"/>
            <a:r>
              <a:rPr lang="fa-IR" b="1" smtClean="0">
                <a:ea typeface="Majalla UI"/>
                <a:cs typeface="2  Mitra" pitchFamily="2" charset="-78"/>
              </a:rPr>
              <a:t>مطالعه فراگردهاي به هم پيوسته اجزاي يك سيستم مفيد تر از تحليل انهاست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a-IR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b="1" dirty="0" smtClean="0">
                <a:cs typeface="2  Mitra" pitchFamily="2" charset="-78"/>
              </a:rPr>
              <a:t>نگرش سيستمي با رشد وتوسعه دو جنبش جداگانه كه تقريبا هدف واحدي رادنبال ميكردند هويت مستقلي پيدا كرد: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fa-IR" b="1" dirty="0" smtClean="0">
              <a:cs typeface="2  Mitra" pitchFamily="2" charset="-78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b="1" dirty="0" smtClean="0">
                <a:cs typeface="2  Mitra" pitchFamily="2" charset="-78"/>
              </a:rPr>
              <a:t>نظريه عمومي سيستمها(</a:t>
            </a:r>
            <a:r>
              <a:rPr lang="en-US" b="1" dirty="0" err="1" smtClean="0">
                <a:cs typeface="2  Mitra" pitchFamily="2" charset="-78"/>
              </a:rPr>
              <a:t>gineral</a:t>
            </a:r>
            <a:r>
              <a:rPr lang="en-US" b="1" dirty="0" smtClean="0">
                <a:cs typeface="2  Mitra" pitchFamily="2" charset="-78"/>
              </a:rPr>
              <a:t>  system  theory</a:t>
            </a:r>
            <a:r>
              <a:rPr lang="fa-IR" b="1" dirty="0" smtClean="0">
                <a:cs typeface="2  Mitra" pitchFamily="2" charset="-78"/>
              </a:rPr>
              <a:t> </a:t>
            </a:r>
            <a:r>
              <a:rPr lang="en-US" b="1" dirty="0" smtClean="0">
                <a:cs typeface="2  Mitra" pitchFamily="2" charset="-78"/>
              </a:rPr>
              <a:t> (</a:t>
            </a:r>
            <a:endParaRPr lang="fa-IR" b="1" dirty="0" smtClean="0">
              <a:cs typeface="2  Mitra" pitchFamily="2" charset="-78"/>
            </a:endParaRP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b="1" dirty="0" smtClean="0">
                <a:cs typeface="2  Mitra" pitchFamily="2" charset="-78"/>
              </a:rPr>
              <a:t>علم كنترل ارتباطات (سايبرنتيك)</a:t>
            </a:r>
            <a:endParaRPr lang="fa-IR" b="1" dirty="0">
              <a:cs typeface="2 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a-IR" b="1" smtClean="0">
                <a:cs typeface="2  Mitra" pitchFamily="2" charset="-78"/>
              </a:rPr>
              <a:t>نظريه عمومي سيتمها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163"/>
            <a:ext cx="8534400" cy="4694237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b="1" dirty="0" smtClean="0">
                <a:cs typeface="2  Mitra" pitchFamily="2" charset="-78"/>
              </a:rPr>
              <a:t>انجمن پژوهشي سيستمهاي عمومي در 1954 توسط افرادزير بنا شد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b="1" dirty="0" smtClean="0">
                <a:cs typeface="2  Mitra" pitchFamily="2" charset="-78"/>
              </a:rPr>
              <a:t>برتالنفي (زیست شناس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b="1" dirty="0" smtClean="0">
                <a:cs typeface="2  Mitra" pitchFamily="2" charset="-78"/>
              </a:rPr>
              <a:t>بولدينگ (اقتصاد دان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b="1" dirty="0" smtClean="0">
                <a:cs typeface="2  Mitra" pitchFamily="2" charset="-78"/>
              </a:rPr>
              <a:t>راپوپورت ( ریاضیدان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b="1" dirty="0" smtClean="0">
                <a:cs typeface="2  Mitra" pitchFamily="2" charset="-78"/>
              </a:rPr>
              <a:t>رالف جرارد (فیزیولوژیست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b="1" dirty="0" smtClean="0">
                <a:cs typeface="2  Mitra" pitchFamily="2" charset="-78"/>
              </a:rPr>
              <a:t>اهداف اين انجمن عبارت بود از :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b="1" dirty="0" smtClean="0">
                <a:cs typeface="2  Mitra" pitchFamily="2" charset="-78"/>
              </a:rPr>
              <a:t>انتقال يافته هاي يك حوزه علمي به حوزه هاي ديگر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b="1" dirty="0" smtClean="0">
                <a:cs typeface="2  Mitra" pitchFamily="2" charset="-78"/>
              </a:rPr>
              <a:t>تشويق به ايجاد و طراحي مدلهاي نظري 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b="1" dirty="0" smtClean="0">
                <a:cs typeface="2  Mitra" pitchFamily="2" charset="-78"/>
              </a:rPr>
              <a:t>حداقل كردن تكرار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b="1" dirty="0" smtClean="0">
                <a:cs typeface="2  Mitra" pitchFamily="2" charset="-78"/>
              </a:rPr>
              <a:t>ايجاد وحدت در ميان علوم</a:t>
            </a:r>
            <a:endParaRPr lang="fa-IR" b="1" dirty="0">
              <a:cs typeface="2 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a-IR" b="1" smtClean="0">
                <a:cs typeface="2  Mitra" pitchFamily="2" charset="-78"/>
              </a:rPr>
              <a:t>انقلاب ارگانيك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038600"/>
          </a:xfrm>
        </p:spPr>
        <p:txBody>
          <a:bodyPr/>
          <a:lstStyle/>
          <a:p>
            <a:pPr eaLnBrk="1" hangingPunct="1"/>
            <a:r>
              <a:rPr lang="fa-IR" b="1" smtClean="0">
                <a:ea typeface="Majalla UI"/>
                <a:cs typeface="2  Mitra" pitchFamily="2" charset="-78"/>
              </a:rPr>
              <a:t>برخلاف پديده هاي فيزيكي مانند جاذبه و الكتريسيته پديده حيات فقط در موجوديتهاي منحصر به فرد به نام ارگانيسم يافت ميشود </a:t>
            </a:r>
          </a:p>
          <a:p>
            <a:pPr eaLnBrk="1" hangingPunct="1"/>
            <a:r>
              <a:rPr lang="fa-IR" b="1" smtClean="0">
                <a:ea typeface="Majalla UI"/>
                <a:cs typeface="2  Mitra" pitchFamily="2" charset="-78"/>
              </a:rPr>
              <a:t>هر ارگانيسم يك سيستم بدين معني كه اجزا و فراگردهاي ان در تعامل طرفيني نظمي پويا دارند </a:t>
            </a:r>
          </a:p>
          <a:p>
            <a:pPr eaLnBrk="1" hangingPunct="1"/>
            <a:r>
              <a:rPr lang="fa-IR" b="1" smtClean="0">
                <a:ea typeface="Majalla UI"/>
                <a:cs typeface="2  Mitra" pitchFamily="2" charset="-78"/>
              </a:rPr>
              <a:t>نظريه عمومي سيستمها به شدت از يافتهاي زيست شناسي رياضيات و اقتصاد بهره ميگيرد </a:t>
            </a:r>
          </a:p>
          <a:p>
            <a:pPr eaLnBrk="1" hangingPunct="1"/>
            <a:r>
              <a:rPr lang="fa-IR" b="1" smtClean="0">
                <a:ea typeface="Majalla UI"/>
                <a:cs typeface="2  Mitra" pitchFamily="2" charset="-78"/>
              </a:rPr>
              <a:t>زمينه اصلي مطالعه و قلمرو موضوعي ان پديده رشد و تكامل است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a-IR" b="1" smtClean="0">
                <a:cs typeface="2  Mitra" pitchFamily="2" charset="-78"/>
              </a:rPr>
              <a:t>ويژيگيهاي نظريه عمومي سيستمها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cs typeface="2  Mitra" pitchFamily="2" charset="-78"/>
              </a:rPr>
              <a:t>هدف نظريه عمومي سيستمها كشف قوانين ونظم ذاتي انواع پديده هاست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cs typeface="2  Mitra" pitchFamily="2" charset="-78"/>
              </a:rPr>
              <a:t>از اين رو آن را سيالترين نظريه سيستمي به شمار مي ايد زيرا در چهارچوب نظري آن هيچ نظريه قاطعي ارائه نشده است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dirty="0" smtClean="0">
                <a:cs typeface="2  Mitra" pitchFamily="2" charset="-78"/>
              </a:rPr>
              <a:t>به هم پيوستگي اجزا   عناصر ناپیوسته هرگز نمیتواند سیستم را تشکیل دهد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dirty="0" smtClean="0">
                <a:cs typeface="2  Mitra" pitchFamily="2" charset="-78"/>
              </a:rPr>
              <a:t>كل گرايي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dirty="0" smtClean="0">
                <a:cs typeface="2  Mitra" pitchFamily="2" charset="-78"/>
              </a:rPr>
              <a:t>هدف جو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dirty="0" smtClean="0">
                <a:cs typeface="2  Mitra" pitchFamily="2" charset="-78"/>
              </a:rPr>
              <a:t>وروديها و خروجيها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dirty="0" smtClean="0">
                <a:cs typeface="2  Mitra" pitchFamily="2" charset="-78"/>
              </a:rPr>
              <a:t>تبديل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dirty="0" smtClean="0">
                <a:cs typeface="2  Mitra" pitchFamily="2" charset="-78"/>
              </a:rPr>
              <a:t>آنتروپي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dirty="0" smtClean="0">
                <a:cs typeface="2  Mitra" pitchFamily="2" charset="-78"/>
              </a:rPr>
              <a:t>تنظيم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dirty="0" smtClean="0">
                <a:cs typeface="2  Mitra" pitchFamily="2" charset="-78"/>
              </a:rPr>
              <a:t>سلسله مراتب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dirty="0" smtClean="0">
                <a:cs typeface="2  Mitra" pitchFamily="2" charset="-78"/>
              </a:rPr>
              <a:t>جداسازي 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i="1" dirty="0" smtClean="0">
                <a:cs typeface="2  Mitra" pitchFamily="2" charset="-78"/>
              </a:rPr>
              <a:t>هم پاياني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endParaRPr lang="fa-IR" dirty="0" smtClean="0">
              <a:cs typeface="2  Mitra" pitchFamily="2" charset="-78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fa-IR" dirty="0">
              <a:cs typeface="2 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a-IR" b="1" smtClean="0">
                <a:cs typeface="2  Mitra" pitchFamily="2" charset="-78"/>
              </a:rPr>
              <a:t>سازمان يك سيستم اجتماعي است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Wingdings 2" pitchFamily="18" charset="2"/>
              <a:buNone/>
            </a:pPr>
            <a:r>
              <a:rPr lang="fa-IR" b="1" smtClean="0">
                <a:ea typeface="Majalla UI"/>
                <a:cs typeface="2  Mitra" pitchFamily="2" charset="-78"/>
              </a:rPr>
              <a:t>نتيجه گيري: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fa-IR" b="1" smtClean="0">
                <a:ea typeface="Majalla UI"/>
                <a:cs typeface="2  Mitra" pitchFamily="2" charset="-78"/>
              </a:rPr>
              <a:t>فقط از طریق شناخت آگاهانه سازمان به منزله سیستم است که مدیر میتواند بر ÷یچیدگیسازمانی که باید آن را اداره دکند واقف شود </a:t>
            </a:r>
          </a:p>
          <a:p>
            <a:pPr marL="514350" indent="-514350" eaLnBrk="1" hangingPunct="1">
              <a:buFont typeface="Wingdings 2" pitchFamily="18" charset="2"/>
              <a:buNone/>
            </a:pPr>
            <a:r>
              <a:rPr lang="fa-IR" b="1" smtClean="0">
                <a:ea typeface="Majalla UI"/>
                <a:cs typeface="2  Mitra" pitchFamily="2" charset="-78"/>
              </a:rPr>
              <a:t>بنابراین ذکر برخی از مزایای بالقوه تفکر سیستمی  برای مدیران مفید خواهد بود ای ن مزایا عبارتنداز 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a-IR" b="1" smtClean="0">
                <a:cs typeface="2  Mitra" pitchFamily="2" charset="-78"/>
              </a:rPr>
              <a:t>تفكر سيستمي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152400" y="1935163"/>
            <a:ext cx="8991600" cy="4389437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b="1" smtClean="0">
                <a:ea typeface="Majalla UI"/>
                <a:cs typeface="2  Mitra" pitchFamily="2" charset="-78"/>
              </a:rPr>
              <a:t>خطر محدود شدن نگرش مدير به يك وظيفه را بر طرف ميكند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b="1" smtClean="0">
                <a:ea typeface="Majalla UI"/>
                <a:cs typeface="2  Mitra" pitchFamily="2" charset="-78"/>
              </a:rPr>
              <a:t>اين امكان را براي مدير ايجاد ميكند تا هدفهاي خود را در سطح كلان ببنيد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b="1" smtClean="0">
                <a:ea typeface="Majalla UI"/>
                <a:cs typeface="2  Mitra" pitchFamily="2" charset="-78"/>
              </a:rPr>
              <a:t>اين امكان را ايجاد ميكند كه مدير خرده سيستمهايش را به گونه اي ساختاردهد كه با اهداف خود سازگار باشد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fa-IR" b="1" smtClean="0">
                <a:ea typeface="Majalla UI"/>
                <a:cs typeface="2  Mitra" pitchFamily="2" charset="-78"/>
              </a:rPr>
              <a:t>با در نظر گرفتن مدل سيستم هدفمند امكان ارزيابي سازمان و تعيين ميزان اثر بخشي خرده سيستمها را فراهم ميسازد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endParaRPr lang="fa-IR" b="1" smtClean="0">
              <a:ea typeface="Majalla UI"/>
              <a:cs typeface="2 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a-IR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163"/>
            <a:ext cx="9144000" cy="438943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sz="2000" dirty="0" smtClean="0">
                <a:cs typeface="2  Mitra" pitchFamily="2" charset="-78"/>
              </a:rPr>
              <a:t>منابع :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sz="2000" dirty="0" smtClean="0">
                <a:cs typeface="2  Mitra" pitchFamily="2" charset="-78"/>
              </a:rPr>
              <a:t>رضاييان ،علي،اصول مديريت،تهران:سمت،1369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3"/>
              </a:buClr>
              <a:buFont typeface="+mj-lt"/>
              <a:buAutoNum type="arabicPeriod"/>
              <a:defRPr/>
            </a:pPr>
            <a:r>
              <a:rPr lang="fa-IR" sz="2000" dirty="0" smtClean="0">
                <a:cs typeface="2  Mitra" pitchFamily="2" charset="-78"/>
              </a:rPr>
              <a:t>راسل ال ايكاف ،ترجمه تقي ناصر شريعتي و ديگران،بازآفريني سازماني ،تهران ، سازمان مديريت صنعتي،1384</a:t>
            </a:r>
            <a:endParaRPr lang="fa-IR" sz="2000" dirty="0">
              <a:cs typeface="2  Mitra" pitchFamily="2" charset="-78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pulent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ppt/theme/themeOverride2.xml><?xml version="1.0" encoding="utf-8"?>
<a:themeOverride xmlns:a="http://schemas.openxmlformats.org/drawingml/2006/main">
  <a:clrScheme name="Opulent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307</TotalTime>
  <Words>1084</Words>
  <Application>Microsoft Office PowerPoint</Application>
  <PresentationFormat>On-screen Show (4:3)</PresentationFormat>
  <Paragraphs>133</Paragraphs>
  <Slides>22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Flow</vt:lpstr>
      <vt:lpstr>بنام خدا</vt:lpstr>
      <vt:lpstr>موضوع :  نظريه عمومي سيستمها</vt:lpstr>
      <vt:lpstr>فهرست : </vt:lpstr>
      <vt:lpstr>مقدمه:</vt:lpstr>
      <vt:lpstr>سيستم چيست؟</vt:lpstr>
      <vt:lpstr>PowerPoint Presentation</vt:lpstr>
      <vt:lpstr>نمونه هاي ازسيستمها :</vt:lpstr>
      <vt:lpstr>انواع سيستمها</vt:lpstr>
      <vt:lpstr>اين نظريه تا زماني كه لينائوس  انديشه  لزوم طبقه بندي اجزا و عناصر پديده ها را مطرح كرد</vt:lpstr>
      <vt:lpstr>طبقه بندي سيستمها از نظر بولدينگ:</vt:lpstr>
      <vt:lpstr>PowerPoint Presentation</vt:lpstr>
      <vt:lpstr>خواص سيستمها</vt:lpstr>
      <vt:lpstr>تفكر سيستمي چيست؟</vt:lpstr>
      <vt:lpstr>     در تفكر سيستمي : </vt:lpstr>
      <vt:lpstr>PowerPoint Presentation</vt:lpstr>
      <vt:lpstr>PowerPoint Presentation</vt:lpstr>
      <vt:lpstr>نظريه عمومي سيتمها</vt:lpstr>
      <vt:lpstr>انقلاب ارگانيك</vt:lpstr>
      <vt:lpstr>ويژيگيهاي نظريه عمومي سيستمها</vt:lpstr>
      <vt:lpstr>سازمان يك سيستم اجتماعي است</vt:lpstr>
      <vt:lpstr>تفكر سيستمي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موضوع :نظريه عمومي سيستمها</dc:title>
  <dc:creator>ghayour</dc:creator>
  <cp:lastModifiedBy>Windows User</cp:lastModifiedBy>
  <cp:revision>52</cp:revision>
  <dcterms:created xsi:type="dcterms:W3CDTF">2006-08-16T00:00:00Z</dcterms:created>
  <dcterms:modified xsi:type="dcterms:W3CDTF">2020-05-23T17:53:41Z</dcterms:modified>
</cp:coreProperties>
</file>