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0" r:id="rId4"/>
    <p:sldId id="262" r:id="rId5"/>
    <p:sldId id="261" r:id="rId6"/>
    <p:sldId id="263" r:id="rId7"/>
    <p:sldId id="264" r:id="rId8"/>
    <p:sldId id="265"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976E6E37-EBC7-4007-B5A9-2F654F8D507B}" type="datetimeFigureOut">
              <a:rPr lang="en-US" smtClean="0"/>
              <a:t>6/16/2020</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21421337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76E6E37-EBC7-4007-B5A9-2F654F8D507B}"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4693457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6E6E37-EBC7-4007-B5A9-2F654F8D507B}"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312750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6E6E37-EBC7-4007-B5A9-2F654F8D507B}" type="datetimeFigureOut">
              <a:rPr lang="en-US" smtClean="0"/>
              <a:t>6/16/2020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4686835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6E6E37-EBC7-4007-B5A9-2F654F8D507B}" type="datetimeFigureOut">
              <a:rPr lang="en-US" smtClean="0"/>
              <a:t>6/16/2020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2852235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76E6E37-EBC7-4007-B5A9-2F654F8D507B}" type="datetimeFigureOut">
              <a:rPr lang="en-US" smtClean="0"/>
              <a:t>6/16/2020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3454686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6E6E37-EBC7-4007-B5A9-2F654F8D507B}" type="datetimeFigureOut">
              <a:rPr lang="en-US" smtClean="0"/>
              <a:t>6/16/2020</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3312172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76E6E37-EBC7-4007-B5A9-2F654F8D507B}" type="datetimeFigureOut">
              <a:rPr lang="en-US" smtClean="0"/>
              <a:t>6/16/2020</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2856789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76E6E37-EBC7-4007-B5A9-2F654F8D507B}" type="datetimeFigureOut">
              <a:rPr lang="en-US" smtClean="0"/>
              <a:t>6/16/2020</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12432520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76E6E37-EBC7-4007-B5A9-2F654F8D507B}" type="datetimeFigureOut">
              <a:rPr lang="en-US" smtClean="0"/>
              <a:t>6/16/2020</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14025499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76E6E37-EBC7-4007-B5A9-2F654F8D507B}"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31810423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76E6E37-EBC7-4007-B5A9-2F654F8D507B}"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23151109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6E6E37-EBC7-4007-B5A9-2F654F8D507B}"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31824151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76E6E37-EBC7-4007-B5A9-2F654F8D507B}" type="datetimeFigureOut">
              <a:rPr lang="en-US" smtClean="0"/>
              <a:t>6/16/2020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181867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76E6E37-EBC7-4007-B5A9-2F654F8D507B}" type="datetimeFigureOut">
              <a:rPr lang="en-US" smtClean="0"/>
              <a:t>6/16/2020</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5539148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976E6E37-EBC7-4007-B5A9-2F654F8D507B}"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19591695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976E6E37-EBC7-4007-B5A9-2F654F8D507B}"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9A2947C-B71F-43CF-A283-7D931E1E4729}" type="slidenum">
              <a:rPr lang="en-US" smtClean="0"/>
              <a:t>‹#›</a:t>
            </a:fld>
            <a:endParaRPr lang="en-US"/>
          </a:p>
        </p:txBody>
      </p:sp>
    </p:spTree>
    <p:extLst>
      <p:ext uri="{BB962C8B-B14F-4D97-AF65-F5344CB8AC3E}">
        <p14:creationId xmlns:p14="http://schemas.microsoft.com/office/powerpoint/2010/main" val="2102232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976E6E37-EBC7-4007-B5A9-2F654F8D507B}" type="datetimeFigureOut">
              <a:rPr lang="en-US" smtClean="0"/>
              <a:t>6/16/2020</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29A2947C-B71F-43CF-A283-7D931E1E4729}" type="slidenum">
              <a:rPr lang="en-US" smtClean="0"/>
              <a:t>‹#›</a:t>
            </a:fld>
            <a:endParaRPr lang="en-US"/>
          </a:p>
        </p:txBody>
      </p:sp>
    </p:spTree>
    <p:extLst>
      <p:ext uri="{BB962C8B-B14F-4D97-AF65-F5344CB8AC3E}">
        <p14:creationId xmlns:p14="http://schemas.microsoft.com/office/powerpoint/2010/main" val="38853079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4540" y="1457324"/>
            <a:ext cx="8481059" cy="4852035"/>
          </a:xfrm>
          <a:prstGeom prst="rect">
            <a:avLst/>
          </a:prstGeom>
        </p:spPr>
      </p:pic>
      <p:sp>
        <p:nvSpPr>
          <p:cNvPr id="3" name="TextBox 2"/>
          <p:cNvSpPr txBox="1"/>
          <p:nvPr/>
        </p:nvSpPr>
        <p:spPr>
          <a:xfrm>
            <a:off x="10591799" y="381000"/>
            <a:ext cx="566058" cy="923330"/>
          </a:xfrm>
          <a:prstGeom prst="rect">
            <a:avLst/>
          </a:prstGeom>
          <a:noFill/>
        </p:spPr>
        <p:txBody>
          <a:bodyPr wrap="square" rtlCol="0">
            <a:spAutoFit/>
          </a:bodyPr>
          <a:lstStyle/>
          <a:p>
            <a:r>
              <a:rPr lang="en-US" sz="5400" dirty="0"/>
              <a:t>1</a:t>
            </a:r>
          </a:p>
        </p:txBody>
      </p:sp>
    </p:spTree>
    <p:extLst>
      <p:ext uri="{BB962C8B-B14F-4D97-AF65-F5344CB8AC3E}">
        <p14:creationId xmlns:p14="http://schemas.microsoft.com/office/powerpoint/2010/main" val="6996446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latin typeface="IRYekan" panose="02000506000000020002" pitchFamily="2" charset="-78"/>
                <a:cs typeface="IRYekan" panose="02000506000000020002" pitchFamily="2" charset="-78"/>
              </a:rPr>
              <a:t>نظریه شرطی سازی وسیله ای ثروندایک</a:t>
            </a:r>
            <a:endParaRPr lang="en-US" dirty="0">
              <a:latin typeface="IRYekan" panose="02000506000000020002" pitchFamily="2" charset="-78"/>
              <a:cs typeface="IRYekan" panose="02000506000000020002" pitchFamily="2" charset="-78"/>
            </a:endParaRPr>
          </a:p>
        </p:txBody>
      </p:sp>
      <p:sp>
        <p:nvSpPr>
          <p:cNvPr id="5" name="TextBox 4"/>
          <p:cNvSpPr txBox="1"/>
          <p:nvPr/>
        </p:nvSpPr>
        <p:spPr>
          <a:xfrm>
            <a:off x="1154955" y="3135085"/>
            <a:ext cx="8761412" cy="2585323"/>
          </a:xfrm>
          <a:prstGeom prst="rect">
            <a:avLst/>
          </a:prstGeom>
          <a:noFill/>
        </p:spPr>
        <p:txBody>
          <a:bodyPr wrap="square" rtlCol="0">
            <a:spAutoFit/>
          </a:bodyPr>
          <a:lstStyle/>
          <a:p>
            <a:pPr algn="r"/>
            <a:r>
              <a:rPr lang="fa-IR" b="1" dirty="0" smtClean="0">
                <a:latin typeface="IRYekan" panose="02000506000000020002" pitchFamily="2" charset="-78"/>
                <a:cs typeface="IRYekan" panose="02000506000000020002" pitchFamily="2" charset="-78"/>
              </a:rPr>
              <a:t>این نظریه حاصل کوشش های اواخر قرن نوزدهم و اوایل قرن بیستم است و در این نظریه یادگیری در نتیجه پیوند بین یک محرک و پاسخ رخ می دهد </a:t>
            </a:r>
          </a:p>
          <a:p>
            <a:pPr algn="r"/>
            <a:endParaRPr lang="fa-IR" b="1" dirty="0">
              <a:latin typeface="IRYekan" panose="02000506000000020002" pitchFamily="2" charset="-78"/>
              <a:cs typeface="IRYekan" panose="02000506000000020002" pitchFamily="2" charset="-78"/>
            </a:endParaRPr>
          </a:p>
          <a:p>
            <a:pPr algn="r"/>
            <a:r>
              <a:rPr lang="fa-IR" b="1" dirty="0" smtClean="0">
                <a:latin typeface="IRYekan" panose="02000506000000020002" pitchFamily="2" charset="-78"/>
                <a:cs typeface="IRYekan" panose="02000506000000020002" pitchFamily="2" charset="-78"/>
              </a:rPr>
              <a:t>علت نامیدن نظریه ثروندایک به شرطی وسیله ای این است که در شرطی سازی وسیله ای، رفتار وسیله ای برای دریافت پاداش یا تنبیه است</a:t>
            </a:r>
          </a:p>
          <a:p>
            <a:pPr algn="r"/>
            <a:endParaRPr lang="fa-IR" b="1" dirty="0">
              <a:latin typeface="IRYekan" panose="02000506000000020002" pitchFamily="2" charset="-78"/>
              <a:cs typeface="IRYekan" panose="02000506000000020002" pitchFamily="2" charset="-78"/>
            </a:endParaRPr>
          </a:p>
          <a:p>
            <a:pPr algn="r"/>
            <a:r>
              <a:rPr lang="fa-IR" b="1" dirty="0" smtClean="0">
                <a:latin typeface="IRYekan" panose="02000506000000020002" pitchFamily="2" charset="-78"/>
                <a:cs typeface="IRYekan" panose="02000506000000020002" pitchFamily="2" charset="-78"/>
              </a:rPr>
              <a:t>از دیدگاه ثروندایک  اثر یا نتیجه رفتار است که تعیین می کند آن رفتار آموخته خواهد شد یا نه از این رو نظریه ثروندایک به </a:t>
            </a:r>
            <a:r>
              <a:rPr lang="fa-IR" b="1" dirty="0" smtClean="0">
                <a:solidFill>
                  <a:schemeClr val="accent1"/>
                </a:solidFill>
                <a:latin typeface="IRYekan" panose="02000506000000020002" pitchFamily="2" charset="-78"/>
                <a:cs typeface="IRYekan" panose="02000506000000020002" pitchFamily="2" charset="-78"/>
              </a:rPr>
              <a:t>قانون اثر </a:t>
            </a:r>
            <a:r>
              <a:rPr lang="fa-IR" b="1" dirty="0" smtClean="0">
                <a:latin typeface="IRYekan" panose="02000506000000020002" pitchFamily="2" charset="-78"/>
                <a:cs typeface="IRYekan" panose="02000506000000020002" pitchFamily="2" charset="-78"/>
              </a:rPr>
              <a:t>که معروفترین نظریه اوست شهرت دارد</a:t>
            </a:r>
            <a:endParaRPr lang="en-US" b="1" dirty="0">
              <a:latin typeface="IRYekan" panose="02000506000000020002" pitchFamily="2" charset="-78"/>
              <a:cs typeface="IRYekan" panose="02000506000000020002" pitchFamily="2" charset="-78"/>
            </a:endParaRPr>
          </a:p>
        </p:txBody>
      </p:sp>
      <p:sp>
        <p:nvSpPr>
          <p:cNvPr id="6" name="TextBox 5"/>
          <p:cNvSpPr txBox="1"/>
          <p:nvPr/>
        </p:nvSpPr>
        <p:spPr>
          <a:xfrm>
            <a:off x="10450286" y="163286"/>
            <a:ext cx="653143" cy="923330"/>
          </a:xfrm>
          <a:prstGeom prst="rect">
            <a:avLst/>
          </a:prstGeom>
          <a:noFill/>
        </p:spPr>
        <p:txBody>
          <a:bodyPr wrap="square" rtlCol="0">
            <a:spAutoFit/>
          </a:bodyPr>
          <a:lstStyle/>
          <a:p>
            <a:r>
              <a:rPr lang="en-US" sz="5400" dirty="0"/>
              <a:t>4</a:t>
            </a:r>
          </a:p>
        </p:txBody>
      </p:sp>
    </p:spTree>
    <p:extLst>
      <p:ext uri="{BB962C8B-B14F-4D97-AF65-F5344CB8AC3E}">
        <p14:creationId xmlns:p14="http://schemas.microsoft.com/office/powerpoint/2010/main" val="3809944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53886" y="1502229"/>
            <a:ext cx="9906000" cy="3416320"/>
          </a:xfrm>
          <a:prstGeom prst="rect">
            <a:avLst/>
          </a:prstGeom>
          <a:noFill/>
        </p:spPr>
        <p:txBody>
          <a:bodyPr wrap="square" rtlCol="0">
            <a:spAutoFit/>
          </a:bodyPr>
          <a:lstStyle/>
          <a:p>
            <a:pPr algn="r"/>
            <a:r>
              <a:rPr lang="fa-IR" b="1" dirty="0" smtClean="0">
                <a:latin typeface="IRYekan" panose="02000506000000020002" pitchFamily="2" charset="-78"/>
                <a:cs typeface="IRYekan" panose="02000506000000020002" pitchFamily="2" charset="-78"/>
              </a:rPr>
              <a:t>بر طبق قانون اثر اگر در حضور یک محرک رفتاری انجام بگیرد و به نتیجه مطلبوبی بینجامد (یعنی پاداش دریافت کند) آن رفتار آموخته می شود</a:t>
            </a:r>
          </a:p>
          <a:p>
            <a:pPr algn="r"/>
            <a:r>
              <a:rPr lang="fa-IR" b="1" dirty="0" smtClean="0">
                <a:latin typeface="IRYekan" panose="02000506000000020002" pitchFamily="2" charset="-78"/>
                <a:cs typeface="IRYekan" panose="02000506000000020002" pitchFamily="2" charset="-78"/>
              </a:rPr>
              <a:t> یعنی بار دیگر که آن محرک ظاهر گردد به آن پاسخ داده خواهد شد به عبارت دیگر میتوان گفت که در نتیجه ی پیامد مطلوب رفتار،   پیوند بین محرک و پاسخ نیرومند میشود به این رابطه </a:t>
            </a:r>
            <a:r>
              <a:rPr lang="fa-IR" b="1" dirty="0" smtClean="0">
                <a:solidFill>
                  <a:srgbClr val="FF0000"/>
                </a:solidFill>
                <a:latin typeface="IRYekan" panose="02000506000000020002" pitchFamily="2" charset="-78"/>
                <a:cs typeface="IRYekan" panose="02000506000000020002" pitchFamily="2" charset="-78"/>
              </a:rPr>
              <a:t>قانون پاداش </a:t>
            </a:r>
            <a:r>
              <a:rPr lang="fa-IR" b="1" dirty="0" smtClean="0">
                <a:latin typeface="IRYekan" panose="02000506000000020002" pitchFamily="2" charset="-78"/>
                <a:cs typeface="IRYekan" panose="02000506000000020002" pitchFamily="2" charset="-78"/>
              </a:rPr>
              <a:t>گویند</a:t>
            </a:r>
          </a:p>
          <a:p>
            <a:pPr algn="r"/>
            <a:r>
              <a:rPr lang="fa-IR" b="1" dirty="0" smtClean="0">
                <a:latin typeface="IRYekan" panose="02000506000000020002" pitchFamily="2" charset="-78"/>
                <a:cs typeface="IRYekan" panose="02000506000000020002" pitchFamily="2" charset="-78"/>
              </a:rPr>
              <a:t>  </a:t>
            </a:r>
          </a:p>
          <a:p>
            <a:pPr algn="r"/>
            <a:r>
              <a:rPr lang="fa-IR" b="1" dirty="0" smtClean="0">
                <a:latin typeface="IRYekan" panose="02000506000000020002" pitchFamily="2" charset="-78"/>
                <a:cs typeface="IRYekan" panose="02000506000000020002" pitchFamily="2" charset="-78"/>
              </a:rPr>
              <a:t>از سوی دیگر اگر در حضور محرکی رفتاری انجام بگیرد  که به نتیجه  آزاردهنده  بینجامد (یعنی آن رفتار تنبیه بشود) پیوند بین محرک و پاسخ ضعیف می شود به این رابطه </a:t>
            </a:r>
            <a:r>
              <a:rPr lang="fa-IR" b="1" dirty="0" smtClean="0">
                <a:solidFill>
                  <a:srgbClr val="00B050"/>
                </a:solidFill>
                <a:latin typeface="IRYekan" panose="02000506000000020002" pitchFamily="2" charset="-78"/>
                <a:cs typeface="IRYekan" panose="02000506000000020002" pitchFamily="2" charset="-78"/>
              </a:rPr>
              <a:t>قانون</a:t>
            </a:r>
            <a:r>
              <a:rPr lang="fa-IR" b="1" dirty="0" smtClean="0">
                <a:latin typeface="IRYekan" panose="02000506000000020002" pitchFamily="2" charset="-78"/>
                <a:cs typeface="IRYekan" panose="02000506000000020002" pitchFamily="2" charset="-78"/>
              </a:rPr>
              <a:t> </a:t>
            </a:r>
            <a:r>
              <a:rPr lang="fa-IR" b="1" dirty="0" smtClean="0">
                <a:solidFill>
                  <a:srgbClr val="00B050"/>
                </a:solidFill>
                <a:latin typeface="IRYekan" panose="02000506000000020002" pitchFamily="2" charset="-78"/>
                <a:cs typeface="IRYekan" panose="02000506000000020002" pitchFamily="2" charset="-78"/>
              </a:rPr>
              <a:t>تنبیه</a:t>
            </a:r>
            <a:r>
              <a:rPr lang="fa-IR" b="1" dirty="0" smtClean="0">
                <a:latin typeface="IRYekan" panose="02000506000000020002" pitchFamily="2" charset="-78"/>
                <a:cs typeface="IRYekan" panose="02000506000000020002" pitchFamily="2" charset="-78"/>
              </a:rPr>
              <a:t> می گویند   </a:t>
            </a:r>
          </a:p>
          <a:p>
            <a:pPr algn="r"/>
            <a:endParaRPr lang="fa-IR" b="1" dirty="0">
              <a:latin typeface="IRYekan" panose="02000506000000020002" pitchFamily="2" charset="-78"/>
              <a:cs typeface="IRYekan" panose="02000506000000020002" pitchFamily="2" charset="-78"/>
            </a:endParaRPr>
          </a:p>
          <a:p>
            <a:pPr algn="r"/>
            <a:r>
              <a:rPr lang="fa-IR" b="1" dirty="0" smtClean="0">
                <a:latin typeface="IRYekan" panose="02000506000000020002" pitchFamily="2" charset="-78"/>
                <a:cs typeface="IRYekan" panose="02000506000000020002" pitchFamily="2" charset="-78"/>
              </a:rPr>
              <a:t>بنابراین ثروندایک نشان داد پیامد های رفتار فرد نقش مهمی در تعیین رفتار های آتی او دارند </a:t>
            </a:r>
          </a:p>
        </p:txBody>
      </p:sp>
      <p:sp>
        <p:nvSpPr>
          <p:cNvPr id="3" name="TextBox 2"/>
          <p:cNvSpPr txBox="1"/>
          <p:nvPr/>
        </p:nvSpPr>
        <p:spPr>
          <a:xfrm>
            <a:off x="10461171" y="152400"/>
            <a:ext cx="598715" cy="923330"/>
          </a:xfrm>
          <a:prstGeom prst="rect">
            <a:avLst/>
          </a:prstGeom>
          <a:noFill/>
        </p:spPr>
        <p:txBody>
          <a:bodyPr wrap="square" rtlCol="0">
            <a:spAutoFit/>
          </a:bodyPr>
          <a:lstStyle/>
          <a:p>
            <a:r>
              <a:rPr lang="en-US" sz="5400" dirty="0"/>
              <a:t>5</a:t>
            </a:r>
          </a:p>
        </p:txBody>
      </p:sp>
    </p:spTree>
    <p:extLst>
      <p:ext uri="{BB962C8B-B14F-4D97-AF65-F5344CB8AC3E}">
        <p14:creationId xmlns:p14="http://schemas.microsoft.com/office/powerpoint/2010/main" val="19759079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21229" y="1643742"/>
            <a:ext cx="9448800" cy="4247317"/>
          </a:xfrm>
          <a:prstGeom prst="rect">
            <a:avLst/>
          </a:prstGeom>
          <a:noFill/>
        </p:spPr>
        <p:txBody>
          <a:bodyPr wrap="square" rtlCol="0">
            <a:spAutoFit/>
          </a:bodyPr>
          <a:lstStyle/>
          <a:p>
            <a:pPr algn="r"/>
            <a:r>
              <a:rPr lang="fa-IR" b="1" dirty="0" smtClean="0">
                <a:latin typeface="IRYekan" panose="02000506000000020002" pitchFamily="2" charset="-78"/>
                <a:cs typeface="IRYekan" panose="02000506000000020002" pitchFamily="2" charset="-78"/>
              </a:rPr>
              <a:t>البته ثروندایک اعتقاد زیادی به اثر بخشی تنبیه نداشت و آن را از لحاظ تضعیف رفتار به اندازه پاداش در نیرومند سازی رفتار،  اثر بخش نمی دانست </a:t>
            </a:r>
          </a:p>
          <a:p>
            <a:pPr algn="r"/>
            <a:endParaRPr lang="fa-IR" b="1" dirty="0">
              <a:latin typeface="IRYekan" panose="02000506000000020002" pitchFamily="2" charset="-78"/>
              <a:cs typeface="IRYekan" panose="02000506000000020002" pitchFamily="2" charset="-78"/>
            </a:endParaRPr>
          </a:p>
          <a:p>
            <a:pPr algn="r"/>
            <a:r>
              <a:rPr lang="fa-IR" b="1" dirty="0" smtClean="0">
                <a:latin typeface="IRYekan" panose="02000506000000020002" pitchFamily="2" charset="-78"/>
                <a:cs typeface="IRYekan" panose="02000506000000020002" pitchFamily="2" charset="-78"/>
              </a:rPr>
              <a:t>در نظریه ثروندایک یادگیری،  ایجاد پیوند بین محرک و پاسخ است . به همین جهت نام دیگر نظریه ثروندایک </a:t>
            </a:r>
            <a:r>
              <a:rPr lang="fa-IR" b="1" dirty="0" smtClean="0">
                <a:solidFill>
                  <a:srgbClr val="00B0F0"/>
                </a:solidFill>
                <a:latin typeface="IRYekan" panose="02000506000000020002" pitchFamily="2" charset="-78"/>
                <a:cs typeface="IRYekan" panose="02000506000000020002" pitchFamily="2" charset="-78"/>
              </a:rPr>
              <a:t>پیوندگرایی</a:t>
            </a:r>
            <a:r>
              <a:rPr lang="fa-IR" b="1" dirty="0" smtClean="0">
                <a:latin typeface="IRYekan" panose="02000506000000020002" pitchFamily="2" charset="-78"/>
                <a:cs typeface="IRYekan" panose="02000506000000020002" pitchFamily="2" charset="-78"/>
              </a:rPr>
              <a:t> است مفهموم مکمل پیوند در نظریه ثروندایک گزینش است </a:t>
            </a:r>
          </a:p>
          <a:p>
            <a:pPr algn="r"/>
            <a:endParaRPr lang="fa-IR" b="1" dirty="0">
              <a:latin typeface="IRYekan" panose="02000506000000020002" pitchFamily="2" charset="-78"/>
              <a:cs typeface="IRYekan" panose="02000506000000020002" pitchFamily="2" charset="-78"/>
            </a:endParaRPr>
          </a:p>
          <a:p>
            <a:pPr algn="r"/>
            <a:r>
              <a:rPr lang="fa-IR" b="1" dirty="0" smtClean="0">
                <a:latin typeface="IRYekan" panose="02000506000000020002" pitchFamily="2" charset="-78"/>
                <a:cs typeface="IRYekan" panose="02000506000000020002" pitchFamily="2" charset="-78"/>
              </a:rPr>
              <a:t>ثروندایک در آزمایش های خود مشاهده  کرد وقتی که ارگانیسم با یک مسأله  رو به رو می شود که برای آن پاسخ از پیش تعیین شده ای ندارد (مثلا زمانی که گربه ای در قفس در بسته ای قرار داده می شود که باید از طریق فشار آوردن بر یک تخته که در کف قفس قرار دارد قفس را باز کند تا از آن خارج گردد پاسخ های مختلفی را یکی پس از دیگری به کار میگیرد تا اینکه یکی از آنها موفق بشود . گربه ممکن است به در و دیوار قفس چنگ بزند ، میله های قفس را گاز بگیرد ،  بالا و پایین بپرد و...  تا اینکه به طور تصادفی پنجه اش به تخته کف قفس فشار وارد آورد و در باز شود از آن پس برای خروج از قفس همین رفتار را انجام خواهد داد)  </a:t>
            </a:r>
          </a:p>
        </p:txBody>
      </p:sp>
      <p:sp>
        <p:nvSpPr>
          <p:cNvPr id="4" name="TextBox 3"/>
          <p:cNvSpPr txBox="1"/>
          <p:nvPr/>
        </p:nvSpPr>
        <p:spPr>
          <a:xfrm>
            <a:off x="10450286" y="87086"/>
            <a:ext cx="674914" cy="923330"/>
          </a:xfrm>
          <a:prstGeom prst="rect">
            <a:avLst/>
          </a:prstGeom>
          <a:noFill/>
        </p:spPr>
        <p:txBody>
          <a:bodyPr wrap="square" rtlCol="0">
            <a:spAutoFit/>
          </a:bodyPr>
          <a:lstStyle/>
          <a:p>
            <a:r>
              <a:rPr lang="en-US" sz="5400" dirty="0" smtClean="0"/>
              <a:t>6</a:t>
            </a:r>
            <a:endParaRPr lang="en-US" sz="5400" dirty="0"/>
          </a:p>
        </p:txBody>
      </p:sp>
    </p:spTree>
    <p:extLst>
      <p:ext uri="{BB962C8B-B14F-4D97-AF65-F5344CB8AC3E}">
        <p14:creationId xmlns:p14="http://schemas.microsoft.com/office/powerpoint/2010/main" val="13928349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99457" y="1393371"/>
            <a:ext cx="9350829" cy="3139321"/>
          </a:xfrm>
          <a:prstGeom prst="rect">
            <a:avLst/>
          </a:prstGeom>
          <a:noFill/>
        </p:spPr>
        <p:txBody>
          <a:bodyPr wrap="square" rtlCol="0">
            <a:spAutoFit/>
          </a:bodyPr>
          <a:lstStyle/>
          <a:p>
            <a:pPr algn="r"/>
            <a:r>
              <a:rPr lang="fa-IR" b="1" dirty="0" smtClean="0">
                <a:latin typeface="IRYekan" panose="02000506000000020002" pitchFamily="2" charset="-78"/>
                <a:cs typeface="IRYekan" panose="02000506000000020002" pitchFamily="2" charset="-78"/>
              </a:rPr>
              <a:t>از این رو یاد گیری در نظریه ثروندایک به صورت </a:t>
            </a:r>
            <a:r>
              <a:rPr lang="fa-IR" b="1" dirty="0" smtClean="0">
                <a:solidFill>
                  <a:srgbClr val="0070C0"/>
                </a:solidFill>
                <a:latin typeface="IRYekan" panose="02000506000000020002" pitchFamily="2" charset="-78"/>
                <a:cs typeface="IRYekan" panose="02000506000000020002" pitchFamily="2" charset="-78"/>
              </a:rPr>
              <a:t>گزینش </a:t>
            </a:r>
            <a:r>
              <a:rPr lang="fa-IR" b="1" dirty="0" smtClean="0">
                <a:latin typeface="IRYekan" panose="02000506000000020002" pitchFamily="2" charset="-78"/>
                <a:cs typeface="IRYekan" panose="02000506000000020002" pitchFamily="2" charset="-78"/>
              </a:rPr>
              <a:t>یا انتخاب یک پاسخ از میان پاسخ های موجود ارگانیسم و پیوند دادن آن پاسخ به موقعیت محرک توصیف می شود</a:t>
            </a:r>
            <a:endParaRPr lang="en-US" b="1" dirty="0" smtClean="0">
              <a:latin typeface="IRYekan" panose="02000506000000020002" pitchFamily="2" charset="-78"/>
              <a:cs typeface="IRYekan" panose="02000506000000020002" pitchFamily="2" charset="-78"/>
            </a:endParaRPr>
          </a:p>
          <a:p>
            <a:pPr algn="r"/>
            <a:r>
              <a:rPr lang="fa-IR" b="1" dirty="0" smtClean="0">
                <a:latin typeface="IRYekan" panose="02000506000000020002" pitchFamily="2" charset="-78"/>
                <a:cs typeface="IRYekan" panose="02000506000000020002" pitchFamily="2" charset="-78"/>
              </a:rPr>
              <a:t>به همین سبب به روش یادگیری ثروندایک </a:t>
            </a:r>
            <a:r>
              <a:rPr lang="fa-IR" b="1" dirty="0" smtClean="0">
                <a:solidFill>
                  <a:schemeClr val="accent1"/>
                </a:solidFill>
                <a:latin typeface="IRYekan" panose="02000506000000020002" pitchFamily="2" charset="-78"/>
                <a:cs typeface="IRYekan" panose="02000506000000020002" pitchFamily="2" charset="-78"/>
              </a:rPr>
              <a:t>یادگیری از طریق کوشش و خطا </a:t>
            </a:r>
            <a:r>
              <a:rPr lang="fa-IR" b="1" dirty="0" smtClean="0">
                <a:latin typeface="IRYekan" panose="02000506000000020002" pitchFamily="2" charset="-78"/>
                <a:cs typeface="IRYekan" panose="02000506000000020002" pitchFamily="2" charset="-78"/>
              </a:rPr>
              <a:t>نام نهاده اند  </a:t>
            </a:r>
          </a:p>
          <a:p>
            <a:pPr algn="r"/>
            <a:endParaRPr lang="fa-IR" b="1" dirty="0">
              <a:solidFill>
                <a:srgbClr val="0070C0"/>
              </a:solidFill>
              <a:latin typeface="IRYekan" panose="02000506000000020002" pitchFamily="2" charset="-78"/>
              <a:cs typeface="IRYekan" panose="02000506000000020002" pitchFamily="2" charset="-78"/>
            </a:endParaRPr>
          </a:p>
          <a:p>
            <a:pPr algn="r"/>
            <a:r>
              <a:rPr lang="fa-IR" b="1" dirty="0" smtClean="0">
                <a:latin typeface="IRYekan" panose="02000506000000020002" pitchFamily="2" charset="-78"/>
                <a:cs typeface="IRYekan" panose="02000506000000020002" pitchFamily="2" charset="-78"/>
              </a:rPr>
              <a:t>به طور خلاصه، در یک موقیعت یادگیری یا حل مسأله، آزمودنی پشت سر هم پاسخ می دهد تا اینکه یکی از پاسخ های او برای موقعیت مناسب باشد (یا موجب حل مسأله شود ) و به قول ثروندایک برای او وضع خوشنود کننده ای بوجود بیاورد .</a:t>
            </a:r>
          </a:p>
          <a:p>
            <a:pPr algn="r"/>
            <a:endParaRPr lang="fa-IR" b="1" dirty="0">
              <a:latin typeface="IRYekan" panose="02000506000000020002" pitchFamily="2" charset="-78"/>
              <a:cs typeface="IRYekan" panose="02000506000000020002" pitchFamily="2" charset="-78"/>
            </a:endParaRPr>
          </a:p>
          <a:p>
            <a:pPr algn="r"/>
            <a:r>
              <a:rPr lang="fa-IR" b="1" dirty="0" smtClean="0">
                <a:latin typeface="IRYekan" panose="02000506000000020002" pitchFamily="2" charset="-78"/>
                <a:cs typeface="IRYekan" panose="02000506000000020002" pitchFamily="2" charset="-78"/>
              </a:rPr>
              <a:t>این پاسخ آموخته می شود و در موقعیت های مشابه موقعیت یادگیری دوباره از آزمودنی سر می زند </a:t>
            </a:r>
            <a:endParaRPr lang="en-US" b="1" dirty="0">
              <a:latin typeface="IRYekan" panose="02000506000000020002" pitchFamily="2" charset="-78"/>
              <a:cs typeface="IRYekan" panose="02000506000000020002" pitchFamily="2" charset="-78"/>
            </a:endParaRPr>
          </a:p>
        </p:txBody>
      </p:sp>
      <p:sp>
        <p:nvSpPr>
          <p:cNvPr id="5" name="TextBox 4"/>
          <p:cNvSpPr txBox="1"/>
          <p:nvPr/>
        </p:nvSpPr>
        <p:spPr>
          <a:xfrm>
            <a:off x="10450286" y="130629"/>
            <a:ext cx="685800" cy="923330"/>
          </a:xfrm>
          <a:prstGeom prst="rect">
            <a:avLst/>
          </a:prstGeom>
          <a:noFill/>
        </p:spPr>
        <p:txBody>
          <a:bodyPr wrap="square" rtlCol="0">
            <a:spAutoFit/>
          </a:bodyPr>
          <a:lstStyle/>
          <a:p>
            <a:r>
              <a:rPr lang="en-US" sz="5400" dirty="0" smtClean="0"/>
              <a:t>7</a:t>
            </a:r>
            <a:endParaRPr lang="en-US" sz="5400" dirty="0"/>
          </a:p>
        </p:txBody>
      </p:sp>
    </p:spTree>
    <p:extLst>
      <p:ext uri="{BB962C8B-B14F-4D97-AF65-F5344CB8AC3E}">
        <p14:creationId xmlns:p14="http://schemas.microsoft.com/office/powerpoint/2010/main" val="37747789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526486" y="304800"/>
            <a:ext cx="664028" cy="923330"/>
          </a:xfrm>
          <a:prstGeom prst="rect">
            <a:avLst/>
          </a:prstGeom>
          <a:noFill/>
        </p:spPr>
        <p:txBody>
          <a:bodyPr wrap="square" rtlCol="0">
            <a:spAutoFit/>
          </a:bodyPr>
          <a:lstStyle/>
          <a:p>
            <a:r>
              <a:rPr lang="en-US" sz="5400" dirty="0" smtClean="0"/>
              <a:t>8</a:t>
            </a:r>
            <a:endParaRPr lang="en-US" sz="5400" dirty="0"/>
          </a:p>
        </p:txBody>
      </p:sp>
      <p:sp>
        <p:nvSpPr>
          <p:cNvPr id="3" name="TextBox 2"/>
          <p:cNvSpPr txBox="1"/>
          <p:nvPr/>
        </p:nvSpPr>
        <p:spPr>
          <a:xfrm>
            <a:off x="1251857" y="1371600"/>
            <a:ext cx="9198429" cy="3970318"/>
          </a:xfrm>
          <a:prstGeom prst="rect">
            <a:avLst/>
          </a:prstGeom>
          <a:noFill/>
        </p:spPr>
        <p:txBody>
          <a:bodyPr wrap="square" rtlCol="0">
            <a:spAutoFit/>
          </a:bodyPr>
          <a:lstStyle/>
          <a:p>
            <a:pPr algn="r"/>
            <a:r>
              <a:rPr lang="fa-IR" b="1" dirty="0" smtClean="0">
                <a:latin typeface="IRYekan" panose="02000506000000020002" pitchFamily="2" charset="-78"/>
                <a:cs typeface="IRYekan" panose="02000506000000020002" pitchFamily="2" charset="-78"/>
              </a:rPr>
              <a:t>یکی دیگر از مفاهیم عمده نظریه ثروندایک که آثار تربیتی مهمی بر جای نهاده مفهوم </a:t>
            </a:r>
            <a:r>
              <a:rPr lang="fa-IR" b="1" dirty="0" smtClean="0">
                <a:solidFill>
                  <a:srgbClr val="FFC000"/>
                </a:solidFill>
                <a:latin typeface="IRYekan" panose="02000506000000020002" pitchFamily="2" charset="-78"/>
                <a:cs typeface="IRYekan" panose="02000506000000020002" pitchFamily="2" charset="-78"/>
              </a:rPr>
              <a:t>عناصر همانند </a:t>
            </a:r>
            <a:r>
              <a:rPr lang="fa-IR" b="1" dirty="0" smtClean="0">
                <a:latin typeface="IRYekan" panose="02000506000000020002" pitchFamily="2" charset="-78"/>
                <a:cs typeface="IRYekan" panose="02000506000000020002" pitchFamily="2" charset="-78"/>
              </a:rPr>
              <a:t>انتقال یادگیری است </a:t>
            </a:r>
          </a:p>
          <a:p>
            <a:pPr algn="r"/>
            <a:r>
              <a:rPr lang="fa-IR" b="1" dirty="0" smtClean="0">
                <a:latin typeface="IRYekan" panose="02000506000000020002" pitchFamily="2" charset="-78"/>
                <a:cs typeface="IRYekan" panose="02000506000000020002" pitchFamily="2" charset="-78"/>
              </a:rPr>
              <a:t>در تمام طول تاریخ آموزش و پرورش، همواره این سوال که چه چیزی موجب انتقال آموخته های ما از یک موقعیت به موقعیت دیگر می شود مطرح بوده است .</a:t>
            </a:r>
          </a:p>
          <a:p>
            <a:pPr algn="r"/>
            <a:r>
              <a:rPr lang="fa-IR" b="1" dirty="0" smtClean="0">
                <a:latin typeface="IRYekan" panose="02000506000000020002" pitchFamily="2" charset="-78"/>
                <a:cs typeface="IRYekan" panose="02000506000000020002" pitchFamily="2" charset="-78"/>
              </a:rPr>
              <a:t>تا پیش از انجام پژوهش های ثروندایک در این باره روانشناسی قوای ذهنی (قوای نفسانی ) توجیه کننده پدیده انتقال یادگیری بود .</a:t>
            </a:r>
          </a:p>
          <a:p>
            <a:pPr algn="r"/>
            <a:endParaRPr lang="fa-IR" b="1" dirty="0">
              <a:latin typeface="IRYekan" panose="02000506000000020002" pitchFamily="2" charset="-78"/>
              <a:cs typeface="IRYekan" panose="02000506000000020002" pitchFamily="2" charset="-78"/>
            </a:endParaRPr>
          </a:p>
          <a:p>
            <a:pPr algn="r"/>
            <a:r>
              <a:rPr lang="fa-IR" b="1" dirty="0" smtClean="0">
                <a:latin typeface="IRYekan" panose="02000506000000020002" pitchFamily="2" charset="-78"/>
                <a:cs typeface="IRYekan" panose="02000506000000020002" pitchFamily="2" charset="-78"/>
              </a:rPr>
              <a:t>بنا به این روانشناسی، گفته می شده که ذهن آدمی از قوه های مختلفی مانند استدلال ،توجه، قضاوت، حافظه و... مانند این ها تشکیل شده است و باور این بود که می توان این قوا را می توان از راه تمرین نیرومند ساخت برای مثال تمرین استدلال به فرد قدرت استدلال بیشتری می دهد .  در نتیجه مطالعات ریاضیات از این رو که قوه استدلال را نیرومند می سازد توجیه می شد به این رویکرد نظریه </a:t>
            </a:r>
            <a:r>
              <a:rPr lang="fa-IR" b="1" dirty="0" smtClean="0">
                <a:solidFill>
                  <a:schemeClr val="accent3">
                    <a:lumMod val="75000"/>
                  </a:schemeClr>
                </a:solidFill>
                <a:latin typeface="IRYekan" panose="02000506000000020002" pitchFamily="2" charset="-78"/>
                <a:cs typeface="IRYekan" panose="02000506000000020002" pitchFamily="2" charset="-78"/>
              </a:rPr>
              <a:t>انضباط صوری </a:t>
            </a:r>
            <a:r>
              <a:rPr lang="fa-IR" b="1" dirty="0" smtClean="0">
                <a:latin typeface="IRYekan" panose="02000506000000020002" pitchFamily="2" charset="-78"/>
                <a:cs typeface="IRYekan" panose="02000506000000020002" pitchFamily="2" charset="-78"/>
              </a:rPr>
              <a:t>یا </a:t>
            </a:r>
            <a:r>
              <a:rPr lang="fa-IR" b="1" dirty="0" smtClean="0">
                <a:solidFill>
                  <a:srgbClr val="00B0F0"/>
                </a:solidFill>
                <a:latin typeface="IRYekan" panose="02000506000000020002" pitchFamily="2" charset="-78"/>
                <a:cs typeface="IRYekan" panose="02000506000000020002" pitchFamily="2" charset="-78"/>
              </a:rPr>
              <a:t>انضباط ذهنی </a:t>
            </a:r>
            <a:r>
              <a:rPr lang="fa-IR" b="1" dirty="0" smtClean="0">
                <a:latin typeface="IRYekan" panose="02000506000000020002" pitchFamily="2" charset="-78"/>
                <a:cs typeface="IRYekan" panose="02000506000000020002" pitchFamily="2" charset="-78"/>
              </a:rPr>
              <a:t>گفته می شد که نام دیگر آن رویکرد ماهیچه ذهنی بود  </a:t>
            </a:r>
            <a:endParaRPr lang="en-US" b="1" dirty="0">
              <a:latin typeface="IRYekan" panose="02000506000000020002" pitchFamily="2" charset="-78"/>
              <a:cs typeface="IRYekan" panose="02000506000000020002" pitchFamily="2" charset="-78"/>
            </a:endParaRPr>
          </a:p>
        </p:txBody>
      </p:sp>
    </p:spTree>
    <p:extLst>
      <p:ext uri="{BB962C8B-B14F-4D97-AF65-F5344CB8AC3E}">
        <p14:creationId xmlns:p14="http://schemas.microsoft.com/office/powerpoint/2010/main" val="2467638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570028" y="272143"/>
            <a:ext cx="707572" cy="923330"/>
          </a:xfrm>
          <a:prstGeom prst="rect">
            <a:avLst/>
          </a:prstGeom>
          <a:noFill/>
        </p:spPr>
        <p:txBody>
          <a:bodyPr wrap="square" rtlCol="0">
            <a:spAutoFit/>
          </a:bodyPr>
          <a:lstStyle/>
          <a:p>
            <a:r>
              <a:rPr lang="en-US" sz="5400" dirty="0" smtClean="0"/>
              <a:t>9</a:t>
            </a:r>
            <a:endParaRPr lang="en-US" sz="5400" dirty="0"/>
          </a:p>
        </p:txBody>
      </p:sp>
      <p:sp>
        <p:nvSpPr>
          <p:cNvPr id="5" name="TextBox 4"/>
          <p:cNvSpPr txBox="1"/>
          <p:nvPr/>
        </p:nvSpPr>
        <p:spPr>
          <a:xfrm>
            <a:off x="1251857" y="1491344"/>
            <a:ext cx="9176657" cy="2862322"/>
          </a:xfrm>
          <a:prstGeom prst="rect">
            <a:avLst/>
          </a:prstGeom>
          <a:noFill/>
        </p:spPr>
        <p:txBody>
          <a:bodyPr wrap="square" rtlCol="0">
            <a:spAutoFit/>
          </a:bodyPr>
          <a:lstStyle/>
          <a:p>
            <a:pPr algn="r"/>
            <a:r>
              <a:rPr lang="fa-IR" b="1" dirty="0" smtClean="0">
                <a:latin typeface="IRYekan" panose="02000506000000020002" pitchFamily="2" charset="-78"/>
                <a:cs typeface="IRYekan" panose="02000506000000020002" pitchFamily="2" charset="-78"/>
              </a:rPr>
              <a:t>از آنجا نظریه انضباط صوری این عنوان را گرفت که گفته می شد همانگونه که ماهیچه ها را می توان با تمرین نیرومند  کرد قوای ذهنی نیز از این راه قابل نیرومند شدن هستند به طور  مثال گفته می شد  اگر دانش آموزان تمرین های سخت درسی را انجام دهند توانایی حل کردن مسایل دشوار خارج از مدرسه را نیز کسب خواهند کرد  </a:t>
            </a:r>
          </a:p>
          <a:p>
            <a:pPr algn="r"/>
            <a:endParaRPr lang="fa-IR" b="1" dirty="0">
              <a:latin typeface="IRYekan" panose="02000506000000020002" pitchFamily="2" charset="-78"/>
              <a:cs typeface="IRYekan" panose="02000506000000020002" pitchFamily="2" charset="-78"/>
            </a:endParaRPr>
          </a:p>
          <a:p>
            <a:pPr algn="r"/>
            <a:r>
              <a:rPr lang="fa-IR" b="1" dirty="0" smtClean="0">
                <a:latin typeface="IRYekan" panose="02000506000000020002" pitchFamily="2" charset="-78"/>
                <a:cs typeface="IRYekan" panose="02000506000000020002" pitchFamily="2" charset="-78"/>
              </a:rPr>
              <a:t>ثروندایک و وودورث در پژوهش هایی که پیرامون انضباط صوری انجام دادند برای آن شواهد تایید کننده ای نیافتند در عوض در پژوهش های خود به این نتیجه رسیدند که انتقال یادگیری یا انتقال آموزش از یک موقعیت به موقعیت دیگر تنها به میزان شبهت بین دو موقعیت وابسته است</a:t>
            </a:r>
            <a:endParaRPr lang="en-US" b="1" dirty="0">
              <a:latin typeface="IRYekan" panose="02000506000000020002" pitchFamily="2" charset="-78"/>
              <a:cs typeface="IRYekan" panose="02000506000000020002" pitchFamily="2" charset="-78"/>
            </a:endParaRPr>
          </a:p>
        </p:txBody>
      </p:sp>
    </p:spTree>
    <p:extLst>
      <p:ext uri="{BB962C8B-B14F-4D97-AF65-F5344CB8AC3E}">
        <p14:creationId xmlns:p14="http://schemas.microsoft.com/office/powerpoint/2010/main" val="3226356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297886" y="304800"/>
            <a:ext cx="990600" cy="923330"/>
          </a:xfrm>
          <a:prstGeom prst="rect">
            <a:avLst/>
          </a:prstGeom>
          <a:noFill/>
        </p:spPr>
        <p:txBody>
          <a:bodyPr wrap="square" rtlCol="0">
            <a:spAutoFit/>
          </a:bodyPr>
          <a:lstStyle/>
          <a:p>
            <a:r>
              <a:rPr lang="en-US" sz="5400" dirty="0" smtClean="0"/>
              <a:t>10</a:t>
            </a:r>
            <a:endParaRPr lang="en-US" sz="5400" dirty="0"/>
          </a:p>
        </p:txBody>
      </p:sp>
      <p:sp>
        <p:nvSpPr>
          <p:cNvPr id="3" name="TextBox 2"/>
          <p:cNvSpPr txBox="1"/>
          <p:nvPr/>
        </p:nvSpPr>
        <p:spPr>
          <a:xfrm>
            <a:off x="1240971" y="1915885"/>
            <a:ext cx="9198429" cy="3416320"/>
          </a:xfrm>
          <a:prstGeom prst="rect">
            <a:avLst/>
          </a:prstGeom>
          <a:noFill/>
        </p:spPr>
        <p:txBody>
          <a:bodyPr wrap="square" rtlCol="0">
            <a:spAutoFit/>
          </a:bodyPr>
          <a:lstStyle/>
          <a:p>
            <a:pPr algn="r"/>
            <a:r>
              <a:rPr lang="fa-IR" b="1" dirty="0" smtClean="0">
                <a:latin typeface="IRYekan" panose="02000506000000020002" pitchFamily="2" charset="-78"/>
                <a:cs typeface="IRYekan" panose="02000506000000020002" pitchFamily="2" charset="-78"/>
              </a:rPr>
              <a:t>در این باره که چه چیزی موجب انتقال آموخته های ما از یک موقعیت یادگیری به موقعیت یادگیری دیگر می شود ثروندایک نظریه عناصر همانند خود را بیان می دارد </a:t>
            </a:r>
          </a:p>
          <a:p>
            <a:pPr algn="r"/>
            <a:endParaRPr lang="fa-IR" b="1" dirty="0">
              <a:latin typeface="IRYekan" panose="02000506000000020002" pitchFamily="2" charset="-78"/>
              <a:cs typeface="IRYekan" panose="02000506000000020002" pitchFamily="2" charset="-78"/>
            </a:endParaRPr>
          </a:p>
          <a:p>
            <a:pPr algn="r"/>
            <a:r>
              <a:rPr lang="fa-IR" b="1" dirty="0" smtClean="0">
                <a:latin typeface="IRYekan" panose="02000506000000020002" pitchFamily="2" charset="-78"/>
                <a:cs typeface="IRYekan" panose="02000506000000020002" pitchFamily="2" charset="-78"/>
              </a:rPr>
              <a:t>طبق این نظریه در صورتی که بین دو موقعیت شباهت محتوا و روش موجود باشد</a:t>
            </a:r>
          </a:p>
          <a:p>
            <a:pPr algn="r"/>
            <a:r>
              <a:rPr lang="fa-IR" b="1" dirty="0" smtClean="0">
                <a:latin typeface="IRYekan" panose="02000506000000020002" pitchFamily="2" charset="-78"/>
                <a:cs typeface="IRYekan" panose="02000506000000020002" pitchFamily="2" charset="-78"/>
              </a:rPr>
              <a:t>آنچه که ما در یکی از آن دو موقعیت آموخته ایم در موقعیت دوم نیز  به کارمان می آید مثلا  :</a:t>
            </a:r>
          </a:p>
          <a:p>
            <a:pPr algn="r"/>
            <a:r>
              <a:rPr lang="fa-IR" b="1" dirty="0" smtClean="0">
                <a:latin typeface="IRYekan" panose="02000506000000020002" pitchFamily="2" charset="-78"/>
                <a:cs typeface="IRYekan" panose="02000506000000020002" pitchFamily="2" charset="-78"/>
              </a:rPr>
              <a:t>یادگیری ریاضیات در یادگیری آمار به ما کمک می کند زیرا بین محتوای این دو درس شباهت وجود دارد</a:t>
            </a:r>
          </a:p>
          <a:p>
            <a:pPr algn="r"/>
            <a:r>
              <a:rPr lang="fa-IR" b="1" dirty="0" smtClean="0">
                <a:latin typeface="IRYekan" panose="02000506000000020002" pitchFamily="2" charset="-78"/>
                <a:cs typeface="IRYekan" panose="02000506000000020002" pitchFamily="2" charset="-78"/>
              </a:rPr>
              <a:t>همچنین کسی که دوچرخه سواری بلد است از کسی که دوچرخه سواری بلد نیست زودتر موتور سواری می آموزد زیرا بین روش های استفاده از این دو وسیله شباهت های زیادی وجود دارد </a:t>
            </a:r>
            <a:endParaRPr lang="en-US" b="1" dirty="0">
              <a:latin typeface="IRYekan" panose="02000506000000020002" pitchFamily="2" charset="-78"/>
              <a:cs typeface="IRYekan" panose="02000506000000020002" pitchFamily="2" charset="-78"/>
            </a:endParaRPr>
          </a:p>
        </p:txBody>
      </p:sp>
    </p:spTree>
    <p:extLst>
      <p:ext uri="{BB962C8B-B14F-4D97-AF65-F5344CB8AC3E}">
        <p14:creationId xmlns:p14="http://schemas.microsoft.com/office/powerpoint/2010/main" val="28410186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308770" y="326572"/>
            <a:ext cx="1393373" cy="923330"/>
          </a:xfrm>
          <a:prstGeom prst="rect">
            <a:avLst/>
          </a:prstGeom>
          <a:noFill/>
        </p:spPr>
        <p:txBody>
          <a:bodyPr wrap="square" rtlCol="0">
            <a:spAutoFit/>
          </a:bodyPr>
          <a:lstStyle/>
          <a:p>
            <a:r>
              <a:rPr lang="en-US" sz="5400" dirty="0" smtClean="0"/>
              <a:t>11</a:t>
            </a:r>
            <a:endParaRPr lang="en-US" sz="5400" dirty="0"/>
          </a:p>
        </p:txBody>
      </p:sp>
      <p:sp>
        <p:nvSpPr>
          <p:cNvPr id="3" name="TextBox 2"/>
          <p:cNvSpPr txBox="1"/>
          <p:nvPr/>
        </p:nvSpPr>
        <p:spPr>
          <a:xfrm>
            <a:off x="1251857" y="1436914"/>
            <a:ext cx="9056913" cy="1477328"/>
          </a:xfrm>
          <a:prstGeom prst="rect">
            <a:avLst/>
          </a:prstGeom>
          <a:noFill/>
        </p:spPr>
        <p:txBody>
          <a:bodyPr wrap="square" rtlCol="0">
            <a:spAutoFit/>
          </a:bodyPr>
          <a:lstStyle/>
          <a:p>
            <a:pPr algn="r"/>
            <a:r>
              <a:rPr lang="fa-IR" b="1" dirty="0" smtClean="0">
                <a:latin typeface="IRYekan" panose="02000506000000020002" pitchFamily="2" charset="-78"/>
                <a:cs typeface="IRYekan" panose="02000506000000020002" pitchFamily="2" charset="-78"/>
              </a:rPr>
              <a:t>نظریه عناصر همانند از زمانی که توسط روندایک بیان شد تا به امروز همچنان به قوت خود باقی بوده و به صورت جانشین نظریه انظباط صوری پذیرفته شده است </a:t>
            </a:r>
          </a:p>
          <a:p>
            <a:pPr algn="r"/>
            <a:endParaRPr lang="fa-IR" b="1" dirty="0">
              <a:latin typeface="IRYekan" panose="02000506000000020002" pitchFamily="2" charset="-78"/>
              <a:cs typeface="IRYekan" panose="02000506000000020002" pitchFamily="2" charset="-78"/>
            </a:endParaRPr>
          </a:p>
          <a:p>
            <a:pPr algn="r"/>
            <a:r>
              <a:rPr lang="fa-IR" b="1" dirty="0" smtClean="0">
                <a:latin typeface="IRYekan" panose="02000506000000020002" pitchFamily="2" charset="-78"/>
                <a:cs typeface="IRYekan" panose="02000506000000020002" pitchFamily="2" charset="-78"/>
              </a:rPr>
              <a:t>"هنوز هم هیچ گواهی حاکی از اینکه آموزش موضوعات درسی خاص تاثیر کلی بر پرورش ذهن دارد در دست نیست " (گود و برافی )</a:t>
            </a:r>
            <a:endParaRPr lang="en-US" b="1" dirty="0">
              <a:latin typeface="IRYekan" panose="02000506000000020002" pitchFamily="2" charset="-78"/>
              <a:cs typeface="IRYekan" panose="02000506000000020002" pitchFamily="2" charset="-78"/>
            </a:endParaRPr>
          </a:p>
        </p:txBody>
      </p:sp>
    </p:spTree>
    <p:extLst>
      <p:ext uri="{BB962C8B-B14F-4D97-AF65-F5344CB8AC3E}">
        <p14:creationId xmlns:p14="http://schemas.microsoft.com/office/powerpoint/2010/main" val="36814600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xmlns=""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
  <TotalTime>436</TotalTime>
  <Words>1002</Words>
  <Application>Microsoft Office PowerPoint</Application>
  <PresentationFormat>Custom</PresentationFormat>
  <Paragraphs>49</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Ion Boardroom</vt:lpstr>
      <vt:lpstr>PowerPoint Presentation</vt:lpstr>
      <vt:lpstr>نظریه شرطی سازی وسیله ای ثروندایک</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ITC7021</dc:creator>
  <cp:lastModifiedBy>Windows User</cp:lastModifiedBy>
  <cp:revision>21</cp:revision>
  <dcterms:created xsi:type="dcterms:W3CDTF">2019-12-20T07:36:33Z</dcterms:created>
  <dcterms:modified xsi:type="dcterms:W3CDTF">2020-06-16T03:28:08Z</dcterms:modified>
</cp:coreProperties>
</file>