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73" r:id="rId2"/>
    <p:sldId id="256" r:id="rId3"/>
    <p:sldId id="257" r:id="rId4"/>
    <p:sldId id="258" r:id="rId5"/>
    <p:sldId id="259" r:id="rId6"/>
    <p:sldId id="260" r:id="rId7"/>
    <p:sldId id="261" r:id="rId8"/>
    <p:sldId id="262" r:id="rId9"/>
    <p:sldId id="265" r:id="rId10"/>
    <p:sldId id="266" r:id="rId11"/>
    <p:sldId id="267" r:id="rId12"/>
    <p:sldId id="268" r:id="rId13"/>
    <p:sldId id="269" r:id="rId14"/>
    <p:sldId id="270" r:id="rId15"/>
    <p:sldId id="271" r:id="rId16"/>
    <p:sldId id="272"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23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3/27/2020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3/27/2020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3/27/2020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3/27/2020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D8BD707-D9CF-40AE-B4C6-C98DA3205C09}" type="datetimeFigureOut">
              <a:rPr lang="en-US" smtClean="0"/>
              <a:pPr/>
              <a:t>3/27/2020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user\Desktop\12345\121381_3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91" y="11430"/>
            <a:ext cx="9159291" cy="68465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72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نظریه دولت مقتدر درمقابل دولت سوپرمارکتی</a:t>
            </a:r>
            <a:endParaRPr lang="en-US" dirty="0"/>
          </a:p>
        </p:txBody>
      </p:sp>
    </p:spTree>
    <p:extLst>
      <p:ext uri="{BB962C8B-B14F-4D97-AF65-F5344CB8AC3E}">
        <p14:creationId xmlns:p14="http://schemas.microsoft.com/office/powerpoint/2010/main" val="1791576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دولت مقتدر</a:t>
            </a:r>
            <a:endParaRPr lang="en-US" dirty="0"/>
          </a:p>
        </p:txBody>
      </p:sp>
      <p:sp>
        <p:nvSpPr>
          <p:cNvPr id="3" name="Content Placeholder 2"/>
          <p:cNvSpPr>
            <a:spLocks noGrp="1"/>
          </p:cNvSpPr>
          <p:nvPr>
            <p:ph sz="quarter" idx="13"/>
          </p:nvPr>
        </p:nvSpPr>
        <p:spPr>
          <a:xfrm>
            <a:off x="1295400" y="990600"/>
            <a:ext cx="6400800" cy="3474720"/>
          </a:xfrm>
        </p:spPr>
        <p:txBody>
          <a:bodyPr>
            <a:normAutofit/>
          </a:bodyPr>
          <a:lstStyle/>
          <a:p>
            <a:pPr algn="r" rtl="1"/>
            <a:r>
              <a:rPr lang="fa-IR" sz="2400" dirty="0" smtClean="0"/>
              <a:t>از مدل دولت مقتدر برای توصیف مدیریت دولتی سنتی استفاده می شودبر سازوکار انتخابات متکی و به معنای حکومتی متمرکز و سلسله مراتبی با یک بخش دولتی بزرگ و گسترده است</a:t>
            </a:r>
          </a:p>
          <a:p>
            <a:pPr algn="r" rtl="1"/>
            <a:r>
              <a:rPr lang="fa-IR" sz="2400" dirty="0" smtClean="0"/>
              <a:t>دراین مدل مردم دردرجه اول و قبل ازهمه به منزله رای دهنده محسوب میشوند</a:t>
            </a:r>
            <a:endParaRPr lang="en-US" sz="2400" dirty="0"/>
          </a:p>
        </p:txBody>
      </p:sp>
    </p:spTree>
    <p:extLst>
      <p:ext uri="{BB962C8B-B14F-4D97-AF65-F5344CB8AC3E}">
        <p14:creationId xmlns:p14="http://schemas.microsoft.com/office/powerpoint/2010/main" val="2939475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rmAutofit/>
          </a:bodyPr>
          <a:lstStyle/>
          <a:p>
            <a:pPr algn="r" rtl="1"/>
            <a:r>
              <a:rPr lang="fa-IR" sz="2400" dirty="0" smtClean="0"/>
              <a:t>فرض بر آن است که مشارکت مردم از طریق احزاب سیاسی ودرقالب انتخابات صورت میگیرد مردم از میان احزاب و برنامه های آنها سیاست مداران را انتخاب کرده،پیگیری خواسته هایشان را به آنها میسپارند.</a:t>
            </a:r>
          </a:p>
          <a:p>
            <a:pPr algn="r" rtl="1"/>
            <a:r>
              <a:rPr lang="fa-IR" sz="2400" dirty="0" smtClean="0"/>
              <a:t>سیاستمداران منتخب مسئول انعکاس نگرشها و خواسته های رای دهندگان اند و در تصمیم گیریهایشان بر مبنای منافع آنها عمل میکنند</a:t>
            </a:r>
            <a:endParaRPr lang="en-US" sz="2400" dirty="0"/>
          </a:p>
        </p:txBody>
      </p:sp>
    </p:spTree>
    <p:extLst>
      <p:ext uri="{BB962C8B-B14F-4D97-AF65-F5344CB8AC3E}">
        <p14:creationId xmlns:p14="http://schemas.microsoft.com/office/powerpoint/2010/main" val="3837586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371600" y="1295400"/>
            <a:ext cx="6400800" cy="3474720"/>
          </a:xfrm>
        </p:spPr>
        <p:txBody>
          <a:bodyPr>
            <a:normAutofit/>
          </a:bodyPr>
          <a:lstStyle/>
          <a:p>
            <a:pPr algn="r" rtl="1"/>
            <a:r>
              <a:rPr lang="fa-IR" sz="2400" dirty="0" smtClean="0"/>
              <a:t>دراین مدل ،شهروندان منافع خودرا از طریق دادن وکالت به احزاب و نمایندگانی که برنامه های مشخص و منسجمی دارند ودر آنها منافع شهروندان مد نظر قرار گرفته است بیان میکنند</a:t>
            </a:r>
            <a:endParaRPr lang="en-US" sz="2400" dirty="0"/>
          </a:p>
        </p:txBody>
      </p:sp>
    </p:spTree>
    <p:extLst>
      <p:ext uri="{BB962C8B-B14F-4D97-AF65-F5344CB8AC3E}">
        <p14:creationId xmlns:p14="http://schemas.microsoft.com/office/powerpoint/2010/main" val="2152234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نقد</a:t>
            </a:r>
            <a:endParaRPr lang="en-US" dirty="0"/>
          </a:p>
        </p:txBody>
      </p:sp>
      <p:sp>
        <p:nvSpPr>
          <p:cNvPr id="3" name="Content Placeholder 2"/>
          <p:cNvSpPr>
            <a:spLocks noGrp="1"/>
          </p:cNvSpPr>
          <p:nvPr>
            <p:ph sz="quarter" idx="13"/>
          </p:nvPr>
        </p:nvSpPr>
        <p:spPr/>
        <p:txBody>
          <a:bodyPr>
            <a:normAutofit/>
          </a:bodyPr>
          <a:lstStyle/>
          <a:p>
            <a:pPr algn="r" rtl="1"/>
            <a:r>
              <a:rPr lang="fa-IR" sz="2400" dirty="0" smtClean="0"/>
              <a:t>برنامه های احزاب در اغلب موارد کلی هستند</a:t>
            </a:r>
          </a:p>
          <a:p>
            <a:pPr algn="r" rtl="1"/>
            <a:r>
              <a:rPr lang="fa-IR" sz="2400" dirty="0" smtClean="0"/>
              <a:t>ضمن اینکه مردم خواسته های مشخص و مختلف خودرا در هنگام رای دادن تعیین نمی کنند</a:t>
            </a:r>
          </a:p>
          <a:p>
            <a:pPr algn="r" rtl="1"/>
            <a:r>
              <a:rPr lang="fa-IR" sz="2400" dirty="0" smtClean="0"/>
              <a:t>درواقع آنها هنگام رای دادن صرفا یک حزب و گروه را انتخاب می کنند و خواسته های خودرا به طور مشخص بیان نمی کنند.</a:t>
            </a:r>
            <a:endParaRPr lang="en-US" sz="2400" dirty="0"/>
          </a:p>
        </p:txBody>
      </p:sp>
    </p:spTree>
    <p:extLst>
      <p:ext uri="{BB962C8B-B14F-4D97-AF65-F5344CB8AC3E}">
        <p14:creationId xmlns:p14="http://schemas.microsoft.com/office/powerpoint/2010/main" val="1517040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4800600"/>
            <a:ext cx="6512511" cy="1143000"/>
          </a:xfrm>
        </p:spPr>
        <p:txBody>
          <a:bodyPr/>
          <a:lstStyle/>
          <a:p>
            <a:r>
              <a:rPr lang="fa-IR" dirty="0" smtClean="0"/>
              <a:t>دولت سوپرمارکتی</a:t>
            </a:r>
            <a:endParaRPr lang="en-US" dirty="0"/>
          </a:p>
        </p:txBody>
      </p:sp>
      <p:sp>
        <p:nvSpPr>
          <p:cNvPr id="3" name="Content Placeholder 2"/>
          <p:cNvSpPr>
            <a:spLocks noGrp="1"/>
          </p:cNvSpPr>
          <p:nvPr>
            <p:ph sz="quarter" idx="13"/>
          </p:nvPr>
        </p:nvSpPr>
        <p:spPr/>
        <p:txBody>
          <a:bodyPr>
            <a:noAutofit/>
          </a:bodyPr>
          <a:lstStyle/>
          <a:p>
            <a:pPr algn="r" rtl="1"/>
            <a:r>
              <a:rPr lang="fa-IR" sz="2400" dirty="0" smtClean="0"/>
              <a:t>مدل دولت سوپر مارکتی،استعاره سوپرمارکت را برای تشریح دولت و روابط آن با مردم به کار می برد یعنی اینکه دولت انتخاب خدمات را که سازمانهای مختلف دریک فضای رقابتی ارائه میکنند به عهده مشتریان می گذارد</a:t>
            </a:r>
          </a:p>
          <a:p>
            <a:pPr algn="r" rtl="1"/>
            <a:r>
              <a:rPr lang="fa-IR" sz="2400" dirty="0" smtClean="0"/>
              <a:t>بنابراین مشتری همانند خرید از سوپرمارکت مجبور به استفاده از یک نوع خدمات خاص و یا دریافت خدمات صرفا از یک سازمان خاص نیست بلکه این حق دارد که خدماتی را که تمایل دارد انتخاب کند</a:t>
            </a:r>
            <a:endParaRPr lang="en-US" sz="2400" dirty="0"/>
          </a:p>
        </p:txBody>
      </p:sp>
    </p:spTree>
    <p:extLst>
      <p:ext uri="{BB962C8B-B14F-4D97-AF65-F5344CB8AC3E}">
        <p14:creationId xmlns:p14="http://schemas.microsoft.com/office/powerpoint/2010/main" val="4049128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533400" y="685800"/>
            <a:ext cx="8229600" cy="4525963"/>
          </a:xfrm>
        </p:spPr>
        <p:txBody>
          <a:bodyPr>
            <a:normAutofit/>
          </a:bodyPr>
          <a:lstStyle/>
          <a:p>
            <a:pPr algn="r" rtl="1"/>
            <a:r>
              <a:rPr lang="fa-IR" sz="2400" dirty="0" smtClean="0"/>
              <a:t>مدل دولت سوپرمارکتی ضمن نگاه به مردم به منزله مصرف کننده و مشتری تمرکز دولت را روی کارایی و کیفیت خدمات عمومی قرار می دهد.</a:t>
            </a:r>
          </a:p>
          <a:p>
            <a:pPr algn="r" rtl="1"/>
            <a:r>
              <a:rPr lang="fa-IR" sz="2400" dirty="0" smtClean="0"/>
              <a:t>دراین مدل سلسله مراتب کاهش یافته وحذف میشود و به جای اینکه دولت،جامعه را بر مبنای وکالت دموکراتیک از طرف مردم کنترل کند ،جامعه اقدام به کنترل دولت از طریق سازوکارهای بازار می نماید</a:t>
            </a:r>
          </a:p>
          <a:p>
            <a:pPr algn="r" rtl="1"/>
            <a:endParaRPr lang="en-US" sz="2400" dirty="0" smtClean="0"/>
          </a:p>
          <a:p>
            <a:pPr algn="r" rtl="1"/>
            <a:r>
              <a:rPr lang="fa-IR" sz="2400" dirty="0" smtClean="0"/>
              <a:t>این مدل مدعی است که با مصرف کننده یا مشتری انگاشتن مردم،اقتدار از دولت به مردم منتقل می شود</a:t>
            </a:r>
            <a:endParaRPr lang="en-US" sz="2400" dirty="0" smtClean="0"/>
          </a:p>
          <a:p>
            <a:pPr algn="r" rtl="1"/>
            <a:endParaRPr lang="en-US" sz="2400" dirty="0"/>
          </a:p>
        </p:txBody>
      </p:sp>
    </p:spTree>
    <p:extLst>
      <p:ext uri="{BB962C8B-B14F-4D97-AF65-F5344CB8AC3E}">
        <p14:creationId xmlns:p14="http://schemas.microsoft.com/office/powerpoint/2010/main" val="479590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731520"/>
            <a:ext cx="6705600" cy="4450080"/>
          </a:xfrm>
        </p:spPr>
        <p:txBody>
          <a:bodyPr>
            <a:noAutofit/>
          </a:bodyPr>
          <a:lstStyle/>
          <a:p>
            <a:pPr algn="justLow" rtl="1"/>
            <a:r>
              <a:rPr lang="fa-IR" sz="2400" dirty="0" smtClean="0"/>
              <a:t>طرفداران</a:t>
            </a:r>
            <a:r>
              <a:rPr lang="en-US" sz="2400" dirty="0" smtClean="0"/>
              <a:t>NPM</a:t>
            </a:r>
            <a:r>
              <a:rPr lang="fa-IR" sz="2400" dirty="0" smtClean="0"/>
              <a:t>عنوان میکنند که در مدل دولت مقتدر،مردم به صورت غیرمستقیم و با استفاده از سازوکارهای انتخاباتی روی خدمات دولت تاثیر می گذارند </a:t>
            </a:r>
          </a:p>
          <a:p>
            <a:pPr algn="justLow" rtl="1"/>
            <a:r>
              <a:rPr lang="fa-IR" sz="2400" dirty="0" smtClean="0"/>
              <a:t>اما در دولت سوپرمارکتی،مردم یا همان مصرف کنندگان و مشتریان به طور مستقیم خدماتی را که می خواهند انتخاب می کنند به علاوه اگر سازمانهای دولتی به مردم به منزله مشتری نگاه کنند مجبور میشوند عملکرد خود را بهبود بخشیده،پاسخگوترباشند درنتیجه از کارایی بیشتری برخوردار خواهند شد</a:t>
            </a:r>
            <a:endParaRPr lang="en-US" sz="2400" dirty="0"/>
          </a:p>
        </p:txBody>
      </p:sp>
    </p:spTree>
    <p:extLst>
      <p:ext uri="{BB962C8B-B14F-4D97-AF65-F5344CB8AC3E}">
        <p14:creationId xmlns:p14="http://schemas.microsoft.com/office/powerpoint/2010/main" val="2039796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منتقد</a:t>
            </a:r>
            <a:endParaRPr lang="en-US" dirty="0"/>
          </a:p>
        </p:txBody>
      </p:sp>
      <p:sp>
        <p:nvSpPr>
          <p:cNvPr id="3" name="Content Placeholder 2"/>
          <p:cNvSpPr>
            <a:spLocks noGrp="1"/>
          </p:cNvSpPr>
          <p:nvPr>
            <p:ph sz="quarter" idx="13"/>
          </p:nvPr>
        </p:nvSpPr>
        <p:spPr/>
        <p:txBody>
          <a:bodyPr>
            <a:normAutofit/>
          </a:bodyPr>
          <a:lstStyle/>
          <a:p>
            <a:pPr algn="r" rtl="1"/>
            <a:r>
              <a:rPr lang="fa-IR" sz="2400" dirty="0" smtClean="0"/>
              <a:t>منتقدان براین باورند که مهمترین نگرانی و دغدغه این مدل به جای دموکراسی روی کارایی،کیفیت،و نفوذوتاثیرگذاری مستقیم مصرف کننده بر خدمات دولتی است</a:t>
            </a:r>
          </a:p>
          <a:p>
            <a:pPr algn="r" rtl="1"/>
            <a:r>
              <a:rPr lang="fa-IR" sz="2400" dirty="0" smtClean="0"/>
              <a:t>بنابراین دراین مدل نقش وسیع مردم به منزله شهروند مغفول مانده و به نقش محدود مشتری ومصرف کننده تقلیل یافته است </a:t>
            </a:r>
            <a:endParaRPr lang="en-US" sz="2400" dirty="0"/>
          </a:p>
        </p:txBody>
      </p:sp>
    </p:spTree>
    <p:extLst>
      <p:ext uri="{BB962C8B-B14F-4D97-AF65-F5344CB8AC3E}">
        <p14:creationId xmlns:p14="http://schemas.microsoft.com/office/powerpoint/2010/main" val="936254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0"/>
            <a:ext cx="8229600" cy="1143000"/>
          </a:xfrm>
        </p:spPr>
        <p:txBody>
          <a:bodyPr/>
          <a:lstStyle/>
          <a:p>
            <a:r>
              <a:rPr lang="fa-IR" dirty="0" smtClean="0"/>
              <a:t>نظریه اخلاق اداری</a:t>
            </a:r>
            <a:endParaRPr lang="en-US" dirty="0"/>
          </a:p>
        </p:txBody>
      </p:sp>
    </p:spTree>
    <p:extLst>
      <p:ext uri="{BB962C8B-B14F-4D97-AF65-F5344CB8AC3E}">
        <p14:creationId xmlns:p14="http://schemas.microsoft.com/office/powerpoint/2010/main" val="31773462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Autofit/>
          </a:bodyPr>
          <a:lstStyle/>
          <a:p>
            <a:pPr algn="r" rtl="1"/>
            <a:r>
              <a:rPr lang="fa-IR" sz="2400" dirty="0" smtClean="0"/>
              <a:t>توجه به اخلاق در مدیریت سازمانهای دولتی یکی از مهمترین دغدغه ها در اداره دولتی نوین است</a:t>
            </a:r>
          </a:p>
          <a:p>
            <a:pPr algn="r" rtl="1"/>
            <a:r>
              <a:rPr lang="fa-IR" sz="2400" dirty="0" smtClean="0"/>
              <a:t>کاترین دنهارت در تعریف اخلاق اداری آن را به منزله فرایند کنکاش و نقد مستقلانه استانداردهای تصمیم گیری در جهت انطباق با ارزشهای بنیادی جامعه می داند که به منظورتحقق پاسخگویی شخصی و حرفه ای صورت می پذیرد</a:t>
            </a:r>
            <a:endParaRPr lang="en-US" sz="2400" dirty="0"/>
          </a:p>
        </p:txBody>
      </p:sp>
    </p:spTree>
    <p:extLst>
      <p:ext uri="{BB962C8B-B14F-4D97-AF65-F5344CB8AC3E}">
        <p14:creationId xmlns:p14="http://schemas.microsoft.com/office/powerpoint/2010/main" val="1301911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Autofit/>
          </a:bodyPr>
          <a:lstStyle/>
          <a:p>
            <a:pPr algn="r" rtl="1"/>
            <a:r>
              <a:rPr lang="fa-IR" sz="2400" dirty="0" smtClean="0"/>
              <a:t>به عقیده اندیشمندان اداره دولتی نوین،اگر مدیریت دولتی خواهان تحقق و پیگیری ارزشهای دموکراتیک است باید اخلاق اداری را در دولت و سازمانهای دولتی اشاعه دهد</a:t>
            </a:r>
          </a:p>
          <a:p>
            <a:pPr algn="r" rtl="1"/>
            <a:r>
              <a:rPr lang="fa-IR" sz="2400" dirty="0" smtClean="0"/>
              <a:t>بدین منظور مدیران دولتی باید در راستای منافع شهروندان عمل کنند و لازمه این امر نیز داشتن حس خیرخواهی است</a:t>
            </a:r>
          </a:p>
          <a:p>
            <a:pPr algn="r" rtl="1"/>
            <a:r>
              <a:rPr lang="fa-IR" sz="2400" dirty="0" smtClean="0"/>
              <a:t>یعنی مدیران دولتی باید در هرزمانی و در اجرای هر نوع خط مشی و برنامه دولتی منافع مردم دراولویت قرار دهند.</a:t>
            </a:r>
            <a:endParaRPr lang="en-US" sz="2400" dirty="0"/>
          </a:p>
        </p:txBody>
      </p:sp>
    </p:spTree>
    <p:extLst>
      <p:ext uri="{BB962C8B-B14F-4D97-AF65-F5344CB8AC3E}">
        <p14:creationId xmlns:p14="http://schemas.microsoft.com/office/powerpoint/2010/main" val="2433790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rmAutofit/>
          </a:bodyPr>
          <a:lstStyle/>
          <a:p>
            <a:pPr algn="r" rtl="1"/>
            <a:r>
              <a:rPr lang="fa-IR" sz="2400" dirty="0" smtClean="0"/>
              <a:t>مدیران دولتی باید هم فیلسوفان اخلاقی و هم عاملان اخلاقی باشند زیرا باید قادر باشند ارزشهای بنیادی جامعه را تفسیر کرده،هرگونه خط مشیهایی را که جهت تحقق این ارزشها تدوین می شود ارزیابی نمایند.</a:t>
            </a:r>
            <a:endParaRPr lang="en-US" sz="2400" dirty="0"/>
          </a:p>
        </p:txBody>
      </p:sp>
    </p:spTree>
    <p:extLst>
      <p:ext uri="{BB962C8B-B14F-4D97-AF65-F5344CB8AC3E}">
        <p14:creationId xmlns:p14="http://schemas.microsoft.com/office/powerpoint/2010/main" val="33134580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457200" y="685800"/>
            <a:ext cx="8229600" cy="5867400"/>
          </a:xfrm>
        </p:spPr>
        <p:txBody>
          <a:bodyPr>
            <a:normAutofit fontScale="92500"/>
          </a:bodyPr>
          <a:lstStyle/>
          <a:p>
            <a:pPr marL="0" indent="0" algn="r" rtl="1">
              <a:buNone/>
            </a:pPr>
            <a:r>
              <a:rPr lang="fa-IR" sz="2400" dirty="0" smtClean="0"/>
              <a:t>به عقیده هارت یک نیاز فطری در انسانها، میل به دوست داشتن و عشق ورزی به دیگران است این نیاز به چهار طریق می تواند محقق شود:</a:t>
            </a:r>
          </a:p>
          <a:p>
            <a:pPr marL="514350" indent="-514350" algn="r" rtl="1">
              <a:buFont typeface="+mj-lt"/>
              <a:buAutoNum type="arabicPeriod"/>
            </a:pPr>
            <a:r>
              <a:rPr lang="fa-IR" sz="2400" dirty="0" smtClean="0"/>
              <a:t>مدیران دولتی باید ازاختیار اداری و قضاوتهای خیرخواهانه خود استفاده کنند به منظور این که مطمئن شوند آزادی مدنی افراد قربانی برخی منافع دیگر(نظیر منافع سازمانی)نمی شود.</a:t>
            </a:r>
          </a:p>
          <a:p>
            <a:pPr marL="514350" indent="-514350" algn="r" rtl="1">
              <a:buFont typeface="+mj-lt"/>
              <a:buAutoNum type="arabicPeriod"/>
            </a:pPr>
            <a:r>
              <a:rPr lang="fa-IR" sz="2400" dirty="0" smtClean="0"/>
              <a:t>آنها باید از طریق ترغیب و متقاعدسازی دیگران به مدیریت بپردازند یعنی در رفتار و گفتار خود صادق باشند،از تکبر بپرهیزند و قصد فریب و نیز تحمیل خواست خود به دیگران را نداشته باشند.</a:t>
            </a:r>
          </a:p>
          <a:p>
            <a:pPr marL="514350" indent="-514350" algn="r" rtl="1">
              <a:buFont typeface="+mj-lt"/>
              <a:buAutoNum type="arabicPeriod"/>
            </a:pPr>
            <a:r>
              <a:rPr lang="fa-IR" sz="2400" dirty="0" smtClean="0"/>
              <a:t>آنها باید با فساد مقابله کرده،جلوی ان را بگیرند ضمن اینکه  روابط مدیران دولتی با شهروندان باید بر مبنای اعتماد متقابل  ونه مبتنی بر ترس باشد</a:t>
            </a:r>
          </a:p>
          <a:p>
            <a:pPr marL="514350" indent="-514350" algn="r" rtl="1">
              <a:buFont typeface="+mj-lt"/>
              <a:buAutoNum type="arabicPeriod"/>
            </a:pPr>
            <a:r>
              <a:rPr lang="fa-IR" sz="2400" dirty="0" smtClean="0"/>
              <a:t>مدیران دولتی باید الگو واسوه حسنه باشند زیرا بسیاری از آنان اگرچه در دسترس مردم نیستند اما برجستگی زیادی دارند همواره رفتارها و ویژگی های شخصیتی آنها زیر ذره بین است.</a:t>
            </a:r>
          </a:p>
          <a:p>
            <a:pPr marL="0" indent="0" algn="r" rtl="1">
              <a:buNone/>
            </a:pPr>
            <a:endParaRPr lang="en-US" sz="2400" dirty="0"/>
          </a:p>
        </p:txBody>
      </p:sp>
    </p:spTree>
    <p:extLst>
      <p:ext uri="{BB962C8B-B14F-4D97-AF65-F5344CB8AC3E}">
        <p14:creationId xmlns:p14="http://schemas.microsoft.com/office/powerpoint/2010/main" val="41673208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143000" y="731520"/>
            <a:ext cx="6400800" cy="4450080"/>
          </a:xfrm>
        </p:spPr>
        <p:txBody>
          <a:bodyPr>
            <a:normAutofit/>
          </a:bodyPr>
          <a:lstStyle/>
          <a:p>
            <a:pPr marL="0" indent="0" algn="r" rtl="1">
              <a:buNone/>
            </a:pPr>
            <a:r>
              <a:rPr lang="fa-IR" sz="2400" dirty="0" smtClean="0"/>
              <a:t>به اعتقاد هارت مدیران دولتی در راستای تحقق اداری بایددر شهروندان اعتماد ایجاد کنند و این امر محقق نخواهد شد مگر اینکه انها به شهروندان نشان بدهند قصد دارند و قادرند تا با خیرخواهی و عشق ورزی به انها عمل کنند به زعم وی در این صورت اعتماد شهروندان جلب خواهد شد وشاید انان نیز در اخلاق مداری،پرهیزگاری و تقوا سهیم شوند.</a:t>
            </a:r>
            <a:endParaRPr lang="en-US" sz="2400" dirty="0"/>
          </a:p>
        </p:txBody>
      </p:sp>
    </p:spTree>
    <p:extLst>
      <p:ext uri="{BB962C8B-B14F-4D97-AF65-F5344CB8AC3E}">
        <p14:creationId xmlns:p14="http://schemas.microsoft.com/office/powerpoint/2010/main" val="47803310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283</TotalTime>
  <Words>836</Words>
  <Application>Microsoft Office PowerPoint</Application>
  <PresentationFormat>On-screen Show (4:3)</PresentationFormat>
  <Paragraphs>36</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Georgia</vt:lpstr>
      <vt:lpstr>Tahoma</vt:lpstr>
      <vt:lpstr>Trebuchet MS</vt:lpstr>
      <vt:lpstr>Slipstream</vt:lpstr>
      <vt:lpstr>PowerPoint Presentation</vt:lpstr>
      <vt:lpstr>نظریه دولت مقتدر درمقابل دولت سوپرمارکتی</vt:lpstr>
      <vt:lpstr>دولت مقتدر</vt:lpstr>
      <vt:lpstr>PowerPoint Presentation</vt:lpstr>
      <vt:lpstr>PowerPoint Presentation</vt:lpstr>
      <vt:lpstr>نقد</vt:lpstr>
      <vt:lpstr>دولت سوپرمارکتی</vt:lpstr>
      <vt:lpstr>PowerPoint Presentation</vt:lpstr>
      <vt:lpstr>PowerPoint Presentation</vt:lpstr>
      <vt:lpstr>منتقد</vt:lpstr>
      <vt:lpstr>نظریه اخلاق اداری</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hamed</cp:lastModifiedBy>
  <cp:revision>21</cp:revision>
  <dcterms:created xsi:type="dcterms:W3CDTF">2006-08-16T00:00:00Z</dcterms:created>
  <dcterms:modified xsi:type="dcterms:W3CDTF">2020-03-27T13:18:39Z</dcterms:modified>
</cp:coreProperties>
</file>