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6"/>
  </p:notesMasterIdLst>
  <p:sldIdLst>
    <p:sldId id="289" r:id="rId2"/>
    <p:sldId id="278" r:id="rId3"/>
    <p:sldId id="256" r:id="rId4"/>
    <p:sldId id="274" r:id="rId5"/>
    <p:sldId id="271" r:id="rId6"/>
    <p:sldId id="281" r:id="rId7"/>
    <p:sldId id="279" r:id="rId8"/>
    <p:sldId id="272" r:id="rId9"/>
    <p:sldId id="280" r:id="rId10"/>
    <p:sldId id="282" r:id="rId11"/>
    <p:sldId id="283" r:id="rId12"/>
    <p:sldId id="284" r:id="rId13"/>
    <p:sldId id="285" r:id="rId14"/>
    <p:sldId id="286" r:id="rId1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atemeh" initials="F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1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0159B31-A3B5-416E-8548-F391B63F10EB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2349E19-5EF9-4AE0-A344-2B0B0163E4B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1228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85701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69971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6498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20545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84374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03156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9286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57804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347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04747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30593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A79C9-57D0-4149-9E61-8C091D5B71BA}" type="datetimeFigureOut">
              <a:rPr lang="fa-IR" smtClean="0"/>
              <a:t>06/10/1441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5B01E-8D5A-4D51-A0B7-55AF57890E4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9906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92549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209" y="2035461"/>
            <a:ext cx="10969580" cy="311909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7200" dirty="0">
                <a:cs typeface="B Davat" panose="00000400000000000000" pitchFamily="2" charset="-78"/>
              </a:rPr>
              <a:t>نظریه پردازی در حسابداری مدیریت</a:t>
            </a:r>
          </a:p>
        </p:txBody>
      </p:sp>
    </p:spTree>
    <p:extLst>
      <p:ext uri="{BB962C8B-B14F-4D97-AF65-F5344CB8AC3E}">
        <p14:creationId xmlns:p14="http://schemas.microsoft.com/office/powerpoint/2010/main" val="2240499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4799" y="5885045"/>
            <a:ext cx="8009031" cy="1091957"/>
          </a:xfrm>
          <a:noFill/>
        </p:spPr>
        <p:txBody>
          <a:bodyPr/>
          <a:lstStyle/>
          <a:p>
            <a:endParaRPr lang="en-US" dirty="0" smtClean="0">
              <a:cs typeface="B Zar" panose="00000400000000000000" pitchFamily="2" charset="-78"/>
            </a:endParaRPr>
          </a:p>
          <a:p>
            <a:endParaRPr lang="en-US" dirty="0" smtClean="0">
              <a:cs typeface="B Zar" panose="00000400000000000000" pitchFamily="2" charset="-78"/>
            </a:endParaRPr>
          </a:p>
          <a:p>
            <a:endParaRPr lang="fa-IR" dirty="0" smtClean="0">
              <a:cs typeface="B Zar" panose="00000400000000000000" pitchFamily="2" charset="-78"/>
            </a:endParaRPr>
          </a:p>
          <a:p>
            <a:endParaRPr lang="fa-IR" dirty="0" smtClean="0">
              <a:cs typeface="B Zar" panose="00000400000000000000" pitchFamily="2" charset="-78"/>
            </a:endParaRPr>
          </a:p>
          <a:p>
            <a:endParaRPr lang="fa-IR" dirty="0" smtClean="0">
              <a:cs typeface="B Zar" panose="00000400000000000000" pitchFamily="2" charset="-78"/>
            </a:endParaRPr>
          </a:p>
          <a:p>
            <a:endParaRPr lang="fa-IR" dirty="0" smtClean="0">
              <a:cs typeface="B Zar" panose="00000400000000000000" pitchFamily="2" charset="-78"/>
            </a:endParaRPr>
          </a:p>
          <a:p>
            <a:endParaRPr lang="fa-IR" dirty="0" smtClean="0">
              <a:cs typeface="B Zar" panose="00000400000000000000" pitchFamily="2" charset="-78"/>
            </a:endParaRPr>
          </a:p>
          <a:p>
            <a:endParaRPr lang="fa-IR" sz="3600" b="1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B Zar" panose="000004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10575" y="2006147"/>
            <a:ext cx="1189143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fa-IR" sz="2000" dirty="0">
              <a:cs typeface="B Zar" panose="00000400000000000000" pitchFamily="2" charset="-78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0006643" y="2604976"/>
            <a:ext cx="1662516" cy="2047927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fa-IR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هستی شناسی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a-IR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معرفت شناسی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a-IR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روش شناسی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a-IR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روش</a:t>
            </a:r>
          </a:p>
          <a:p>
            <a:pPr algn="ctr"/>
            <a:endParaRPr lang="fa-IR" sz="2000" dirty="0">
              <a:cs typeface="B Zar" panose="000004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378817" y="981392"/>
            <a:ext cx="2769706" cy="123448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tx1"/>
            </a:solidFill>
            <a:prstDash val="solid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عوامل نظریه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4097" y="1986930"/>
            <a:ext cx="2959202" cy="132510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tx1"/>
            </a:solidFill>
            <a:prstDash val="solid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رابطه </a:t>
            </a:r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علّت </a:t>
            </a:r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و معلولی عوامل نظریه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34097" y="4625044"/>
            <a:ext cx="2850739" cy="104744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tx1"/>
            </a:solidFill>
            <a:prstDash val="solid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منبع پیدایش عوامل نظریه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655231" y="1820492"/>
            <a:ext cx="2340000" cy="10322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tx1"/>
            </a:solidFill>
            <a:prstDash val="solid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پارادایم های فلسفی نظریه 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924871" y="4875956"/>
            <a:ext cx="2529143" cy="123214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tx1"/>
            </a:solidFill>
            <a:prstDash val="solid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کاربرد نظریه درعمل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91452" y="339665"/>
            <a:ext cx="72121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000" dirty="0">
                <a:solidFill>
                  <a:sysClr val="windowText" lastClr="000000"/>
                </a:solidFill>
                <a:cs typeface="B Titr" panose="00000700000000000000" pitchFamily="2" charset="-78"/>
              </a:rPr>
              <a:t>شکل  </a:t>
            </a:r>
            <a:r>
              <a:rPr lang="fa-IR" sz="2000" dirty="0" smtClean="0">
                <a:solidFill>
                  <a:sysClr val="windowText" lastClr="000000"/>
                </a:solidFill>
                <a:cs typeface="B Titr" panose="00000700000000000000" pitchFamily="2" charset="-78"/>
              </a:rPr>
              <a:t>1-  </a:t>
            </a:r>
            <a:r>
              <a:rPr lang="fa-IR" sz="2000" dirty="0">
                <a:solidFill>
                  <a:sysClr val="windowText" lastClr="000000"/>
                </a:solidFill>
                <a:latin typeface="N nazanin"/>
                <a:cs typeface="B Titr" panose="00000700000000000000" pitchFamily="2" charset="-78"/>
              </a:rPr>
              <a:t>چهارچوب</a:t>
            </a:r>
            <a:r>
              <a:rPr lang="fa-IR" sz="2000" dirty="0">
                <a:solidFill>
                  <a:sysClr val="windowText" lastClr="000000"/>
                </a:solidFill>
                <a:cs typeface="B Titr" panose="00000700000000000000" pitchFamily="2" charset="-78"/>
              </a:rPr>
              <a:t> </a:t>
            </a:r>
            <a:r>
              <a:rPr lang="fa-IR" sz="2000" dirty="0" smtClean="0">
                <a:solidFill>
                  <a:sysClr val="windowText" lastClr="000000"/>
                </a:solidFill>
                <a:cs typeface="B Titr" panose="00000700000000000000" pitchFamily="2" charset="-78"/>
              </a:rPr>
              <a:t>بررسی نظریه</a:t>
            </a:r>
            <a:endParaRPr lang="en-US" sz="2000" dirty="0">
              <a:solidFill>
                <a:sysClr val="windowText" lastClr="000000"/>
              </a:solidFill>
              <a:cs typeface="B Titr" panose="00000700000000000000" pitchFamily="2" charset="-78"/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 flipV="1">
            <a:off x="5939553" y="2215875"/>
            <a:ext cx="89736" cy="15394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 flipV="1">
            <a:off x="3762254" y="2973654"/>
            <a:ext cx="1379126" cy="6552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>
            <a:off x="3830390" y="4459629"/>
            <a:ext cx="1631903" cy="5601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6824991" y="2786162"/>
            <a:ext cx="1099880" cy="8641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6816383" y="4435629"/>
            <a:ext cx="1311071" cy="5850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9881005" y="2947374"/>
            <a:ext cx="331941" cy="3475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4378817" y="5185109"/>
            <a:ext cx="2691443" cy="118388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tx1"/>
            </a:solidFill>
            <a:prstDash val="solid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محدودیت های عوامل نظریه 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5926017" y="4643381"/>
            <a:ext cx="2" cy="4651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4625722" y="3564953"/>
            <a:ext cx="2453177" cy="1060091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 contourW="19050">
            <a:bevelT w="82550" h="44450" prst="divot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Nazanin" panose="00000400000000000000" pitchFamily="2" charset="-78"/>
              </a:rPr>
              <a:t>نظریه</a:t>
            </a:r>
            <a:endParaRPr lang="fa-IR" sz="2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1072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9" grpId="0" animBg="1"/>
      <p:bldP spid="10" grpId="0" animBg="1"/>
      <p:bldP spid="12" grpId="0" animBg="1"/>
      <p:bldP spid="19" grpId="0" animBg="1"/>
      <p:bldP spid="20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ave 4"/>
          <p:cNvSpPr/>
          <p:nvPr/>
        </p:nvSpPr>
        <p:spPr>
          <a:xfrm rot="16200000">
            <a:off x="636288" y="1565404"/>
            <a:ext cx="2881124" cy="3544398"/>
          </a:xfrm>
          <a:prstGeom prst="wave">
            <a:avLst>
              <a:gd name="adj1" fmla="val 12500"/>
              <a:gd name="adj2" fmla="val -7203"/>
            </a:avLst>
          </a:prstGeom>
          <a:solidFill>
            <a:schemeClr val="accent2">
              <a:lumMod val="40000"/>
              <a:lumOff val="60000"/>
            </a:schemeClr>
          </a:solidFill>
          <a:ln w="38100"/>
          <a:effectLst>
            <a:glow rad="228600">
              <a:schemeClr val="accent3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rmAutofit/>
          </a:bodyPr>
          <a:lstStyle/>
          <a:p>
            <a:pPr marL="274320" indent="-274320" algn="ctr"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endParaRPr lang="en-US" sz="3200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ea typeface="Majalla UI"/>
              <a:cs typeface="B Nazanin" pitchFamily="2" charset="-78"/>
            </a:endParaRPr>
          </a:p>
        </p:txBody>
      </p:sp>
      <p:sp>
        <p:nvSpPr>
          <p:cNvPr id="8" name="Wave 7"/>
          <p:cNvSpPr/>
          <p:nvPr/>
        </p:nvSpPr>
        <p:spPr>
          <a:xfrm rot="16200000">
            <a:off x="4859425" y="1545653"/>
            <a:ext cx="2798464" cy="3583902"/>
          </a:xfrm>
          <a:prstGeom prst="wave">
            <a:avLst>
              <a:gd name="adj1" fmla="val 12500"/>
              <a:gd name="adj2" fmla="val -10000"/>
            </a:avLst>
          </a:prstGeom>
          <a:solidFill>
            <a:schemeClr val="accent2">
              <a:lumMod val="40000"/>
              <a:lumOff val="60000"/>
            </a:schemeClr>
          </a:solidFill>
          <a:ln w="38100"/>
          <a:effectLst>
            <a:glow rad="228600">
              <a:schemeClr val="accent3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rmAutofit/>
          </a:bodyPr>
          <a:lstStyle/>
          <a:p>
            <a:pPr marL="274320" indent="-274320" algn="ctr">
              <a:buClr>
                <a:schemeClr val="accent3"/>
              </a:buClr>
              <a:buSzPct val="80000"/>
              <a:buFont typeface="Wingdings 2"/>
              <a:buChar char=""/>
            </a:pPr>
            <a:endParaRPr lang="en-US" sz="3200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ea typeface="Majalla UI"/>
              <a:cs typeface="B Nazanin" pitchFamily="2" charset="-78"/>
            </a:endParaRPr>
          </a:p>
        </p:txBody>
      </p:sp>
      <p:sp>
        <p:nvSpPr>
          <p:cNvPr id="9" name="Wave 8"/>
          <p:cNvSpPr/>
          <p:nvPr/>
        </p:nvSpPr>
        <p:spPr>
          <a:xfrm rot="16200000">
            <a:off x="8975510" y="1592058"/>
            <a:ext cx="2720276" cy="3412904"/>
          </a:xfrm>
          <a:prstGeom prst="wave">
            <a:avLst>
              <a:gd name="adj1" fmla="val 12500"/>
              <a:gd name="adj2" fmla="val -10000"/>
            </a:avLst>
          </a:prstGeom>
          <a:solidFill>
            <a:schemeClr val="accent2">
              <a:lumMod val="40000"/>
              <a:lumOff val="60000"/>
            </a:schemeClr>
          </a:solidFill>
          <a:ln w="38100"/>
          <a:effectLst>
            <a:glow rad="228600">
              <a:schemeClr val="accent3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rmAutofit/>
          </a:bodyPr>
          <a:lstStyle/>
          <a:p>
            <a:pPr marL="274320" indent="-274320" algn="ctr">
              <a:buClr>
                <a:schemeClr val="accent3"/>
              </a:buClr>
              <a:buSzPct val="80000"/>
              <a:buFont typeface="Wingdings 2"/>
              <a:buChar char=""/>
            </a:pPr>
            <a:endParaRPr lang="en-US" sz="3200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ea typeface="Majalla UI"/>
              <a:cs typeface="B Nazanin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1875" y="2761544"/>
            <a:ext cx="27099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400" b="1" dirty="0">
                <a:cs typeface="B Nazanin" pitchFamily="2" charset="-78"/>
              </a:rPr>
              <a:t>نظریه اثبات </a:t>
            </a:r>
            <a:r>
              <a:rPr lang="fa-IR" sz="2400" b="1" dirty="0" smtClean="0">
                <a:cs typeface="B Nazanin" pitchFamily="2" charset="-78"/>
              </a:rPr>
              <a:t>گرایی</a:t>
            </a:r>
          </a:p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en-US" sz="2000" b="1" dirty="0" smtClean="0">
                <a:cs typeface="+mj-cs"/>
              </a:rPr>
              <a:t>Positivistic Theory</a:t>
            </a:r>
            <a:endParaRPr lang="fa-IR" sz="3200" b="1" dirty="0"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43456" y="2682552"/>
            <a:ext cx="373076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400" b="1" dirty="0" smtClean="0">
                <a:cs typeface="B Nazanin" pitchFamily="2" charset="-78"/>
              </a:rPr>
              <a:t>نظریه تفسیری</a:t>
            </a:r>
          </a:p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en-US" sz="2000" b="1" dirty="0" smtClean="0"/>
              <a:t>Interpretive </a:t>
            </a:r>
            <a:r>
              <a:rPr lang="en-US" sz="2000" b="1" dirty="0" smtClean="0">
                <a:cs typeface="+mj-cs"/>
              </a:rPr>
              <a:t>Theory</a:t>
            </a:r>
            <a:endParaRPr lang="fa-IR" sz="2400" b="1" dirty="0">
              <a:cs typeface="B Nazanin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044763" y="2761545"/>
            <a:ext cx="25817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fa-IR" sz="2400" b="1" dirty="0" smtClean="0">
                <a:cs typeface="B Nazanin" pitchFamily="2" charset="-78"/>
              </a:rPr>
              <a:t>نظریه انتقادی</a:t>
            </a:r>
          </a:p>
          <a:p>
            <a:pPr marL="274320" indent="-274320" algn="ctr"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ct val="80000"/>
            </a:pPr>
            <a:r>
              <a:rPr lang="en-US" sz="2000" b="1" dirty="0">
                <a:cs typeface="+mj-cs"/>
              </a:rPr>
              <a:t>Critical Theory</a:t>
            </a:r>
            <a:endParaRPr lang="fa-IR" sz="2000" b="1" dirty="0">
              <a:cs typeface="+mj-cs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7696727" y="3686900"/>
            <a:ext cx="822869" cy="3693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ight Arrow 12"/>
          <p:cNvSpPr/>
          <p:nvPr/>
        </p:nvSpPr>
        <p:spPr>
          <a:xfrm>
            <a:off x="3596605" y="3604728"/>
            <a:ext cx="822869" cy="3693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895975" y="5162371"/>
            <a:ext cx="8442897" cy="820864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84632" rtl="0">
              <a:defRPr/>
            </a:pPr>
            <a:endParaRPr lang="fa-IR" sz="2000" dirty="0">
              <a:cs typeface="B Titr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91452" y="339665"/>
            <a:ext cx="72121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000" dirty="0">
                <a:cs typeface="B Titr" pitchFamily="2" charset="-78"/>
              </a:rPr>
              <a:t> شکل2- تکامل نظریه در حسابداری مدیریت</a:t>
            </a:r>
            <a:endParaRPr lang="en-US" sz="2000" dirty="0">
              <a:solidFill>
                <a:sysClr val="windowText" lastClr="0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85650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119583"/>
              </p:ext>
            </p:extLst>
          </p:nvPr>
        </p:nvGraphicFramePr>
        <p:xfrm>
          <a:off x="-12879" y="2"/>
          <a:ext cx="12204879" cy="97840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704045"/>
                <a:gridCol w="1426063"/>
                <a:gridCol w="1451331"/>
                <a:gridCol w="1280030"/>
                <a:gridCol w="1166844"/>
                <a:gridCol w="1295404"/>
                <a:gridCol w="911579"/>
                <a:gridCol w="974150"/>
                <a:gridCol w="974150"/>
                <a:gridCol w="974150"/>
                <a:gridCol w="1047133"/>
              </a:tblGrid>
              <a:tr h="605305"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روابط علیت 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منبع پیدایش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محدودیت ها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کاربرد عملی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موارد فلسفی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561261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هستی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معرفت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1033902">
                <a:tc rowSpan="3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 اثبات گرایی</a:t>
                      </a:r>
                      <a:endParaRPr lang="fa-IR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anose="00000400000000000000" pitchFamily="2" charset="-78"/>
                        </a:rPr>
                        <a:t> </a:t>
                      </a:r>
                    </a:p>
                    <a:p>
                      <a:pPr algn="ctr" rtl="1"/>
                      <a:r>
                        <a:rPr lang="fa-IR" sz="1600" b="1" dirty="0" smtClean="0">
                          <a:cs typeface="B Nazanin" panose="00000400000000000000" pitchFamily="2" charset="-78"/>
                        </a:rPr>
                        <a:t>نظریه اقتصادی</a:t>
                      </a:r>
                    </a:p>
                    <a:p>
                      <a:pPr algn="ctr" rtl="1"/>
                      <a:r>
                        <a:rPr lang="fa-IR" sz="1600" b="1" dirty="0" smtClean="0">
                          <a:cs typeface="B Nazanin" panose="00000400000000000000" pitchFamily="2" charset="-78"/>
                        </a:rPr>
                        <a:t>(1950)</a:t>
                      </a:r>
                      <a:endParaRPr lang="fa-IR" sz="1600" b="1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سود- هزینه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یکطرفه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بیرونی-</a:t>
                      </a:r>
                      <a:r>
                        <a:rPr lang="en-US" sz="1400" b="0" dirty="0" smtClean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رشته </a:t>
                      </a: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اقتصاد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                 فردی و سطوح بالاتر اغلب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فردی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ندارد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کمّی- عینی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کمّی- در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حالت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اطمینان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79184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 اقتضایی (1960)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سازه های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بیرونی درونی و سازمان، (محیط) تکنولوژی، استراتژی رقابتی سازمان اندازه و ساختار سازمانی، فرهنگ و دانش لازم سازمان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کاملا مشخص نیست که آیا به گونه مستقیم اثر می گذارد یا از طریق تغییر میانجی ساختار سازمانی</a:t>
                      </a:r>
                      <a:endParaRPr lang="fa-IR" sz="14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بیرونی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- سازمان و مدیریت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سازمان ها و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سطوح بالاتر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تا حدی دارد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 - عینی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1506543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</a:t>
                      </a:r>
                      <a:r>
                        <a:rPr lang="fa-I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نمایندگی (1970)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رابطه بین دو شخص (کارگزار و نماینده) تعیین قراردادهای بهینه در شرایط عدم اطمینان-مشارکت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در ریسک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یکطرفه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بیرونی </a:t>
                      </a:r>
                      <a:r>
                        <a:rPr lang="en-US" sz="1400" b="0" dirty="0" smtClean="0">
                          <a:cs typeface="B Nazanin" panose="00000400000000000000" pitchFamily="2" charset="-78"/>
                        </a:rPr>
                        <a:t>-</a:t>
                      </a: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اقتصاد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سطوح اولیه سازمانی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ندارد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کمّی-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عینی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40512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   </a:t>
                      </a:r>
                      <a:r>
                        <a:rPr lang="fa-I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 </a:t>
                      </a: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تئوری های بازار و اولویت ها      (1980)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اطلاعات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ساختار سازمانی 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کنترل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دوطرفه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بیرونی- سازمان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و مدیریت و بازار-اقتصاد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عملکرد گرایی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تا حدی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دارد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کمّی-</a:t>
                      </a:r>
                      <a:r>
                        <a:rPr lang="fa-IR" sz="1400" b="0" baseline="0" dirty="0" smtClean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عینی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4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400" b="0" dirty="0" smtClean="0">
                          <a:cs typeface="B Nazanin" panose="00000400000000000000" pitchFamily="2" charset="-78"/>
                        </a:rPr>
                        <a:t>کمّی </a:t>
                      </a:r>
                      <a:endParaRPr lang="fa-IR" sz="14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74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837" y="94669"/>
            <a:ext cx="10727028" cy="433365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smtClean="0">
                <a:cs typeface="B Titr" panose="00000700000000000000" pitchFamily="2" charset="-78"/>
              </a:rPr>
              <a:t>   </a:t>
            </a:r>
            <a:r>
              <a:rPr lang="fa-IR" sz="2400" b="1" dirty="0" smtClean="0">
                <a:cs typeface="B Titr" panose="00000700000000000000" pitchFamily="2" charset="-78"/>
              </a:rPr>
              <a:t> یافته ها و محدودیت های نظریه اثبات گرایی</a:t>
            </a:r>
            <a:endParaRPr lang="fa-IR" sz="2400" b="1" dirty="0">
              <a:cs typeface="B Titr" panose="000007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0801260"/>
              </p:ext>
            </p:extLst>
          </p:nvPr>
        </p:nvGraphicFramePr>
        <p:xfrm>
          <a:off x="0" y="659568"/>
          <a:ext cx="12191999" cy="804794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36834"/>
                <a:gridCol w="5298998"/>
                <a:gridCol w="4756167"/>
              </a:tblGrid>
              <a:tr h="536744">
                <a:tc>
                  <a:txBody>
                    <a:bodyPr/>
                    <a:lstStyle/>
                    <a:p>
                      <a:pPr algn="ctr" rtl="1"/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Nazanin" panose="00000400000000000000" pitchFamily="2" charset="-78"/>
                        </a:rPr>
                        <a:t>یافته</a:t>
                      </a:r>
                      <a:r>
                        <a:rPr lang="fa-IR" sz="2800" baseline="0" dirty="0" smtClean="0">
                          <a:cs typeface="B Nazanin" panose="00000400000000000000" pitchFamily="2" charset="-78"/>
                        </a:rPr>
                        <a:t> ها </a:t>
                      </a:r>
                      <a:endParaRPr lang="fa-IR" sz="28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Nazanin" panose="00000400000000000000" pitchFamily="2" charset="-78"/>
                        </a:rPr>
                        <a:t>محدودیت ها </a:t>
                      </a:r>
                      <a:endParaRPr lang="fa-IR" sz="28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663037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نظریه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اقتصادی 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کنترل ،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dirty="0" smtClean="0">
                          <a:cs typeface="B Nazanin" panose="00000400000000000000" pitchFamily="2" charset="-78"/>
                        </a:rPr>
                        <a:t> بیشینه کردن درآمدها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و کمینه کردن هزینه ها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استفاده از حسابداری مدیریت به عنوان یک وسیله ی محاسباتی و مکانیکی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3220467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نظریه اقتضایی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fa-IR" dirty="0" smtClean="0">
                          <a:cs typeface="B Nazanin" panose="00000400000000000000" pitchFamily="2" charset="-78"/>
                        </a:rPr>
                        <a:t>نقش انواع کنترل و اظلاعات حسابداری مدیریت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در برنامه ریزی و کنترل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بهترین سیستم کنترل برای همه سازمان ها وجود ندارد بلکه بستگی به سازه های داخلی و خارجی سازمان دارد.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ترکیب سازه های درونی و بیرونی سازمان جهت ایجاد سیستم حسابداری مدیریت مطلوب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اگرچه توضیحاتی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در خصوص رابطه ساختاری سازمانی محیط و تکنولوژی منطقی به نظر می رسد، این نظریه مشترکات و بسیاری از شباهت های بین سیستم های حسابداری مدیریت سازمان ها و همچنین پایداری سیستم ها را نادیده می گیرد.</a:t>
                      </a:r>
                    </a:p>
                    <a:p>
                      <a:pPr rtl="1"/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نظریه اقتضایی به ایده ها،ارزش ها، قدرت، اعتقادات و تاکتیک های کنش گران توجه نمی کنند و بیشتر سطح سازمانی و بالاتر را مورد مطالعه قرار می دهد.</a:t>
                      </a:r>
                    </a:p>
                    <a:p>
                      <a:pPr rtl="1"/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استفاده از رویکرد مکانیکی جهت کنترل ناکافی است و باید از نرم افزارهایی که تغییرات زمان را در نظر می گیرند استفاده شود.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378878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نظریه نمایندگی 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1231355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نظریه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بازار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fa-IR" dirty="0" smtClean="0">
                          <a:cs typeface="B Nazanin" panose="00000400000000000000" pitchFamily="2" charset="-78"/>
                        </a:rPr>
                        <a:t>تعیین بازار کارا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fa-IR" dirty="0" smtClean="0">
                          <a:cs typeface="B Nazanin" panose="00000400000000000000" pitchFamily="2" charset="-78"/>
                        </a:rPr>
                        <a:t>تعیین اولویت های ذینفعان بازار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fa-IR" dirty="0" smtClean="0">
                          <a:cs typeface="B Nazanin" panose="00000400000000000000" pitchFamily="2" charset="-78"/>
                        </a:rPr>
                        <a:t>اولویت سازمان های بدون بازار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تعیین بازار داخلی (کار) دارای مشکلاتی است:</a:t>
                      </a:r>
                    </a:p>
                    <a:p>
                      <a:pPr rtl="1"/>
                      <a:r>
                        <a:rPr lang="fa-IR" dirty="0" smtClean="0">
                          <a:cs typeface="B Nazanin" panose="00000400000000000000" pitchFamily="2" charset="-78"/>
                        </a:rPr>
                        <a:t>1)تعیین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فعالیت های مشترک اجرایی</a:t>
                      </a:r>
                    </a:p>
                    <a:p>
                      <a:pPr rtl="1"/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2)عدم کنترل وقایع خارجی غیرقابل کنترل</a:t>
                      </a:r>
                    </a:p>
                    <a:p>
                      <a:pPr rtl="1"/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3) پاسخگویی</a:t>
                      </a:r>
                      <a:endParaRPr lang="fa-IR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459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266461"/>
              </p:ext>
            </p:extLst>
          </p:nvPr>
        </p:nvGraphicFramePr>
        <p:xfrm>
          <a:off x="-1" y="24521"/>
          <a:ext cx="12192001" cy="996873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35578"/>
                <a:gridCol w="1173008"/>
                <a:gridCol w="2183895"/>
                <a:gridCol w="874356"/>
                <a:gridCol w="1327561"/>
                <a:gridCol w="1069426"/>
                <a:gridCol w="983380"/>
                <a:gridCol w="944254"/>
                <a:gridCol w="962736"/>
                <a:gridCol w="868904"/>
                <a:gridCol w="868903"/>
              </a:tblGrid>
              <a:tr h="747649"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روابط علیّت 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منبع پیدایش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محدودیت ها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اقدام عملی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موارد فلسفی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74764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هستی</a:t>
                      </a:r>
                      <a:r>
                        <a:rPr lang="fa-I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معرفت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2300940"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800" b="1" dirty="0" smtClean="0">
                          <a:cs typeface="B Nazanin" panose="00000400000000000000" pitchFamily="2" charset="-78"/>
                        </a:rPr>
                        <a:t>نظریه</a:t>
                      </a:r>
                      <a:r>
                        <a:rPr lang="fa-IR" sz="1800" b="1" baseline="0" dirty="0" smtClean="0">
                          <a:cs typeface="B Nazanin" panose="00000400000000000000" pitchFamily="2" charset="-78"/>
                        </a:rPr>
                        <a:t> تفسیری</a:t>
                      </a:r>
                      <a:endParaRPr lang="fa-IR" sz="1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کلیات</a:t>
                      </a: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سازه های اجتماعی- اهداف سازمانی و حسابداری مدیریت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 نقش اطلاعات حسابداری مدیریت در سازمان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نقش سیاسی اطلاعات حسابداری مدیریت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دوطرفه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تاریخ- اقتصاد- علوم اجتماعی و سازمانی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سازمان و جامعه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کاربردی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اغلب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37241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600" b="1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en-US" sz="1600" b="1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en-US" sz="1600" b="1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en-US" sz="1600" b="1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en-US" sz="1600" b="1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1" dirty="0" smtClean="0">
                          <a:cs typeface="B Nazanin" panose="00000400000000000000" pitchFamily="2" charset="-78"/>
                        </a:rPr>
                        <a:t>نظریه</a:t>
                      </a:r>
                      <a:r>
                        <a:rPr lang="fa-IR" sz="1600" b="1" baseline="0" dirty="0" smtClean="0">
                          <a:cs typeface="B Nazanin" panose="00000400000000000000" pitchFamily="2" charset="-78"/>
                        </a:rPr>
                        <a:t> نهادی </a:t>
                      </a:r>
                      <a:endParaRPr lang="fa-IR" sz="1600" b="1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تغیرات حسابداری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اهمیت نهاد با رد فرضیه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نئوکلاسیک اقتصاد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واکاوی اقتصادی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با روش های متعدد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تاکید بر اصل منطقی بودن انسان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تاثیر نهاد بر روی سازمان و حرفه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ایجاد پیوند  دیدگاه ها</a:t>
                      </a:r>
                      <a:r>
                        <a:rPr lang="fa-IR" sz="1600" b="0" baseline="0" dirty="0"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در سازمان(به عنوان مثال در بودجه)</a:t>
                      </a: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دوطرفه</a:t>
                      </a:r>
                      <a:endParaRPr lang="fa-IR" sz="16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سازمان و مدیریت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سازمان</a:t>
                      </a:r>
                      <a:endParaRPr lang="fa-IR" sz="16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کاربردی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اغلب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کیفی </a:t>
                      </a:r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8" name="Action Button: Back or Previous 7">
            <a:hlinkClick r:id="rId3" action="ppaction://hlinksldjump" highlightClick="1"/>
          </p:cNvPr>
          <p:cNvSpPr/>
          <p:nvPr/>
        </p:nvSpPr>
        <p:spPr>
          <a:xfrm>
            <a:off x="103031" y="6503831"/>
            <a:ext cx="488837" cy="354169"/>
          </a:xfrm>
          <a:prstGeom prst="actionButtonBackPrevio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Action Button: Back or Previous 8">
            <a:hlinkClick r:id="rId4" action="ppaction://hlinksldjump" highlightClick="1"/>
          </p:cNvPr>
          <p:cNvSpPr/>
          <p:nvPr/>
        </p:nvSpPr>
        <p:spPr>
          <a:xfrm>
            <a:off x="103031" y="3564462"/>
            <a:ext cx="437322" cy="260564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3834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706483"/>
              </p:ext>
            </p:extLst>
          </p:nvPr>
        </p:nvGraphicFramePr>
        <p:xfrm>
          <a:off x="4" y="0"/>
          <a:ext cx="12563057" cy="920195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74644"/>
                <a:gridCol w="1404730"/>
                <a:gridCol w="2132183"/>
                <a:gridCol w="898610"/>
                <a:gridCol w="1364388"/>
                <a:gridCol w="1099092"/>
                <a:gridCol w="1010659"/>
                <a:gridCol w="843783"/>
                <a:gridCol w="141979"/>
                <a:gridCol w="862777"/>
                <a:gridCol w="141979"/>
                <a:gridCol w="893008"/>
                <a:gridCol w="141979"/>
                <a:gridCol w="753246"/>
              </a:tblGrid>
              <a:tr h="760498"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روابط علیّت 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منبع پیدایش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محدودیت ها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اقدام عملی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موارد فلسفی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049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هستی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معرفت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1570441">
                <a:tc rowSpan="4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1" dirty="0" smtClean="0"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1" dirty="0" smtClean="0"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1" dirty="0" smtClean="0"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1" dirty="0" smtClean="0"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1" dirty="0" smtClean="0"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1" dirty="0" smtClean="0"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800" b="1" dirty="0" smtClean="0"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1" dirty="0" smtClean="0">
                          <a:cs typeface="B Nazanin" panose="00000400000000000000" pitchFamily="2" charset="-78"/>
                        </a:rPr>
                        <a:t>نظریه</a:t>
                      </a:r>
                      <a:r>
                        <a:rPr lang="fa-IR" sz="1800" b="1" baseline="0" dirty="0" smtClean="0">
                          <a:cs typeface="B Nazanin" panose="00000400000000000000" pitchFamily="2" charset="-78"/>
                        </a:rPr>
                        <a:t> تفسیری     </a:t>
                      </a:r>
                    </a:p>
                    <a:p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 گیدنز </a:t>
                      </a:r>
                      <a:r>
                        <a:rPr lang="fa-IR" sz="1600" b="1" dirty="0" smtClean="0">
                          <a:cs typeface="B Nazanin" panose="00000400000000000000" pitchFamily="2" charset="-78"/>
                        </a:rPr>
                        <a:t>(1970)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ترکیب ساختار سازمانی، قواعد و دستورالعمل های سازمانی و منافع جامعه با ذینفعان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دوطرفه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اقتصاد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و </a:t>
                      </a: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جامعه شناسی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انسان موسسات اجتماعی تعامل بین عمل و موسسات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کاربردی و ساختار اجتماعی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اغلب کیفی-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784162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 بردویی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انطباق ساختار سازمان با ویژگی فرد، به ویژه دانش فرد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میدان کاری شخص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سرمایه شخص 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عادت شخص    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 </a:t>
                      </a:r>
                    </a:p>
                    <a:p>
                      <a:pPr algn="ctr" rtl="1"/>
                      <a:r>
                        <a:rPr lang="fa-IR" sz="16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دوطرفه</a:t>
                      </a:r>
                      <a:endParaRPr lang="fa-IR" sz="16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جامعه شناسی-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مردم شناسی و فلسفه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سازمان-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ویژگی فرد به ویژه دانش فرد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تاکید بر عمل به ویژه نقش قدرت در جامعه و زندگی اجتماعی 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2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اغلب 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919112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 مداخله گر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شرکت فعال پژوهشگر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 تغیر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    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</a:t>
                      </a: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دوطرفه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جامعه شناسی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سازمان و شرکت فعال کنش گران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تا حد زیادی دارد 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 - کمی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1063288">
                <a:tc vMerge="1">
                  <a:txBody>
                    <a:bodyPr/>
                    <a:lstStyle/>
                    <a:p>
                      <a:pPr algn="ctr" rtl="1"/>
                      <a:endParaRPr lang="fa-IR" sz="1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</a:t>
                      </a: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 شبکه-کنش گر</a:t>
                      </a:r>
                      <a:endParaRPr lang="fa-IR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انسانی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و غیر انسانی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یک طرفه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و بعضا دو طرفه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جامعه شناسی علم و سیستم های اطلاعاتی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ذینفعان و سیستم های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اطلاعاتی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تا حدی دارد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 و کمی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 و کمی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 و کمی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 و کمی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4" name="Action Button: Back or Previous 3">
            <a:hlinkClick r:id="rId3" action="ppaction://hlinksldjump" highlightClick="1"/>
          </p:cNvPr>
          <p:cNvSpPr/>
          <p:nvPr/>
        </p:nvSpPr>
        <p:spPr>
          <a:xfrm>
            <a:off x="172279" y="2835965"/>
            <a:ext cx="371060" cy="172278"/>
          </a:xfrm>
          <a:prstGeom prst="actionButtonBackPreviou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Back or Previous 5">
            <a:hlinkClick r:id="rId4" action="ppaction://hlinksldjump" highlightClick="1"/>
          </p:cNvPr>
          <p:cNvSpPr/>
          <p:nvPr/>
        </p:nvSpPr>
        <p:spPr>
          <a:xfrm>
            <a:off x="172278" y="4691270"/>
            <a:ext cx="371061" cy="17227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9352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126513"/>
              </p:ext>
            </p:extLst>
          </p:nvPr>
        </p:nvGraphicFramePr>
        <p:xfrm>
          <a:off x="-17172" y="1"/>
          <a:ext cx="12209172" cy="791669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79400"/>
                <a:gridCol w="1064276"/>
                <a:gridCol w="1460575"/>
                <a:gridCol w="1288182"/>
                <a:gridCol w="1174275"/>
                <a:gridCol w="1303654"/>
                <a:gridCol w="917386"/>
                <a:gridCol w="980356"/>
                <a:gridCol w="980356"/>
                <a:gridCol w="980356"/>
                <a:gridCol w="980356"/>
              </a:tblGrid>
              <a:tr h="838217"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روابط علیت عوامل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منبع پیدایش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محدودیت ها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کاربرد عملی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1" eaLnBrk="1" latinLnBrk="0" hangingPunct="1"/>
                      <a:endParaRPr lang="fa-IR" sz="1600" b="1" kern="1200" dirty="0" smtClean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موارد فلسفی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endParaRPr lang="fa-IR" sz="1600" b="0" kern="1200" dirty="0" smtClean="0">
                        <a:solidFill>
                          <a:schemeClr val="tx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58985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هستی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معرفت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 شناسی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effectLst>
                            <a:innerShdw blurRad="63500" dist="50800" dir="2700000">
                              <a:prstClr val="black">
                                <a:alpha val="50000"/>
                              </a:prstClr>
                            </a:innerShdw>
                          </a:effectLst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روش</a:t>
                      </a:r>
                      <a:endParaRPr lang="fa-IR" sz="1600" b="1" kern="1200" dirty="0">
                        <a:solidFill>
                          <a:schemeClr val="dk1"/>
                        </a:solidFill>
                        <a:effectLst>
                          <a:innerShdw blurRad="63500" dist="50800" dir="2700000">
                            <a:prstClr val="black">
                              <a:alpha val="50000"/>
                            </a:prstClr>
                          </a:innerShdw>
                        </a:effectLst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1103315">
                <a:tc rowSpan="3"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marL="0" algn="ctr" defTabSz="914400" rtl="1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نظریه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fa-IR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 انتقادی</a:t>
                      </a:r>
                      <a:endParaRPr lang="fa-IR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1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جامعه 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سیستم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های قدرت</a:t>
                      </a:r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منابع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سیاسی و تغییرات سیاسی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تغییر در جامعه</a:t>
                      </a:r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یکطرفه و دوطرفه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دانش جامعه شناسی- فلسفه علم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جامعه و سازمان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تا حدی دارد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r>
                        <a:rPr lang="fa-IR" sz="1600" b="0" dirty="0" smtClean="0">
                          <a:cs typeface="B Nazanin" panose="00000400000000000000" pitchFamily="2" charset="-78"/>
                        </a:rPr>
                        <a:t>کیفی</a:t>
                      </a:r>
                      <a:r>
                        <a:rPr lang="fa-IR" sz="1600" b="0" baseline="0" dirty="0" smtClean="0">
                          <a:cs typeface="B Nazanin" panose="00000400000000000000" pitchFamily="2" charset="-78"/>
                        </a:rPr>
                        <a:t> و کمّی</a:t>
                      </a:r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18589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2084037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  <a:p>
                      <a:pPr algn="ctr" rtl="1"/>
                      <a:endParaRPr lang="fa-IR" sz="1600" b="0" dirty="0" smtClean="0">
                        <a:cs typeface="B Nazanin" panose="00000400000000000000" pitchFamily="2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a-IR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a-IR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a-IR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a-IR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Action Button: Forward or Next 3">
            <a:hlinkClick r:id="rId3" action="ppaction://hlinksldjump" highlightClick="1"/>
          </p:cNvPr>
          <p:cNvSpPr/>
          <p:nvPr/>
        </p:nvSpPr>
        <p:spPr>
          <a:xfrm>
            <a:off x="399245" y="2704563"/>
            <a:ext cx="540913" cy="2833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6217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08496" y="1891472"/>
            <a:ext cx="10375006" cy="372317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36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یافته های نظریه تفسیری </a:t>
            </a:r>
            <a:r>
              <a:rPr lang="fa-IR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a-IR" sz="3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نقش اطلاعات حسابداری مدیریت در سازمان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a-IR" sz="3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نقش اطلاعات حسابداری مدیریت ، تصمیم گیری ها ، ارزیابی عملیات، چانه زنی و مصرف منطقی و بهینه منابع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a-IR" sz="3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نقش های سیاسی حسابداری مدیریت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a-IR" sz="3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نقش سیستم های حسابداری مدیریت در سازمان</a:t>
            </a:r>
            <a:endParaRPr lang="fa-IR" sz="32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329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287887" y="2443396"/>
            <a:ext cx="9903854" cy="271596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>
            <a:normAutofit/>
          </a:bodyPr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یافته های نظریه نهادی</a:t>
            </a:r>
            <a:r>
              <a:rPr lang="fa-IR" sz="2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:</a:t>
            </a:r>
            <a:endParaRPr lang="en-US" sz="2400" b="1" dirty="0" smtClean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ctr">
              <a:buNone/>
            </a:pPr>
            <a:endParaRPr lang="fa-IR" sz="2400" b="1" dirty="0" smtClean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تغیرات حسابداری مدیریت در عمل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تعریف نهادها و نظریه های منطقی آن</a:t>
            </a:r>
          </a:p>
        </p:txBody>
      </p:sp>
      <p:sp>
        <p:nvSpPr>
          <p:cNvPr id="5" name="Action Button: End 4">
            <a:hlinkClick r:id="rId2" action="ppaction://hlinksldjump" highlightClick="1"/>
          </p:cNvPr>
          <p:cNvSpPr/>
          <p:nvPr/>
        </p:nvSpPr>
        <p:spPr>
          <a:xfrm>
            <a:off x="1030310" y="6029234"/>
            <a:ext cx="785612" cy="296214"/>
          </a:xfrm>
          <a:prstGeom prst="actionButtonEn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2314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7019146"/>
              </p:ext>
            </p:extLst>
          </p:nvPr>
        </p:nvGraphicFramePr>
        <p:xfrm>
          <a:off x="1483632" y="1963715"/>
          <a:ext cx="9219350" cy="526855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08092"/>
                <a:gridCol w="6311258"/>
              </a:tblGrid>
              <a:tr h="483191"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محدودیت ها </a:t>
                      </a:r>
                      <a:endParaRPr lang="fa-IR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یافته ها </a:t>
                      </a:r>
                      <a:endParaRPr lang="fa-IR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3534173">
                <a:tc>
                  <a:txBody>
                    <a:bodyPr/>
                    <a:lstStyle/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مطالعات</a:t>
                      </a:r>
                      <a:r>
                        <a:rPr lang="fa-IR" sz="2400" baseline="0" dirty="0" smtClean="0">
                          <a:cs typeface="B Nazanin" panose="00000400000000000000" pitchFamily="2" charset="-78"/>
                        </a:rPr>
                        <a:t> اندک است </a:t>
                      </a:r>
                    </a:p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400" baseline="0" dirty="0" smtClean="0">
                          <a:cs typeface="B Nazanin" panose="00000400000000000000" pitchFamily="2" charset="-78"/>
                        </a:rPr>
                        <a:t>پراکنده است</a:t>
                      </a:r>
                    </a:p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400" baseline="0" dirty="0" smtClean="0">
                          <a:cs typeface="B Nazanin" panose="00000400000000000000" pitchFamily="2" charset="-78"/>
                        </a:rPr>
                        <a:t>کمتر به بحث کامل گیدنز پرداخته اند</a:t>
                      </a:r>
                    </a:p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400" baseline="0" dirty="0" smtClean="0">
                          <a:cs typeface="B Nazanin" panose="00000400000000000000" pitchFamily="2" charset="-78"/>
                        </a:rPr>
                        <a:t>دانش منسجم به وجود نیامده است</a:t>
                      </a:r>
                      <a:endParaRPr lang="fa-IR" sz="24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sz="2400" dirty="0" smtClean="0">
                          <a:cs typeface="B Nazanin" panose="00000400000000000000" pitchFamily="2" charset="-78"/>
                        </a:rPr>
                        <a:t>گیدنز(1976) </a:t>
                      </a:r>
                      <a:r>
                        <a:rPr lang="en-US" sz="2400" baseline="0" dirty="0" smtClean="0">
                          <a:cs typeface="B Nazanin" panose="00000400000000000000" pitchFamily="2" charset="-78"/>
                        </a:rPr>
                        <a:t>“</a:t>
                      </a:r>
                      <a:r>
                        <a:rPr lang="fa-IR" sz="2400" baseline="0" dirty="0" smtClean="0">
                          <a:cs typeface="B Nazanin" panose="00000400000000000000" pitchFamily="2" charset="-78"/>
                        </a:rPr>
                        <a:t>نظریه ساختاری </a:t>
                      </a:r>
                      <a:r>
                        <a:rPr lang="en-US" sz="2400" baseline="0" dirty="0" smtClean="0">
                          <a:cs typeface="B Nazanin" panose="00000400000000000000" pitchFamily="2" charset="-78"/>
                        </a:rPr>
                        <a:t>”</a:t>
                      </a:r>
                      <a:r>
                        <a:rPr lang="fa-IR" sz="2400" baseline="0" dirty="0" smtClean="0">
                          <a:cs typeface="B Nazanin" panose="00000400000000000000" pitchFamily="2" charset="-78"/>
                        </a:rPr>
                        <a:t> را یک چارچوب هستی شناسی می داند که برای مطالعه  فعالیت ها ی اجتماعی انسان ، مؤسسات اجتماعی و تعامل بین اقدام و مؤسسات به عمل می آید.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endParaRPr lang="en-US" sz="2400" baseline="0" dirty="0" smtClean="0">
                        <a:cs typeface="B Nazanin" panose="00000400000000000000" pitchFamily="2" charset="-78"/>
                      </a:endParaRPr>
                    </a:p>
                    <a:p>
                      <a:pPr marL="0" indent="0" algn="r" rtl="1">
                        <a:buFontTx/>
                        <a:buNone/>
                      </a:pPr>
                      <a:endParaRPr lang="en-US" sz="2400" baseline="0" dirty="0" smtClean="0">
                        <a:cs typeface="B Nazanin" panose="00000400000000000000" pitchFamily="2" charset="-78"/>
                      </a:endParaRPr>
                    </a:p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000" baseline="0" dirty="0" smtClean="0">
                          <a:cs typeface="B Nazanin" panose="00000400000000000000" pitchFamily="2" charset="-78"/>
                        </a:rPr>
                        <a:t>کاربرد عمومی، درک حسابداری مدیریت به عنوان یک اقدام اجتماعی</a:t>
                      </a:r>
                    </a:p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000" baseline="0" dirty="0" smtClean="0">
                          <a:cs typeface="B Nazanin" panose="00000400000000000000" pitchFamily="2" charset="-78"/>
                        </a:rPr>
                        <a:t>کاربرد منتخب – کنترل، مدرنیته و سیستم های خبره </a:t>
                      </a:r>
                    </a:p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000" baseline="0" dirty="0" smtClean="0">
                          <a:cs typeface="B Nazanin" panose="00000400000000000000" pitchFamily="2" charset="-78"/>
                        </a:rPr>
                        <a:t>سایر کاربردها- کمک به ادبیات حسابداری مدیریت و پدیده سیاسی حسابداری مدیریت </a:t>
                      </a:r>
                    </a:p>
                    <a:p>
                      <a:pPr marL="457200" indent="-457200" algn="r" rtl="1">
                        <a:buFont typeface="Arial" panose="020B0604020202020204" pitchFamily="34" charset="0"/>
                        <a:buChar char="•"/>
                      </a:pPr>
                      <a:r>
                        <a:rPr lang="fa-IR" sz="2000" baseline="0" dirty="0" smtClean="0">
                          <a:cs typeface="B Nazanin" panose="00000400000000000000" pitchFamily="2" charset="-78"/>
                        </a:rPr>
                        <a:t>ترکیب نظریه ها </a:t>
                      </a:r>
                      <a:endParaRPr lang="fa-IR" sz="20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344045" y="642135"/>
            <a:ext cx="10844348" cy="605881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sz="2400" dirty="0" smtClean="0">
                <a:latin typeface="+mn-lt"/>
                <a:ea typeface="+mn-ea"/>
                <a:cs typeface="B Titr" panose="00000700000000000000" pitchFamily="2" charset="-78"/>
              </a:rPr>
              <a:t>محدودیت ها و یافته های نظریه گیدنز:</a:t>
            </a:r>
            <a:endParaRPr lang="fa-IR" sz="2400" dirty="0">
              <a:latin typeface="+mn-lt"/>
              <a:ea typeface="+mn-ea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7661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594529"/>
              </p:ext>
            </p:extLst>
          </p:nvPr>
        </p:nvGraphicFramePr>
        <p:xfrm>
          <a:off x="2261801" y="2349387"/>
          <a:ext cx="8138161" cy="42672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52438"/>
                <a:gridCol w="3985723"/>
              </a:tblGrid>
              <a:tr h="359229"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Nazanin" panose="00000400000000000000" pitchFamily="2" charset="-78"/>
                        </a:rPr>
                        <a:t>یافته ها </a:t>
                      </a:r>
                      <a:endParaRPr lang="fa-IR" sz="28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Nazanin" panose="00000400000000000000" pitchFamily="2" charset="-78"/>
                        </a:rPr>
                        <a:t>کاربردها</a:t>
                      </a:r>
                      <a:endParaRPr lang="fa-IR" sz="28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2514600"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سرمایه اقتصادی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سرمایه اجتماعی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سرمایه فرهنگی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سرمایه</a:t>
                      </a:r>
                      <a:r>
                        <a:rPr lang="fa-IR" sz="2000" baseline="0" dirty="0" smtClean="0">
                          <a:cs typeface="B Nazanin" panose="00000400000000000000" pitchFamily="2" charset="-78"/>
                        </a:rPr>
                        <a:t> سمبلیک</a:t>
                      </a:r>
                      <a:endParaRPr lang="fa-IR" sz="2000" dirty="0" smtClean="0">
                        <a:cs typeface="B Nazanin" panose="00000400000000000000" pitchFamily="2" charset="-78"/>
                      </a:endParaRP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endParaRPr lang="fa-IR" sz="20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قدرت در سازمان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کنترل حرفه ای در سازمان مؤسسات درمانی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سرمایه فکری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اختلاس های مالی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استقلال حرفه ای</a:t>
                      </a: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ارتباط بین مشاغل و</a:t>
                      </a:r>
                      <a:r>
                        <a:rPr lang="fa-IR" sz="2000" baseline="0" dirty="0" smtClean="0">
                          <a:cs typeface="B Nazanin" panose="00000400000000000000" pitchFamily="2" charset="-78"/>
                        </a:rPr>
                        <a:t> سمت مدیران</a:t>
                      </a:r>
                      <a:endParaRPr lang="fa-IR" sz="2000" dirty="0" smtClean="0">
                        <a:cs typeface="B Nazanin" panose="00000400000000000000" pitchFamily="2" charset="-78"/>
                      </a:endParaRPr>
                    </a:p>
                    <a:p>
                      <a:pPr marL="285750" indent="-285750" fontAlgn="t">
                        <a:buFont typeface="Arial" panose="020B0604020202020204" pitchFamily="34" charset="0"/>
                        <a:buChar char="•"/>
                      </a:pPr>
                      <a:r>
                        <a:rPr lang="fa-IR" sz="2000" dirty="0" smtClean="0">
                          <a:cs typeface="B Nazanin" panose="00000400000000000000" pitchFamily="2" charset="-78"/>
                        </a:rPr>
                        <a:t>علت سقوط شرکت ها مثل اندرون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fa-IR" sz="2000" dirty="0" smtClean="0">
                        <a:cs typeface="B Nazanin" panose="00000400000000000000" pitchFamily="2" charset="-78"/>
                      </a:endParaRP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endParaRPr lang="fa-IR" sz="2000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13550" y="6199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a-IR" sz="2400" dirty="0" smtClean="0">
                <a:latin typeface="+mn-lt"/>
                <a:ea typeface="+mn-ea"/>
                <a:cs typeface="B Titr" panose="00000700000000000000" pitchFamily="2" charset="-78"/>
              </a:rPr>
              <a:t>یافته  و کاربردهای نظریه بردویی:</a:t>
            </a:r>
            <a:endParaRPr lang="fa-IR" sz="2400" dirty="0">
              <a:latin typeface="+mn-lt"/>
              <a:ea typeface="+mn-ea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813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06" y="359764"/>
            <a:ext cx="10515600" cy="1100711"/>
          </a:xfrm>
        </p:spPr>
        <p:txBody>
          <a:bodyPr>
            <a:normAutofit/>
          </a:bodyPr>
          <a:lstStyle/>
          <a:p>
            <a:pPr algn="ctr"/>
            <a:r>
              <a:rPr lang="fa-IR" sz="2400" dirty="0" smtClean="0">
                <a:cs typeface="B Titr" panose="00000700000000000000" pitchFamily="2" charset="-78"/>
              </a:rPr>
              <a:t>کاربردهای </a:t>
            </a:r>
            <a:r>
              <a:rPr lang="fa-IR" sz="2400" dirty="0">
                <a:cs typeface="B Titr" panose="00000700000000000000" pitchFamily="2" charset="-78"/>
              </a:rPr>
              <a:t>نظریه انتقادی</a:t>
            </a:r>
            <a:r>
              <a:rPr lang="fa-IR" sz="2400" dirty="0" smtClean="0">
                <a:cs typeface="B Titr" panose="00000700000000000000" pitchFamily="2" charset="-78"/>
              </a:rPr>
              <a:t>:</a:t>
            </a:r>
            <a:endParaRPr lang="fa-IR" sz="24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6979" y="1400794"/>
            <a:ext cx="10556966" cy="5306695"/>
          </a:xfrm>
        </p:spPr>
        <p:txBody>
          <a:bodyPr>
            <a:noAutofit/>
          </a:bodyPr>
          <a:lstStyle/>
          <a:p>
            <a:r>
              <a:rPr lang="fa-IR" sz="2000" dirty="0" smtClean="0">
                <a:cs typeface="B Nazanin" panose="00000400000000000000" pitchFamily="2" charset="-78"/>
              </a:rPr>
              <a:t>روش شناسی تحقیق – مداخله پژوهشگردر تحقیق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اثر فراگیری و پاسخگویی در سازمان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به کارگیری ارزیابی متوازن در سازمان 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به کارگیری منابع الکتریکی در داخل سازمان 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کاربرد و  تکنیک های حسابداری مدیریت از سطح جامعه به سازمان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بررسی تفاوت های عمده حسابداری مدیریت نوین با قدیمی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درک حسابداری و حسابداران مدیریت در سازمان و جامعه 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چگونه علوم اجتماعی می تواند در حسابداری مدیریت مفید باشد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نقش حسابداری مدیریت در تدوین استراتژی ،ارزیابی عملیات، بازاریابی  و روابط سازمان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طرفداری از زنان و جنسیت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باستان شناسی حسابداری مدیریت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نوآوری حسابداری مدیریت </a:t>
            </a:r>
          </a:p>
          <a:p>
            <a:r>
              <a:rPr lang="fa-IR" sz="2000" dirty="0" smtClean="0">
                <a:cs typeface="B Nazanin" panose="00000400000000000000" pitchFamily="2" charset="-78"/>
              </a:rPr>
              <a:t>ملاحظات اخلاقی، زیست محیطی</a:t>
            </a:r>
            <a:endParaRPr lang="fa-IR" sz="2000" dirty="0">
              <a:cs typeface="B Nazanin" panose="00000400000000000000" pitchFamily="2" charset="-78"/>
            </a:endParaRPr>
          </a:p>
        </p:txBody>
      </p:sp>
      <p:sp>
        <p:nvSpPr>
          <p:cNvPr id="4" name="Action Button: Forward or Next 3">
            <a:hlinkClick r:id="rId2" action="ppaction://hlinksldjump" highlightClick="1"/>
          </p:cNvPr>
          <p:cNvSpPr/>
          <p:nvPr/>
        </p:nvSpPr>
        <p:spPr>
          <a:xfrm>
            <a:off x="1506828" y="5640946"/>
            <a:ext cx="682580" cy="33485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2580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1372</TotalTime>
  <Words>1121</Words>
  <Application>Microsoft Office PowerPoint</Application>
  <PresentationFormat>Custom</PresentationFormat>
  <Paragraphs>534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    یافته ها و محدودیت های نظریه اثبات گرایی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یافته  و کاربردهای نظریه بردویی:</vt:lpstr>
      <vt:lpstr>کاربردهای نظریه انتقادی: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Fatemeh</dc:creator>
  <cp:lastModifiedBy>Windows User</cp:lastModifiedBy>
  <cp:revision>152</cp:revision>
  <dcterms:created xsi:type="dcterms:W3CDTF">2017-04-28T08:12:12Z</dcterms:created>
  <dcterms:modified xsi:type="dcterms:W3CDTF">2020-05-28T08:51:47Z</dcterms:modified>
</cp:coreProperties>
</file>