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7" r:id="rId2"/>
    <p:sldId id="256" r:id="rId3"/>
    <p:sldId id="272"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E4036073-3605-43CD-8968-CDDB332D0C3B}"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4036073-3605-43CD-8968-CDDB332D0C3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4036073-3605-43CD-8968-CDDB332D0C3B}"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4036073-3605-43CD-8968-CDDB332D0C3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E4036073-3605-43CD-8968-CDDB332D0C3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E4036073-3605-43CD-8968-CDDB332D0C3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E4036073-3605-43CD-8968-CDDB332D0C3B}"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4036073-3605-43CD-8968-CDDB332D0C3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4036073-3605-43CD-8968-CDDB332D0C3B}"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4036073-3605-43CD-8968-CDDB332D0C3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E33FFA5-5079-457E-B474-D9A746DAF5F9}" type="datetimeFigureOut">
              <a:rPr lang="en-US" smtClean="0"/>
              <a:t>6/18/2020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4036073-3605-43CD-8968-CDDB332D0C3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E33FFA5-5079-457E-B474-D9A746DAF5F9}" type="datetimeFigureOut">
              <a:rPr lang="en-US" smtClean="0"/>
              <a:t>6/18/2020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E4036073-3605-43CD-8968-CDDB332D0C3B}"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143594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7422" y="359898"/>
            <a:ext cx="6481778" cy="1283152"/>
          </a:xfrm>
        </p:spPr>
        <p:txBody>
          <a:bodyPr/>
          <a:lstStyle/>
          <a:p>
            <a:pPr algn="r" rtl="1"/>
            <a:r>
              <a:rPr lang="fa-IR" sz="3600" b="1" dirty="0" smtClean="0">
                <a:latin typeface="Tahoma" pitchFamily="34" charset="0"/>
                <a:ea typeface="Tahoma" pitchFamily="34" charset="0"/>
                <a:cs typeface="Tahoma" pitchFamily="34" charset="0"/>
              </a:rPr>
              <a:t>نظریه اریک اریکسون  </a:t>
            </a:r>
            <a:r>
              <a:rPr lang="fa-IR" dirty="0" smtClean="0"/>
              <a:t>            </a:t>
            </a:r>
            <a:endParaRPr lang="en-US" dirty="0"/>
          </a:p>
        </p:txBody>
      </p:sp>
      <p:pic>
        <p:nvPicPr>
          <p:cNvPr id="23554" name="Picture 2" descr="http://t2.gstatic.com/images?q=tbn:ANd9GcR2sv0TNoj79oJVmZ-G1AaQ0iSRAqWjfNYjAENpJXI2O5EVdR0K"/>
          <p:cNvPicPr>
            <a:picLocks noChangeAspect="1" noChangeArrowheads="1"/>
          </p:cNvPicPr>
          <p:nvPr/>
        </p:nvPicPr>
        <p:blipFill>
          <a:blip r:embed="rId2" cstate="print"/>
          <a:srcRect/>
          <a:stretch>
            <a:fillRect/>
          </a:stretch>
        </p:blipFill>
        <p:spPr bwMode="auto">
          <a:xfrm>
            <a:off x="1928794" y="2214554"/>
            <a:ext cx="4786346" cy="345280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857232"/>
            <a:ext cx="7406640" cy="5000660"/>
          </a:xfrm>
        </p:spPr>
        <p:txBody>
          <a:bodyPr>
            <a:normAutofit/>
          </a:bodyPr>
          <a:lstStyle/>
          <a:p>
            <a:pPr algn="justLow" rtl="1"/>
            <a:r>
              <a:rPr lang="fa-IR" sz="2400" dirty="0" smtClean="0">
                <a:latin typeface="Tahoma" pitchFamily="34" charset="0"/>
                <a:ea typeface="Tahoma" pitchFamily="34" charset="0"/>
                <a:cs typeface="Tahoma" pitchFamily="34" charset="0"/>
              </a:rPr>
              <a:t>   برخلاف پیاژه که بر رشد شناختی تأکید دارد , اریکسون بر ابعاد عاطفی و اجتماعی رشد تکیه میکند . شاید بتوان نظریه ی پیاژه در رشد شناختی و نظریه ی اریکسون در رشد عاطفی و اجتماعی را مکمل یکدیگر دانست , زیرا هریک از آن ها یک جنبه ی مهم از ابعاد روان شناسی را مورد دقت و بررسی قرار داده اند . خود اریکسون نیز در یکی از مصاحبه هایش , یافته های خویش را با تحقیقات پیاژه مربوط کرده و گفته است (( گویی آنان یک فرش را از دو سوی مختلف می بافته اند )) . هرچند اریکسون مانند فروید به روش تحلیل روانی تأکید داشته , اما دیدگاه اریکسون با دیدگاه فروید تفاوت های بسیار دارد و نظریه ی تحلیل روانی اریکسون فاصله ی زیادی با مکتب روانکاوی فروید دارد .</a:t>
            </a:r>
            <a:endParaRPr lang="en-US" sz="24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432560" y="359898"/>
            <a:ext cx="7406640" cy="1497466"/>
          </a:xfrm>
        </p:spPr>
        <p:txBody>
          <a:bodyPr>
            <a:normAutofit/>
          </a:bodyPr>
          <a:lstStyle/>
          <a:p>
            <a:pPr algn="r" rtl="1"/>
            <a:r>
              <a:rPr lang="fa-IR" b="1" dirty="0" smtClean="0"/>
              <a:t>نظريه شخصيت اريكسون :</a:t>
            </a:r>
            <a:endParaRPr lang="en-US" dirty="0"/>
          </a:p>
        </p:txBody>
      </p:sp>
      <p:sp>
        <p:nvSpPr>
          <p:cNvPr id="5" name="Subtitle 4"/>
          <p:cNvSpPr>
            <a:spLocks noGrp="1"/>
          </p:cNvSpPr>
          <p:nvPr>
            <p:ph type="subTitle" idx="1"/>
          </p:nvPr>
        </p:nvSpPr>
        <p:spPr>
          <a:xfrm>
            <a:off x="1432560" y="2285992"/>
            <a:ext cx="7406640" cy="3000396"/>
          </a:xfrm>
        </p:spPr>
        <p:txBody>
          <a:bodyPr>
            <a:normAutofit/>
          </a:bodyPr>
          <a:lstStyle/>
          <a:p>
            <a:pPr algn="justLow" rtl="1"/>
            <a:r>
              <a:rPr lang="fa-IR" sz="2400" dirty="0" smtClean="0">
                <a:latin typeface="Tahoma" pitchFamily="34" charset="0"/>
                <a:ea typeface="Tahoma" pitchFamily="34" charset="0"/>
                <a:cs typeface="Tahoma" pitchFamily="34" charset="0"/>
              </a:rPr>
              <a:t>اریک اریکسون، یکی از روانکاوانی است که معمولا به روان‌شناس خودمعروف‌ است. روان‌شناسان خود، برای فعالیت و کارکرد "ایگو" که در فارسی به "خود" ترجمه شده است، اهمیت زیادتری قایلند. اریکسون نیز مانند دیگر روان‌شناسان خود، توجه خویش را به فعالیت ایگو معطوف ساخت و برای "نهاد" و "فراخود" اهمیت کمتری قایل بود.</a:t>
            </a:r>
            <a:endParaRPr lang="en-US" sz="24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108" y="2000240"/>
            <a:ext cx="6836084" cy="4286279"/>
          </a:xfrm>
        </p:spPr>
        <p:txBody>
          <a:bodyPr>
            <a:normAutofit/>
          </a:bodyPr>
          <a:lstStyle/>
          <a:p>
            <a:pPr algn="r" rtl="1"/>
            <a:r>
              <a:rPr lang="fa-IR" sz="2400" b="0" dirty="0" smtClean="0">
                <a:latin typeface="Tahoma" pitchFamily="34" charset="0"/>
                <a:ea typeface="Tahoma" pitchFamily="34" charset="0"/>
                <a:cs typeface="Tahoma" pitchFamily="34" charset="0"/>
              </a:rPr>
              <a:t>1- تکیه بر تغییرات رشدی و تکاملی انسان در تمام طول عمر</a:t>
            </a:r>
            <a:br>
              <a:rPr lang="fa-IR" sz="2400" b="0" dirty="0" smtClean="0">
                <a:latin typeface="Tahoma" pitchFamily="34" charset="0"/>
                <a:ea typeface="Tahoma" pitchFamily="34" charset="0"/>
                <a:cs typeface="Tahoma" pitchFamily="34" charset="0"/>
              </a:rPr>
            </a:br>
            <a:r>
              <a:rPr lang="fa-IR" sz="2400" b="0" dirty="0" smtClean="0">
                <a:latin typeface="Tahoma" pitchFamily="34" charset="0"/>
                <a:ea typeface="Tahoma" pitchFamily="34" charset="0"/>
                <a:cs typeface="Tahoma" pitchFamily="34" charset="0"/>
              </a:rPr>
              <a:t>2- تمرکز بر انسان سالم نه انسان بیمار</a:t>
            </a:r>
            <a:br>
              <a:rPr lang="fa-IR" sz="2400" b="0" dirty="0" smtClean="0">
                <a:latin typeface="Tahoma" pitchFamily="34" charset="0"/>
                <a:ea typeface="Tahoma" pitchFamily="34" charset="0"/>
                <a:cs typeface="Tahoma" pitchFamily="34" charset="0"/>
              </a:rPr>
            </a:br>
            <a:r>
              <a:rPr lang="fa-IR" sz="2400" b="0" dirty="0" smtClean="0">
                <a:latin typeface="Tahoma" pitchFamily="34" charset="0"/>
                <a:ea typeface="Tahoma" pitchFamily="34" charset="0"/>
                <a:cs typeface="Tahoma" pitchFamily="34" charset="0"/>
              </a:rPr>
              <a:t>3- توجه به حساسیت و اهمیت هویت در انسان</a:t>
            </a:r>
            <a:br>
              <a:rPr lang="fa-IR" sz="2400" b="0" dirty="0" smtClean="0">
                <a:latin typeface="Tahoma" pitchFamily="34" charset="0"/>
                <a:ea typeface="Tahoma" pitchFamily="34" charset="0"/>
                <a:cs typeface="Tahoma" pitchFamily="34" charset="0"/>
              </a:rPr>
            </a:br>
            <a:r>
              <a:rPr lang="fa-IR" sz="2400" b="0" dirty="0" smtClean="0">
                <a:latin typeface="Tahoma" pitchFamily="34" charset="0"/>
                <a:ea typeface="Tahoma" pitchFamily="34" charset="0"/>
                <a:cs typeface="Tahoma" pitchFamily="34" charset="0"/>
              </a:rPr>
              <a:t>4- کوشش برای درآمیختن یافته‌های تجربی و بالینی با بینش تاریخی و فرهنگی، به منظور توجیه بهتر شخصیت انسان</a:t>
            </a:r>
            <a:endParaRPr lang="en-US" sz="2400" b="0" dirty="0">
              <a:latin typeface="Tahoma" pitchFamily="34" charset="0"/>
              <a:ea typeface="Tahoma" pitchFamily="34" charset="0"/>
              <a:cs typeface="Tahoma" pitchFamily="34" charset="0"/>
            </a:endParaRPr>
          </a:p>
        </p:txBody>
      </p:sp>
      <p:sp>
        <p:nvSpPr>
          <p:cNvPr id="3" name="Text Placeholder 2"/>
          <p:cNvSpPr>
            <a:spLocks noGrp="1"/>
          </p:cNvSpPr>
          <p:nvPr>
            <p:ph type="body" idx="1"/>
          </p:nvPr>
        </p:nvSpPr>
        <p:spPr>
          <a:xfrm>
            <a:off x="2214546" y="714356"/>
            <a:ext cx="6764646" cy="1071570"/>
          </a:xfrm>
        </p:spPr>
        <p:txBody>
          <a:bodyPr>
            <a:normAutofit/>
          </a:bodyPr>
          <a:lstStyle/>
          <a:p>
            <a:pPr algn="r" rtl="1"/>
            <a:r>
              <a:rPr lang="fa-IR" sz="2400" b="1" dirty="0" smtClean="0">
                <a:latin typeface="Tahoma" pitchFamily="34" charset="0"/>
                <a:ea typeface="Tahoma" pitchFamily="34" charset="0"/>
                <a:cs typeface="Tahoma" pitchFamily="34" charset="0"/>
              </a:rPr>
              <a:t>خصوصیات بارز نظریه اریکسون :</a:t>
            </a:r>
            <a:endParaRPr lang="en-US" sz="24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8401080" cy="1162050"/>
          </a:xfrm>
        </p:spPr>
        <p:txBody>
          <a:bodyPr>
            <a:normAutofit/>
          </a:bodyPr>
          <a:lstStyle/>
          <a:p>
            <a:pPr algn="r" rtl="1"/>
            <a:r>
              <a:rPr lang="fa-IR" sz="2400" dirty="0" smtClean="0">
                <a:latin typeface="Tahoma" pitchFamily="34" charset="0"/>
                <a:ea typeface="Tahoma" pitchFamily="34" charset="0"/>
                <a:cs typeface="Tahoma" pitchFamily="34" charset="0"/>
              </a:rPr>
              <a:t>اصل اپی‌ژنتیک :</a:t>
            </a:r>
            <a:endParaRPr lang="en-US" sz="2400" dirty="0">
              <a:latin typeface="Tahoma" pitchFamily="34" charset="0"/>
              <a:ea typeface="Tahoma" pitchFamily="34" charset="0"/>
              <a:cs typeface="Tahoma" pitchFamily="34" charset="0"/>
            </a:endParaRPr>
          </a:p>
        </p:txBody>
      </p:sp>
      <p:sp>
        <p:nvSpPr>
          <p:cNvPr id="3" name="Text Placeholder 2"/>
          <p:cNvSpPr>
            <a:spLocks noGrp="1"/>
          </p:cNvSpPr>
          <p:nvPr>
            <p:ph type="body" idx="2"/>
          </p:nvPr>
        </p:nvSpPr>
        <p:spPr>
          <a:xfrm>
            <a:off x="928662" y="1571612"/>
            <a:ext cx="7715304" cy="4929222"/>
          </a:xfrm>
        </p:spPr>
        <p:txBody>
          <a:bodyPr>
            <a:normAutofit/>
          </a:bodyPr>
          <a:lstStyle/>
          <a:p>
            <a:pPr algn="justLow" rtl="1"/>
            <a:r>
              <a:rPr lang="fa-IR" sz="2400" dirty="0" smtClean="0">
                <a:latin typeface="Tahoma" pitchFamily="34" charset="0"/>
                <a:ea typeface="Tahoma" pitchFamily="34" charset="0"/>
                <a:cs typeface="Tahoma" pitchFamily="34" charset="0"/>
              </a:rPr>
              <a:t>اریکسون این اصل را به شکل زیر تعریف کرده است:</a:t>
            </a:r>
          </a:p>
          <a:p>
            <a:pPr algn="justLow" rtl="1"/>
            <a:r>
              <a:rPr lang="fa-IR" sz="2400" dirty="0" smtClean="0">
                <a:latin typeface="Tahoma" pitchFamily="34" charset="0"/>
                <a:ea typeface="Tahoma" pitchFamily="34" charset="0"/>
                <a:cs typeface="Tahoma" pitchFamily="34" charset="0"/>
              </a:rPr>
              <a:t/>
            </a:r>
            <a:br>
              <a:rPr lang="fa-IR" sz="2400" dirty="0" smtClean="0">
                <a:latin typeface="Tahoma" pitchFamily="34" charset="0"/>
                <a:ea typeface="Tahoma" pitchFamily="34" charset="0"/>
                <a:cs typeface="Tahoma" pitchFamily="34" charset="0"/>
              </a:rPr>
            </a:br>
            <a:r>
              <a:rPr lang="fa-IR" sz="2400" dirty="0" smtClean="0">
                <a:latin typeface="Tahoma" pitchFamily="34" charset="0"/>
                <a:ea typeface="Tahoma" pitchFamily="34" charset="0"/>
                <a:cs typeface="Tahoma" pitchFamily="34" charset="0"/>
              </a:rPr>
              <a:t>1- شخصیت انسان بر گام‌های از پیش‌ تعیین شده و بالقوه‌ای استوار است. این گام‌ها او را برای آگاهی یافتن و ایجاد ارتباط متقابل با عوامل اجتماعی گسترده و مختلف تحریک می‌کنند.</a:t>
            </a:r>
          </a:p>
          <a:p>
            <a:pPr algn="justLow" rtl="1"/>
            <a:r>
              <a:rPr lang="fa-IR" sz="2400" dirty="0" smtClean="0">
                <a:latin typeface="Tahoma" pitchFamily="34" charset="0"/>
                <a:ea typeface="Tahoma" pitchFamily="34" charset="0"/>
                <a:cs typeface="Tahoma" pitchFamily="34" charset="0"/>
              </a:rPr>
              <a:t/>
            </a:r>
            <a:br>
              <a:rPr lang="fa-IR" sz="2400" dirty="0" smtClean="0">
                <a:latin typeface="Tahoma" pitchFamily="34" charset="0"/>
                <a:ea typeface="Tahoma" pitchFamily="34" charset="0"/>
                <a:cs typeface="Tahoma" pitchFamily="34" charset="0"/>
              </a:rPr>
            </a:br>
            <a:r>
              <a:rPr lang="fa-IR" sz="2400" dirty="0" smtClean="0">
                <a:latin typeface="Tahoma" pitchFamily="34" charset="0"/>
                <a:ea typeface="Tahoma" pitchFamily="34" charset="0"/>
                <a:cs typeface="Tahoma" pitchFamily="34" charset="0"/>
              </a:rPr>
              <a:t>2- اجتماع به نحوی ساخته شده است که بتواند گنجایش‌ها و گرایش‌های بالقوه شخصیت را شکوفا سازد و از آن‌ها محافظت کند و ایجاد شرایط زمانی و مکانی لازم را تا حد ممکن سرعت بخشد.</a:t>
            </a:r>
            <a:endParaRPr lang="en-US" sz="24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5940762"/>
          </a:xfrm>
        </p:spPr>
        <p:txBody>
          <a:bodyPr>
            <a:normAutofit/>
          </a:bodyPr>
          <a:lstStyle/>
          <a:p>
            <a:pPr algn="justLow" rtl="1"/>
            <a:r>
              <a:rPr lang="fa-IR" sz="2400" dirty="0" smtClean="0">
                <a:latin typeface="Tahoma" pitchFamily="34" charset="0"/>
                <a:ea typeface="Tahoma" pitchFamily="34" charset="0"/>
                <a:cs typeface="Tahoma" pitchFamily="34" charset="0"/>
              </a:rPr>
              <a:t>اریکسون برای توصیف رشد در تمام دوران، یک سلسله مراحل هشت‌گانه را پیشنهاد کرده است. وی این مراحل را روانی – اجتماعی نامید، چون معتقد بود که رشد روانی افراد به ارتباط اجتماعی تشکیل شده در دوره‌های مختلف عمر آن‌ها بستگی دارد. این مراحل از نظر زمانی ثابت نیستند و دارای رشد مستمرند. هر چند مرحله‌ای خاص ممکن است در زمانی خاص مسلط باشد، امکان دارد شخص مسایلی را از مرحله‌ای به مرحله بعدی منتقل سازد یا تحت استرس شدید به طور نسبی یا کامل به مرحله قبلی عقب‌نشینی کند.</a:t>
            </a:r>
            <a:br>
              <a:rPr lang="fa-IR" sz="2400" dirty="0" smtClean="0">
                <a:latin typeface="Tahoma" pitchFamily="34" charset="0"/>
                <a:ea typeface="Tahoma" pitchFamily="34" charset="0"/>
                <a:cs typeface="Tahoma" pitchFamily="34" charset="0"/>
              </a:rPr>
            </a:br>
            <a:r>
              <a:rPr lang="fa-IR" sz="2400" dirty="0" smtClean="0">
                <a:latin typeface="Tahoma" pitchFamily="34" charset="0"/>
                <a:ea typeface="Tahoma" pitchFamily="34" charset="0"/>
                <a:cs typeface="Tahoma" pitchFamily="34" charset="0"/>
              </a:rPr>
              <a:t>هر یک از این مراحل با یک یا چند بحران درونی همراه هستند، بحران‌هایی که نقاط عطف تلقی می‌شوند و دوره‌هایی که شخص در حالت افزایش آسیب‌پذیری است.</a:t>
            </a:r>
            <a:endParaRPr lang="en-US" sz="24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997400"/>
          </a:xfrm>
        </p:spPr>
        <p:txBody>
          <a:bodyPr>
            <a:normAutofit/>
          </a:bodyPr>
          <a:lstStyle/>
          <a:p>
            <a:pPr algn="r" rtl="1"/>
            <a:r>
              <a:rPr lang="fa-IR" b="1" dirty="0" smtClean="0"/>
              <a:t> </a:t>
            </a:r>
            <a:r>
              <a:rPr lang="fa-IR" sz="3100" b="1" dirty="0" smtClean="0">
                <a:latin typeface="Tahoma" pitchFamily="34" charset="0"/>
                <a:ea typeface="Tahoma" pitchFamily="34" charset="0"/>
                <a:cs typeface="Tahoma" pitchFamily="34" charset="0"/>
              </a:rPr>
              <a:t>مراحل هشت‌گانه نظریه اریکسون</a:t>
            </a:r>
            <a:endParaRPr lang="en-US" sz="3100"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1432560" y="1500174"/>
            <a:ext cx="7406640" cy="4857784"/>
          </a:xfrm>
        </p:spPr>
        <p:txBody>
          <a:bodyPr>
            <a:normAutofit/>
          </a:bodyPr>
          <a:lstStyle/>
          <a:p>
            <a:pPr algn="r" rtl="1"/>
            <a:endParaRPr lang="fa-IR" sz="2000" dirty="0" smtClean="0">
              <a:latin typeface="Tahoma" pitchFamily="34" charset="0"/>
              <a:ea typeface="Tahoma" pitchFamily="34" charset="0"/>
              <a:cs typeface="Tahoma" pitchFamily="34" charset="0"/>
            </a:endParaRPr>
          </a:p>
          <a:p>
            <a:pPr algn="r" rtl="1"/>
            <a:endParaRPr lang="fa-IR" sz="2000" dirty="0" smtClean="0">
              <a:latin typeface="Tahoma" pitchFamily="34" charset="0"/>
              <a:ea typeface="Tahoma" pitchFamily="34" charset="0"/>
              <a:cs typeface="Tahoma" pitchFamily="34" charset="0"/>
            </a:endParaRPr>
          </a:p>
          <a:p>
            <a:pPr algn="r" rtl="1"/>
            <a:r>
              <a:rPr lang="fa-IR" sz="2000" dirty="0" smtClean="0">
                <a:latin typeface="Tahoma" pitchFamily="34" charset="0"/>
                <a:ea typeface="Tahoma" pitchFamily="34" charset="0"/>
                <a:cs typeface="Tahoma" pitchFamily="34" charset="0"/>
              </a:rPr>
              <a:t>مرحله 1 رشد روانی- اجتماعی: اعتماد در برابر بی‌اعتمادی (تولد تا یک سالگی)</a:t>
            </a:r>
          </a:p>
          <a:p>
            <a:pPr algn="r" rtl="1"/>
            <a:r>
              <a:rPr lang="fa-IR" sz="2000" dirty="0" smtClean="0">
                <a:latin typeface="Tahoma" pitchFamily="34" charset="0"/>
                <a:ea typeface="Tahoma" pitchFamily="34" charset="0"/>
                <a:cs typeface="Tahoma" pitchFamily="34" charset="0"/>
              </a:rPr>
              <a:t>مرحله 2 رشد روانی-اجتماعی: خودگردانی در برابر شرم و تردید(1 تا 3 سالگی)</a:t>
            </a:r>
          </a:p>
          <a:p>
            <a:pPr algn="r" rtl="1"/>
            <a:r>
              <a:rPr lang="fa-IR" sz="2000" dirty="0" smtClean="0">
                <a:latin typeface="Tahoma" pitchFamily="34" charset="0"/>
                <a:ea typeface="Tahoma" pitchFamily="34" charset="0"/>
                <a:cs typeface="Tahoma" pitchFamily="34" charset="0"/>
              </a:rPr>
              <a:t>مرحله 3 رشد روانی-اجتماعی:  ابتکار در برابر احساس گناه (3 تا 5 سالگی) </a:t>
            </a:r>
          </a:p>
          <a:p>
            <a:pPr algn="r" rtl="1"/>
            <a:r>
              <a:rPr lang="fa-IR" sz="2000" dirty="0" smtClean="0">
                <a:latin typeface="Tahoma" pitchFamily="34" charset="0"/>
                <a:ea typeface="Tahoma" pitchFamily="34" charset="0"/>
                <a:cs typeface="Tahoma" pitchFamily="34" charset="0"/>
              </a:rPr>
              <a:t>مرحله 4 رشد روانی-اجتماعی: کوشایی در برابر احساس حقارت (6 تا 11 سالگی) </a:t>
            </a:r>
          </a:p>
          <a:p>
            <a:pPr algn="r" rtl="1"/>
            <a:r>
              <a:rPr lang="fa-IR" sz="2000" dirty="0" smtClean="0">
                <a:latin typeface="Tahoma" pitchFamily="34" charset="0"/>
                <a:ea typeface="Tahoma" pitchFamily="34" charset="0"/>
                <a:cs typeface="Tahoma" pitchFamily="34" charset="0"/>
              </a:rPr>
              <a:t> </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642918"/>
            <a:ext cx="7406640" cy="5286412"/>
          </a:xfrm>
        </p:spPr>
        <p:txBody>
          <a:bodyPr>
            <a:normAutofit/>
          </a:bodyPr>
          <a:lstStyle/>
          <a:p>
            <a:pPr algn="r" rtl="1"/>
            <a:r>
              <a:rPr lang="fa-IR" b="1" dirty="0" smtClean="0"/>
              <a:t>مرحله 5 رشد روانی-اجتماعی: هویت در برابر سردرگمی نقش (11 سالگی تا اواخر نوجوانی)</a:t>
            </a:r>
          </a:p>
          <a:p>
            <a:pPr algn="r" rtl="1"/>
            <a:endParaRPr lang="fa-IR" b="1" dirty="0" smtClean="0"/>
          </a:p>
          <a:p>
            <a:pPr algn="r" rtl="1"/>
            <a:r>
              <a:rPr lang="fa-IR" b="1" dirty="0" smtClean="0"/>
              <a:t>مرحله 6 رشد روانی-اجتماعی: صمیمیت در برابر انزوا (21 سالگی تا 40 سالگی)</a:t>
            </a:r>
          </a:p>
          <a:p>
            <a:pPr algn="r" rtl="1"/>
            <a:endParaRPr lang="fa-IR" b="1" dirty="0" smtClean="0"/>
          </a:p>
          <a:p>
            <a:pPr algn="r" rtl="1"/>
            <a:r>
              <a:rPr lang="fa-IR" b="1" dirty="0" smtClean="0"/>
              <a:t>مرحله 7 رشد روانی-اجتماعی: باروری در برابر بی‌حاصلی (40 سالگی تا 65 سالگی)</a:t>
            </a:r>
          </a:p>
          <a:p>
            <a:pPr algn="r" rtl="1"/>
            <a:endParaRPr lang="fa-IR" b="1" dirty="0" smtClean="0"/>
          </a:p>
          <a:p>
            <a:pPr algn="r" rtl="1"/>
            <a:r>
              <a:rPr lang="fa-IR" b="1" dirty="0" smtClean="0"/>
              <a:t>مرحله 8 رشد روانی- اجتماعی: یکپارچگی در برابر پریشانی و رکود (بالای 65 سالگی)</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7901014" cy="1211958"/>
          </a:xfrm>
        </p:spPr>
        <p:txBody>
          <a:bodyPr>
            <a:normAutofit/>
          </a:bodyPr>
          <a:lstStyle/>
          <a:p>
            <a:pPr algn="r" rtl="1"/>
            <a:r>
              <a:rPr lang="fa-IR" sz="2800" dirty="0" smtClean="0">
                <a:latin typeface="Tahoma" pitchFamily="34" charset="0"/>
                <a:ea typeface="Tahoma" pitchFamily="34" charset="0"/>
                <a:cs typeface="Tahoma" pitchFamily="34" charset="0"/>
              </a:rPr>
              <a:t>مرحله 1:</a:t>
            </a:r>
            <a:endParaRPr lang="en-US" sz="2800" dirty="0">
              <a:latin typeface="Tahoma" pitchFamily="34" charset="0"/>
              <a:ea typeface="Tahoma" pitchFamily="34" charset="0"/>
              <a:cs typeface="Tahoma" pitchFamily="34" charset="0"/>
            </a:endParaRPr>
          </a:p>
        </p:txBody>
      </p:sp>
      <p:sp>
        <p:nvSpPr>
          <p:cNvPr id="3" name="Text Placeholder 2"/>
          <p:cNvSpPr>
            <a:spLocks noGrp="1"/>
          </p:cNvSpPr>
          <p:nvPr>
            <p:ph type="body" idx="2"/>
          </p:nvPr>
        </p:nvSpPr>
        <p:spPr>
          <a:xfrm>
            <a:off x="457200" y="1714488"/>
            <a:ext cx="7901014" cy="4786346"/>
          </a:xfrm>
        </p:spPr>
        <p:txBody>
          <a:bodyPr>
            <a:normAutofit/>
          </a:bodyPr>
          <a:lstStyle/>
          <a:p>
            <a:pPr algn="justLow" rtl="1"/>
            <a:r>
              <a:rPr lang="fa-IR" sz="2000" dirty="0" smtClean="0">
                <a:latin typeface="Tahoma" pitchFamily="34" charset="0"/>
                <a:ea typeface="Tahoma" pitchFamily="34" charset="0"/>
                <a:cs typeface="Tahoma" pitchFamily="34" charset="0"/>
              </a:rPr>
              <a:t>نخستین مرحله نظریه رشد روانی-اجتماعی اریکسون بین تولّد تا یک سالگی پدید می‌آید و بنیادی‌ترین مرحله در زندگی است. </a:t>
            </a:r>
            <a:br>
              <a:rPr lang="fa-IR"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به دلیل آن که نوزاد به طور کامل وابسته است، رشد اعتماد در او به کیفیت و قابلیت اطمینان کسی که از او پرستاری می‌کند بستگی دارد. اگر اعتماد به نحو موفقیت‌آمیزی در کودک رشد یابد، او در دنیا احساس امنیت خواهد کرد. اگر پرستار ناسازگار، پس زننده یا از نظر عاطفی غیرقابل دسترس باشد، به رشد حس بی‌اعتمادی در کودک کمک می‌کند. عدم توفیق در رشد اعتماد، به ترس و باور این که دنیا ناسازگار و غیرقابل پیش‌بینی است منجر می‌گردد.  </a:t>
            </a:r>
            <a:br>
              <a:rPr lang="fa-IR"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اریکسون معتقد بود، زیربنای شخصیت سالم را احساس اعتماد می‌سازد. اگر کودک حس اعتماد درونی و عمیق داشته باشد، دنیا را امن و باثبات و مردم را قابل اطمینان می‌بیند. این حس به چگونگی رابطه مادر و کودک و نحوه مراقبت او از کودک بستگی دارد.</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1140276"/>
          </a:xfrm>
        </p:spPr>
        <p:txBody>
          <a:bodyPr>
            <a:normAutofit/>
          </a:bodyPr>
          <a:lstStyle/>
          <a:p>
            <a:pPr algn="r" rtl="1"/>
            <a:r>
              <a:rPr lang="fa-IR" sz="2800" b="1" dirty="0" smtClean="0">
                <a:latin typeface="Tahoma" pitchFamily="34" charset="0"/>
                <a:ea typeface="Tahoma" pitchFamily="34" charset="0"/>
                <a:cs typeface="Tahoma" pitchFamily="34" charset="0"/>
              </a:rPr>
              <a:t>مرحله 2:</a:t>
            </a:r>
            <a:endParaRPr lang="en-US" sz="2800" b="1"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1432560" y="1850064"/>
            <a:ext cx="7406640" cy="4436456"/>
          </a:xfrm>
        </p:spPr>
        <p:txBody>
          <a:bodyPr>
            <a:normAutofit/>
          </a:bodyPr>
          <a:lstStyle/>
          <a:p>
            <a:pPr algn="justLow" rtl="1"/>
            <a:r>
              <a:rPr lang="fa-IR" sz="2000" dirty="0" smtClean="0">
                <a:latin typeface="Tahoma" pitchFamily="34" charset="0"/>
                <a:ea typeface="Tahoma" pitchFamily="34" charset="0"/>
                <a:cs typeface="Tahoma" pitchFamily="34" charset="0"/>
              </a:rPr>
              <a:t>دومین مرحله نظریه رشد روانی-اجتماعی اریکسون در دوران اولیه کودکی صورت می‌گیرد و بر شکل‌گیری و رشد حس عمیق‌تری از کنترل شخصی در کودکان تمرکز دارد. خودگردانی به احساس تسلط کودک بر خود و تکانه‌هایش مربوط می‌گردد. کودک در این دوره مستقل از والدین مهارت‌های حرکتی را می‌آموزد.</a:t>
            </a:r>
            <a:br>
              <a:rPr lang="fa-IR"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اریکسون همانند فروید عقیده داشت که آموزش آداب دستشویی رفتن، بخش حیاتی و ضروری این فرایند است. امّا استدلال اریکسون کاملاً با فروید متفاوت بود. اریکسون عقیده داشت که یادگیری کنترل کارکرد بدن به پیدایش حس کنترل و استقلال می‌انجامد. </a:t>
            </a:r>
            <a:br>
              <a:rPr lang="fa-IR"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رویدادهای مهم دیگر در این مرحله شامل به دست آوردن کنترل بیشتر بر انتخاب غذا، اسباب‌بازی و لباس است. </a:t>
            </a:r>
            <a:br>
              <a:rPr lang="fa-IR"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کودکانی که این مرحله را با موفقیت پشت سربگذارند، احساس امنیت و اطمینان می‌کنند. در غیر این صورت، حس بی‌کفایتی و شک به خود در آن‌ها باقی می‌ماند.</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1211714"/>
          </a:xfrm>
        </p:spPr>
        <p:txBody>
          <a:bodyPr>
            <a:normAutofit/>
          </a:bodyPr>
          <a:lstStyle/>
          <a:p>
            <a:pPr algn="r" rtl="1"/>
            <a:r>
              <a:rPr lang="fa-IR" sz="2800" b="1" dirty="0" smtClean="0">
                <a:latin typeface="Tahoma" pitchFamily="34" charset="0"/>
                <a:ea typeface="Tahoma" pitchFamily="34" charset="0"/>
                <a:cs typeface="Tahoma" pitchFamily="34" charset="0"/>
              </a:rPr>
              <a:t>مرحله 3:</a:t>
            </a:r>
            <a:endParaRPr lang="en-US" sz="2800" b="1"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1432560" y="1850064"/>
            <a:ext cx="7406640" cy="4293580"/>
          </a:xfrm>
        </p:spPr>
        <p:txBody>
          <a:bodyPr/>
          <a:lstStyle/>
          <a:p>
            <a:pPr algn="justLow" rtl="1"/>
            <a:r>
              <a:rPr lang="fa-IR" dirty="0" smtClean="0"/>
              <a:t>اریکسون این دوره را سن بازی می‌نامد و معتقد است کودک در این دوره شدیدا اجتماعی شده است. در خلال سال‌های قبل از مدرسه، کودکان شروع به قدرت نمایی و اعمال کنترل بر دنیای خود از طریق برخی بازی‌ها و سایر تعاملات اجتماعی می‌کنند. </a:t>
            </a:r>
            <a:br>
              <a:rPr lang="fa-IR" dirty="0" smtClean="0"/>
            </a:br>
            <a:r>
              <a:rPr lang="fa-IR" dirty="0" smtClean="0"/>
              <a:t>کودکانی که این مرحله را با موفقیت بگذرانند، حس توانایی شخصی و قابلیت رهبری دیگران را پیدا می‌کنند. و آن‌هایی که در به دست آوردن این مهارت‌ها ناکام می‌مانند، حس گناه، شک به خود و کمبود ابتکار در آن‌ها باقی می‌ماند.</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8115328" cy="1162050"/>
          </a:xfrm>
        </p:spPr>
        <p:txBody>
          <a:bodyPr>
            <a:normAutofit/>
          </a:bodyPr>
          <a:lstStyle/>
          <a:p>
            <a:pPr algn="r" rtl="1"/>
            <a:r>
              <a:rPr lang="fa-IR" sz="2800" dirty="0" smtClean="0">
                <a:latin typeface="Tahoma" pitchFamily="34" charset="0"/>
                <a:ea typeface="Tahoma" pitchFamily="34" charset="0"/>
                <a:cs typeface="Tahoma" pitchFamily="34" charset="0"/>
              </a:rPr>
              <a:t>مرحله 4 :</a:t>
            </a:r>
            <a:endParaRPr lang="en-US" sz="2800" dirty="0">
              <a:latin typeface="Tahoma" pitchFamily="34" charset="0"/>
              <a:ea typeface="Tahoma" pitchFamily="34" charset="0"/>
              <a:cs typeface="Tahoma" pitchFamily="34" charset="0"/>
            </a:endParaRPr>
          </a:p>
        </p:txBody>
      </p:sp>
      <p:sp>
        <p:nvSpPr>
          <p:cNvPr id="3" name="Text Placeholder 2"/>
          <p:cNvSpPr>
            <a:spLocks noGrp="1"/>
          </p:cNvSpPr>
          <p:nvPr>
            <p:ph type="body" idx="2"/>
          </p:nvPr>
        </p:nvSpPr>
        <p:spPr>
          <a:xfrm>
            <a:off x="457200" y="1406964"/>
            <a:ext cx="8186766" cy="4879556"/>
          </a:xfrm>
        </p:spPr>
        <p:txBody>
          <a:bodyPr>
            <a:normAutofit/>
          </a:bodyPr>
          <a:lstStyle/>
          <a:p>
            <a:pPr algn="justLow" rtl="1"/>
            <a:r>
              <a:rPr lang="fa-IR" sz="2400" dirty="0" smtClean="0">
                <a:latin typeface="Tahoma" pitchFamily="34" charset="0"/>
                <a:ea typeface="Tahoma" pitchFamily="34" charset="0"/>
                <a:cs typeface="Tahoma" pitchFamily="34" charset="0"/>
              </a:rPr>
              <a:t>این مرحله، سال‌های اول مدرسه، تقریباً از 5 سالگی تا 11 سالگی را در برمی‌گیرد. کودکان از طریق تعاملات اجتماعی شروع به رشد حس غرور نسبت به دستاوردها و توانائی‌های خود می‌کنند. کودکانی که توسط والدین یا معلمان تشویق و هدایت می‌شوند، حس کفایت، صلاحیت و اعتقاد به توانایی‌های خود در آن‌ها به وجود می‌آید.</a:t>
            </a:r>
          </a:p>
          <a:p>
            <a:pPr algn="justLow" rtl="1"/>
            <a:r>
              <a:rPr lang="fa-IR" sz="2400" dirty="0" smtClean="0">
                <a:latin typeface="Tahoma" pitchFamily="34" charset="0"/>
                <a:ea typeface="Tahoma" pitchFamily="34" charset="0"/>
                <a:cs typeface="Tahoma" pitchFamily="34" charset="0"/>
              </a:rPr>
              <a:t> </a:t>
            </a:r>
            <a:br>
              <a:rPr lang="fa-IR" sz="2400" dirty="0" smtClean="0">
                <a:latin typeface="Tahoma" pitchFamily="34" charset="0"/>
                <a:ea typeface="Tahoma" pitchFamily="34" charset="0"/>
                <a:cs typeface="Tahoma" pitchFamily="34" charset="0"/>
              </a:rPr>
            </a:br>
            <a:r>
              <a:rPr lang="fa-IR" sz="2400" dirty="0" smtClean="0">
                <a:latin typeface="Tahoma" pitchFamily="34" charset="0"/>
                <a:ea typeface="Tahoma" pitchFamily="34" charset="0"/>
                <a:cs typeface="Tahoma" pitchFamily="34" charset="0"/>
              </a:rPr>
              <a:t>آن‌هایی که از سوی والدین، معلمان یا هم‌سن و سال‌های خود به قدر کافی مورد تشویق قرار نمی‌گیرند به توانایی خود برای موفقیت، شک خواهند کرد.</a:t>
            </a:r>
            <a:endParaRPr lang="en-US" sz="24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1140276"/>
          </a:xfrm>
        </p:spPr>
        <p:txBody>
          <a:bodyPr>
            <a:normAutofit/>
          </a:bodyPr>
          <a:lstStyle/>
          <a:p>
            <a:pPr algn="r" rtl="1"/>
            <a:r>
              <a:rPr lang="fa-IR" sz="2800" b="1" dirty="0" smtClean="0">
                <a:latin typeface="Tahoma" pitchFamily="34" charset="0"/>
                <a:ea typeface="Tahoma" pitchFamily="34" charset="0"/>
                <a:cs typeface="Tahoma" pitchFamily="34" charset="0"/>
              </a:rPr>
              <a:t>مرحله 5:</a:t>
            </a:r>
            <a:endParaRPr lang="en-US" sz="2800" b="1"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1432560" y="1850064"/>
            <a:ext cx="7406640" cy="4722208"/>
          </a:xfrm>
        </p:spPr>
        <p:txBody>
          <a:bodyPr>
            <a:normAutofit/>
          </a:bodyPr>
          <a:lstStyle/>
          <a:p>
            <a:pPr algn="justLow" rtl="1"/>
            <a:r>
              <a:rPr lang="fa-IR" sz="2000" dirty="0" smtClean="0"/>
              <a:t>در دوران نوجوانی، کودکان به کشف استقلال خود می‌پردازند و به عبارت دیگر، خود را حس می‌کنند. آن‌هایی که از طریق کاوش‌های شخصی، تشویق و پشتیبانی مناسبی دریافت کنند، این مرحله را با حس استقلال و کنترل و نیز حسی قوی نسبت به خود پشت‌سر می‌گذارند. و کسانی که نسبت به باورها و تمایلات خود نامطمئن بمانند، درباره خود و آینده نیز نامطمئن و گم‌گشته خواهند بود.   </a:t>
            </a:r>
            <a:br>
              <a:rPr lang="fa-IR" sz="2000" dirty="0" smtClean="0"/>
            </a:br>
            <a:r>
              <a:rPr lang="fa-IR" sz="2000" dirty="0" smtClean="0"/>
              <a:t/>
            </a:r>
            <a:br>
              <a:rPr lang="fa-IR" sz="2000" dirty="0" smtClean="0"/>
            </a:br>
            <a:r>
              <a:rPr lang="fa-IR" sz="2000" dirty="0" smtClean="0"/>
              <a:t>اریکسون معتقد بود تکلیف عمده نوجوان کسب هویت است. یعنی یافتن پاسخی به این دو سوال: "من که هستم؟" و "چه می‌کنم؟" اریکسون بحران این دوره را بحران هویت نامید و آن را بخش جدایی‌ناپذیر رشد سالم روانی – اجتماعی دانست. وی معتقد بود این دوره را باید دوره نقش‌آزمایی دانست، دوره‌ای که فرد ممکن است برای شکل دادن به مفهوم یکپارچه‌ای از خود، رفتارها، عقاید و علایق گوناگونی را امتحان کند.</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984" y="1142984"/>
            <a:ext cx="6693208" cy="5357851"/>
          </a:xfrm>
        </p:spPr>
        <p:txBody>
          <a:bodyPr>
            <a:noAutofit/>
          </a:bodyPr>
          <a:lstStyle/>
          <a:p>
            <a:pPr algn="justLow" rtl="1"/>
            <a:r>
              <a:rPr lang="fa-IR" sz="1600" b="0" dirty="0" smtClean="0">
                <a:latin typeface="Tahoma" pitchFamily="34" charset="0"/>
                <a:ea typeface="Tahoma" pitchFamily="34" charset="0"/>
                <a:cs typeface="Tahoma" pitchFamily="34" charset="0"/>
              </a:rPr>
              <a:t>دوران اولیه بزرگسالی، یعنی زمانی که افراد به کشف روابط شخصی می‌پردازند را در بر می‌گیرد. ریکسون عیقده داشت که برقرار کردن روابط نزدیک و متعهدانه با دیگران ضرورت دارد. کسانی که در این مرحله موفق باشند، روابط مطمئن و متعهدانه‌ای را به وجود خواهند آورد. به یاد داشته باشید که هر مرحله بر پایه مهارت‌های یادگرفته شده در مراحل قبل بنا می‌شود. اریکسون عقیده داشت که حس قوی هویت شخصی برای ایجاد روابط صمیمانه و همراه با تعلّق خاطر اهمیت دارد. مطالعات نشان داده‌اند که کسانی که حس ضعیفی نسبت به خود دارند در روابطشان نیز تمایل به تعهدپذیری کمتری دارند و بیشتر در معرض انزوای عاطفی، تنهایی و افسردگی قرار دارند.</a:t>
            </a:r>
            <a:endParaRPr lang="en-US" sz="1600" b="0" dirty="0">
              <a:latin typeface="Tahoma" pitchFamily="34" charset="0"/>
              <a:ea typeface="Tahoma" pitchFamily="34" charset="0"/>
              <a:cs typeface="Tahoma" pitchFamily="34" charset="0"/>
            </a:endParaRPr>
          </a:p>
        </p:txBody>
      </p:sp>
      <p:sp>
        <p:nvSpPr>
          <p:cNvPr id="3" name="Text Placeholder 2"/>
          <p:cNvSpPr>
            <a:spLocks noGrp="1"/>
          </p:cNvSpPr>
          <p:nvPr>
            <p:ph type="body" idx="1"/>
          </p:nvPr>
        </p:nvSpPr>
        <p:spPr>
          <a:xfrm>
            <a:off x="2578392" y="571480"/>
            <a:ext cx="6400800" cy="500066"/>
          </a:xfrm>
        </p:spPr>
        <p:txBody>
          <a:bodyPr>
            <a:normAutofit/>
          </a:bodyPr>
          <a:lstStyle/>
          <a:p>
            <a:pPr algn="r" rtl="1"/>
            <a:r>
              <a:rPr lang="fa-IR" sz="2800" b="1" dirty="0" smtClean="0">
                <a:latin typeface="Tahoma" pitchFamily="34" charset="0"/>
                <a:ea typeface="Tahoma" pitchFamily="34" charset="0"/>
                <a:cs typeface="Tahoma" pitchFamily="34" charset="0"/>
              </a:rPr>
              <a:t>مرحله 6 :</a:t>
            </a:r>
            <a:endParaRPr lang="en-US" sz="28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1140276"/>
          </a:xfrm>
        </p:spPr>
        <p:txBody>
          <a:bodyPr>
            <a:normAutofit/>
          </a:bodyPr>
          <a:lstStyle/>
          <a:p>
            <a:pPr algn="r" rtl="1"/>
            <a:r>
              <a:rPr lang="fa-IR" sz="2800" b="1" dirty="0" smtClean="0">
                <a:latin typeface="Tahoma" pitchFamily="34" charset="0"/>
                <a:ea typeface="Tahoma" pitchFamily="34" charset="0"/>
                <a:cs typeface="Tahoma" pitchFamily="34" charset="0"/>
              </a:rPr>
              <a:t>مرحله 7:</a:t>
            </a:r>
            <a:endParaRPr lang="en-US" sz="2800" b="1"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1432560" y="1850064"/>
            <a:ext cx="7406640" cy="3436324"/>
          </a:xfrm>
        </p:spPr>
        <p:txBody>
          <a:bodyPr/>
          <a:lstStyle/>
          <a:p>
            <a:pPr algn="justLow" rtl="1"/>
            <a:r>
              <a:rPr lang="fa-IR" dirty="0" smtClean="0"/>
              <a:t>در دوران بزرگسالی، ما به ساختن زندگی خود ادامه می‌دهیم و تمرکزمان بر روی شغل و خانواده قرار دارد. </a:t>
            </a:r>
            <a:br>
              <a:rPr lang="fa-IR" dirty="0" smtClean="0"/>
            </a:br>
            <a:r>
              <a:rPr lang="fa-IR" dirty="0" smtClean="0"/>
              <a:t>کسانی که در این مرحله موفق باشند، حس خواهند کرد که از طریق فعال بودن در خانه و اجتماع خود، در کار جهان مشارکت دارند. آن‌هایی که در به دست آوردن این مهارت ناموفق باشند، حس غیرفعال بودن، رکود و درگیر نبودن در کار دنیا را پیدا خواهند کرد.</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997400"/>
          </a:xfrm>
        </p:spPr>
        <p:txBody>
          <a:bodyPr>
            <a:normAutofit/>
          </a:bodyPr>
          <a:lstStyle/>
          <a:p>
            <a:pPr algn="r" rtl="1"/>
            <a:r>
              <a:rPr lang="fa-IR" sz="2800" b="1" dirty="0" smtClean="0">
                <a:latin typeface="Tahoma" pitchFamily="34" charset="0"/>
                <a:ea typeface="Tahoma" pitchFamily="34" charset="0"/>
                <a:cs typeface="Tahoma" pitchFamily="34" charset="0"/>
              </a:rPr>
              <a:t>مرحله 8:</a:t>
            </a:r>
            <a:endParaRPr lang="en-US" sz="2800" b="1"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1432560" y="1785926"/>
            <a:ext cx="7406640" cy="3143272"/>
          </a:xfrm>
        </p:spPr>
        <p:txBody>
          <a:bodyPr/>
          <a:lstStyle/>
          <a:p>
            <a:pPr algn="justLow" rtl="1"/>
            <a:r>
              <a:rPr lang="fa-IR" dirty="0" smtClean="0"/>
              <a:t>این مرحله مربوط به دوران کهنسالی است و بر بازتاب فعالیت‌های گذشته تمرکز دارد. آن‌هایی که در این مرحله ناموفق هستند حس خواهند کرد که زندگیشان تلف شده است و بر گذشته افسوس خواهند خورد. در این حالت است که فرد با حس ناامیدی و ناخشنودی روبرو خواهد شد. کسانی که از دستاوردهای گذشته خود در زندگی احساس غرور داشته باشند، حس یکپارچگی، درستی و تشخّص خواهند کرد</a:t>
            </a:r>
            <a:endParaRPr lang="en-US"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Negah\Desktop\42066397875872992087.jpg"/>
          <p:cNvPicPr>
            <a:picLocks noGrp="1" noChangeAspect="1" noChangeArrowheads="1"/>
          </p:cNvPicPr>
          <p:nvPr>
            <p:ph idx="1"/>
          </p:nvPr>
        </p:nvPicPr>
        <p:blipFill>
          <a:blip r:embed="rId2" cstate="print"/>
          <a:srcRect/>
          <a:stretch>
            <a:fillRect/>
          </a:stretch>
        </p:blipFill>
        <p:spPr bwMode="auto">
          <a:xfrm>
            <a:off x="2896638" y="1447800"/>
            <a:ext cx="4576273" cy="48006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7615262" cy="1162050"/>
          </a:xfrm>
        </p:spPr>
        <p:txBody>
          <a:bodyPr/>
          <a:lstStyle/>
          <a:p>
            <a:pPr algn="r" rtl="1"/>
            <a:r>
              <a:rPr lang="fa-IR" dirty="0" smtClean="0"/>
              <a:t>مفاهیم اساسی نظریه ی اریکسون</a:t>
            </a:r>
            <a:endParaRPr lang="en-US" dirty="0"/>
          </a:p>
        </p:txBody>
      </p:sp>
      <p:sp>
        <p:nvSpPr>
          <p:cNvPr id="3" name="Text Placeholder 2"/>
          <p:cNvSpPr>
            <a:spLocks noGrp="1"/>
          </p:cNvSpPr>
          <p:nvPr>
            <p:ph type="body" idx="2"/>
          </p:nvPr>
        </p:nvSpPr>
        <p:spPr>
          <a:xfrm>
            <a:off x="457200" y="1406964"/>
            <a:ext cx="8043890" cy="4665242"/>
          </a:xfrm>
        </p:spPr>
        <p:txBody>
          <a:bodyPr>
            <a:normAutofit lnSpcReduction="10000"/>
          </a:bodyPr>
          <a:lstStyle/>
          <a:p>
            <a:pPr algn="justLow" rtl="1"/>
            <a:r>
              <a:rPr lang="fa-IR" sz="2000" dirty="0" smtClean="0">
                <a:latin typeface="Tahoma" pitchFamily="34" charset="0"/>
                <a:ea typeface="Tahoma" pitchFamily="34" charset="0"/>
                <a:cs typeface="Tahoma" pitchFamily="34" charset="0"/>
              </a:rPr>
              <a:t>1- سلامت روانی : انسان در هر یک از مراحل رشد با یک بحران روانی اجتماعی روبروست چگونگی حل کردن این بحران ها اساس نظریه ی اریکسون را تشکیل می دهد در صورتیکه فرد این بحران ها را حل کند این امکان را می یابد و با مسائل بزرگتر روانی درگیر شود و سلامت روانی خود را تأمین کند . سلامت روان در حل بحران است در غیر اینصورت سلامت روانی او به خطر می افتد </a:t>
            </a:r>
            <a:r>
              <a:rPr lang="fa-IR" dirty="0" smtClean="0"/>
              <a:t>.</a:t>
            </a:r>
          </a:p>
          <a:p>
            <a:pPr algn="justLow" rtl="1"/>
            <a:endParaRPr lang="fa-IR" dirty="0" smtClean="0"/>
          </a:p>
          <a:p>
            <a:pPr algn="justLow" rtl="1"/>
            <a:endParaRPr lang="fa-IR" dirty="0" smtClean="0"/>
          </a:p>
          <a:p>
            <a:pPr algn="justLow" rtl="1"/>
            <a:endParaRPr lang="fa-IR" dirty="0" smtClean="0"/>
          </a:p>
          <a:p>
            <a:pPr algn="justLow" rtl="1"/>
            <a:r>
              <a:rPr lang="fa-IR" sz="2000" dirty="0" smtClean="0">
                <a:latin typeface="Tahoma" pitchFamily="34" charset="0"/>
                <a:ea typeface="Tahoma" pitchFamily="34" charset="0"/>
                <a:cs typeface="Tahoma" pitchFamily="34" charset="0"/>
              </a:rPr>
              <a:t>2- ابعاد مورد مطالعه ی هر فرد : هر فرد عضو سه جهان است , جهان زیستی , روانی, اجتماعی و اریکسون هویت فرد را از این سه جنبه بررسی کرده است .</a:t>
            </a:r>
          </a:p>
          <a:p>
            <a:pPr algn="justLow" rtl="1"/>
            <a:endParaRPr lang="fa-IR" sz="2000" dirty="0" smtClean="0">
              <a:latin typeface="Tahoma" pitchFamily="34" charset="0"/>
              <a:ea typeface="Tahoma" pitchFamily="34" charset="0"/>
              <a:cs typeface="Tahoma" pitchFamily="34" charset="0"/>
            </a:endParaRPr>
          </a:p>
          <a:p>
            <a:pPr algn="justLow" rtl="1"/>
            <a:r>
              <a:rPr lang="fa-IR" sz="2000" dirty="0" smtClean="0">
                <a:latin typeface="Tahoma" pitchFamily="34" charset="0"/>
                <a:ea typeface="Tahoma" pitchFamily="34" charset="0"/>
                <a:cs typeface="Tahoma" pitchFamily="34" charset="0"/>
              </a:rPr>
              <a:t>3-من : عنصر اساسی تحول شخصیت در این نظریه است رشد را در طول زندگی مورد توجه قرار می دهد ولی برای نوجوانی اهمیت خاصی قائل است .</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1538" y="285728"/>
            <a:ext cx="7767662" cy="6357982"/>
          </a:xfrm>
        </p:spPr>
        <p:txBody>
          <a:bodyPr>
            <a:normAutofit/>
          </a:bodyPr>
          <a:lstStyle/>
          <a:p>
            <a:pPr algn="justLow" rtl="1"/>
            <a:endParaRPr lang="fa-IR" sz="2000" dirty="0" smtClean="0"/>
          </a:p>
          <a:p>
            <a:pPr algn="justLow" rtl="1"/>
            <a:r>
              <a:rPr lang="fa-IR" sz="2000" dirty="0" smtClean="0"/>
              <a:t>4- </a:t>
            </a:r>
            <a:r>
              <a:rPr lang="fa-IR" sz="2000" dirty="0" smtClean="0">
                <a:latin typeface="Tahoma" pitchFamily="34" charset="0"/>
                <a:ea typeface="Tahoma" pitchFamily="34" charset="0"/>
                <a:cs typeface="Tahoma" pitchFamily="34" charset="0"/>
              </a:rPr>
              <a:t>بحران : یک نقطه ی عطف در هر مرحله از رشد هم دشوار است و هم غلبه برآن وجود دارد ( یک جزء منفی و یک جزء مثبت ) بحرانی زمانی است که رشد روانی ,عاطفی , زیستی و اجتماعی با هم هماهنگ نباشند . بحران جنبه ی مرضی ندارد تنها نشانه ی یک نوع حساسیت و یا شکست پذیری است که از عدم تعادل ناشی می شود و جزء مثبت , سازنده موجب رشد و تکامل می شود , جزء منفی, مخرب موجب اختلال در رشد می شود .</a:t>
            </a:r>
          </a:p>
          <a:p>
            <a:pPr algn="justLow" rtl="1"/>
            <a:endParaRPr lang="fa-IR" sz="2000" dirty="0" smtClean="0">
              <a:latin typeface="Tahoma" pitchFamily="34" charset="0"/>
              <a:ea typeface="Tahoma" pitchFamily="34" charset="0"/>
              <a:cs typeface="Tahoma" pitchFamily="34" charset="0"/>
            </a:endParaRPr>
          </a:p>
          <a:p>
            <a:pPr algn="justLow" rtl="1"/>
            <a:r>
              <a:rPr lang="fa-IR" sz="2000" dirty="0" smtClean="0">
                <a:latin typeface="Tahoma" pitchFamily="34" charset="0"/>
                <a:ea typeface="Tahoma" pitchFamily="34" charset="0"/>
                <a:cs typeface="Tahoma" pitchFamily="34" charset="0"/>
              </a:rPr>
              <a:t>5- هویت : سازه روانی اجتماعی که شامل تمامی عقاید , طرز فکرها و عواطف می باشد و مستلزم تعامل بعد روانی و اجتماعی فرد است و افراد برای اینکه سالم باشند باید بر جامعه رشد شخصیت , وحدت عملکردها , توانایی های خود و درک صحیح از جهان پیرامون داشته باشند .</a:t>
            </a:r>
          </a:p>
          <a:p>
            <a:pPr algn="justLow" rtl="1"/>
            <a:endParaRPr lang="fa-IR" sz="2000" dirty="0" smtClean="0">
              <a:latin typeface="Tahoma" pitchFamily="34" charset="0"/>
              <a:ea typeface="Tahoma" pitchFamily="34" charset="0"/>
              <a:cs typeface="Tahoma" pitchFamily="34" charset="0"/>
            </a:endParaRPr>
          </a:p>
          <a:p>
            <a:pPr algn="justLow" rtl="1"/>
            <a:r>
              <a:rPr lang="fa-IR" sz="2000" dirty="0" smtClean="0">
                <a:latin typeface="Tahoma" pitchFamily="34" charset="0"/>
                <a:ea typeface="Tahoma" pitchFamily="34" charset="0"/>
                <a:cs typeface="Tahoma" pitchFamily="34" charset="0"/>
              </a:rPr>
              <a:t>6- یگانگی : انسجام عملی نیازها , انگیزه ها و الگوهای واکنشی مشخص و افراد برای رسیدن به یکپارچگی (جدایی خود از دیگران )باید جامعه را بشناسد و بر شخصیت سالم تأکید کنند .</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65</TotalTime>
  <Words>1140</Words>
  <Application>Microsoft Office PowerPoint</Application>
  <PresentationFormat>On-screen Show (4:3)</PresentationFormat>
  <Paragraphs>58</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Solstice</vt:lpstr>
      <vt:lpstr>بنام خدا</vt:lpstr>
      <vt:lpstr>نظریه اریک اریکسون              </vt:lpstr>
      <vt:lpstr>PowerPoint Presentation</vt:lpstr>
      <vt:lpstr>نظريه شخصيت اريكسون :</vt:lpstr>
      <vt:lpstr>1- تکیه بر تغییرات رشدی و تکاملی انسان در تمام طول عمر 2- تمرکز بر انسان سالم نه انسان بیمار 3- توجه به حساسیت و اهمیت هویت در انسان 4- کوشش برای درآمیختن یافته‌های تجربی و بالینی با بینش تاریخی و فرهنگی، به منظور توجیه بهتر شخصیت انسان</vt:lpstr>
      <vt:lpstr>اصل اپی‌ژنتیک :</vt:lpstr>
      <vt:lpstr>اریکسون برای توصیف رشد در تمام دوران، یک سلسله مراحل هشت‌گانه را پیشنهاد کرده است. وی این مراحل را روانی – اجتماعی نامید، چون معتقد بود که رشد روانی افراد به ارتباط اجتماعی تشکیل شده در دوره‌های مختلف عمر آن‌ها بستگی دارد. این مراحل از نظر زمانی ثابت نیستند و دارای رشد مستمرند. هر چند مرحله‌ای خاص ممکن است در زمانی خاص مسلط باشد، امکان دارد شخص مسایلی را از مرحله‌ای به مرحله بعدی منتقل سازد یا تحت استرس شدید به طور نسبی یا کامل به مرحله قبلی عقب‌نشینی کند. هر یک از این مراحل با یک یا چند بحران درونی همراه هستند، بحران‌هایی که نقاط عطف تلقی می‌شوند و دوره‌هایی که شخص در حالت افزایش آسیب‌پذیری است.</vt:lpstr>
      <vt:lpstr> مراحل هشت‌گانه نظریه اریکسون</vt:lpstr>
      <vt:lpstr>PowerPoint Presentation</vt:lpstr>
      <vt:lpstr>مرحله 1:</vt:lpstr>
      <vt:lpstr>مرحله 2:</vt:lpstr>
      <vt:lpstr>مرحله 3:</vt:lpstr>
      <vt:lpstr>مرحله 4 :</vt:lpstr>
      <vt:lpstr>مرحله 5:</vt:lpstr>
      <vt:lpstr>دوران اولیه بزرگسالی، یعنی زمانی که افراد به کشف روابط شخصی می‌پردازند را در بر می‌گیرد. ریکسون عیقده داشت که برقرار کردن روابط نزدیک و متعهدانه با دیگران ضرورت دارد. کسانی که در این مرحله موفق باشند، روابط مطمئن و متعهدانه‌ای را به وجود خواهند آورد. به یاد داشته باشید که هر مرحله بر پایه مهارت‌های یادگرفته شده در مراحل قبل بنا می‌شود. اریکسون عقیده داشت که حس قوی هویت شخصی برای ایجاد روابط صمیمانه و همراه با تعلّق خاطر اهمیت دارد. مطالعات نشان داده‌اند که کسانی که حس ضعیفی نسبت به خود دارند در روابطشان نیز تمایل به تعهدپذیری کمتری دارند و بیشتر در معرض انزوای عاطفی، تنهایی و افسردگی قرار دارند.</vt:lpstr>
      <vt:lpstr>مرحله 7:</vt:lpstr>
      <vt:lpstr>مرحله 8:</vt:lpstr>
      <vt:lpstr>PowerPoint Presentation</vt:lpstr>
      <vt:lpstr>مفاهیم اساسی نظریه ی اریکسون</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نظریه اریک اریکسون</dc:title>
  <dc:creator>redapple</dc:creator>
  <cp:lastModifiedBy>Windows User</cp:lastModifiedBy>
  <cp:revision>10</cp:revision>
  <dcterms:created xsi:type="dcterms:W3CDTF">2014-02-24T16:54:15Z</dcterms:created>
  <dcterms:modified xsi:type="dcterms:W3CDTF">2020-06-18T04:25:00Z</dcterms:modified>
</cp:coreProperties>
</file>