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828" r:id="rId1"/>
  </p:sldMasterIdLst>
  <p:sldIdLst>
    <p:sldId id="28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17" name="Footer Placeholder 16"/>
          <p:cNvSpPr>
            <a:spLocks noGrp="1"/>
          </p:cNvSpPr>
          <p:nvPr>
            <p:ph type="ftr" sz="quarter" idx="11"/>
          </p:nvPr>
        </p:nvSpPr>
        <p:spPr/>
        <p:txBody>
          <a:bodyPr/>
          <a:lstStyle/>
          <a:p>
            <a:endParaRPr lang="fa-IR"/>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ED00D8C3-98C2-4AA9-B1B8-6E8C1AAA764D}" type="slidenum">
              <a:rPr lang="fa-IR" smtClean="0"/>
              <a:pPr/>
              <a:t>‹#›</a:t>
            </a:fld>
            <a:endParaRPr lang="fa-IR"/>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D00D8C3-98C2-4AA9-B1B8-6E8C1AAA764D}" type="slidenum">
              <a:rPr lang="fa-IR" smtClean="0"/>
              <a:pPr/>
              <a:t>‹#›</a:t>
            </a:fld>
            <a:endParaRPr lang="fa-IR"/>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5" name="Footer Placeholder 4"/>
          <p:cNvSpPr>
            <a:spLocks noGrp="1"/>
          </p:cNvSpPr>
          <p:nvPr>
            <p:ph type="ftr" sz="quarter" idx="11"/>
          </p:nvPr>
        </p:nvSpPr>
        <p:spPr>
          <a:xfrm>
            <a:off x="800100" y="6172200"/>
            <a:ext cx="4000500" cy="457200"/>
          </a:xfrm>
        </p:spPr>
        <p:txBody>
          <a:bodyPr/>
          <a:lstStyle/>
          <a:p>
            <a:endParaRPr lang="fa-IR"/>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ED00D8C3-98C2-4AA9-B1B8-6E8C1AAA764D}" type="slidenum">
              <a:rPr lang="fa-IR" smtClean="0"/>
              <a:pPr/>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D00D8C3-98C2-4AA9-B1B8-6E8C1AAA764D}" type="slidenum">
              <a:rPr lang="fa-IR" smtClean="0"/>
              <a:pPr/>
              <a:t>‹#›</a:t>
            </a:fld>
            <a:endParaRPr lang="fa-IR"/>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D00D8C3-98C2-4AA9-B1B8-6E8C1AAA764D}" type="slidenum">
              <a:rPr lang="fa-IR" smtClean="0"/>
              <a:pPr/>
              <a:t>‹#›</a:t>
            </a:fld>
            <a:endParaRPr lang="fa-IR"/>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D00D8C3-98C2-4AA9-B1B8-6E8C1AAA764D}"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D00D8C3-98C2-4AA9-B1B8-6E8C1AAA764D}"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D00D8C3-98C2-4AA9-B1B8-6E8C1AAA764D}" type="slidenum">
              <a:rPr lang="fa-IR" smtClean="0"/>
              <a:pPr/>
              <a:t>‹#›</a:t>
            </a:fld>
            <a:endParaRPr lang="fa-IR"/>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6" name="Footer Placeholder 5"/>
          <p:cNvSpPr>
            <a:spLocks noGrp="1"/>
          </p:cNvSpPr>
          <p:nvPr>
            <p:ph type="ftr" sz="quarter" idx="11"/>
          </p:nvPr>
        </p:nvSpPr>
        <p:spPr>
          <a:xfrm>
            <a:off x="914400" y="6172200"/>
            <a:ext cx="3886200" cy="457200"/>
          </a:xfrm>
        </p:spPr>
        <p:txBody>
          <a:bodyPr/>
          <a:lstStyle/>
          <a:p>
            <a:endParaRPr lang="fa-IR"/>
          </a:p>
        </p:txBody>
      </p:sp>
      <p:sp>
        <p:nvSpPr>
          <p:cNvPr id="7" name="Slide Number Placeholder 6"/>
          <p:cNvSpPr>
            <a:spLocks noGrp="1"/>
          </p:cNvSpPr>
          <p:nvPr>
            <p:ph type="sldNum" sz="quarter" idx="12"/>
          </p:nvPr>
        </p:nvSpPr>
        <p:spPr>
          <a:xfrm>
            <a:off x="146304" y="6208776"/>
            <a:ext cx="457200" cy="457200"/>
          </a:xfrm>
        </p:spPr>
        <p:txBody>
          <a:bodyPr/>
          <a:lstStyle/>
          <a:p>
            <a:fld id="{ED00D8C3-98C2-4AA9-B1B8-6E8C1AAA764D}" type="slidenum">
              <a:rPr lang="fa-IR" smtClean="0"/>
              <a:pPr/>
              <a:t>‹#›</a:t>
            </a:fld>
            <a:endParaRPr lang="fa-IR"/>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D00D8C3-98C2-4AA9-B1B8-6E8C1AAA764D}"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D5AB69B-FE2A-4A0C-8FEB-69106D710184}" type="datetimeFigureOut">
              <a:rPr lang="fa-IR" smtClean="0"/>
              <a:pPr/>
              <a:t>07/09/1441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D00D8C3-98C2-4AA9-B1B8-6E8C1AAA764D}"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D5AB69B-FE2A-4A0C-8FEB-69106D710184}" type="datetimeFigureOut">
              <a:rPr lang="fa-IR" smtClean="0"/>
              <a:pPr/>
              <a:t>07/09/1441</a:t>
            </a:fld>
            <a:endParaRPr lang="fa-I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fa-IR"/>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ED00D8C3-98C2-4AA9-B1B8-6E8C1AAA764D}"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1" eaLnBrk="1" latinLnBrk="0" hangingPunct="1">
        <a:spcBef>
          <a:spcPct val="0"/>
        </a:spcBef>
        <a:buNone/>
        <a:defRPr kumimoji="0" sz="4000" kern="1200">
          <a:solidFill>
            <a:schemeClr val="tx2"/>
          </a:solidFill>
          <a:latin typeface="+mj-lt"/>
          <a:ea typeface="+mj-ea"/>
          <a:cs typeface="+mj-cs"/>
        </a:defRPr>
      </a:lvl1pPr>
    </p:titleStyle>
    <p:bodyStyle>
      <a:lvl1pPr marL="274320" indent="-274320" algn="r" rtl="1"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r" rtl="1"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r" rtl="1"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r" rtl="1"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r" rtl="1"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r" rtl="1"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r" rtl="1"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r" rtl="1"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majid-sari.blogfa.co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majid-sari.blogfa.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majid-sari.blogf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223764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نظامهای ارائه دهنده خدمات بهداشتی-درمانی</a:t>
            </a: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solidFill>
                  <a:srgbClr val="FF0000"/>
                </a:solidFill>
                <a:cs typeface="B Nazanin" pitchFamily="2" charset="-78"/>
              </a:rPr>
              <a:t>نظام بهداشتی</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lstStyle/>
          <a:p>
            <a:pPr>
              <a:buNone/>
            </a:pPr>
            <a:endParaRPr lang="fa-IR" dirty="0" smtClean="0"/>
          </a:p>
          <a:p>
            <a:pPr algn="justLow">
              <a:buNone/>
            </a:pPr>
            <a:r>
              <a:rPr lang="fa-IR" sz="2400" dirty="0" smtClean="0">
                <a:cs typeface="B Nazanin" pitchFamily="2" charset="-78"/>
              </a:rPr>
              <a:t>از آنجاکه الگوهای اجتماعی – اقتصادی کشورها با یکد یگر متفاوت است نمی توان برای خدمات بهداشتی ،نقش ثا بتی تعریف کرد.جهت ارائه خدمات بهداشتی </a:t>
            </a:r>
            <a:r>
              <a:rPr lang="fa-IR" sz="2400" dirty="0" smtClean="0">
                <a:solidFill>
                  <a:srgbClr val="FF0000"/>
                </a:solidFill>
                <a:cs typeface="B Nazanin" pitchFamily="2" charset="-78"/>
              </a:rPr>
              <a:t>دو</a:t>
            </a:r>
            <a:r>
              <a:rPr lang="fa-IR" sz="2400" dirty="0" smtClean="0">
                <a:cs typeface="B Nazanin" pitchFamily="2" charset="-78"/>
              </a:rPr>
              <a:t> نظریه اصلی وجود دارد:</a:t>
            </a:r>
          </a:p>
          <a:p>
            <a:pPr algn="justLow">
              <a:buNone/>
            </a:pPr>
            <a:r>
              <a:rPr lang="fa-IR" sz="2400" dirty="0" smtClean="0">
                <a:cs typeface="B Nazanin" pitchFamily="2" charset="-78"/>
              </a:rPr>
              <a:t>1.این خدمات باید طیف وسیعی از جمعیت را پوشش دهد.</a:t>
            </a:r>
          </a:p>
          <a:p>
            <a:pPr algn="justLow">
              <a:buNone/>
            </a:pPr>
            <a:r>
              <a:rPr lang="fa-IR" sz="2400" dirty="0" smtClean="0">
                <a:cs typeface="B Nazanin" pitchFamily="2" charset="-78"/>
              </a:rPr>
              <a:t>2.این خدمات باید شامل سه سطح پیشگیری باشد.</a:t>
            </a:r>
          </a:p>
          <a:p>
            <a:pPr algn="justLow">
              <a:buNone/>
            </a:pPr>
            <a:r>
              <a:rPr lang="en-US" sz="2400" dirty="0" smtClean="0">
                <a:cs typeface="B Nazanin" pitchFamily="2" charset="-78"/>
              </a:rPr>
              <a:t>    </a:t>
            </a:r>
            <a:r>
              <a:rPr lang="fa-IR" sz="2400" dirty="0" smtClean="0">
                <a:cs typeface="B Nazanin" pitchFamily="2" charset="-78"/>
              </a:rPr>
              <a:t>سیاست اجتماعی در سراسر جهان بر پایه ی نظام بهداشتی مبتنی بر </a:t>
            </a:r>
            <a:r>
              <a:rPr lang="fa-IR" sz="2400" dirty="0" smtClean="0">
                <a:solidFill>
                  <a:srgbClr val="7030A0"/>
                </a:solidFill>
                <a:cs typeface="B Nazanin" pitchFamily="2" charset="-78"/>
              </a:rPr>
              <a:t>خدمات اولیه ی بهداشتی </a:t>
            </a:r>
            <a:r>
              <a:rPr lang="fa-IR" sz="2400" dirty="0" smtClean="0">
                <a:cs typeface="B Nazanin" pitchFamily="2" charset="-78"/>
              </a:rPr>
              <a:t>می باشد و مشارکت جامعه به عنو</a:t>
            </a:r>
            <a:r>
              <a:rPr lang="fa-IR" sz="2400" dirty="0">
                <a:cs typeface="B Nazanin" pitchFamily="2" charset="-78"/>
              </a:rPr>
              <a:t>ا</a:t>
            </a:r>
            <a:r>
              <a:rPr lang="fa-IR" sz="2400" dirty="0" smtClean="0">
                <a:cs typeface="B Nazanin" pitchFamily="2" charset="-78"/>
              </a:rPr>
              <a:t>ن جز اصلی آن می باشد.</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solidFill>
                  <a:srgbClr val="FF0000"/>
                </a:solidFill>
                <a:cs typeface="B Nazanin" pitchFamily="2" charset="-78"/>
              </a:rPr>
              <a:t>وضعیت خدمات بهداشتی درمانی درجهان</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normAutofit/>
          </a:bodyPr>
          <a:lstStyle/>
          <a:p>
            <a:r>
              <a:rPr lang="fa-IR" dirty="0" smtClean="0">
                <a:cs typeface="B Nazanin" pitchFamily="2" charset="-78"/>
              </a:rPr>
              <a:t>نظام بهداشتی هر کشور تحت تاثیر نظام سیاسی و وضعیت اقتصادی اجتماعی آن کشور می باشد ولی به طور کلی </a:t>
            </a:r>
            <a:r>
              <a:rPr lang="fa-IR" dirty="0" smtClean="0">
                <a:solidFill>
                  <a:srgbClr val="FF0000"/>
                </a:solidFill>
                <a:cs typeface="B Nazanin" pitchFamily="2" charset="-78"/>
              </a:rPr>
              <a:t>سه</a:t>
            </a:r>
            <a:r>
              <a:rPr lang="fa-IR" dirty="0" smtClean="0">
                <a:cs typeface="B Nazanin" pitchFamily="2" charset="-78"/>
              </a:rPr>
              <a:t> نظام بهداشتی درمانی در جهان وجود دارد که به صورت </a:t>
            </a:r>
            <a:r>
              <a:rPr lang="fa-IR" dirty="0" smtClean="0">
                <a:solidFill>
                  <a:srgbClr val="00B0F0"/>
                </a:solidFill>
                <a:cs typeface="B Nazanin" pitchFamily="2" charset="-78"/>
              </a:rPr>
              <a:t>معاونت عمومی </a:t>
            </a:r>
            <a:r>
              <a:rPr lang="fa-IR" dirty="0" smtClean="0">
                <a:cs typeface="B Nazanin" pitchFamily="2" charset="-78"/>
              </a:rPr>
              <a:t>،</a:t>
            </a:r>
            <a:r>
              <a:rPr lang="fa-IR" dirty="0" smtClean="0">
                <a:solidFill>
                  <a:srgbClr val="00B050"/>
                </a:solidFill>
                <a:cs typeface="B Nazanin" pitchFamily="2" charset="-78"/>
              </a:rPr>
              <a:t>بیمه ی</a:t>
            </a:r>
            <a:r>
              <a:rPr lang="fa-IR" dirty="0" smtClean="0">
                <a:cs typeface="B Nazanin" pitchFamily="2" charset="-78"/>
              </a:rPr>
              <a:t> </a:t>
            </a:r>
            <a:r>
              <a:rPr lang="fa-IR" dirty="0" smtClean="0">
                <a:solidFill>
                  <a:srgbClr val="00B050"/>
                </a:solidFill>
                <a:cs typeface="B Nazanin" pitchFamily="2" charset="-78"/>
              </a:rPr>
              <a:t>خدمات بهداشتی </a:t>
            </a:r>
            <a:r>
              <a:rPr lang="fa-IR" dirty="0" smtClean="0">
                <a:cs typeface="B Nazanin" pitchFamily="2" charset="-78"/>
              </a:rPr>
              <a:t>و </a:t>
            </a:r>
            <a:r>
              <a:rPr lang="fa-IR" dirty="0" smtClean="0">
                <a:solidFill>
                  <a:srgbClr val="FF0000"/>
                </a:solidFill>
                <a:cs typeface="B Nazanin" pitchFamily="2" charset="-78"/>
              </a:rPr>
              <a:t>طب ملی </a:t>
            </a:r>
            <a:r>
              <a:rPr lang="fa-IR" dirty="0" smtClean="0">
                <a:cs typeface="B Nazanin" pitchFamily="2" charset="-78"/>
              </a:rPr>
              <a:t>می باشد که با سه سیستم اقتصادی جهان  یعنی به ترتیب:سرمایه داری وابسته،سرمایه داری و سوسیالیسم مطابق می باشد.</a:t>
            </a:r>
          </a:p>
          <a:p>
            <a:r>
              <a:rPr lang="fa-IR" dirty="0" smtClean="0">
                <a:cs typeface="B Nazanin" pitchFamily="2" charset="-78"/>
              </a:rPr>
              <a:t>معاونت عمومی: نحوه ی عرضه ی خدمات در این نظام به صورت زیر می باشد:</a:t>
            </a:r>
          </a:p>
          <a:p>
            <a:pPr>
              <a:buNone/>
            </a:pPr>
            <a:r>
              <a:rPr lang="fa-IR" dirty="0" smtClean="0">
                <a:cs typeface="B Nazanin" pitchFamily="2" charset="-78"/>
              </a:rPr>
              <a:t>1.خدمات بهداشتی درمانی که توسط بیمارستانها و مراکز بهداشتی دولتی به اکثر افراد جامعه به ویژه طبقات کم درامد ارائه می شود مانند مراکز بهداشتی درمانی</a:t>
            </a:r>
            <a:r>
              <a:rPr lang="fa-IR" dirty="0" smtClean="0">
                <a:solidFill>
                  <a:srgbClr val="C00000"/>
                </a:solidFill>
                <a:cs typeface="B Nazanin" pitchFamily="2" charset="-78"/>
              </a:rPr>
              <a:t> ایران</a:t>
            </a:r>
            <a:r>
              <a:rPr lang="fa-IR" dirty="0" smtClean="0">
                <a:cs typeface="B Nazanin" pitchFamily="2" charset="-78"/>
              </a:rPr>
              <a:t>.</a:t>
            </a:r>
            <a:endParaRPr lang="fa-IR" dirty="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normAutofit/>
          </a:bodyPr>
          <a:lstStyle/>
          <a:p>
            <a:pPr>
              <a:buNone/>
            </a:pPr>
            <a:r>
              <a:rPr lang="fa-IR" dirty="0" smtClean="0">
                <a:cs typeface="B Nazanin" pitchFamily="2" charset="-78"/>
              </a:rPr>
              <a:t>2.مراکز بهداشتی درمانی که اغلب به گروههای خاص ارائه می شود مانند کارکنان یک سازمان مانند:ارتش و... که خدمات درمانی را به کارکنان خود ارائه می دهند.</a:t>
            </a:r>
          </a:p>
          <a:p>
            <a:pPr>
              <a:buNone/>
            </a:pPr>
            <a:r>
              <a:rPr lang="fa-IR" dirty="0" smtClean="0">
                <a:cs typeface="B Nazanin" pitchFamily="2" charset="-78"/>
              </a:rPr>
              <a:t>3.خدمات درمانی که در بیمارستانها و مراکز بهداشتی و مطبهای خصوصی ارائه می شود و به علت گرانی در دسترس افراد مرفه جامعه می باشد .</a:t>
            </a:r>
          </a:p>
          <a:p>
            <a:pPr>
              <a:buNone/>
            </a:pPr>
            <a:r>
              <a:rPr lang="fa-IR" dirty="0" smtClean="0">
                <a:cs typeface="B Nazanin" pitchFamily="2" charset="-78"/>
              </a:rPr>
              <a:t>در این نظام مراکز دولتی با کمبود بودجه و کثرت مراجعین مواجه هستند و ارائه ی خدمات انها از کیفیت مناسبی </a:t>
            </a:r>
            <a:r>
              <a:rPr lang="fa-IR" dirty="0" smtClean="0">
                <a:solidFill>
                  <a:srgbClr val="FF0000"/>
                </a:solidFill>
                <a:cs typeface="B Nazanin" pitchFamily="2" charset="-78"/>
              </a:rPr>
              <a:t>برخوردار نیست </a:t>
            </a:r>
            <a:r>
              <a:rPr lang="fa-IR" dirty="0" smtClean="0">
                <a:cs typeface="B Nazanin" pitchFamily="2" charset="-78"/>
              </a:rPr>
              <a:t>و نیروی انسانی و امکانات به صورت عادلانه توزیع نشده است </a:t>
            </a:r>
            <a:r>
              <a:rPr lang="fa-IR" dirty="0" smtClean="0">
                <a:solidFill>
                  <a:srgbClr val="00B050"/>
                </a:solidFill>
                <a:cs typeface="B Nazanin" pitchFamily="2" charset="-78"/>
              </a:rPr>
              <a:t>ایران</a:t>
            </a:r>
            <a:r>
              <a:rPr lang="fa-IR" dirty="0" smtClean="0">
                <a:cs typeface="B Nazanin" pitchFamily="2" charset="-78"/>
              </a:rPr>
              <a:t> نیز از این نظام بهداشتی پیروی می کند این نظام در آسیا،آمریکای لاتین و آفریقا استفاده می شود.</a:t>
            </a:r>
            <a:endParaRPr lang="fa-IR" dirty="0">
              <a:cs typeface="B 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188640"/>
            <a:ext cx="7772400" cy="1143000"/>
          </a:xfrm>
        </p:spPr>
        <p:txBody>
          <a:bodyPr/>
          <a:lstStyle/>
          <a:p>
            <a:pPr algn="ctr"/>
            <a:r>
              <a:rPr lang="fa-IR" dirty="0" smtClean="0">
                <a:solidFill>
                  <a:srgbClr val="FF0000"/>
                </a:solidFill>
                <a:cs typeface="B Nazanin" pitchFamily="2" charset="-78"/>
              </a:rPr>
              <a:t>بیمه ی خدمات بهداشتی</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lstStyle/>
          <a:p>
            <a:pPr algn="justLow"/>
            <a:r>
              <a:rPr lang="fa-IR" dirty="0" smtClean="0">
                <a:cs typeface="B Nazanin" pitchFamily="2" charset="-78"/>
              </a:rPr>
              <a:t>این نظام در قالب تامین اجتماعی تمام یا قسمتی از جمعیت را در ازای پرداخت حق بیمه برای دریافت خدمات بیمه می کند،حق بیمه توسط </a:t>
            </a:r>
            <a:r>
              <a:rPr lang="fa-IR" dirty="0" smtClean="0">
                <a:solidFill>
                  <a:srgbClr val="FF0000"/>
                </a:solidFill>
                <a:cs typeface="B Nazanin" pitchFamily="2" charset="-78"/>
              </a:rPr>
              <a:t>خود فرد </a:t>
            </a:r>
            <a:r>
              <a:rPr lang="fa-IR" dirty="0" smtClean="0">
                <a:cs typeface="B Nazanin" pitchFamily="2" charset="-78"/>
              </a:rPr>
              <a:t>پرداخت می شود و اکثرا دولت نیز قسمت اعظم آن را تقبل می کند.ارائه ی خدمات توسط واحدهای وابسته به بیمه گر که دولتی یا خصوصی هستند ارائه می گردد این نظام در اروپای غربی،آمریکای شمالی،استرالیا،ژاپن و زلاندنو استفاده می شود.</a:t>
            </a:r>
          </a:p>
          <a:p>
            <a:r>
              <a:rPr lang="fa-IR" dirty="0" smtClean="0">
                <a:cs typeface="B Nazanin" pitchFamily="2" charset="-78"/>
              </a:rPr>
              <a:t>طب ملی:در این نظام تامین خدمات بهداشتی درمانی همه ی افراد به </a:t>
            </a:r>
            <a:r>
              <a:rPr lang="fa-IR" dirty="0" smtClean="0">
                <a:solidFill>
                  <a:srgbClr val="00B050"/>
                </a:solidFill>
                <a:cs typeface="B Nazanin" pitchFamily="2" charset="-78"/>
              </a:rPr>
              <a:t>عهده ی دولت </a:t>
            </a:r>
            <a:r>
              <a:rPr lang="fa-IR" dirty="0" smtClean="0">
                <a:cs typeface="B Nazanin" pitchFamily="2" charset="-78"/>
              </a:rPr>
              <a:t>است  و در کشورهایی که بیمه ی پزشکی دارد پرداخت حق بیمه بر عهده ی دولت است وبیمه شده هیچ هزینه ای نمی پردازد این نظام در کشورهای سوسیالیستی اجرا میشود مانند </a:t>
            </a:r>
            <a:r>
              <a:rPr lang="fa-IR" dirty="0" smtClean="0">
                <a:solidFill>
                  <a:srgbClr val="7030A0"/>
                </a:solidFill>
                <a:cs typeface="B Nazanin" pitchFamily="2" charset="-78"/>
              </a:rPr>
              <a:t>سوئد و انگلیس</a:t>
            </a:r>
            <a:r>
              <a:rPr lang="fa-IR" dirty="0" smtClean="0">
                <a:cs typeface="B Nazanin" pitchFamily="2" charset="-78"/>
              </a:rPr>
              <a:t>.</a:t>
            </a:r>
            <a:endParaRPr lang="fa-IR" dirty="0">
              <a:cs typeface="B 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260648"/>
            <a:ext cx="7772400" cy="1143000"/>
          </a:xfrm>
        </p:spPr>
        <p:txBody>
          <a:bodyPr>
            <a:normAutofit/>
          </a:bodyPr>
          <a:lstStyle/>
          <a:p>
            <a:pPr algn="ctr"/>
            <a:r>
              <a:rPr lang="fa-IR" dirty="0" smtClean="0">
                <a:solidFill>
                  <a:srgbClr val="FF0000"/>
                </a:solidFill>
                <a:cs typeface="B Nazanin" pitchFamily="2" charset="-78"/>
              </a:rPr>
              <a:t>سازمانهای ارائه دهنده ی خدمات بهداشتی درمانی در جهان</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lstStyle/>
          <a:p>
            <a:endParaRPr lang="fa-IR" dirty="0" smtClean="0"/>
          </a:p>
          <a:p>
            <a:r>
              <a:rPr lang="fa-IR" dirty="0" smtClean="0">
                <a:cs typeface="B Nazanin" pitchFamily="2" charset="-78"/>
              </a:rPr>
              <a:t>بهداشت جامعه ی </a:t>
            </a:r>
            <a:r>
              <a:rPr lang="fa-IR" dirty="0" smtClean="0">
                <a:solidFill>
                  <a:srgbClr val="7030A0"/>
                </a:solidFill>
                <a:cs typeface="B Nazanin" pitchFamily="2" charset="-78"/>
              </a:rPr>
              <a:t>ملل</a:t>
            </a:r>
            <a:r>
              <a:rPr lang="fa-IR" dirty="0" smtClean="0">
                <a:cs typeface="B Nazanin" pitchFamily="2" charset="-78"/>
              </a:rPr>
              <a:t> در فاصله ی دو جنگ اول و دوم جهانی(1914-1918) این سازمان تشکیل شد که در زمینه های مالاریا،سرطان،استاندارد مواد زیستی،مسکن،تیفوس،آموزش بهداشت و پزشکی،استاندارد کردن داروها و تغذیه فعالیت داشت این سازمان در زمینه ی اپیدمیولوژی بیماریها گزارشهایی را منتشر می کرد که </a:t>
            </a:r>
            <a:r>
              <a:rPr lang="fa-IR" dirty="0" smtClean="0">
                <a:solidFill>
                  <a:srgbClr val="FF0000"/>
                </a:solidFill>
                <a:cs typeface="B Nazanin" pitchFamily="2" charset="-78"/>
              </a:rPr>
              <a:t>سازمان جهانی بهداشت </a:t>
            </a:r>
            <a:r>
              <a:rPr lang="fa-IR" dirty="0" smtClean="0">
                <a:cs typeface="B Nazanin" pitchFamily="2" charset="-78"/>
              </a:rPr>
              <a:t>انتشار آنها را ادامه داد.</a:t>
            </a:r>
            <a:endParaRPr lang="fa-IR" dirty="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44562"/>
          </a:xfrm>
        </p:spPr>
        <p:txBody>
          <a:bodyPr/>
          <a:lstStyle/>
          <a:p>
            <a:pPr algn="ctr"/>
            <a:r>
              <a:rPr lang="fa-IR" dirty="0" smtClean="0">
                <a:solidFill>
                  <a:srgbClr val="FF0000"/>
                </a:solidFill>
                <a:cs typeface="B Nazanin" pitchFamily="2" charset="-78"/>
              </a:rPr>
              <a:t>اداره ی رفاه و بازتوانی سازمان ملل</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lstStyle/>
          <a:p>
            <a:r>
              <a:rPr lang="fa-IR" dirty="0" smtClean="0">
                <a:cs typeface="B Nazanin" pitchFamily="2" charset="-78"/>
              </a:rPr>
              <a:t>در سال 1943 این اداره جهت رفع </a:t>
            </a:r>
            <a:r>
              <a:rPr lang="fa-IR" dirty="0" smtClean="0">
                <a:solidFill>
                  <a:srgbClr val="7030A0"/>
                </a:solidFill>
                <a:cs typeface="B Nazanin" pitchFamily="2" charset="-78"/>
              </a:rPr>
              <a:t>اثرات جنگ </a:t>
            </a:r>
            <a:r>
              <a:rPr lang="fa-IR" dirty="0" smtClean="0">
                <a:cs typeface="B Nazanin" pitchFamily="2" charset="-78"/>
              </a:rPr>
              <a:t>جهانی دوم ایجاد شد و دارای یک بخش بهداشت بود در زمینه ی تیفوس به تنهایی و برای ریشه کنی مالاریا به صورت جهانی و مشترک با دولت </a:t>
            </a:r>
            <a:r>
              <a:rPr lang="fa-IR" dirty="0" smtClean="0">
                <a:solidFill>
                  <a:srgbClr val="7030A0"/>
                </a:solidFill>
                <a:cs typeface="B Nazanin" pitchFamily="2" charset="-78"/>
              </a:rPr>
              <a:t>ایتالیا </a:t>
            </a:r>
            <a:r>
              <a:rPr lang="fa-IR" dirty="0" smtClean="0">
                <a:cs typeface="B Nazanin" pitchFamily="2" charset="-78"/>
              </a:rPr>
              <a:t>فعالیت داشت.</a:t>
            </a:r>
          </a:p>
          <a:p>
            <a:pPr algn="ctr"/>
            <a:r>
              <a:rPr lang="fa-IR" dirty="0" smtClean="0">
                <a:solidFill>
                  <a:srgbClr val="FF0000"/>
                </a:solidFill>
                <a:cs typeface="B Nazanin" pitchFamily="2" charset="-78"/>
              </a:rPr>
              <a:t>سازمان بهداشت جهانی:</a:t>
            </a:r>
          </a:p>
          <a:p>
            <a:pPr>
              <a:buNone/>
            </a:pPr>
            <a:r>
              <a:rPr lang="fa-IR" dirty="0" smtClean="0">
                <a:cs typeface="B Nazanin" pitchFamily="2" charset="-78"/>
              </a:rPr>
              <a:t>آغاز به کار سازمان بهداشت جهانی  در سال1945 در ضمن کنفرانسی بود که جهت تاسیس سازمان ملل سانفرانسیسکو برگزار شد این سازمان به صورت رسمی به عنوان یک سازمان تخصصی در </a:t>
            </a:r>
            <a:r>
              <a:rPr lang="fa-IR" dirty="0" smtClean="0">
                <a:solidFill>
                  <a:srgbClr val="00B050"/>
                </a:solidFill>
                <a:cs typeface="B Nazanin" pitchFamily="2" charset="-78"/>
              </a:rPr>
              <a:t>هفتم آوریل 1948 آغاز به کار کرد،مقر این سازمان در ژنو است.</a:t>
            </a:r>
            <a:endParaRPr lang="fa-IR" dirty="0">
              <a:solidFill>
                <a:srgbClr val="00B050"/>
              </a:solidFill>
              <a:cs typeface="B 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a:bodyPr>
          <a:lstStyle/>
          <a:p>
            <a:r>
              <a:rPr lang="fa-IR" dirty="0" smtClean="0">
                <a:solidFill>
                  <a:srgbClr val="0070C0"/>
                </a:solidFill>
                <a:cs typeface="B Nazanin" pitchFamily="2" charset="-78"/>
              </a:rPr>
              <a:t>هدف:حمایت از همکاری فنی در زمینه ی بهداشت بین ملتها،کنترل و ریشه کنی بیماریها،بهتر کردن کیفیت زندگی می باشد عضویت در آن برای همه ی کشورها </a:t>
            </a:r>
            <a:r>
              <a:rPr lang="fa-IR" dirty="0" smtClean="0">
                <a:solidFill>
                  <a:srgbClr val="FF0000"/>
                </a:solidFill>
                <a:cs typeface="B Nazanin" pitchFamily="2" charset="-78"/>
              </a:rPr>
              <a:t>آزاد</a:t>
            </a:r>
            <a:r>
              <a:rPr lang="fa-IR" dirty="0" smtClean="0">
                <a:solidFill>
                  <a:srgbClr val="0070C0"/>
                </a:solidFill>
                <a:cs typeface="B Nazanin" pitchFamily="2" charset="-78"/>
              </a:rPr>
              <a:t> است.</a:t>
            </a:r>
          </a:p>
          <a:p>
            <a:pPr>
              <a:buNone/>
            </a:pPr>
            <a:endParaRPr lang="fa-IR" dirty="0" smtClean="0"/>
          </a:p>
          <a:p>
            <a:pPr algn="ctr">
              <a:buNone/>
            </a:pPr>
            <a:r>
              <a:rPr lang="fa-IR" sz="3600" dirty="0" smtClean="0">
                <a:solidFill>
                  <a:srgbClr val="FF0000"/>
                </a:solidFill>
                <a:cs typeface="B Nazanin" pitchFamily="2" charset="-78"/>
              </a:rPr>
              <a:t>نکته!</a:t>
            </a:r>
          </a:p>
          <a:p>
            <a:pPr>
              <a:buNone/>
            </a:pPr>
            <a:r>
              <a:rPr lang="fa-IR" sz="2400" dirty="0" smtClean="0">
                <a:cs typeface="B Nazanin" pitchFamily="2" charset="-78"/>
              </a:rPr>
              <a:t>کشورها موظف هستند </a:t>
            </a:r>
            <a:r>
              <a:rPr lang="fa-IR" sz="2400" dirty="0" smtClean="0">
                <a:solidFill>
                  <a:srgbClr val="FF0000"/>
                </a:solidFill>
                <a:cs typeface="B Nazanin" pitchFamily="2" charset="-78"/>
              </a:rPr>
              <a:t>شش</a:t>
            </a:r>
            <a:r>
              <a:rPr lang="fa-IR" sz="2400" dirty="0" smtClean="0">
                <a:cs typeface="B Nazanin" pitchFamily="2" charset="-78"/>
              </a:rPr>
              <a:t> بیماری وبا،طاعون،تب راجعه،آبله ،تیفوس و تب زرد را در صورت بروز </a:t>
            </a:r>
            <a:r>
              <a:rPr lang="fa-IR" sz="2400" dirty="0" smtClean="0">
                <a:solidFill>
                  <a:srgbClr val="FF0000"/>
                </a:solidFill>
                <a:cs typeface="B Nazanin" pitchFamily="2" charset="-78"/>
              </a:rPr>
              <a:t>حتی یک مورد </a:t>
            </a:r>
            <a:r>
              <a:rPr lang="fa-IR" sz="2400" dirty="0" smtClean="0">
                <a:cs typeface="B Nazanin" pitchFamily="2" charset="-78"/>
              </a:rPr>
              <a:t>به سازمان بهداشت جهانی گزارش دهند. از سایر فعالیتهای سازمان بهداشت جهانی : </a:t>
            </a:r>
          </a:p>
          <a:p>
            <a:pPr>
              <a:buNone/>
            </a:pPr>
            <a:r>
              <a:rPr lang="fa-IR" sz="2400" dirty="0">
                <a:cs typeface="B Nazanin" pitchFamily="2" charset="-78"/>
              </a:rPr>
              <a:t> </a:t>
            </a:r>
            <a:r>
              <a:rPr lang="fa-IR" sz="2400" dirty="0" smtClean="0">
                <a:cs typeface="B Nazanin" pitchFamily="2" charset="-78"/>
              </a:rPr>
              <a:t>   بهداشت محیط زیست،بهداشت خانواده،ارائه ی آمارهای بهداشتی،هماهنگی پژوهشهای زیست پزشکی،انتشارات اطلاعات،بولتن و سالنامه های بهداشتی می باشد.</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600" dirty="0" smtClean="0">
                <a:solidFill>
                  <a:srgbClr val="FF0000"/>
                </a:solidFill>
                <a:cs typeface="B Nazanin" pitchFamily="2" charset="-78"/>
              </a:rPr>
              <a:t>مناطق ششگانه ی </a:t>
            </a:r>
            <a:r>
              <a:rPr lang="en-US" sz="3600" dirty="0" smtClean="0">
                <a:solidFill>
                  <a:srgbClr val="FF0000"/>
                </a:solidFill>
                <a:cs typeface="B Nazanin" pitchFamily="2" charset="-78"/>
              </a:rPr>
              <a:t>W.H.O</a:t>
            </a:r>
            <a:r>
              <a:rPr lang="fa-IR" sz="3600" dirty="0" smtClean="0">
                <a:cs typeface="B Nazanin" pitchFamily="2" charset="-78"/>
              </a:rPr>
              <a:t>:</a:t>
            </a:r>
            <a:endParaRPr lang="fa-IR" sz="3600" dirty="0">
              <a:cs typeface="B Nazanin" pitchFamily="2" charset="-78"/>
            </a:endParaRPr>
          </a:p>
        </p:txBody>
      </p:sp>
      <p:sp>
        <p:nvSpPr>
          <p:cNvPr id="3" name="Content Placeholder 2"/>
          <p:cNvSpPr>
            <a:spLocks noGrp="1"/>
          </p:cNvSpPr>
          <p:nvPr>
            <p:ph sz="quarter" idx="1"/>
          </p:nvPr>
        </p:nvSpPr>
        <p:spPr/>
        <p:txBody>
          <a:bodyPr>
            <a:normAutofit fontScale="92500"/>
          </a:bodyPr>
          <a:lstStyle/>
          <a:p>
            <a:pPr>
              <a:buNone/>
            </a:pPr>
            <a:r>
              <a:rPr lang="fa-IR" dirty="0" smtClean="0">
                <a:cs typeface="B Nazanin" pitchFamily="2" charset="-78"/>
              </a:rPr>
              <a:t>1.منطقه ی آفریقا با عضویت 30کشور که مرکز آن در </a:t>
            </a:r>
            <a:r>
              <a:rPr lang="fa-IR" dirty="0" smtClean="0">
                <a:solidFill>
                  <a:srgbClr val="FF0000"/>
                </a:solidFill>
                <a:cs typeface="B Nazanin" pitchFamily="2" charset="-78"/>
              </a:rPr>
              <a:t>برازاویل کنگو </a:t>
            </a:r>
            <a:r>
              <a:rPr lang="fa-IR" dirty="0" smtClean="0">
                <a:cs typeface="B Nazanin" pitchFamily="2" charset="-78"/>
              </a:rPr>
              <a:t>می باشد.</a:t>
            </a:r>
          </a:p>
          <a:p>
            <a:pPr>
              <a:buNone/>
            </a:pPr>
            <a:r>
              <a:rPr lang="fa-IR" dirty="0" smtClean="0">
                <a:cs typeface="B Nazanin" pitchFamily="2" charset="-78"/>
              </a:rPr>
              <a:t>2.منطقه ی آمریکا با عضویت 24 کشور که مرکز آن در </a:t>
            </a:r>
            <a:r>
              <a:rPr lang="fa-IR" dirty="0" smtClean="0">
                <a:solidFill>
                  <a:srgbClr val="FF0000"/>
                </a:solidFill>
                <a:cs typeface="B Nazanin" pitchFamily="2" charset="-78"/>
              </a:rPr>
              <a:t>واشینگتن آمریکا</a:t>
            </a:r>
            <a:r>
              <a:rPr lang="fa-IR" dirty="0" smtClean="0">
                <a:cs typeface="B Nazanin" pitchFamily="2" charset="-78"/>
              </a:rPr>
              <a:t> می باشد.</a:t>
            </a:r>
          </a:p>
          <a:p>
            <a:pPr>
              <a:buNone/>
            </a:pPr>
            <a:r>
              <a:rPr lang="fa-IR" dirty="0" smtClean="0">
                <a:cs typeface="B Nazanin" pitchFamily="2" charset="-78"/>
              </a:rPr>
              <a:t>3.منطقه ی مدیترانه ی شرقی با عضویت 18 کشور و مرکز آن در </a:t>
            </a:r>
            <a:r>
              <a:rPr lang="fa-IR" dirty="0" smtClean="0">
                <a:solidFill>
                  <a:srgbClr val="7030A0"/>
                </a:solidFill>
                <a:cs typeface="B Nazanin" pitchFamily="2" charset="-78"/>
              </a:rPr>
              <a:t>اسکندریه ی مصر </a:t>
            </a:r>
            <a:r>
              <a:rPr lang="fa-IR" dirty="0" smtClean="0">
                <a:cs typeface="B Nazanin" pitchFamily="2" charset="-78"/>
              </a:rPr>
              <a:t>است و </a:t>
            </a:r>
            <a:r>
              <a:rPr lang="fa-IR" dirty="0" smtClean="0">
                <a:solidFill>
                  <a:srgbClr val="FF0000"/>
                </a:solidFill>
                <a:cs typeface="B Nazanin" pitchFamily="2" charset="-78"/>
              </a:rPr>
              <a:t>ایران</a:t>
            </a:r>
            <a:r>
              <a:rPr lang="fa-IR" dirty="0" smtClean="0">
                <a:cs typeface="B Nazanin" pitchFamily="2" charset="-78"/>
              </a:rPr>
              <a:t> جزو این منطقه است. </a:t>
            </a:r>
          </a:p>
          <a:p>
            <a:pPr>
              <a:buNone/>
            </a:pPr>
            <a:r>
              <a:rPr lang="fa-IR" dirty="0" smtClean="0">
                <a:cs typeface="B Nazanin" pitchFamily="2" charset="-78"/>
              </a:rPr>
              <a:t>4.منطقه ی اروپا با عضویت 33 کشور مرکز آن در </a:t>
            </a:r>
            <a:r>
              <a:rPr lang="fa-IR" dirty="0" smtClean="0">
                <a:solidFill>
                  <a:srgbClr val="00B0F0"/>
                </a:solidFill>
                <a:cs typeface="B Nazanin" pitchFamily="2" charset="-78"/>
              </a:rPr>
              <a:t>کوپنهاک دانمارک</a:t>
            </a:r>
            <a:r>
              <a:rPr lang="fa-IR" dirty="0" smtClean="0">
                <a:cs typeface="B Nazanin" pitchFamily="2" charset="-78"/>
              </a:rPr>
              <a:t> می باشد.</a:t>
            </a:r>
          </a:p>
          <a:p>
            <a:pPr>
              <a:buNone/>
            </a:pPr>
            <a:r>
              <a:rPr lang="fa-IR" dirty="0" smtClean="0">
                <a:cs typeface="B Nazanin" pitchFamily="2" charset="-78"/>
              </a:rPr>
              <a:t>5.منطقه ی آسیای جنوب شرقی با عضویت 8 کشور مرکز آن در </a:t>
            </a:r>
            <a:r>
              <a:rPr lang="fa-IR" dirty="0" smtClean="0">
                <a:solidFill>
                  <a:srgbClr val="FF0000"/>
                </a:solidFill>
                <a:cs typeface="B Nazanin" pitchFamily="2" charset="-78"/>
              </a:rPr>
              <a:t>دهلی نو هندوستان </a:t>
            </a:r>
            <a:r>
              <a:rPr lang="fa-IR" dirty="0" smtClean="0">
                <a:solidFill>
                  <a:srgbClr val="002060"/>
                </a:solidFill>
                <a:cs typeface="B Nazanin" pitchFamily="2" charset="-78"/>
              </a:rPr>
              <a:t>است.</a:t>
            </a:r>
          </a:p>
          <a:p>
            <a:pPr>
              <a:buNone/>
            </a:pPr>
            <a:r>
              <a:rPr lang="fa-IR" dirty="0" smtClean="0">
                <a:cs typeface="B Nazanin" pitchFamily="2" charset="-78"/>
              </a:rPr>
              <a:t>6.منطقه ی غرب اقیانوس آرام با عضویت 11 کشور مرکز آن در </a:t>
            </a:r>
            <a:r>
              <a:rPr lang="fa-IR" dirty="0" smtClean="0">
                <a:solidFill>
                  <a:srgbClr val="FF0000"/>
                </a:solidFill>
                <a:cs typeface="B Nazanin" pitchFamily="2" charset="-78"/>
              </a:rPr>
              <a:t>مانیل فیلیپین </a:t>
            </a:r>
            <a:r>
              <a:rPr lang="fa-IR" dirty="0" smtClean="0">
                <a:cs typeface="B Nazanin" pitchFamily="2" charset="-78"/>
              </a:rPr>
              <a:t>می باشد.</a:t>
            </a:r>
            <a:endParaRPr lang="fa-IR" dirty="0">
              <a:cs typeface="B 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Nazanin" pitchFamily="2" charset="-78"/>
              </a:rPr>
              <a:t>سازمانهای بهداشت بین الملل</a:t>
            </a:r>
            <a:endParaRPr lang="fa-IR" dirty="0">
              <a:cs typeface="B Nazanin" pitchFamily="2" charset="-78"/>
            </a:endParaRPr>
          </a:p>
        </p:txBody>
      </p:sp>
      <p:sp>
        <p:nvSpPr>
          <p:cNvPr id="3" name="Content Placeholder 2"/>
          <p:cNvSpPr>
            <a:spLocks noGrp="1"/>
          </p:cNvSpPr>
          <p:nvPr>
            <p:ph sz="quarter" idx="1"/>
          </p:nvPr>
        </p:nvSpPr>
        <p:spPr/>
        <p:txBody>
          <a:bodyPr>
            <a:normAutofit/>
          </a:bodyPr>
          <a:lstStyle/>
          <a:p>
            <a:pPr algn="justLow"/>
            <a:r>
              <a:rPr lang="fa-IR" dirty="0" smtClean="0">
                <a:solidFill>
                  <a:srgbClr val="FF0000"/>
                </a:solidFill>
                <a:cs typeface="B Nazanin" pitchFamily="2" charset="-78"/>
              </a:rPr>
              <a:t>یونیسف</a:t>
            </a:r>
            <a:r>
              <a:rPr lang="fa-IR" dirty="0" smtClean="0">
                <a:cs typeface="B Nazanin" pitchFamily="2" charset="-78"/>
              </a:rPr>
              <a:t>:در سال 1946 به منظور اقدام بازتوانی </a:t>
            </a:r>
            <a:r>
              <a:rPr lang="fa-IR" dirty="0" smtClean="0">
                <a:solidFill>
                  <a:srgbClr val="FF0000"/>
                </a:solidFill>
                <a:cs typeface="B Nazanin" pitchFamily="2" charset="-78"/>
              </a:rPr>
              <a:t>کودکان</a:t>
            </a:r>
            <a:r>
              <a:rPr lang="fa-IR" dirty="0" smtClean="0">
                <a:cs typeface="B Nazanin" pitchFamily="2" charset="-78"/>
              </a:rPr>
              <a:t> کشورهای جنگ زده تاسیس شد و در سال1953 بنیاد کودکان ملل متحد نام گرفت هدف آن ارئه ی کمکهای فوری به کودکان جهان می باشد این بنیاد در مقر سازمان ملل متحد در</a:t>
            </a:r>
            <a:r>
              <a:rPr lang="fa-IR" dirty="0" smtClean="0">
                <a:solidFill>
                  <a:srgbClr val="FF0000"/>
                </a:solidFill>
                <a:cs typeface="B Nazanin" pitchFamily="2" charset="-78"/>
              </a:rPr>
              <a:t> نیویورک </a:t>
            </a:r>
            <a:r>
              <a:rPr lang="fa-IR" dirty="0" smtClean="0">
                <a:cs typeface="B Nazanin" pitchFamily="2" charset="-78"/>
              </a:rPr>
              <a:t>واقع شده است.خدمات یونیسف شامل:بهداشت کودکان،تغذیه ی کودکان،بهزیستی خانواده و کودک وآموزش می باشد.</a:t>
            </a:r>
          </a:p>
          <a:p>
            <a:pPr algn="justLow"/>
            <a:r>
              <a:rPr lang="fa-IR" dirty="0" smtClean="0">
                <a:solidFill>
                  <a:srgbClr val="FF0000"/>
                </a:solidFill>
                <a:cs typeface="B Nazanin" pitchFamily="2" charset="-78"/>
              </a:rPr>
              <a:t>سازمان کشاورزی و غذا</a:t>
            </a:r>
            <a:r>
              <a:rPr lang="fa-IR" dirty="0" smtClean="0">
                <a:solidFill>
                  <a:srgbClr val="002060"/>
                </a:solidFill>
                <a:cs typeface="B Nazanin" pitchFamily="2" charset="-78"/>
              </a:rPr>
              <a:t>:این </a:t>
            </a:r>
            <a:r>
              <a:rPr lang="fa-IR" dirty="0" smtClean="0">
                <a:cs typeface="B Nazanin" pitchFamily="2" charset="-78"/>
              </a:rPr>
              <a:t>سازمان در 1945 تاسیس شد مقر آن در </a:t>
            </a:r>
            <a:r>
              <a:rPr lang="fa-IR" dirty="0" smtClean="0">
                <a:solidFill>
                  <a:srgbClr val="00B050"/>
                </a:solidFill>
                <a:cs typeface="B Nazanin" pitchFamily="2" charset="-78"/>
              </a:rPr>
              <a:t>رم</a:t>
            </a:r>
            <a:r>
              <a:rPr lang="fa-IR" dirty="0" smtClean="0">
                <a:cs typeface="B Nazanin" pitchFamily="2" charset="-78"/>
              </a:rPr>
              <a:t> است هدف اصلی سازمان خوار و بار و کشاورزی مبارزه با سو تغذیه و انتشار اطلاعات و آموزش است افزایش تولید مواد غذایی به منظور حفظ تعادل غذایی با رشد روز افزون جمعیت جهان اصلی ترین هدف این سازمان می باشد.این سازمان کارگزار اصلی توسعه ی </a:t>
            </a:r>
            <a:r>
              <a:rPr lang="fa-IR" dirty="0" smtClean="0">
                <a:solidFill>
                  <a:srgbClr val="7030A0"/>
                </a:solidFill>
                <a:cs typeface="B Nazanin" pitchFamily="2" charset="-78"/>
              </a:rPr>
              <a:t>روستایی</a:t>
            </a:r>
            <a:r>
              <a:rPr lang="fa-IR" dirty="0" smtClean="0">
                <a:cs typeface="B Nazanin" pitchFamily="2" charset="-78"/>
              </a:rPr>
              <a:t> است.</a:t>
            </a:r>
            <a:endParaRPr lang="fa-IR" dirty="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Nazanin" pitchFamily="2" charset="-78"/>
              </a:rPr>
              <a:t>ادامه...</a:t>
            </a:r>
            <a:endParaRPr lang="fa-IR" dirty="0">
              <a:cs typeface="B Nazanin" pitchFamily="2" charset="-78"/>
            </a:endParaRPr>
          </a:p>
        </p:txBody>
      </p:sp>
      <p:sp>
        <p:nvSpPr>
          <p:cNvPr id="3" name="Content Placeholder 2"/>
          <p:cNvSpPr>
            <a:spLocks noGrp="1"/>
          </p:cNvSpPr>
          <p:nvPr>
            <p:ph sz="quarter" idx="1"/>
          </p:nvPr>
        </p:nvSpPr>
        <p:spPr/>
        <p:txBody>
          <a:bodyPr/>
          <a:lstStyle/>
          <a:p>
            <a:pPr algn="justLow"/>
            <a:r>
              <a:rPr lang="fa-IR" dirty="0" smtClean="0">
                <a:solidFill>
                  <a:srgbClr val="FF0000"/>
                </a:solidFill>
                <a:cs typeface="B Nazanin" pitchFamily="2" charset="-78"/>
              </a:rPr>
              <a:t>سازمان بین المللی کار</a:t>
            </a:r>
            <a:r>
              <a:rPr lang="fa-IR" dirty="0" smtClean="0">
                <a:solidFill>
                  <a:srgbClr val="002060"/>
                </a:solidFill>
                <a:cs typeface="B Nazanin" pitchFamily="2" charset="-78"/>
              </a:rPr>
              <a:t>:در</a:t>
            </a:r>
            <a:r>
              <a:rPr lang="fa-IR" dirty="0" smtClean="0">
                <a:solidFill>
                  <a:srgbClr val="FF0000"/>
                </a:solidFill>
                <a:cs typeface="B Nazanin" pitchFamily="2" charset="-78"/>
              </a:rPr>
              <a:t> </a:t>
            </a:r>
            <a:r>
              <a:rPr lang="fa-IR" dirty="0" smtClean="0">
                <a:cs typeface="B Nazanin" pitchFamily="2" charset="-78"/>
              </a:rPr>
              <a:t>سال1919 با هدف ترویج عدالت اجتماعی و حقوق بشر و حقوق کاری تاسیس شده است این سازمان سیاستها و برنامه های بین المللی را تنظیم می کند تا به اصلاح شرایط کار و زندگی کمک کند مقر آن در</a:t>
            </a:r>
            <a:r>
              <a:rPr lang="fa-IR" dirty="0" smtClean="0">
                <a:solidFill>
                  <a:srgbClr val="FF0000"/>
                </a:solidFill>
                <a:cs typeface="B Nazanin" pitchFamily="2" charset="-78"/>
              </a:rPr>
              <a:t> ژنو </a:t>
            </a:r>
            <a:r>
              <a:rPr lang="fa-IR" dirty="0" smtClean="0">
                <a:cs typeface="B Nazanin" pitchFamily="2" charset="-78"/>
              </a:rPr>
              <a:t>است.</a:t>
            </a:r>
          </a:p>
          <a:p>
            <a:r>
              <a:rPr lang="fa-IR" dirty="0" smtClean="0">
                <a:solidFill>
                  <a:srgbClr val="00B050"/>
                </a:solidFill>
                <a:cs typeface="B Nazanin" pitchFamily="2" charset="-78"/>
              </a:rPr>
              <a:t>سازمان بین المللی تجارت </a:t>
            </a:r>
            <a:r>
              <a:rPr lang="fa-IR" dirty="0" smtClean="0">
                <a:cs typeface="B Nazanin" pitchFamily="2" charset="-78"/>
              </a:rPr>
              <a:t>: تنها مجموعه ی بین المللی است که با قوانین جهانی تجاری در بین ملت سر و کار دارد.</a:t>
            </a:r>
          </a:p>
          <a:p>
            <a:r>
              <a:rPr lang="fa-IR" dirty="0" smtClean="0">
                <a:solidFill>
                  <a:srgbClr val="0070C0"/>
                </a:solidFill>
                <a:cs typeface="B Nazanin" pitchFamily="2" charset="-78"/>
              </a:rPr>
              <a:t>بانک جهانی</a:t>
            </a:r>
            <a:r>
              <a:rPr lang="fa-IR" dirty="0" smtClean="0">
                <a:solidFill>
                  <a:srgbClr val="002060"/>
                </a:solidFill>
                <a:cs typeface="B Nazanin" pitchFamily="2" charset="-78"/>
              </a:rPr>
              <a:t>:هدف</a:t>
            </a:r>
            <a:r>
              <a:rPr lang="fa-IR" dirty="0" smtClean="0">
                <a:solidFill>
                  <a:srgbClr val="0070C0"/>
                </a:solidFill>
                <a:cs typeface="B Nazanin" pitchFamily="2" charset="-78"/>
              </a:rPr>
              <a:t> </a:t>
            </a:r>
            <a:r>
              <a:rPr lang="fa-IR" dirty="0" smtClean="0">
                <a:cs typeface="B Nazanin" pitchFamily="2" charset="-78"/>
              </a:rPr>
              <a:t>بانک جهانی کمک به کشورهای</a:t>
            </a:r>
            <a:r>
              <a:rPr lang="fa-IR" dirty="0" smtClean="0">
                <a:solidFill>
                  <a:srgbClr val="FF0000"/>
                </a:solidFill>
                <a:cs typeface="B Nazanin" pitchFamily="2" charset="-78"/>
              </a:rPr>
              <a:t> فقیر </a:t>
            </a:r>
            <a:r>
              <a:rPr lang="fa-IR" dirty="0" smtClean="0">
                <a:cs typeface="B Nazanin" pitchFamily="2" charset="-78"/>
              </a:rPr>
              <a:t>می باشد و به پروژه هایی که به رشد اقتصادی کشورها می انجامد وام می دهد پروژه های بهداشتی و زیست محیطی هم جز کمکهای بانک جهانی قرار می گیرد.</a:t>
            </a:r>
            <a:endParaRPr lang="fa-IR" dirty="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a:r>
              <a:rPr lang="fa-IR" dirty="0" smtClean="0"/>
              <a:t>ادامه...</a:t>
            </a:r>
            <a:endParaRPr lang="en-US" dirty="0"/>
          </a:p>
        </p:txBody>
      </p:sp>
      <p:sp>
        <p:nvSpPr>
          <p:cNvPr id="5" name="Text Placeholder 4"/>
          <p:cNvSpPr>
            <a:spLocks noGrp="1"/>
          </p:cNvSpPr>
          <p:nvPr>
            <p:ph type="body" idx="2"/>
          </p:nvPr>
        </p:nvSpPr>
        <p:spPr>
          <a:xfrm>
            <a:off x="914400" y="1988840"/>
            <a:ext cx="2145432" cy="2016224"/>
          </a:xfrm>
          <a:blipFill dpi="0" rotWithShape="1">
            <a:blip r:embed="rId2">
              <a:extLst>
                <a:ext uri="{28A0092B-C50C-407E-A947-70E740481C1C}">
                  <a14:useLocalDpi xmlns:a14="http://schemas.microsoft.com/office/drawing/2010/main" val="0"/>
                </a:ext>
              </a:extLst>
            </a:blip>
            <a:srcRect/>
            <a:stretch>
              <a:fillRect/>
            </a:stretch>
          </a:blipFill>
        </p:spPr>
        <p:txBody>
          <a:bodyPr/>
          <a:lstStyle/>
          <a:p>
            <a:endParaRPr lang="en-US" dirty="0"/>
          </a:p>
        </p:txBody>
      </p:sp>
      <p:sp>
        <p:nvSpPr>
          <p:cNvPr id="3" name="Content Placeholder 2"/>
          <p:cNvSpPr>
            <a:spLocks noGrp="1"/>
          </p:cNvSpPr>
          <p:nvPr>
            <p:ph sz="quarter" idx="1"/>
          </p:nvPr>
        </p:nvSpPr>
        <p:spPr/>
        <p:txBody>
          <a:bodyPr/>
          <a:lstStyle/>
          <a:p>
            <a:endParaRPr lang="fa-IR" dirty="0" smtClean="0"/>
          </a:p>
          <a:p>
            <a:r>
              <a:rPr lang="fa-IR" dirty="0" smtClean="0">
                <a:solidFill>
                  <a:srgbClr val="FF0000"/>
                </a:solidFill>
                <a:cs typeface="B Nazanin" pitchFamily="2" charset="-78"/>
              </a:rPr>
              <a:t>صلیب سرخ جهانی</a:t>
            </a:r>
            <a:r>
              <a:rPr lang="fa-IR" dirty="0" smtClean="0">
                <a:solidFill>
                  <a:srgbClr val="002060"/>
                </a:solidFill>
                <a:cs typeface="B Nazanin" pitchFamily="2" charset="-78"/>
              </a:rPr>
              <a:t>:یک </a:t>
            </a:r>
            <a:r>
              <a:rPr lang="fa-IR" dirty="0" smtClean="0">
                <a:cs typeface="B Nazanin" pitchFamily="2" charset="-78"/>
              </a:rPr>
              <a:t>سازمان غیر دولتی ،بشر دوستانه،غیر سیاسی و غیر رسمی است این سازمان به انسانها در زمان صلح و جنگ کمک می کند.صلیب سرخ در سال1864 به رسمیت شناخته شد و مقر آن در</a:t>
            </a:r>
            <a:r>
              <a:rPr lang="fa-IR" dirty="0" smtClean="0">
                <a:solidFill>
                  <a:srgbClr val="FF0000"/>
                </a:solidFill>
                <a:cs typeface="B Nazanin" pitchFamily="2" charset="-78"/>
              </a:rPr>
              <a:t> ژنو </a:t>
            </a:r>
            <a:r>
              <a:rPr lang="fa-IR" dirty="0" smtClean="0">
                <a:cs typeface="B Nazanin" pitchFamily="2" charset="-78"/>
              </a:rPr>
              <a:t>می باشد.</a:t>
            </a:r>
          </a:p>
          <a:p>
            <a:endParaRPr lang="fa-IR" dirty="0" smtClean="0">
              <a:cs typeface="B Nazanin" pitchFamily="2" charset="-78"/>
            </a:endParaRPr>
          </a:p>
          <a:p>
            <a:r>
              <a:rPr lang="fa-IR" dirty="0" smtClean="0">
                <a:cs typeface="B Nazanin" pitchFamily="2" charset="-78"/>
              </a:rPr>
              <a:t>از سایر سازمانهای ارائه دهنده ی خدمات بهداشت در جهان سازمان </a:t>
            </a:r>
            <a:r>
              <a:rPr lang="fa-IR" smtClean="0">
                <a:solidFill>
                  <a:srgbClr val="7030A0"/>
                </a:solidFill>
                <a:cs typeface="B Nazanin" pitchFamily="2" charset="-78"/>
              </a:rPr>
              <a:t>منع سلاحهای </a:t>
            </a:r>
            <a:r>
              <a:rPr lang="fa-IR" dirty="0" smtClean="0">
                <a:solidFill>
                  <a:srgbClr val="7030A0"/>
                </a:solidFill>
                <a:cs typeface="B Nazanin" pitchFamily="2" charset="-78"/>
              </a:rPr>
              <a:t>شیمیایی </a:t>
            </a:r>
            <a:r>
              <a:rPr lang="fa-IR" dirty="0" smtClean="0">
                <a:cs typeface="B Nazanin" pitchFamily="2" charset="-78"/>
              </a:rPr>
              <a:t>و </a:t>
            </a:r>
            <a:r>
              <a:rPr lang="fa-IR" dirty="0" smtClean="0">
                <a:solidFill>
                  <a:srgbClr val="00B050"/>
                </a:solidFill>
                <a:cs typeface="B Nazanin" pitchFamily="2" charset="-78"/>
              </a:rPr>
              <a:t>برنامه ی غذایی جهانی </a:t>
            </a:r>
            <a:r>
              <a:rPr lang="fa-IR" dirty="0" smtClean="0">
                <a:cs typeface="B Nazanin" pitchFamily="2" charset="-78"/>
              </a:rPr>
              <a:t>می باشد</a:t>
            </a:r>
            <a:r>
              <a:rPr lang="fa-IR" dirty="0" smtClean="0"/>
              <a:t>.</a:t>
            </a:r>
            <a:endParaRPr lang="fa-I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lstStyle/>
          <a:p>
            <a:endParaRPr lang="fa-IR" dirty="0" smtClean="0"/>
          </a:p>
          <a:p>
            <a:r>
              <a:rPr lang="fa-IR" dirty="0" smtClean="0">
                <a:cs typeface="B Nazanin" pitchFamily="2" charset="-78"/>
              </a:rPr>
              <a:t>مهمترین سازمانهای بین المللی وابسته به سیستم ملل متحد که در توسعه ی سلامت بهداشت در</a:t>
            </a:r>
            <a:r>
              <a:rPr lang="fa-IR" dirty="0" smtClean="0">
                <a:solidFill>
                  <a:srgbClr val="FF0000"/>
                </a:solidFill>
                <a:cs typeface="B Nazanin" pitchFamily="2" charset="-78"/>
              </a:rPr>
              <a:t> ایران </a:t>
            </a:r>
            <a:r>
              <a:rPr lang="fa-IR" dirty="0" smtClean="0">
                <a:cs typeface="B Nazanin" pitchFamily="2" charset="-78"/>
              </a:rPr>
              <a:t>نقش دارند عبارت اند از : </a:t>
            </a:r>
            <a:r>
              <a:rPr lang="fa-IR" dirty="0" smtClean="0">
                <a:solidFill>
                  <a:srgbClr val="00B0F0"/>
                </a:solidFill>
                <a:cs typeface="B Nazanin" pitchFamily="2" charset="-78"/>
              </a:rPr>
              <a:t>سازمان جهانی بهداشت، صندوق کودکان ملل متحد، صندوق جمعیت ملل متحد</a:t>
            </a:r>
            <a:r>
              <a:rPr lang="fa-IR" dirty="0" smtClean="0">
                <a:cs typeface="B Nazanin" pitchFamily="2" charset="-78"/>
              </a:rPr>
              <a:t>.</a:t>
            </a:r>
          </a:p>
          <a:p>
            <a:endParaRPr lang="fa-IR" dirty="0" smtClean="0"/>
          </a:p>
          <a:p>
            <a:r>
              <a:rPr lang="fa-IR" dirty="0" smtClean="0"/>
              <a:t>نکته! صندوق جمعیت ملل متحد با هدف یاری رساندن به کشورهای در حال توسعه در </a:t>
            </a:r>
            <a:r>
              <a:rPr lang="fa-IR" dirty="0" smtClean="0">
                <a:solidFill>
                  <a:srgbClr val="FF0000"/>
                </a:solidFill>
              </a:rPr>
              <a:t>امور بهداشت باروری  و جمعیتی </a:t>
            </a:r>
            <a:r>
              <a:rPr lang="fa-IR" dirty="0" smtClean="0"/>
              <a:t>تاسیس شده است.</a:t>
            </a:r>
            <a:endParaRPr lang="fa-I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fa-IR" dirty="0" smtClean="0">
                <a:solidFill>
                  <a:srgbClr val="FF0000"/>
                </a:solidFill>
                <a:cs typeface="B Nazanin" pitchFamily="2" charset="-78"/>
              </a:rPr>
              <a:t>سازمانهای ارائه ی خدمات بهداشتی درمانی در ایران</a:t>
            </a:r>
            <a:endParaRPr lang="fa-IR" dirty="0">
              <a:solidFill>
                <a:srgbClr val="FF0000"/>
              </a:solidFill>
              <a:cs typeface="B Nazanin" pitchFamily="2" charset="-78"/>
            </a:endParaRPr>
          </a:p>
        </p:txBody>
      </p:sp>
      <p:sp>
        <p:nvSpPr>
          <p:cNvPr id="3" name="Content Placeholder 2"/>
          <p:cNvSpPr>
            <a:spLocks noGrp="1"/>
          </p:cNvSpPr>
          <p:nvPr>
            <p:ph sz="quarter" idx="1"/>
          </p:nvPr>
        </p:nvSpPr>
        <p:spPr/>
        <p:txBody>
          <a:bodyPr/>
          <a:lstStyle/>
          <a:p>
            <a:r>
              <a:rPr lang="fa-IR" dirty="0" smtClean="0">
                <a:cs typeface="B Nazanin" pitchFamily="2" charset="-78"/>
              </a:rPr>
              <a:t>قبل از تشکیل وزارت بهداری و بهزیستی خدمات بهداشتی درمانی در ایران توسط سازمانهای دولتی ،ملی و خیریه ارائه می شد. امروزه مهمترین این سازمانها شامل:</a:t>
            </a:r>
          </a:p>
          <a:p>
            <a:pPr>
              <a:buNone/>
            </a:pPr>
            <a:r>
              <a:rPr lang="fa-IR" dirty="0" smtClean="0">
                <a:cs typeface="B Nazanin" pitchFamily="2" charset="-78"/>
              </a:rPr>
              <a:t>1.وزارت بهداشت درمان وآموزش پزشکی که بیش از </a:t>
            </a:r>
            <a:r>
              <a:rPr lang="fa-IR" dirty="0" smtClean="0">
                <a:solidFill>
                  <a:srgbClr val="FF0000"/>
                </a:solidFill>
                <a:cs typeface="B Nazanin" pitchFamily="2" charset="-78"/>
              </a:rPr>
              <a:t>70/9</a:t>
            </a:r>
            <a:r>
              <a:rPr lang="fa-IR" dirty="0" smtClean="0">
                <a:cs typeface="B Nazanin" pitchFamily="2" charset="-78"/>
              </a:rPr>
              <a:t> درصد از موسسات درمانی کشور وابسته به دانشگاههای علوم پزشکی را تشکیل می دهد.</a:t>
            </a:r>
          </a:p>
          <a:p>
            <a:pPr>
              <a:buNone/>
            </a:pPr>
            <a:r>
              <a:rPr lang="fa-IR" dirty="0" smtClean="0">
                <a:cs typeface="B Nazanin" pitchFamily="2" charset="-78"/>
              </a:rPr>
              <a:t>2.بخش خصوصی </a:t>
            </a:r>
            <a:r>
              <a:rPr lang="fa-IR" dirty="0" smtClean="0">
                <a:solidFill>
                  <a:srgbClr val="FF0000"/>
                </a:solidFill>
                <a:cs typeface="B Nazanin" pitchFamily="2" charset="-78"/>
              </a:rPr>
              <a:t>18/8</a:t>
            </a:r>
            <a:r>
              <a:rPr lang="fa-IR" dirty="0" smtClean="0">
                <a:cs typeface="B Nazanin" pitchFamily="2" charset="-78"/>
              </a:rPr>
              <a:t> درصد از موسسات بهداشتی را در اختیار دارد.</a:t>
            </a:r>
          </a:p>
          <a:p>
            <a:pPr>
              <a:buNone/>
            </a:pPr>
            <a:r>
              <a:rPr lang="fa-IR" dirty="0" smtClean="0">
                <a:cs typeface="B Nazanin" pitchFamily="2" charset="-78"/>
              </a:rPr>
              <a:t>3.سازمان تامین اجتماعی یکی از موسسات بیمه ای در زمینه ی بهداشت و درمان به شمار می رود.</a:t>
            </a:r>
            <a:endParaRPr lang="fa-IR" dirty="0">
              <a:cs typeface="B 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dirty="0" smtClean="0"/>
              <a:t/>
            </a:r>
            <a:br>
              <a:rPr lang="fa-IR" dirty="0" smtClean="0"/>
            </a:br>
            <a:endParaRPr lang="fa-IR" dirty="0"/>
          </a:p>
        </p:txBody>
      </p:sp>
      <p:sp>
        <p:nvSpPr>
          <p:cNvPr id="4" name="Content Placeholder 3"/>
          <p:cNvSpPr>
            <a:spLocks noGrp="1"/>
          </p:cNvSpPr>
          <p:nvPr>
            <p:ph sz="quarter" idx="1"/>
          </p:nvPr>
        </p:nvSpPr>
        <p:spPr/>
        <p:txBody>
          <a:bodyPr/>
          <a:lstStyle/>
          <a:p>
            <a:pPr>
              <a:buNone/>
            </a:pPr>
            <a:r>
              <a:rPr lang="fa-IR" dirty="0" smtClean="0">
                <a:cs typeface="B Nazanin" pitchFamily="2" charset="-78"/>
              </a:rPr>
              <a:t>4.سازمانهای خیریه </a:t>
            </a:r>
            <a:r>
              <a:rPr lang="fa-IR" dirty="0" smtClean="0">
                <a:solidFill>
                  <a:srgbClr val="FF0000"/>
                </a:solidFill>
                <a:cs typeface="B Nazanin" pitchFamily="2" charset="-78"/>
              </a:rPr>
              <a:t>1/9 </a:t>
            </a:r>
            <a:r>
              <a:rPr lang="fa-IR" dirty="0" smtClean="0">
                <a:cs typeface="B Nazanin" pitchFamily="2" charset="-78"/>
              </a:rPr>
              <a:t>درصد.</a:t>
            </a:r>
          </a:p>
          <a:p>
            <a:pPr>
              <a:buNone/>
            </a:pPr>
            <a:r>
              <a:rPr lang="fa-IR" dirty="0" smtClean="0">
                <a:cs typeface="B Nazanin" pitchFamily="2" charset="-78"/>
              </a:rPr>
              <a:t>5.بنیاد جانبازان </a:t>
            </a:r>
            <a:r>
              <a:rPr lang="fa-IR" dirty="0" smtClean="0">
                <a:solidFill>
                  <a:srgbClr val="FF0000"/>
                </a:solidFill>
                <a:cs typeface="B Nazanin" pitchFamily="2" charset="-78"/>
              </a:rPr>
              <a:t>1/9</a:t>
            </a:r>
            <a:r>
              <a:rPr lang="fa-IR" dirty="0" smtClean="0">
                <a:cs typeface="B Nazanin" pitchFamily="2" charset="-78"/>
              </a:rPr>
              <a:t> درصد.</a:t>
            </a:r>
          </a:p>
          <a:p>
            <a:pPr>
              <a:buNone/>
            </a:pPr>
            <a:r>
              <a:rPr lang="fa-IR" dirty="0" smtClean="0">
                <a:cs typeface="B Nazanin" pitchFamily="2" charset="-78"/>
              </a:rPr>
              <a:t>6.وزارت نفت </a:t>
            </a:r>
            <a:r>
              <a:rPr lang="fa-IR" dirty="0" smtClean="0">
                <a:solidFill>
                  <a:srgbClr val="FF0000"/>
                </a:solidFill>
                <a:cs typeface="B Nazanin" pitchFamily="2" charset="-78"/>
              </a:rPr>
              <a:t>0/9 </a:t>
            </a:r>
            <a:r>
              <a:rPr lang="fa-IR" dirty="0" smtClean="0">
                <a:cs typeface="B Nazanin" pitchFamily="2" charset="-78"/>
              </a:rPr>
              <a:t>درصد.</a:t>
            </a:r>
          </a:p>
          <a:p>
            <a:pPr>
              <a:buNone/>
            </a:pPr>
            <a:r>
              <a:rPr lang="fa-IR" dirty="0" smtClean="0">
                <a:cs typeface="B Nazanin" pitchFamily="2" charset="-78"/>
              </a:rPr>
              <a:t>7.سایر سازمانها و موسسات دولتی </a:t>
            </a:r>
            <a:r>
              <a:rPr lang="fa-IR" dirty="0" smtClean="0">
                <a:solidFill>
                  <a:srgbClr val="FF0000"/>
                </a:solidFill>
                <a:cs typeface="B Nazanin" pitchFamily="2" charset="-78"/>
              </a:rPr>
              <a:t>1/07</a:t>
            </a:r>
            <a:r>
              <a:rPr lang="fa-IR" dirty="0" smtClean="0">
                <a:cs typeface="B Nazanin" pitchFamily="2" charset="-78"/>
              </a:rPr>
              <a:t> درصد.</a:t>
            </a:r>
          </a:p>
          <a:p>
            <a:pPr>
              <a:buNone/>
            </a:pPr>
            <a:r>
              <a:rPr lang="fa-IR" dirty="0" smtClean="0">
                <a:cs typeface="B Nazanin" pitchFamily="2" charset="-78"/>
              </a:rPr>
              <a:t>8. سازمان بهداشت </a:t>
            </a:r>
            <a:r>
              <a:rPr lang="fa-IR" dirty="0" smtClean="0">
                <a:solidFill>
                  <a:srgbClr val="FF0000"/>
                </a:solidFill>
                <a:cs typeface="B Nazanin" pitchFamily="2" charset="-78"/>
              </a:rPr>
              <a:t>1/5</a:t>
            </a:r>
            <a:r>
              <a:rPr lang="fa-IR" dirty="0" smtClean="0">
                <a:cs typeface="B Nazanin" pitchFamily="2" charset="-78"/>
              </a:rPr>
              <a:t> درصد.</a:t>
            </a:r>
          </a:p>
          <a:p>
            <a:pPr>
              <a:buNone/>
            </a:pPr>
            <a:r>
              <a:rPr lang="fa-IR" dirty="0" smtClean="0">
                <a:cs typeface="B Nazanin" pitchFamily="2" charset="-78"/>
              </a:rPr>
              <a:t> </a:t>
            </a:r>
          </a:p>
          <a:p>
            <a:r>
              <a:rPr lang="fa-IR" dirty="0" smtClean="0">
                <a:cs typeface="B Nazanin" pitchFamily="2" charset="-78"/>
              </a:rPr>
              <a:t>از سایر سازمانها </a:t>
            </a:r>
            <a:r>
              <a:rPr lang="fa-IR" dirty="0" smtClean="0">
                <a:solidFill>
                  <a:srgbClr val="FF0000"/>
                </a:solidFill>
                <a:cs typeface="B Nazanin" pitchFamily="2" charset="-78"/>
              </a:rPr>
              <a:t>انیستیتو پاستور ایران،انیستیتو رازی،سازمان بیمه های اجتماعی و سازمان بهزیستی </a:t>
            </a:r>
            <a:r>
              <a:rPr lang="fa-IR" dirty="0" smtClean="0">
                <a:solidFill>
                  <a:srgbClr val="002060"/>
                </a:solidFill>
                <a:cs typeface="B Nazanin" pitchFamily="2" charset="-78"/>
              </a:rPr>
              <a:t>می باشد</a:t>
            </a:r>
            <a:r>
              <a:rPr lang="fa-IR" dirty="0" smtClean="0">
                <a:solidFill>
                  <a:srgbClr val="00B0F0"/>
                </a:solidFill>
                <a:cs typeface="B Nazanin" pitchFamily="2" charset="-78"/>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sz="quarter" idx="1"/>
          </p:nvPr>
        </p:nvSpPr>
        <p:spPr/>
        <p:txBody>
          <a:bodyPr>
            <a:normAutofit/>
          </a:bodyPr>
          <a:lstStyle/>
          <a:p>
            <a:endParaRPr lang="fa-IR" sz="4000" dirty="0" smtClean="0"/>
          </a:p>
          <a:p>
            <a:r>
              <a:rPr lang="fa-IR" sz="4000" dirty="0" smtClean="0"/>
              <a:t>در ایران ارائه ی خدمات بهداشتی درمانی به شکل </a:t>
            </a:r>
            <a:r>
              <a:rPr lang="fa-IR" sz="4000" dirty="0" smtClean="0">
                <a:solidFill>
                  <a:srgbClr val="FF0000"/>
                </a:solidFill>
              </a:rPr>
              <a:t>سیستم شبکه های بهداشتی درمانی </a:t>
            </a:r>
            <a:r>
              <a:rPr lang="fa-IR" sz="4000" dirty="0" smtClean="0"/>
              <a:t>و در سه سطح اول،دوم و سوم ارائه ی خدمات می نماید.</a:t>
            </a:r>
            <a:endParaRPr lang="fa-IR" sz="4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rPr>
              <a:t>صلیب سرخ جهانی</a:t>
            </a:r>
            <a:endParaRPr lang="en-US" dirty="0">
              <a:solidFill>
                <a:srgbClr val="FF0000"/>
              </a:solidFill>
            </a:endParaRPr>
          </a:p>
        </p:txBody>
      </p:sp>
      <p:sp>
        <p:nvSpPr>
          <p:cNvPr id="3" name="Content Placeholder 2"/>
          <p:cNvSpPr>
            <a:spLocks noGrp="1"/>
          </p:cNvSpPr>
          <p:nvPr>
            <p:ph sz="quarter" idx="1"/>
          </p:nvPr>
        </p:nvSpPr>
        <p:spPr/>
        <p:txBody>
          <a:bodyPr>
            <a:normAutofit fontScale="92500" lnSpcReduction="20000"/>
          </a:bodyPr>
          <a:lstStyle/>
          <a:p>
            <a:pPr algn="justLow"/>
            <a:r>
              <a:rPr lang="ar-SA" dirty="0">
                <a:cs typeface="B Nazanin" pitchFamily="2" charset="-78"/>
              </a:rPr>
              <a:t>اين سازمان بين المللي که با هدف تخفيف آلام انساني و حفظ و پيشرفت بهداشت عمومي تشکيل شد، بر اساس موافقتنامه ژنو در سال 1864 ميلادي و به خصوص به علت تلاش شخصي به نام ژن هنري دونان</a:t>
            </a:r>
            <a:r>
              <a:rPr lang="en-US" dirty="0">
                <a:cs typeface="B Nazanin" pitchFamily="2" charset="-78"/>
              </a:rPr>
              <a:t> (Jean Henry Dunant) </a:t>
            </a:r>
            <a:r>
              <a:rPr lang="ar-SA" dirty="0">
                <a:cs typeface="B Nazanin" pitchFamily="2" charset="-78"/>
              </a:rPr>
              <a:t>سوئيسي،</a:t>
            </a:r>
            <a:r>
              <a:rPr lang="en-US" u="sng" dirty="0">
                <a:cs typeface="B Nazanin" pitchFamily="2" charset="-78"/>
                <a:hlinkClick r:id="rId2"/>
              </a:rPr>
              <a:t> </a:t>
            </a:r>
            <a:r>
              <a:rPr lang="en-US" b="1" u="sng" dirty="0">
                <a:cs typeface="B Nazanin" pitchFamily="2" charset="-78"/>
                <a:hlinkClick r:id="rId2"/>
              </a:rPr>
              <a:t>"</a:t>
            </a:r>
            <a:r>
              <a:rPr lang="ar-SA" b="1" u="sng" dirty="0">
                <a:cs typeface="B Nazanin" pitchFamily="2" charset="-78"/>
                <a:hlinkClick r:id="rId2"/>
              </a:rPr>
              <a:t>صليب سرخ</a:t>
            </a:r>
            <a:r>
              <a:rPr lang="en-US" b="1" u="sng" dirty="0">
                <a:cs typeface="B Nazanin" pitchFamily="2" charset="-78"/>
                <a:hlinkClick r:id="rId2"/>
              </a:rPr>
              <a:t>"</a:t>
            </a:r>
            <a:r>
              <a:rPr lang="en-US" u="sng" dirty="0">
                <a:cs typeface="B Nazanin" pitchFamily="2" charset="-78"/>
                <a:hlinkClick r:id="rId2"/>
              </a:rPr>
              <a:t> </a:t>
            </a:r>
            <a:r>
              <a:rPr lang="ar-SA" dirty="0">
                <a:cs typeface="B Nazanin" pitchFamily="2" charset="-78"/>
              </a:rPr>
              <a:t>نام گرفت</a:t>
            </a:r>
            <a:r>
              <a:rPr lang="en-US" dirty="0">
                <a:cs typeface="B Nazanin" pitchFamily="2" charset="-78"/>
              </a:rPr>
              <a:t>. </a:t>
            </a:r>
          </a:p>
          <a:p>
            <a:pPr algn="justLow"/>
            <a:r>
              <a:rPr lang="ar-SA" dirty="0">
                <a:cs typeface="B Nazanin" pitchFamily="2" charset="-78"/>
              </a:rPr>
              <a:t>در سال 1862 ، دونان كتاب "خاطره اي از سولفرينو</a:t>
            </a:r>
            <a:r>
              <a:rPr lang="en-US" dirty="0">
                <a:cs typeface="B Nazanin" pitchFamily="2" charset="-78"/>
              </a:rPr>
              <a:t> </a:t>
            </a:r>
            <a:r>
              <a:rPr lang="en-US" dirty="0" err="1">
                <a:cs typeface="B Nazanin" pitchFamily="2" charset="-78"/>
              </a:rPr>
              <a:t>Solferino</a:t>
            </a:r>
            <a:r>
              <a:rPr lang="en-US" dirty="0">
                <a:cs typeface="B Nazanin" pitchFamily="2" charset="-78"/>
              </a:rPr>
              <a:t> " </a:t>
            </a:r>
            <a:r>
              <a:rPr lang="ar-SA" dirty="0">
                <a:cs typeface="B Nazanin" pitchFamily="2" charset="-78"/>
              </a:rPr>
              <a:t>را شرح داد و خواستار تشكيل جمعيت هاي امدادي داوطلب براي تسكين آلام اين گونه آسيب ديدگان از جنگ شد</a:t>
            </a:r>
            <a:r>
              <a:rPr lang="en-US" dirty="0">
                <a:cs typeface="B Nazanin" pitchFamily="2" charset="-78"/>
              </a:rPr>
              <a:t>. </a:t>
            </a:r>
          </a:p>
          <a:p>
            <a:pPr algn="justLow"/>
            <a:r>
              <a:rPr lang="ar-SA" dirty="0">
                <a:cs typeface="B Nazanin" pitchFamily="2" charset="-78"/>
              </a:rPr>
              <a:t>او چنين بيان داشت که</a:t>
            </a:r>
            <a:r>
              <a:rPr lang="en-US" dirty="0">
                <a:cs typeface="B Nazanin" pitchFamily="2" charset="-78"/>
              </a:rPr>
              <a:t>:</a:t>
            </a:r>
          </a:p>
          <a:p>
            <a:pPr algn="justLow"/>
            <a:r>
              <a:rPr lang="en-US" b="1" dirty="0">
                <a:cs typeface="B Nazanin" pitchFamily="2" charset="-78"/>
              </a:rPr>
              <a:t>"</a:t>
            </a:r>
            <a:r>
              <a:rPr lang="ar-SA" b="1" dirty="0">
                <a:cs typeface="B Nazanin" pitchFamily="2" charset="-78"/>
              </a:rPr>
              <a:t>آيا نبايد امكاناتي در زمان صلح و آرامش وجود داشته باشد و جمعيت هايي امدادي با داوطلباني ايثارگر و كاملاً صالح تشكيل شوند که هدف شان مراقبت از زخمي ها در زمان جنگ باشد؟</a:t>
            </a:r>
            <a:r>
              <a:rPr lang="en-US" b="1" dirty="0">
                <a:cs typeface="B Nazanin" pitchFamily="2" charset="-78"/>
              </a:rPr>
              <a:t>"</a:t>
            </a:r>
            <a:endParaRPr lang="en-US" dirty="0">
              <a:cs typeface="B Nazanin" pitchFamily="2" charset="-78"/>
            </a:endParaRPr>
          </a:p>
          <a:p>
            <a:pPr algn="justLow"/>
            <a:r>
              <a:rPr lang="en-US" dirty="0">
                <a:cs typeface="B Nazanin" pitchFamily="2" charset="-78"/>
              </a:rPr>
              <a:t> </a:t>
            </a:r>
          </a:p>
          <a:p>
            <a:pPr algn="justLow"/>
            <a:r>
              <a:rPr lang="ar-SA" dirty="0">
                <a:cs typeface="B Nazanin" pitchFamily="2" charset="-78"/>
              </a:rPr>
              <a:t>وي پيشنهاد كرد كه خدمت به زخمي هاي نظامي، فعاليتي بي طرف محسوب شود و </a:t>
            </a:r>
            <a:r>
              <a:rPr lang="en-US" dirty="0">
                <a:cs typeface="B Nazanin" pitchFamily="2" charset="-78"/>
              </a:rPr>
              <a:t>"</a:t>
            </a:r>
            <a:r>
              <a:rPr lang="ar-SA" dirty="0">
                <a:cs typeface="B Nazanin" pitchFamily="2" charset="-78"/>
              </a:rPr>
              <a:t>انجمن ژنو امور عام المنفعه" با علاقه ي وافر از پيشنهاد وي استقبال كرد</a:t>
            </a:r>
            <a:r>
              <a:rPr lang="en-US" dirty="0">
                <a:cs typeface="B Nazanin" pitchFamily="2" charset="-78"/>
              </a:rPr>
              <a:t>. </a:t>
            </a:r>
            <a:r>
              <a:rPr lang="ar-SA" dirty="0">
                <a:cs typeface="B Nazanin" pitchFamily="2" charset="-78"/>
              </a:rPr>
              <a:t>در نتيجه، يك كنفرانس بين المللي با شركت نمايندگان 16 كشور در ژنو تشكيل شد و موافقتنامه 1864 ميلادي براي بهبود وضع مجروحان جنگ، تدوين شد و به امضاي نمايندگان دوازده دولت از كشورهاي شركت كننده رسيد</a:t>
            </a:r>
            <a:r>
              <a:rPr lang="en-US" dirty="0" smtClean="0">
                <a:cs typeface="B Nazanin" pitchFamily="2" charset="-78"/>
              </a:rPr>
              <a:t>.</a:t>
            </a:r>
            <a:endParaRPr lang="en-US" dirty="0">
              <a:cs typeface="B Nazanin" pitchFamily="2" charset="-78"/>
            </a:endParaRPr>
          </a:p>
        </p:txBody>
      </p:sp>
    </p:spTree>
    <p:extLst>
      <p:ext uri="{BB962C8B-B14F-4D97-AF65-F5344CB8AC3E}">
        <p14:creationId xmlns:p14="http://schemas.microsoft.com/office/powerpoint/2010/main" val="22415294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ar-SA" sz="2800" b="1" dirty="0">
                <a:solidFill>
                  <a:srgbClr val="FF0000"/>
                </a:solidFill>
                <a:cs typeface="B Nazanin" pitchFamily="2" charset="-78"/>
              </a:rPr>
              <a:t>مواردي که در اين موافقتنامه پيش بيني شد، شامل موارد زير بود</a:t>
            </a:r>
            <a:r>
              <a:rPr lang="en-US" sz="2800" dirty="0" smtClean="0">
                <a:solidFill>
                  <a:srgbClr val="FF0000"/>
                </a:solidFill>
                <a:cs typeface="B Nazanin" pitchFamily="2" charset="-78"/>
              </a:rPr>
              <a:t>:</a:t>
            </a:r>
            <a:endParaRPr lang="en-US" sz="2800" dirty="0">
              <a:solidFill>
                <a:srgbClr val="FF0000"/>
              </a:solidFill>
              <a:cs typeface="B Nazanin" pitchFamily="2" charset="-78"/>
            </a:endParaRPr>
          </a:p>
        </p:txBody>
      </p:sp>
      <p:sp>
        <p:nvSpPr>
          <p:cNvPr id="3" name="Content Placeholder 2"/>
          <p:cNvSpPr>
            <a:spLocks noGrp="1"/>
          </p:cNvSpPr>
          <p:nvPr>
            <p:ph sz="quarter" idx="1"/>
          </p:nvPr>
        </p:nvSpPr>
        <p:spPr/>
        <p:txBody>
          <a:bodyPr>
            <a:normAutofit fontScale="77500" lnSpcReduction="20000"/>
          </a:bodyPr>
          <a:lstStyle/>
          <a:p>
            <a:endParaRPr lang="en-US" dirty="0">
              <a:cs typeface="B Nazanin" pitchFamily="2" charset="-78"/>
            </a:endParaRPr>
          </a:p>
          <a:p>
            <a:r>
              <a:rPr lang="en-US" dirty="0">
                <a:cs typeface="B Nazanin" pitchFamily="2" charset="-78"/>
              </a:rPr>
              <a:t>- </a:t>
            </a:r>
            <a:r>
              <a:rPr lang="ar-SA" dirty="0">
                <a:cs typeface="B Nazanin" pitchFamily="2" charset="-78"/>
              </a:rPr>
              <a:t>بي طرف شمردن متصديان خدمات پزشكي نيروهاي مسلح، </a:t>
            </a:r>
            <a:endParaRPr lang="en-US" dirty="0">
              <a:cs typeface="B Nazanin" pitchFamily="2" charset="-78"/>
            </a:endParaRPr>
          </a:p>
          <a:p>
            <a:r>
              <a:rPr lang="en-US" dirty="0">
                <a:cs typeface="B Nazanin" pitchFamily="2" charset="-78"/>
              </a:rPr>
              <a:t>- </a:t>
            </a:r>
            <a:r>
              <a:rPr lang="ar-SA" dirty="0">
                <a:cs typeface="B Nazanin" pitchFamily="2" charset="-78"/>
              </a:rPr>
              <a:t>رفتار انساني با زخمي ها، </a:t>
            </a:r>
            <a:endParaRPr lang="en-US" dirty="0">
              <a:cs typeface="B Nazanin" pitchFamily="2" charset="-78"/>
            </a:endParaRPr>
          </a:p>
          <a:p>
            <a:r>
              <a:rPr lang="en-US" dirty="0">
                <a:cs typeface="B Nazanin" pitchFamily="2" charset="-78"/>
              </a:rPr>
              <a:t>- </a:t>
            </a:r>
            <a:r>
              <a:rPr lang="ar-SA" dirty="0">
                <a:cs typeface="B Nazanin" pitchFamily="2" charset="-78"/>
              </a:rPr>
              <a:t>بي طرفي غير نظامياني كه داوطلبانه به كمك مجروحان جنگ مي شتابند،</a:t>
            </a:r>
            <a:endParaRPr lang="en-US" dirty="0">
              <a:cs typeface="B Nazanin" pitchFamily="2" charset="-78"/>
            </a:endParaRPr>
          </a:p>
          <a:p>
            <a:r>
              <a:rPr lang="en-US" dirty="0">
                <a:cs typeface="B Nazanin" pitchFamily="2" charset="-78"/>
              </a:rPr>
              <a:t>- </a:t>
            </a:r>
            <a:r>
              <a:rPr lang="ar-SA" dirty="0">
                <a:cs typeface="B Nazanin" pitchFamily="2" charset="-78"/>
              </a:rPr>
              <a:t>علامتي بين المللي به منظور مشخص ساختن اعضا و وسايلي كه در اين راه به كار مي روند که بر اساس مليت دونان و به تقليد از پرچم سوئيس ، به شکل صليبي سرخ بر زمينه اي سفيد انتخاب شد</a:t>
            </a:r>
            <a:r>
              <a:rPr lang="en-US" dirty="0">
                <a:cs typeface="B Nazanin" pitchFamily="2" charset="-78"/>
              </a:rPr>
              <a:t>. </a:t>
            </a:r>
          </a:p>
          <a:p>
            <a:r>
              <a:rPr lang="ar-SA" dirty="0">
                <a:cs typeface="B Nazanin" pitchFamily="2" charset="-78"/>
              </a:rPr>
              <a:t>در سال 1963 ميلادي، در 88 كشور جهان، جمعيت هاي ملي صليب سرخ پديد آمد</a:t>
            </a:r>
            <a:r>
              <a:rPr lang="en-US" dirty="0">
                <a:cs typeface="B Nazanin" pitchFamily="2" charset="-78"/>
              </a:rPr>
              <a:t>.</a:t>
            </a:r>
          </a:p>
          <a:p>
            <a:r>
              <a:rPr lang="ar-SA" dirty="0">
                <a:cs typeface="B Nazanin" pitchFamily="2" charset="-78"/>
              </a:rPr>
              <a:t>همچنين دو گروه بين المللي ديگر که مركز آنها نيز در ژنو بود، داير شد</a:t>
            </a:r>
            <a:r>
              <a:rPr lang="en-US" dirty="0">
                <a:cs typeface="B Nazanin" pitchFamily="2" charset="-78"/>
              </a:rPr>
              <a:t>: </a:t>
            </a:r>
          </a:p>
          <a:p>
            <a:r>
              <a:rPr lang="ar-SA" dirty="0">
                <a:cs typeface="B Nazanin" pitchFamily="2" charset="-78"/>
              </a:rPr>
              <a:t>يكي "كميته بين المللي صليب سرخ" که در سال 1863 ميلادي تأسيس شد و از </a:t>
            </a:r>
            <a:r>
              <a:rPr lang="en-US" dirty="0">
                <a:cs typeface="B Nazanin" pitchFamily="2" charset="-78"/>
              </a:rPr>
              <a:t>25 </a:t>
            </a:r>
            <a:r>
              <a:rPr lang="ar-SA" dirty="0">
                <a:cs typeface="B Nazanin" pitchFamily="2" charset="-78"/>
              </a:rPr>
              <a:t>نفر از بزرگان سوئيسي تشکيل شده بود كه هنگام  جنگ به عنوان ميانجي بي طرف خدمت کنند</a:t>
            </a:r>
            <a:r>
              <a:rPr lang="en-US" dirty="0">
                <a:cs typeface="B Nazanin" pitchFamily="2" charset="-78"/>
              </a:rPr>
              <a:t>.</a:t>
            </a:r>
          </a:p>
          <a:p>
            <a:r>
              <a:rPr lang="ar-SA" dirty="0">
                <a:cs typeface="B Nazanin" pitchFamily="2" charset="-78"/>
              </a:rPr>
              <a:t>دوم "اتحاديه جميعت هاي صليب سرخ" بود که در سال 1919 ميلادي تاسيس شد و هدفش كمك هاي متقابل و همكاري و توسعه فعاليت هاي مربوطه در زمان صلح بود</a:t>
            </a:r>
            <a:r>
              <a:rPr lang="en-US" dirty="0">
                <a:cs typeface="B Nazanin" pitchFamily="2" charset="-78"/>
              </a:rPr>
              <a:t>. </a:t>
            </a:r>
          </a:p>
          <a:p>
            <a:r>
              <a:rPr lang="ar-SA" dirty="0">
                <a:cs typeface="B Nazanin" pitchFamily="2" charset="-78"/>
              </a:rPr>
              <a:t>فعاليت صليب سرخ بين المللي از پايان جنگ جهاني دوم توسعه فراواني يافت</a:t>
            </a:r>
            <a:r>
              <a:rPr lang="en-US" dirty="0">
                <a:cs typeface="B Nazanin" pitchFamily="2" charset="-78"/>
              </a:rPr>
              <a:t>.</a:t>
            </a:r>
          </a:p>
          <a:p>
            <a:r>
              <a:rPr lang="en-US" dirty="0"/>
              <a:t> </a:t>
            </a:r>
          </a:p>
          <a:p>
            <a:endParaRPr lang="en-US" dirty="0"/>
          </a:p>
        </p:txBody>
      </p:sp>
    </p:spTree>
    <p:extLst>
      <p:ext uri="{BB962C8B-B14F-4D97-AF65-F5344CB8AC3E}">
        <p14:creationId xmlns:p14="http://schemas.microsoft.com/office/powerpoint/2010/main" val="2150645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lstStyle/>
          <a:p>
            <a:pPr algn="ctr"/>
            <a:r>
              <a:rPr lang="fa-IR" dirty="0" smtClean="0">
                <a:solidFill>
                  <a:srgbClr val="FF0000"/>
                </a:solidFill>
                <a:cs typeface="B Nazanin" pitchFamily="2" charset="-78"/>
              </a:rPr>
              <a:t>هلال احمر</a:t>
            </a:r>
            <a:endParaRPr lang="en-US" dirty="0">
              <a:solidFill>
                <a:srgbClr val="FF0000"/>
              </a:solidFill>
              <a:cs typeface="B Nazanin" pitchFamily="2" charset="-78"/>
            </a:endParaRPr>
          </a:p>
        </p:txBody>
      </p:sp>
      <p:sp>
        <p:nvSpPr>
          <p:cNvPr id="3" name="Content Placeholder 2"/>
          <p:cNvSpPr>
            <a:spLocks noGrp="1"/>
          </p:cNvSpPr>
          <p:nvPr>
            <p:ph sz="quarter" idx="1"/>
          </p:nvPr>
        </p:nvSpPr>
        <p:spPr/>
        <p:txBody>
          <a:bodyPr>
            <a:normAutofit fontScale="92500" lnSpcReduction="20000"/>
          </a:bodyPr>
          <a:lstStyle/>
          <a:p>
            <a:r>
              <a:rPr lang="ar-SA" dirty="0">
                <a:cs typeface="B Nazanin" pitchFamily="2" charset="-78"/>
              </a:rPr>
              <a:t>در سال 1876 ميلادي، دولت عثماني (ترکيه) به جاي استفاده از نشان صليب سرخ از معكوس رنگ هاي پرچم خود، يعني هلال ماه قرمز رنگ </a:t>
            </a:r>
            <a:r>
              <a:rPr lang="fa-IR" dirty="0">
                <a:cs typeface="B Nazanin" pitchFamily="2" charset="-78"/>
              </a:rPr>
              <a:t> </a:t>
            </a:r>
            <a:r>
              <a:rPr lang="fa-IR" dirty="0" smtClean="0">
                <a:solidFill>
                  <a:srgbClr val="FF0000"/>
                </a:solidFill>
                <a:cs typeface="B Nazanin" pitchFamily="2" charset="-78"/>
              </a:rPr>
              <a:t>هلال احمر</a:t>
            </a:r>
            <a:r>
              <a:rPr lang="ar-SA" dirty="0" smtClean="0">
                <a:cs typeface="B Nazanin" pitchFamily="2" charset="-78"/>
              </a:rPr>
              <a:t>در </a:t>
            </a:r>
            <a:r>
              <a:rPr lang="ar-SA" dirty="0">
                <a:cs typeface="B Nazanin" pitchFamily="2" charset="-78"/>
              </a:rPr>
              <a:t>زمينه سفيد براي جمعيت ملي خود استفاده كرد. از آن به بعد در كشورهاي اسلامي به جاي صليب سرخ، هلال احمر به عنوان نماد اين سازمان به كار گرفته شد</a:t>
            </a:r>
            <a:r>
              <a:rPr lang="en-US" dirty="0">
                <a:cs typeface="B Nazanin" pitchFamily="2" charset="-78"/>
              </a:rPr>
              <a:t>.</a:t>
            </a:r>
          </a:p>
          <a:p>
            <a:r>
              <a:rPr lang="ar-SA" dirty="0">
                <a:cs typeface="B Nazanin" pitchFamily="2" charset="-78"/>
              </a:rPr>
              <a:t>جايگاه جمعيت هلال احمر از نظر عرف بين‌المللي نيز بسيار حائز اهميت است</a:t>
            </a:r>
            <a:r>
              <a:rPr lang="en-US" dirty="0">
                <a:cs typeface="B Nazanin" pitchFamily="2" charset="-78"/>
              </a:rPr>
              <a:t>. </a:t>
            </a:r>
          </a:p>
          <a:p>
            <a:r>
              <a:rPr lang="ar-SA" dirty="0">
                <a:cs typeface="B Nazanin" pitchFamily="2" charset="-78"/>
              </a:rPr>
              <a:t>در حال حاضر </a:t>
            </a:r>
            <a:r>
              <a:rPr lang="ar-SA" dirty="0">
                <a:cs typeface="B Nazanin" pitchFamily="2" charset="-78"/>
                <a:hlinkClick r:id="rId2"/>
              </a:rPr>
              <a:t>صليب سرخ و هلال احمر</a:t>
            </a:r>
            <a:r>
              <a:rPr lang="en-US" dirty="0">
                <a:cs typeface="B Nazanin" pitchFamily="2" charset="-78"/>
              </a:rPr>
              <a:t> </a:t>
            </a:r>
            <a:r>
              <a:rPr lang="ar-SA" dirty="0">
                <a:cs typeface="B Nazanin" pitchFamily="2" charset="-78"/>
              </a:rPr>
              <a:t>بين‌المللي بزرگ ترين شبكه بشردوستانه غيرسياسي و امداد رساني جهاني را تشكيل مي ‌دهد</a:t>
            </a:r>
            <a:r>
              <a:rPr lang="en-US" dirty="0">
                <a:cs typeface="B Nazanin" pitchFamily="2" charset="-78"/>
              </a:rPr>
              <a:t>. </a:t>
            </a:r>
          </a:p>
          <a:p>
            <a:r>
              <a:rPr lang="en-US" dirty="0">
                <a:cs typeface="B Nazanin" pitchFamily="2" charset="-78"/>
              </a:rPr>
              <a:t> </a:t>
            </a:r>
          </a:p>
          <a:p>
            <a:r>
              <a:rPr lang="ar-SA" dirty="0">
                <a:cs typeface="B Nazanin" pitchFamily="2" charset="-78"/>
              </a:rPr>
              <a:t>امروزه در سطح بين‌المللي يكي از معيارهاي سنجش ميزان فعاليت هاي بشردوستانه و غيرسياسي در هر كشور، وضعيت جمعيت ملي صليب سرخ و يا هلال احمر و عدم وابستگي و غيرسياسي بودن آن است</a:t>
            </a:r>
            <a:r>
              <a:rPr lang="en-US" dirty="0">
                <a:cs typeface="B Nazanin" pitchFamily="2" charset="-78"/>
              </a:rPr>
              <a:t>.</a:t>
            </a:r>
          </a:p>
          <a:p>
            <a:r>
              <a:rPr lang="ar-SA" dirty="0">
                <a:cs typeface="B Nazanin" pitchFamily="2" charset="-78"/>
              </a:rPr>
              <a:t>كميته بين المللي صليب سرخ</a:t>
            </a:r>
            <a:r>
              <a:rPr lang="en-US" dirty="0">
                <a:cs typeface="B Nazanin" pitchFamily="2" charset="-78"/>
              </a:rPr>
              <a:t>(ICRC )</a:t>
            </a:r>
            <a:r>
              <a:rPr lang="ar-SA" dirty="0">
                <a:cs typeface="B Nazanin" pitchFamily="2" charset="-78"/>
              </a:rPr>
              <a:t>، كه مقر آن در ژنو( سوئيس) قرار دارد، سازماني است بي طرف، بي غرض و مستقل كه وظيفه منحصراً </a:t>
            </a:r>
            <a:r>
              <a:rPr lang="ar-SA" dirty="0">
                <a:solidFill>
                  <a:srgbClr val="FF0000"/>
                </a:solidFill>
                <a:cs typeface="B Nazanin" pitchFamily="2" charset="-78"/>
              </a:rPr>
              <a:t>بشردوستانه</a:t>
            </a:r>
            <a:r>
              <a:rPr lang="ar-SA" dirty="0">
                <a:cs typeface="B Nazanin" pitchFamily="2" charset="-78"/>
              </a:rPr>
              <a:t> آن عبارت است</a:t>
            </a:r>
            <a:r>
              <a:rPr lang="en-US" dirty="0">
                <a:cs typeface="B Nazanin" pitchFamily="2" charset="-78"/>
              </a:rPr>
              <a:t>: </a:t>
            </a:r>
          </a:p>
          <a:p>
            <a:r>
              <a:rPr lang="ar-SA" dirty="0">
                <a:cs typeface="B Nazanin" pitchFamily="2" charset="-78"/>
              </a:rPr>
              <a:t>حفاظت از زندگي و كرامت قربانيان جنگ و نيز خشونت داخلي، و ياري رساندن به آن ها. فعاليت هاي كميته بين المللي بر پايه مقررات حقوق بشردوستانه استوار است و در موارد سياسي، ديني و عقيدتي بي طرف است</a:t>
            </a:r>
            <a:r>
              <a:rPr lang="en-US" dirty="0">
                <a:cs typeface="B Nazanin" pitchFamily="2" charset="-78"/>
              </a:rPr>
              <a:t>.</a:t>
            </a:r>
          </a:p>
          <a:p>
            <a:endParaRPr lang="en-US" dirty="0"/>
          </a:p>
        </p:txBody>
      </p:sp>
    </p:spTree>
    <p:extLst>
      <p:ext uri="{BB962C8B-B14F-4D97-AF65-F5344CB8AC3E}">
        <p14:creationId xmlns:p14="http://schemas.microsoft.com/office/powerpoint/2010/main" val="37199529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ar-SA" b="1" dirty="0" smtClean="0">
                <a:cs typeface="B Nazanin" pitchFamily="2" charset="-78"/>
                <a:hlinkClick r:id="rId2"/>
              </a:rPr>
              <a:t>هلال احمر در ايران</a:t>
            </a:r>
            <a:endParaRPr lang="en-US" dirty="0">
              <a:cs typeface="B Nazanin" pitchFamily="2" charset="-78"/>
            </a:endParaRPr>
          </a:p>
        </p:txBody>
      </p:sp>
      <p:sp>
        <p:nvSpPr>
          <p:cNvPr id="3" name="Content Placeholder 2"/>
          <p:cNvSpPr>
            <a:spLocks noGrp="1"/>
          </p:cNvSpPr>
          <p:nvPr>
            <p:ph sz="quarter" idx="1"/>
          </p:nvPr>
        </p:nvSpPr>
        <p:spPr/>
        <p:txBody>
          <a:bodyPr>
            <a:normAutofit/>
          </a:bodyPr>
          <a:lstStyle/>
          <a:p>
            <a:pPr algn="justLow"/>
            <a:r>
              <a:rPr lang="ar-SA" dirty="0" smtClean="0">
                <a:cs typeface="B Nazanin" pitchFamily="2" charset="-78"/>
              </a:rPr>
              <a:t>دولت </a:t>
            </a:r>
            <a:r>
              <a:rPr lang="ar-SA" dirty="0">
                <a:cs typeface="B Nazanin" pitchFamily="2" charset="-78"/>
              </a:rPr>
              <a:t>ايران در سال </a:t>
            </a:r>
            <a:r>
              <a:rPr lang="ar-SA" dirty="0">
                <a:solidFill>
                  <a:srgbClr val="FF0000"/>
                </a:solidFill>
                <a:cs typeface="B Nazanin" pitchFamily="2" charset="-78"/>
              </a:rPr>
              <a:t>1301 </a:t>
            </a:r>
            <a:r>
              <a:rPr lang="ar-SA" dirty="0">
                <a:cs typeface="B Nazanin" pitchFamily="2" charset="-78"/>
              </a:rPr>
              <a:t>جمعيت ملي هلال احمر خود را تأسيس نمود، ولي به جاي استفاده از نشان صليب سرخ و يا هلال احمر، علامت شير و خورشيد سرخ را به عنوان نشان جمعيت خود انتخاب كرد و با تلاش ها و پيگيري متمادي دولت و جمعيت ايران، سرانجام علامت شير و خورشيد در كنفرانس ژنو در سال 1929 به عنوان نشان سوم مورد حمايت بين‌المللي، به تصويب رسيد</a:t>
            </a:r>
            <a:r>
              <a:rPr lang="en-US" dirty="0">
                <a:cs typeface="B Nazanin" pitchFamily="2" charset="-78"/>
              </a:rPr>
              <a:t>. </a:t>
            </a:r>
          </a:p>
          <a:p>
            <a:pPr algn="justLow"/>
            <a:r>
              <a:rPr lang="ar-SA" dirty="0">
                <a:cs typeface="B Nazanin" pitchFamily="2" charset="-78"/>
              </a:rPr>
              <a:t>از آن پس سه نشان صليب سرخ، هلال احمر و شير و خورشيد سرخ به عنوان نشانه هاي رسمي بين‌المللي شناخته شدند</a:t>
            </a:r>
            <a:r>
              <a:rPr lang="en-US" dirty="0">
                <a:cs typeface="B Nazanin" pitchFamily="2" charset="-78"/>
              </a:rPr>
              <a:t>.</a:t>
            </a:r>
          </a:p>
          <a:p>
            <a:pPr algn="justLow"/>
            <a:r>
              <a:rPr lang="ar-SA" dirty="0">
                <a:cs typeface="B Nazanin" pitchFamily="2" charset="-78"/>
              </a:rPr>
              <a:t>پس از پيروزي انقلاب اسلامي و در سال 1359 ، دولت ايران با ارسال نامه ‌اي به دولت سوئيس به عنوان امين و نگاهدارنده قراردادهاي چهارگانه ژنو، اعلام نمود كه استفاده از شير و خورشيد سرخ را به تعليق درآورده و به جاي آن از علامت هلال احمر استفاده خواهد نمود</a:t>
            </a:r>
            <a:r>
              <a:rPr lang="en-US" dirty="0">
                <a:cs typeface="B Nazanin" pitchFamily="2" charset="-78"/>
              </a:rPr>
              <a:t>. </a:t>
            </a:r>
          </a:p>
          <a:p>
            <a:pPr algn="justLow"/>
            <a:r>
              <a:rPr lang="ar-SA" dirty="0">
                <a:cs typeface="B Nazanin" pitchFamily="2" charset="-78"/>
              </a:rPr>
              <a:t>از آن پس جمعيت شير و خورشيد سرخ ايران </a:t>
            </a:r>
            <a:r>
              <a:rPr lang="fa-IR" dirty="0" smtClean="0">
                <a:cs typeface="B Nazanin" pitchFamily="2" charset="-78"/>
              </a:rPr>
              <a:t>به نام </a:t>
            </a:r>
            <a:r>
              <a:rPr lang="fa-IR" dirty="0" smtClean="0">
                <a:solidFill>
                  <a:srgbClr val="7030A0"/>
                </a:solidFill>
                <a:cs typeface="B Nazanin" pitchFamily="2" charset="-78"/>
              </a:rPr>
              <a:t>هلال احمرتغییر نام یافت</a:t>
            </a:r>
            <a:r>
              <a:rPr lang="fa-IR" dirty="0" smtClean="0">
                <a:cs typeface="B Nazanin" pitchFamily="2" charset="-78"/>
              </a:rPr>
              <a:t>.</a:t>
            </a:r>
            <a:endParaRPr lang="en-US" dirty="0">
              <a:cs typeface="B Nazanin" pitchFamily="2" charset="-78"/>
            </a:endParaRPr>
          </a:p>
          <a:p>
            <a:pPr marL="0" indent="0">
              <a:buNone/>
            </a:pPr>
            <a:endParaRPr lang="en-US" dirty="0"/>
          </a:p>
        </p:txBody>
      </p:sp>
    </p:spTree>
    <p:extLst>
      <p:ext uri="{BB962C8B-B14F-4D97-AF65-F5344CB8AC3E}">
        <p14:creationId xmlns:p14="http://schemas.microsoft.com/office/powerpoint/2010/main" val="22335836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mposite">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26CBEC"/>
      </a:hlink>
      <a:folHlink>
        <a:srgbClr val="598C8C"/>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313</TotalTime>
  <Words>1873</Words>
  <Application>Microsoft Office PowerPoint</Application>
  <PresentationFormat>On-screen Show (4:3)</PresentationFormat>
  <Paragraphs>100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Equity</vt:lpstr>
      <vt:lpstr>بنام خدا</vt:lpstr>
      <vt:lpstr>نظامهای ارائه دهنده خدمات بهداشتی-درمانی</vt:lpstr>
      <vt:lpstr>نظام بهداشتی</vt:lpstr>
      <vt:lpstr>وضعیت خدمات بهداشتی درمانی درجهان</vt:lpstr>
      <vt:lpstr>PowerPoint Presentation</vt:lpstr>
      <vt:lpstr>بیمه ی خدمات بهداشتی</vt:lpstr>
      <vt:lpstr>سازمانهای ارائه دهنده ی خدمات بهداشتی درمانی در جهان</vt:lpstr>
      <vt:lpstr>اداره ی رفاه و بازتوانی سازمان ملل</vt:lpstr>
      <vt:lpstr>PowerPoint Presentation</vt:lpstr>
      <vt:lpstr>مناطق ششگانه ی W.H.O:</vt:lpstr>
      <vt:lpstr>سازمانهای بهداشت بین الملل</vt:lpstr>
      <vt:lpstr>ادامه...</vt:lpstr>
      <vt:lpstr>ادامه...</vt:lpstr>
      <vt:lpstr>PowerPoint Presentation</vt:lpstr>
      <vt:lpstr>سازمانهای ارائه ی خدمات بهداشتی درمانی در ایران</vt:lpstr>
      <vt:lpstr> </vt:lpstr>
      <vt:lpstr>PowerPoint Presentation</vt:lpstr>
      <vt:lpstr>صلیب سرخ جهانی</vt:lpstr>
      <vt:lpstr>مواردي که در اين موافقتنامه پيش بيني شد، شامل موارد زير بود:</vt:lpstr>
      <vt:lpstr>هلال احمر</vt:lpstr>
      <vt:lpstr>هلال احمر در ايران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نظامهای ارائه دهنده خدمات بهداشتی-درمانی</dc:title>
  <dc:creator>LENOVO</dc:creator>
  <cp:lastModifiedBy>Windows User</cp:lastModifiedBy>
  <cp:revision>34</cp:revision>
  <dcterms:created xsi:type="dcterms:W3CDTF">2010-11-25T18:44:48Z</dcterms:created>
  <dcterms:modified xsi:type="dcterms:W3CDTF">2020-04-29T00:52:53Z</dcterms:modified>
</cp:coreProperties>
</file>