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4" r:id="rId8"/>
    <p:sldId id="262" r:id="rId9"/>
    <p:sldId id="268" r:id="rId10"/>
    <p:sldId id="267" r:id="rId11"/>
    <p:sldId id="266" r:id="rId12"/>
    <p:sldId id="261" r:id="rId13"/>
    <p:sldId id="265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678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054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594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31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002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23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993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76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43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350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1383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924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4286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58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627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57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495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8559" y="328962"/>
            <a:ext cx="8915399" cy="1287966"/>
          </a:xfrm>
        </p:spPr>
        <p:txBody>
          <a:bodyPr>
            <a:normAutofit/>
          </a:bodyPr>
          <a:lstStyle/>
          <a:p>
            <a:pPr algn="ctr"/>
            <a:r>
              <a:rPr lang="fa-IR" sz="2800" dirty="0" smtClean="0"/>
              <a:t>بسمه تعالی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66189" y="2190296"/>
            <a:ext cx="8915399" cy="4578494"/>
          </a:xfrm>
        </p:spPr>
        <p:txBody>
          <a:bodyPr/>
          <a:lstStyle/>
          <a:p>
            <a:pPr algn="ctr"/>
            <a:r>
              <a:rPr lang="fa-IR" sz="3200" dirty="0" smtClean="0">
                <a:solidFill>
                  <a:schemeClr val="accent3">
                    <a:lumMod val="50000"/>
                  </a:schemeClr>
                </a:solidFill>
              </a:rPr>
              <a:t>موضوع</a:t>
            </a:r>
            <a:r>
              <a:rPr lang="fa-IR" sz="6000" dirty="0" smtClean="0">
                <a:solidFill>
                  <a:schemeClr val="accent3">
                    <a:lumMod val="50000"/>
                  </a:schemeClr>
                </a:solidFill>
              </a:rPr>
              <a:t>:بیوتکنولوژی</a:t>
            </a:r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740055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724508" y="234176"/>
            <a:ext cx="5887844" cy="959004"/>
          </a:xfrm>
        </p:spPr>
        <p:txBody>
          <a:bodyPr/>
          <a:lstStyle/>
          <a:p>
            <a:pPr algn="ctr"/>
            <a:r>
              <a:rPr lang="fa-IR" dirty="0" smtClean="0"/>
              <a:t>فهرست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522306" y="1371602"/>
            <a:ext cx="8915399" cy="5196468"/>
          </a:xfrm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تاریخچه                                                                           1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تعاریف متنوع                                                                    2  </a:t>
            </a:r>
          </a:p>
          <a:p>
            <a:pPr algn="r"/>
            <a:r>
              <a:rPr lang="fa-IR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بیدایش زیست </a:t>
            </a:r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فناوری                                                            4</a:t>
            </a:r>
            <a:endParaRPr lang="fa-IR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بیشینه ی زیست فناوری در ایران                                              7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تقسیم بندی بیوتکنولوژی                                                        8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اهمیت بیوتکنولوژی                                                             10</a:t>
            </a:r>
          </a:p>
          <a:p>
            <a:pPr algn="r"/>
            <a:r>
              <a:rPr lang="fa-IR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منابع و ماخذ                                                                     12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74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tx1"/>
                </a:solidFill>
              </a:rPr>
              <a:t>تاریخچه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8490" y="1905000"/>
            <a:ext cx="8915400" cy="3777622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latin typeface="BatangChe" panose="02030609000101010101" pitchFamily="49" charset="-127"/>
                <a:ea typeface="BatangChe" panose="02030609000101010101" pitchFamily="49" charset="-127"/>
              </a:rPr>
              <a:t>واژه </a:t>
            </a:r>
            <a:r>
              <a:rPr lang="fa-IR" sz="2400" dirty="0">
                <a:latin typeface="BatangChe" panose="02030609000101010101" pitchFamily="49" charset="-127"/>
                <a:ea typeface="BatangChe" panose="02030609000101010101" pitchFamily="49" charset="-127"/>
              </a:rPr>
              <a:t>زیست </a:t>
            </a:r>
            <a:r>
              <a:rPr lang="fa-IR" sz="2400" dirty="0" smtClean="0">
                <a:latin typeface="BatangChe" panose="02030609000101010101" pitchFamily="49" charset="-127"/>
                <a:ea typeface="BatangChe" panose="02030609000101010101" pitchFamily="49" charset="-127"/>
              </a:rPr>
              <a:t>فناوری نخستین </a:t>
            </a:r>
            <a:r>
              <a:rPr lang="fa-IR" sz="2400" dirty="0">
                <a:latin typeface="BatangChe" panose="02030609000101010101" pitchFamily="49" charset="-127"/>
                <a:ea typeface="BatangChe" panose="02030609000101010101" pitchFamily="49" charset="-127"/>
              </a:rPr>
              <a:t>بار در سال 1919از سوی کارل </a:t>
            </a:r>
            <a:r>
              <a:rPr lang="fa-IR" sz="2400" dirty="0" smtClean="0">
                <a:latin typeface="BatangChe" panose="02030609000101010101" pitchFamily="49" charset="-127"/>
                <a:ea typeface="BatangChe" panose="02030609000101010101" pitchFamily="49" charset="-127"/>
              </a:rPr>
              <a:t>ارکی به </a:t>
            </a:r>
            <a:r>
              <a:rPr lang="fa-IR" sz="2400" dirty="0">
                <a:latin typeface="BatangChe" panose="02030609000101010101" pitchFamily="49" charset="-127"/>
                <a:ea typeface="BatangChe" panose="02030609000101010101" pitchFamily="49" charset="-127"/>
              </a:rPr>
              <a:t>مفهوم کاربرد دانش بزشکی و زیستی و اثر متقابل آن در فناوری های ساخت بشر به کار رفت.</a:t>
            </a:r>
            <a:endParaRPr lang="en-US" sz="2400" dirty="0"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pPr algn="r"/>
            <a:r>
              <a:rPr lang="fa-IR" sz="2400" dirty="0">
                <a:latin typeface="BatangChe" panose="02030609000101010101" pitchFamily="49" charset="-127"/>
                <a:ea typeface="BatangChe" panose="02030609000101010101" pitchFamily="49" charset="-127"/>
              </a:rPr>
              <a:t>گستردگی و تنوع کاربرد های بیوتکنولوژی،تعریف و توصیف آن را کمی مشکل و متنوع میکند.برخی بیوتکنولوژی را مترادف میکرو بیوتکنولوژی صنعتی و استفاده از از میکرو ارگانیسم ها میدانند و برخی آن را معادل مهندسی ژنتیک </a:t>
            </a:r>
            <a:r>
              <a:rPr lang="fa-IR" sz="2400" dirty="0" smtClean="0">
                <a:latin typeface="BatangChe" panose="02030609000101010101" pitchFamily="49" charset="-127"/>
                <a:ea typeface="BatangChe" panose="02030609000101010101" pitchFamily="49" charset="-127"/>
              </a:rPr>
              <a:t>تعریف می کنند.</a:t>
            </a:r>
            <a:endParaRPr lang="en-US" sz="2400" dirty="0"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4" name="Oval 3"/>
          <p:cNvSpPr/>
          <p:nvPr/>
        </p:nvSpPr>
        <p:spPr>
          <a:xfrm>
            <a:off x="386846" y="5843240"/>
            <a:ext cx="1315844" cy="7582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24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21583" y="341463"/>
            <a:ext cx="8915399" cy="996683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تعاریف متنوع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455397" y="1561170"/>
            <a:ext cx="8915399" cy="5151863"/>
          </a:xfrm>
        </p:spPr>
        <p:txBody>
          <a:bodyPr/>
          <a:lstStyle/>
          <a:p>
            <a:pPr algn="r"/>
            <a:r>
              <a:rPr lang="fa-IR" sz="2800" dirty="0"/>
              <a:t>به همین دلیل مختصرا اشاره به تعاریف مختلف بیوتکنولوژی میکنیم.</a:t>
            </a:r>
            <a:endParaRPr lang="en-US" sz="2800" dirty="0"/>
          </a:p>
          <a:p>
            <a:pPr algn="r"/>
            <a:r>
              <a:rPr lang="fa-IR" sz="2800" dirty="0"/>
              <a:t>1.بیوتکنولوژی مجموعه ای از روش هایی برای تولید ،تغییر و اصلاح فراورده ها،تولید میکرو ارگانیسم ها برای کاربرد های </a:t>
            </a:r>
            <a:r>
              <a:rPr lang="fa-IR" sz="2800" dirty="0" smtClean="0"/>
              <a:t>ویژه.</a:t>
            </a:r>
            <a:endParaRPr lang="en-US" sz="2800" dirty="0"/>
          </a:p>
          <a:p>
            <a:pPr algn="r"/>
            <a:r>
              <a:rPr lang="fa-IR" sz="2800" dirty="0" smtClean="0"/>
              <a:t>                                                                               2.استفاده </a:t>
            </a:r>
            <a:r>
              <a:rPr lang="fa-IR" sz="2800" dirty="0"/>
              <a:t>از سلول زنده یا توانایی های سلول زنده یا اجزای آنها برای فراوری و انتقال انها به صورت تولید </a:t>
            </a:r>
            <a:r>
              <a:rPr lang="fa-IR" sz="2800" dirty="0" smtClean="0"/>
              <a:t>انبوه.</a:t>
            </a:r>
            <a:endParaRPr lang="en-US" sz="2800" dirty="0"/>
          </a:p>
          <a:p>
            <a:pPr algn="r"/>
            <a:r>
              <a:rPr lang="fa-IR" sz="2800" dirty="0" smtClean="0"/>
              <a:t>                                                                             3.علم </a:t>
            </a:r>
            <a:r>
              <a:rPr lang="fa-IR" sz="2800" dirty="0"/>
              <a:t>رام کردن میکرو ارگانیسم ها در راستای منافع انسان </a:t>
            </a:r>
            <a:r>
              <a:rPr lang="fa-IR" dirty="0" smtClean="0"/>
              <a:t>ها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23385" y="5731727"/>
            <a:ext cx="1449659" cy="98130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54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89211" y="356839"/>
            <a:ext cx="8915399" cy="1182029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/>
              <a:t>ادامه تعاریف متنوع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232373" y="1806498"/>
            <a:ext cx="8915399" cy="4951141"/>
          </a:xfrm>
        </p:spPr>
        <p:txBody>
          <a:bodyPr>
            <a:normAutofit lnSpcReduction="10000"/>
          </a:bodyPr>
          <a:lstStyle/>
          <a:p>
            <a:pPr algn="r"/>
            <a:r>
              <a:rPr lang="fa-IR" sz="2800" dirty="0"/>
              <a:t>علت اینکه دانشمندان این علم،تعاریفی درست و جامع ولی متفاوت ارایه دادند را باید در ماهیت بیو تکنولوژی جست.</a:t>
            </a:r>
            <a:endParaRPr lang="en-US" sz="2800" dirty="0"/>
          </a:p>
          <a:p>
            <a:pPr algn="r"/>
            <a:r>
              <a:rPr lang="fa-IR" sz="2800" dirty="0"/>
              <a:t>بیوتکنولوژی همانند زیست شناسی، ژنتیک،مهندسی بیوشیمی یک علم بایه یا کاربردی نیست که بتوان قلمرو آن را با سادگی تعریف کرد.</a:t>
            </a:r>
            <a:endParaRPr lang="en-US" sz="2800" dirty="0"/>
          </a:p>
          <a:p>
            <a:pPr algn="r"/>
            <a:r>
              <a:rPr lang="fa-IR" sz="2800" dirty="0"/>
              <a:t>بیوتکنولوژی شامل حوزه ای مشترک از علوم مختلف است که در اثر تلاقی این علوم با یکدیگر بوجود آمده است.</a:t>
            </a:r>
            <a:endParaRPr lang="en-US" sz="2800" dirty="0"/>
          </a:p>
          <a:p>
            <a:pPr algn="r"/>
            <a:r>
              <a:rPr lang="fa-IR" sz="2800" dirty="0"/>
              <a:t>بیوتکنولوژی معادل زیست شناسی مولکولی، ژنتیک،مهندسی بیوشیمی یا هیچ یک از علوم قدیمی و مدرن نیست بلکه بیوندی میان این علوم در جهت تولید بهینه ی محصول زیستی است</a:t>
            </a:r>
            <a:r>
              <a:rPr lang="fa-IR" dirty="0"/>
              <a:t>.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301083" y="5754029"/>
            <a:ext cx="1516566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6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589211" y="185345"/>
            <a:ext cx="8915399" cy="1468800"/>
          </a:xfrm>
        </p:spPr>
        <p:txBody>
          <a:bodyPr>
            <a:normAutofit/>
          </a:bodyPr>
          <a:lstStyle/>
          <a:p>
            <a:pPr algn="r"/>
            <a:r>
              <a:rPr lang="fa-IR" sz="4400" dirty="0" smtClean="0"/>
              <a:t>بیدایش زیست فناوری</a:t>
            </a:r>
            <a:endParaRPr lang="en-US" sz="44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2388491" y="2352907"/>
            <a:ext cx="8915399" cy="3780263"/>
          </a:xfrm>
        </p:spPr>
        <p:txBody>
          <a:bodyPr>
            <a:normAutofit/>
          </a:bodyPr>
          <a:lstStyle/>
          <a:p>
            <a:pPr algn="r"/>
            <a:r>
              <a:rPr lang="fa-IR" sz="2800" dirty="0">
                <a:solidFill>
                  <a:schemeClr val="tx1"/>
                </a:solidFill>
              </a:rPr>
              <a:t>سابقه ی به کار گیری میکرو ارگانیسم ها  برای تولید مواد خوراکی مانند سرکه،ماست و بنیر به بیش از 8 هزار سال بیش برمیگردد.نقش میکرو ارگانیسم هادر تولید الکل و سرکه در سده ی بیش زمانی کشف شد که گروهر از بازرگانان فرانسوی در جست و جوی روشی بودند که از ترش شدن شراب و آبجوهنگام جابجا شدن آنها با کشتی به نقاط دور جلو گیری کنند.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2595" y="5575610"/>
            <a:ext cx="1605776" cy="93670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6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7221" y="178060"/>
            <a:ext cx="10010348" cy="2877374"/>
          </a:xfrm>
        </p:spPr>
        <p:txBody>
          <a:bodyPr>
            <a:normAutofit/>
          </a:bodyPr>
          <a:lstStyle/>
          <a:p>
            <a:pPr algn="r"/>
            <a:r>
              <a:rPr lang="fa-IR" sz="3200" dirty="0"/>
              <a:t>آنان از لویی باستور درخواست کمک کردند لویی باستور بی برد که مخمر ها قند را به الکل تبدیل میکنند. این فرایند بی هوازی تخمیر نام دارد و نیز دریافت که ترشیدگی بر اثر فعالیت دسته ای باکتری اسید استیک که الکل را به سرکه تبدیل میکنند روی می دهد 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79" y="2910468"/>
            <a:ext cx="6802244" cy="3389971"/>
          </a:xfrm>
        </p:spPr>
      </p:pic>
      <p:sp>
        <p:nvSpPr>
          <p:cNvPr id="5" name="Oval 4"/>
          <p:cNvSpPr/>
          <p:nvPr/>
        </p:nvSpPr>
        <p:spPr>
          <a:xfrm>
            <a:off x="390293" y="5642517"/>
            <a:ext cx="1616928" cy="8920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85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219200" y="203201"/>
            <a:ext cx="10363200" cy="3434576"/>
          </a:xfrm>
        </p:spPr>
        <p:txBody>
          <a:bodyPr/>
          <a:lstStyle/>
          <a:p>
            <a:pPr algn="r"/>
            <a:r>
              <a:rPr lang="fa-IR" dirty="0">
                <a:latin typeface="Arial" panose="020B0604020202020204" pitchFamily="34" charset="0"/>
                <a:cs typeface="Arial" panose="020B0604020202020204" pitchFamily="34" charset="0"/>
              </a:rPr>
              <a:t>بیوتکنولوژی رامیتوان به درختی شبیه کرد که ریشه های تنومند آن علومی با قدمت زیاد تشکیل داده است ولی شاخه های این درخت به تازگی در حال روییدن است و هر لحظه با روییدن خود شاخه های فرعی بیشتری را بوجود می آورد که بسیار متعدد بوده و فهرست کردن وارایه آنها بسیار مشکل است</a:t>
            </a:r>
            <a:r>
              <a:rPr lang="fa-IR" dirty="0"/>
              <a:t>.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467" y="3330222"/>
            <a:ext cx="6434666" cy="3386667"/>
          </a:xfrm>
        </p:spPr>
      </p:pic>
      <p:sp>
        <p:nvSpPr>
          <p:cNvPr id="12" name="Oval 11"/>
          <p:cNvSpPr/>
          <p:nvPr/>
        </p:nvSpPr>
        <p:spPr>
          <a:xfrm>
            <a:off x="367990" y="5597913"/>
            <a:ext cx="1538868" cy="100361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6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4210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378820" y="345688"/>
            <a:ext cx="8371119" cy="959004"/>
          </a:xfrm>
        </p:spPr>
        <p:txBody>
          <a:bodyPr>
            <a:noAutofit/>
          </a:bodyPr>
          <a:lstStyle/>
          <a:p>
            <a:pPr algn="r"/>
            <a:r>
              <a:rPr lang="fa-IR" sz="4400" dirty="0" smtClean="0"/>
              <a:t>بیشینه ی زیست فناوری در ایران</a:t>
            </a:r>
            <a:endParaRPr lang="en-US" sz="44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018371" y="1683835"/>
            <a:ext cx="9731568" cy="4861931"/>
          </a:xfrm>
        </p:spPr>
        <p:txBody>
          <a:bodyPr>
            <a:normAutofit/>
          </a:bodyPr>
          <a:lstStyle/>
          <a:p>
            <a:pPr algn="r"/>
            <a:r>
              <a:rPr lang="fa-IR" sz="2800" dirty="0">
                <a:solidFill>
                  <a:schemeClr val="tx1"/>
                </a:solidFill>
              </a:rPr>
              <a:t>حدود 40 سال از عمر این فناوری جدید میگذرد و ایران نیز سرمایه گذاری های عظیمی را برای تربیت نیروی انسانی و ایجاد چند مرکز تحقیقاتی آغاز کرده است .موسسه تحقیقات واکسن و سرم سازی رازی و انستیتو باستور از موسسه های قدیمی ایران هستند که در زمینه ی تولید سرم و واکسن از زیست فناوری استفاده میکنند</a:t>
            </a:r>
            <a:r>
              <a:rPr lang="fa-IR" sz="2800" dirty="0" smtClean="0">
                <a:solidFill>
                  <a:schemeClr val="tx1"/>
                </a:solidFill>
              </a:rPr>
              <a:t>.                                                   درسال1379 </a:t>
            </a:r>
            <a:r>
              <a:rPr lang="fa-IR" sz="2800" dirty="0">
                <a:solidFill>
                  <a:schemeClr val="tx1"/>
                </a:solidFill>
              </a:rPr>
              <a:t>گروه بیوتکنولوژی به درخواست متخصصانو به دستور سید محمد خاتمی ،رییس جمهور وقت ،در وزارت علوم تشکیل شدو برنامه ی بیوتکنولوژی نتایج فعالیت این گروه است.شرکت سیناژن اولین و بزرگترین شرکت خصوصی در ایران که بیش از8 نوع داروی نو ترکیب را وارد بازار نموده است.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11873" y="5609063"/>
            <a:ext cx="1650381" cy="104821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7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2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391377" y="2381954"/>
            <a:ext cx="3318934" cy="1738489"/>
          </a:xfrm>
          <a:prstGeom prst="ellipse">
            <a:avLst/>
          </a:prstGeom>
          <a:solidFill>
            <a:srgbClr val="0070C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a-IR" sz="2800" dirty="0" smtClean="0"/>
              <a:t>تقسیم بندی بیوتکنولوژی</a:t>
            </a:r>
            <a:endParaRPr lang="en-US" sz="2800" dirty="0"/>
          </a:p>
        </p:txBody>
      </p:sp>
      <p:sp>
        <p:nvSpPr>
          <p:cNvPr id="5" name="Oval 4"/>
          <p:cNvSpPr/>
          <p:nvPr/>
        </p:nvSpPr>
        <p:spPr>
          <a:xfrm>
            <a:off x="8681155" y="1444978"/>
            <a:ext cx="1885244" cy="1151467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نظامی و ترور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829777" y="293510"/>
            <a:ext cx="1761067" cy="1185333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بزشکی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65867" y="1140176"/>
            <a:ext cx="1952978" cy="119662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دارویی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0045" y="2968977"/>
            <a:ext cx="2122311" cy="12192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میکروبی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9488311" y="3251198"/>
            <a:ext cx="1885244" cy="110631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نفت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8314265" y="4978399"/>
            <a:ext cx="2043289" cy="115146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غذایی صنعتی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235221" y="5260620"/>
            <a:ext cx="2054577" cy="119662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قضایی یا قانونی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975556" y="4944532"/>
            <a:ext cx="2235200" cy="12192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دریا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301066" y="90310"/>
            <a:ext cx="1868311" cy="1151467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کشاورزی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6478" y="5631366"/>
            <a:ext cx="1405054" cy="93670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8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625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8190" y="191911"/>
            <a:ext cx="8915399" cy="1354667"/>
          </a:xfrm>
        </p:spPr>
        <p:txBody>
          <a:bodyPr>
            <a:normAutofit/>
          </a:bodyPr>
          <a:lstStyle/>
          <a:p>
            <a:pPr algn="r"/>
            <a:r>
              <a:rPr lang="fa-IR" sz="5400" dirty="0"/>
              <a:t>قرن بیوتکنولوژی</a:t>
            </a:r>
            <a:endParaRPr lang="en-US" sz="54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044523" y="2449689"/>
            <a:ext cx="9889066" cy="2957688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solidFill>
                  <a:schemeClr val="tx1"/>
                </a:solidFill>
              </a:rPr>
              <a:t>گستردگی کاربرد بیوتکنولوژی در قرن21 که اقتصاد،بهداشت،درمان،محیط </a:t>
            </a:r>
            <a:r>
              <a:rPr lang="fa-IR" sz="3200" dirty="0" smtClean="0">
                <a:solidFill>
                  <a:schemeClr val="tx1"/>
                </a:solidFill>
              </a:rPr>
              <a:t>زیست،آموزش،کشاورزی، صنعت </a:t>
            </a:r>
            <a:r>
              <a:rPr lang="fa-IR" sz="3200" dirty="0">
                <a:solidFill>
                  <a:schemeClr val="tx1"/>
                </a:solidFill>
              </a:rPr>
              <a:t>و تغذیه را تحت تاثیر شگرف خود قرار داده است. </a:t>
            </a:r>
            <a:r>
              <a:rPr lang="fa-IR" sz="3200" dirty="0" smtClean="0">
                <a:solidFill>
                  <a:schemeClr val="tx1"/>
                </a:solidFill>
              </a:rPr>
              <a:t>  به </a:t>
            </a:r>
            <a:r>
              <a:rPr lang="fa-IR" sz="3200" dirty="0">
                <a:solidFill>
                  <a:schemeClr val="tx1"/>
                </a:solidFill>
              </a:rPr>
              <a:t>همین دلیل اندیشمندان جهان قرن 21 را قرن بیوتکنولوژی نامیده اند </a:t>
            </a:r>
            <a:r>
              <a:rPr lang="fa-IR" sz="3200" dirty="0" smtClean="0">
                <a:solidFill>
                  <a:schemeClr val="tx1"/>
                </a:solidFill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34898" y="5698273"/>
            <a:ext cx="1806497" cy="9367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9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1733" y="0"/>
            <a:ext cx="10600267" cy="2743200"/>
          </a:xfrm>
        </p:spPr>
        <p:txBody>
          <a:bodyPr>
            <a:normAutofit/>
          </a:bodyPr>
          <a:lstStyle/>
          <a:p>
            <a:pPr algn="r"/>
            <a:r>
              <a:rPr lang="fa-IR" dirty="0"/>
              <a:t>اهمیت بیوتکنولوژی</a:t>
            </a:r>
            <a:r>
              <a:rPr lang="fa-IR" sz="2800" dirty="0"/>
              <a:t/>
            </a:r>
            <a:br>
              <a:rPr lang="fa-IR" sz="2800" dirty="0"/>
            </a:br>
            <a:r>
              <a:rPr lang="fa-IR" sz="2400" dirty="0"/>
              <a:t>علم و فناوری در جهان از جمله مهمترین عوامل بیشرفت اقتصادی و بر سود ترین بخش اقتصادی است.بیوتکنولوژی از جمله فناوری هایی است که نقش بسیار مهمی در بویایی و تحرک کشور ها ایفا میکند.طبق آمار جهانی،گردش مالی صنعت زیست فناوری جهان در سال 2015 بیش از 320 میلیارد دلار بوده است.</a:t>
            </a:r>
            <a:endParaRPr lang="en-US" sz="24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511" y="3014133"/>
            <a:ext cx="3838221" cy="3172355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557" y="3014133"/>
            <a:ext cx="4154310" cy="3172355"/>
          </a:xfrm>
        </p:spPr>
      </p:pic>
      <p:sp>
        <p:nvSpPr>
          <p:cNvPr id="12" name="Oval 11"/>
          <p:cNvSpPr/>
          <p:nvPr/>
        </p:nvSpPr>
        <p:spPr>
          <a:xfrm>
            <a:off x="203200" y="5554133"/>
            <a:ext cx="1580444" cy="106115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10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75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1171" y="189572"/>
            <a:ext cx="10300281" cy="3546088"/>
          </a:xfrm>
        </p:spPr>
        <p:txBody>
          <a:bodyPr>
            <a:noAutofit/>
          </a:bodyPr>
          <a:lstStyle/>
          <a:p>
            <a:pPr algn="r"/>
            <a:r>
              <a:rPr lang="fa-IR" sz="2800" dirty="0" smtClean="0"/>
              <a:t>رییس </a:t>
            </a:r>
            <a:r>
              <a:rPr lang="fa-IR" sz="2800" dirty="0"/>
              <a:t>سازمان غذا و دارو اعلام کرد که تولید دارو های بیوتکنولوژی ازخروج600 میلیون دلار ارز از کشور جلوگیری کرد.این نوع دارو ها به نفع کشور هستند زیرا نوترکیب بوده و دانش و فناوری بالایی را طلب میکند وبتانسیل های غیر فعال کشور را فعال میسازند قطعا تولید این دارو ها کار ساده ای نیست و در انحصارکشورهای محدودی هستند.همچنین تفاوت دارو های بیوتکنولوژی و دارو های معمولی ارزش افزوده ی بالای آنهاست که سود سرشاری را نصیب کشور میسازد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243" y="3735660"/>
            <a:ext cx="8920977" cy="2910468"/>
          </a:xfrm>
        </p:spPr>
      </p:pic>
      <p:sp>
        <p:nvSpPr>
          <p:cNvPr id="7" name="Oval 6"/>
          <p:cNvSpPr/>
          <p:nvPr/>
        </p:nvSpPr>
        <p:spPr>
          <a:xfrm>
            <a:off x="315262" y="5607550"/>
            <a:ext cx="1580445" cy="103857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11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3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5720934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/>
              <a:t>خبر گزاری بیوتکنولوژی ایران                                                                               سازمان بژوهش های علمی و صنعتی ایران                                                                                انجمن ژنتیک ایران                                                                                                 انستیتو باستور ایران                                                                          موسسه تحقیقات زیست فناوری کشاورزی</a:t>
            </a:r>
            <a:br>
              <a:rPr lang="fa-IR" sz="2400" dirty="0" smtClean="0"/>
            </a:br>
            <a:r>
              <a:rPr lang="fa-IR" sz="2400" dirty="0" smtClean="0"/>
              <a:t>جامع دانشجویان بیوتکنولوژی</a:t>
            </a:r>
            <a:br>
              <a:rPr lang="fa-IR" sz="2400" dirty="0" smtClean="0"/>
            </a:br>
            <a:r>
              <a:rPr lang="fa-IR" sz="2400" dirty="0" smtClean="0"/>
              <a:t>مقدمه ای بر مهندسی بزشکی سید احسان تهامی </a:t>
            </a:r>
            <a:br>
              <a:rPr lang="fa-IR" sz="2400" dirty="0" smtClean="0"/>
            </a:br>
            <a:r>
              <a:rPr lang="fa-IR" sz="2400" dirty="0" smtClean="0"/>
              <a:t>انتشارات گسترش علوم بایه</a:t>
            </a:r>
            <a:endParaRPr lang="en-US" sz="2400" dirty="0"/>
          </a:p>
        </p:txBody>
      </p:sp>
      <p:sp>
        <p:nvSpPr>
          <p:cNvPr id="6" name="Oval 5"/>
          <p:cNvSpPr/>
          <p:nvPr/>
        </p:nvSpPr>
        <p:spPr>
          <a:xfrm>
            <a:off x="417689" y="5610578"/>
            <a:ext cx="1715911" cy="97084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12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839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203</TotalTime>
  <Words>734</Words>
  <Application>Microsoft Office PowerPoint</Application>
  <PresentationFormat>Custom</PresentationFormat>
  <Paragraphs>57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Wisp</vt:lpstr>
      <vt:lpstr>بسمه تعالی</vt:lpstr>
      <vt:lpstr>فهرست</vt:lpstr>
      <vt:lpstr>تاریخچه</vt:lpstr>
      <vt:lpstr>تعاریف متنوع</vt:lpstr>
      <vt:lpstr>ادامه تعاریف متنوع </vt:lpstr>
      <vt:lpstr>بیدایش زیست فناوری</vt:lpstr>
      <vt:lpstr>آنان از لویی باستور درخواست کمک کردند لویی باستور بی برد که مخمر ها قند را به الکل تبدیل میکنند. این فرایند بی هوازی تخمیر نام دارد و نیز دریافت که ترشیدگی بر اثر فعالیت دسته ای باکتری اسید استیک که الکل را به سرکه تبدیل میکنند روی می دهد </vt:lpstr>
      <vt:lpstr>بیوتکنولوژی رامیتوان به درختی شبیه کرد که ریشه های تنومند آن علومی با قدمت زیاد تشکیل داده است ولی شاخه های این درخت به تازگی در حال روییدن است و هر لحظه با روییدن خود شاخه های فرعی بیشتری را بوجود می آورد که بسیار متعدد بوده و فهرست کردن وارایه آنها بسیار مشکل است.</vt:lpstr>
      <vt:lpstr>بیشینه ی زیست فناوری در ایران</vt:lpstr>
      <vt:lpstr>PowerPoint Presentation</vt:lpstr>
      <vt:lpstr>قرن بیوتکنولوژی</vt:lpstr>
      <vt:lpstr>اهمیت بیوتکنولوژی علم و فناوری در جهان از جمله مهمترین عوامل بیشرفت اقتصادی و بر سود ترین بخش اقتصادی است.بیوتکنولوژی از جمله فناوری هایی است که نقش بسیار مهمی در بویایی و تحرک کشور ها ایفا میکند.طبق آمار جهانی،گردش مالی صنعت زیست فناوری جهان در سال 2015 بیش از 320 میلیارد دلار بوده است.</vt:lpstr>
      <vt:lpstr>رییس سازمان غذا و دارو اعلام کرد که تولید دارو های بیوتکنولوژی ازخروج600 میلیون دلار ارز از کشور جلوگیری کرد.این نوع دارو ها به نفع کشور هستند زیرا نوترکیب بوده و دانش و فناوری بالایی را طلب میکند وبتانسیل های غیر فعال کشور را فعال میسازند قطعا تولید این دارو ها کار ساده ای نیست و در انحصارکشورهای محدودی هستند.همچنین تفاوت دارو های بیوتکنولوژی و دارو های معمولی ارزش افزوده ی بالای آنهاست که سود سرشاری را نصیب کشور میسازد</vt:lpstr>
      <vt:lpstr>خبر گزاری بیوتکنولوژی ایران                                                                               سازمان بژوهش های علمی و صنعتی ایران                                                                                انجمن ژنتیک ایران                                                                                                 انستیتو باستور ایران                                                                          موسسه تحقیقات زیست فناوری کشاورزی جامع دانشجویان بیوتکنولوژی مقدمه ای بر مهندسی بزشکی سید احسان تهامی  انتشارات گسترش علوم بایه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بسمه تعالی</dc:title>
  <dc:creator>MORIDI13</dc:creator>
  <cp:lastModifiedBy>Windows User</cp:lastModifiedBy>
  <cp:revision>21</cp:revision>
  <dcterms:created xsi:type="dcterms:W3CDTF">2016-12-18T21:36:01Z</dcterms:created>
  <dcterms:modified xsi:type="dcterms:W3CDTF">2020-05-09T14:05:07Z</dcterms:modified>
</cp:coreProperties>
</file>