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9"/>
  </p:notesMasterIdLst>
  <p:sldIdLst>
    <p:sldId id="284" r:id="rId2"/>
    <p:sldId id="285" r:id="rId3"/>
    <p:sldId id="286" r:id="rId4"/>
    <p:sldId id="287" r:id="rId5"/>
    <p:sldId id="288" r:id="rId6"/>
    <p:sldId id="289" r:id="rId7"/>
    <p:sldId id="290" r:id="rId8"/>
    <p:sldId id="291" r:id="rId9"/>
    <p:sldId id="292"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308" r:id="rId26"/>
    <p:sldId id="309" r:id="rId27"/>
    <p:sldId id="310" r:id="rId2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81"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82"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83"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84"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85"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86"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295796538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54"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1048655"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48656" name="Date Placeholder 3"/>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57" name="Footer Placeholder 4"/>
          <p:cNvSpPr>
            <a:spLocks noGrp="1"/>
          </p:cNvSpPr>
          <p:nvPr>
            <p:ph type="ftr" sz="quarter" idx="11"/>
          </p:nvPr>
        </p:nvSpPr>
        <p:spPr/>
        <p:txBody>
          <a:bodyPr/>
          <a:lstStyle/>
          <a:p>
            <a:endParaRPr lang="fa-IR"/>
          </a:p>
        </p:txBody>
      </p:sp>
      <p:sp>
        <p:nvSpPr>
          <p:cNvPr id="1048658" name="Slide Number Placeholder 5"/>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7" name="Title 1"/>
          <p:cNvSpPr>
            <a:spLocks noGrp="1"/>
          </p:cNvSpPr>
          <p:nvPr>
            <p:ph type="title"/>
          </p:nvPr>
        </p:nvSpPr>
        <p:spPr/>
        <p:txBody>
          <a:bodyPr/>
          <a:lstStyle/>
          <a:p>
            <a:r>
              <a:rPr lang="en-US" smtClean="0"/>
              <a:t>Click to edit Master title style</a:t>
            </a:r>
            <a:endParaRPr lang="en-US"/>
          </a:p>
        </p:txBody>
      </p:sp>
      <p:sp>
        <p:nvSpPr>
          <p:cNvPr id="1048588"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89" name="Date Placeholder 3"/>
          <p:cNvSpPr>
            <a:spLocks noGrp="1"/>
          </p:cNvSpPr>
          <p:nvPr>
            <p:ph type="dt" sz="half" idx="10"/>
          </p:nvPr>
        </p:nvSpPr>
        <p:spPr/>
        <p:txBody>
          <a:bodyPr/>
          <a:lstStyle/>
          <a:p>
            <a:fld id="{443DEC03-8917-4A83-92EA-7E77FA4E7880}" type="datetimeFigureOut">
              <a:rPr lang="fa-IR" smtClean="0"/>
              <a:t>02/09/1441</a:t>
            </a:fld>
            <a:endParaRPr lang="fa-IR"/>
          </a:p>
        </p:txBody>
      </p:sp>
      <p:sp>
        <p:nvSpPr>
          <p:cNvPr id="1048590" name="Footer Placeholder 4"/>
          <p:cNvSpPr>
            <a:spLocks noGrp="1"/>
          </p:cNvSpPr>
          <p:nvPr>
            <p:ph type="ftr" sz="quarter" idx="11"/>
          </p:nvPr>
        </p:nvSpPr>
        <p:spPr/>
        <p:txBody>
          <a:bodyPr/>
          <a:lstStyle/>
          <a:p>
            <a:endParaRPr lang="fa-IR"/>
          </a:p>
        </p:txBody>
      </p:sp>
      <p:sp>
        <p:nvSpPr>
          <p:cNvPr id="1048591" name="Slide Number Placeholder 5"/>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65"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1048666"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48667" name="Date Placeholder 3"/>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68" name="Footer Placeholder 4"/>
          <p:cNvSpPr>
            <a:spLocks noGrp="1"/>
          </p:cNvSpPr>
          <p:nvPr>
            <p:ph type="ftr" sz="quarter" idx="11"/>
          </p:nvPr>
        </p:nvSpPr>
        <p:spPr/>
        <p:txBody>
          <a:bodyPr/>
          <a:lstStyle/>
          <a:p>
            <a:endParaRPr lang="fa-IR"/>
          </a:p>
        </p:txBody>
      </p:sp>
      <p:sp>
        <p:nvSpPr>
          <p:cNvPr id="1048669" name="Slide Number Placeholder 5"/>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31" name="Title 1"/>
          <p:cNvSpPr>
            <a:spLocks noGrp="1"/>
          </p:cNvSpPr>
          <p:nvPr>
            <p:ph type="title"/>
          </p:nvPr>
        </p:nvSpPr>
        <p:spPr/>
        <p:txBody>
          <a:bodyPr/>
          <a:lstStyle/>
          <a:p>
            <a:r>
              <a:rPr lang="en-US" smtClean="0"/>
              <a:t>Click to edit Master title style</a:t>
            </a:r>
            <a:endParaRPr lang="en-US"/>
          </a:p>
        </p:txBody>
      </p:sp>
      <p:sp>
        <p:nvSpPr>
          <p:cNvPr id="1048632"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33"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34" name="Date Placeholder 4"/>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35" name="Footer Placeholder 5"/>
          <p:cNvSpPr>
            <a:spLocks noGrp="1"/>
          </p:cNvSpPr>
          <p:nvPr>
            <p:ph type="ftr" sz="quarter" idx="11"/>
          </p:nvPr>
        </p:nvSpPr>
        <p:spPr/>
        <p:txBody>
          <a:bodyPr/>
          <a:lstStyle/>
          <a:p>
            <a:endParaRPr lang="fa-IR"/>
          </a:p>
        </p:txBody>
      </p:sp>
      <p:sp>
        <p:nvSpPr>
          <p:cNvPr id="1048636" name="Slide Number Placeholder 6"/>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37" name="Title 1"/>
          <p:cNvSpPr>
            <a:spLocks noGrp="1"/>
          </p:cNvSpPr>
          <p:nvPr>
            <p:ph type="title"/>
          </p:nvPr>
        </p:nvSpPr>
        <p:spPr/>
        <p:txBody>
          <a:bodyPr/>
          <a:lstStyle/>
          <a:p>
            <a:r>
              <a:rPr lang="en-US" smtClean="0"/>
              <a:t>Click to edit Master title style</a:t>
            </a:r>
            <a:endParaRPr lang="en-US"/>
          </a:p>
        </p:txBody>
      </p:sp>
      <p:sp>
        <p:nvSpPr>
          <p:cNvPr id="1048638"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39"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640"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48641"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42" name="Date Placeholder 6"/>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43" name="Footer Placeholder 7"/>
          <p:cNvSpPr>
            <a:spLocks noGrp="1"/>
          </p:cNvSpPr>
          <p:nvPr>
            <p:ph type="ftr" sz="quarter" idx="11"/>
          </p:nvPr>
        </p:nvSpPr>
        <p:spPr/>
        <p:txBody>
          <a:bodyPr/>
          <a:lstStyle/>
          <a:p>
            <a:endParaRPr lang="fa-IR"/>
          </a:p>
        </p:txBody>
      </p:sp>
      <p:sp>
        <p:nvSpPr>
          <p:cNvPr id="1048644" name="Slide Number Placeholder 8"/>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45" name="Title 1"/>
          <p:cNvSpPr>
            <a:spLocks noGrp="1"/>
          </p:cNvSpPr>
          <p:nvPr>
            <p:ph type="title"/>
          </p:nvPr>
        </p:nvSpPr>
        <p:spPr/>
        <p:txBody>
          <a:bodyPr/>
          <a:lstStyle/>
          <a:p>
            <a:r>
              <a:rPr lang="en-US" smtClean="0"/>
              <a:t>Click to edit Master title style</a:t>
            </a:r>
            <a:endParaRPr lang="en-US"/>
          </a:p>
        </p:txBody>
      </p:sp>
      <p:sp>
        <p:nvSpPr>
          <p:cNvPr id="1048646" name="Date Placeholder 2"/>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47" name="Footer Placeholder 3"/>
          <p:cNvSpPr>
            <a:spLocks noGrp="1"/>
          </p:cNvSpPr>
          <p:nvPr>
            <p:ph type="ftr" sz="quarter" idx="11"/>
          </p:nvPr>
        </p:nvSpPr>
        <p:spPr/>
        <p:txBody>
          <a:bodyPr/>
          <a:lstStyle/>
          <a:p>
            <a:endParaRPr lang="fa-IR"/>
          </a:p>
        </p:txBody>
      </p:sp>
      <p:sp>
        <p:nvSpPr>
          <p:cNvPr id="1048648" name="Slide Number Placeholder 4"/>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583" name="Date Placeholder 1"/>
          <p:cNvSpPr>
            <a:spLocks noGrp="1"/>
          </p:cNvSpPr>
          <p:nvPr>
            <p:ph type="dt" sz="half" idx="10"/>
          </p:nvPr>
        </p:nvSpPr>
        <p:spPr/>
        <p:txBody>
          <a:bodyPr/>
          <a:lstStyle/>
          <a:p>
            <a:fld id="{443DEC03-8917-4A83-92EA-7E77FA4E7880}" type="datetimeFigureOut">
              <a:rPr lang="fa-IR" smtClean="0"/>
              <a:t>02/09/1441</a:t>
            </a:fld>
            <a:endParaRPr lang="fa-IR"/>
          </a:p>
        </p:txBody>
      </p:sp>
      <p:sp>
        <p:nvSpPr>
          <p:cNvPr id="1048584" name="Footer Placeholder 2"/>
          <p:cNvSpPr>
            <a:spLocks noGrp="1"/>
          </p:cNvSpPr>
          <p:nvPr>
            <p:ph type="ftr" sz="quarter" idx="11"/>
          </p:nvPr>
        </p:nvSpPr>
        <p:spPr/>
        <p:txBody>
          <a:bodyPr/>
          <a:lstStyle/>
          <a:p>
            <a:endParaRPr lang="fa-IR"/>
          </a:p>
        </p:txBody>
      </p:sp>
      <p:sp>
        <p:nvSpPr>
          <p:cNvPr id="1048585" name="Slide Number Placeholder 3"/>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75"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1048676"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77" name="Date Placeholder 4"/>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78" name="Footer Placeholder 5"/>
          <p:cNvSpPr>
            <a:spLocks noGrp="1"/>
          </p:cNvSpPr>
          <p:nvPr>
            <p:ph type="ftr" sz="quarter" idx="11"/>
          </p:nvPr>
        </p:nvSpPr>
        <p:spPr/>
        <p:txBody>
          <a:bodyPr/>
          <a:lstStyle/>
          <a:p>
            <a:endParaRPr lang="fa-IR"/>
          </a:p>
        </p:txBody>
      </p:sp>
      <p:sp>
        <p:nvSpPr>
          <p:cNvPr id="1048679" name="Slide Number Placeholder 6"/>
          <p:cNvSpPr>
            <a:spLocks noGrp="1"/>
          </p:cNvSpPr>
          <p:nvPr>
            <p:ph type="sldNum" sz="quarter" idx="12"/>
          </p:nvPr>
        </p:nvSpPr>
        <p:spPr/>
        <p:txBody>
          <a:bodyPr/>
          <a:lstStyle/>
          <a:p>
            <a:fld id="{E7496E2F-E462-46D8-9853-790DBC3FABE4}" type="slidenum">
              <a:rPr lang="fa-IR" smtClean="0"/>
              <a:t>‹#›</a:t>
            </a:fld>
            <a:endParaRPr lang="fa-IR"/>
          </a:p>
        </p:txBody>
      </p:sp>
      <p:sp>
        <p:nvSpPr>
          <p:cNvPr id="1048680"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59"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1048660"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048661"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48662" name="Date Placeholder 7"/>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63" name="Slide Number Placeholder 8"/>
          <p:cNvSpPr>
            <a:spLocks noGrp="1"/>
          </p:cNvSpPr>
          <p:nvPr>
            <p:ph type="sldNum" sz="quarter" idx="11"/>
          </p:nvPr>
        </p:nvSpPr>
        <p:spPr/>
        <p:txBody>
          <a:bodyPr/>
          <a:lstStyle/>
          <a:p>
            <a:fld id="{E7496E2F-E462-46D8-9853-790DBC3FABE4}" type="slidenum">
              <a:rPr lang="fa-IR" smtClean="0"/>
              <a:t>‹#›</a:t>
            </a:fld>
            <a:endParaRPr lang="fa-IR"/>
          </a:p>
        </p:txBody>
      </p:sp>
      <p:sp>
        <p:nvSpPr>
          <p:cNvPr id="1048664" name="Footer Placeholder 9"/>
          <p:cNvSpPr>
            <a:spLocks noGrp="1"/>
          </p:cNvSpPr>
          <p:nvPr>
            <p:ph type="ftr" sz="quarter" idx="12"/>
          </p:nvPr>
        </p:nvSpPr>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70" name="Title 1"/>
          <p:cNvSpPr>
            <a:spLocks noGrp="1"/>
          </p:cNvSpPr>
          <p:nvPr>
            <p:ph type="title"/>
          </p:nvPr>
        </p:nvSpPr>
        <p:spPr/>
        <p:txBody>
          <a:bodyPr/>
          <a:lstStyle/>
          <a:p>
            <a:r>
              <a:rPr lang="en-US" smtClean="0"/>
              <a:t>Click to edit Master title style</a:t>
            </a:r>
            <a:endParaRPr lang="en-US"/>
          </a:p>
        </p:txBody>
      </p:sp>
      <p:sp>
        <p:nvSpPr>
          <p:cNvPr id="1048671"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72" name="Date Placeholder 3"/>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73" name="Footer Placeholder 4"/>
          <p:cNvSpPr>
            <a:spLocks noGrp="1"/>
          </p:cNvSpPr>
          <p:nvPr>
            <p:ph type="ftr" sz="quarter" idx="11"/>
          </p:nvPr>
        </p:nvSpPr>
        <p:spPr/>
        <p:txBody>
          <a:bodyPr/>
          <a:lstStyle/>
          <a:p>
            <a:endParaRPr lang="fa-IR"/>
          </a:p>
        </p:txBody>
      </p:sp>
      <p:sp>
        <p:nvSpPr>
          <p:cNvPr id="1048674" name="Slide Number Placeholder 5"/>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49"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1048650"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51" name="Date Placeholder 3"/>
          <p:cNvSpPr>
            <a:spLocks noGrp="1"/>
          </p:cNvSpPr>
          <p:nvPr>
            <p:ph type="dt" sz="half" idx="10"/>
          </p:nvPr>
        </p:nvSpPr>
        <p:spPr/>
        <p:txBody>
          <a:bodyPr/>
          <a:lstStyle/>
          <a:p>
            <a:fld id="{443DEC03-8917-4A83-92EA-7E77FA4E7880}" type="datetimeFigureOut">
              <a:rPr lang="fa-IR" smtClean="0"/>
              <a:t>02/09/1441</a:t>
            </a:fld>
            <a:endParaRPr lang="fa-IR"/>
          </a:p>
        </p:txBody>
      </p:sp>
      <p:sp>
        <p:nvSpPr>
          <p:cNvPr id="1048652" name="Footer Placeholder 4"/>
          <p:cNvSpPr>
            <a:spLocks noGrp="1"/>
          </p:cNvSpPr>
          <p:nvPr>
            <p:ph type="ftr" sz="quarter" idx="11"/>
          </p:nvPr>
        </p:nvSpPr>
        <p:spPr/>
        <p:txBody>
          <a:bodyPr/>
          <a:lstStyle/>
          <a:p>
            <a:endParaRPr lang="fa-IR"/>
          </a:p>
        </p:txBody>
      </p:sp>
      <p:sp>
        <p:nvSpPr>
          <p:cNvPr id="1048653" name="Slide Number Placeholder 5"/>
          <p:cNvSpPr>
            <a:spLocks noGrp="1"/>
          </p:cNvSpPr>
          <p:nvPr>
            <p:ph type="sldNum" sz="quarter" idx="12"/>
          </p:nvPr>
        </p:nvSpPr>
        <p:spPr/>
        <p:txBody>
          <a:bodyPr/>
          <a:lstStyle/>
          <a:p>
            <a:fld id="{E7496E2F-E462-46D8-9853-790DBC3FABE4}"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1048577"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48578"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579"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580"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E7496E2F-E462-46D8-9853-790DBC3FABE4}" type="slidenum">
              <a:rPr lang="fa-IR" smtClean="0"/>
              <a:t>‹#›</a:t>
            </a:fld>
            <a:endParaRPr lang="fa-IR"/>
          </a:p>
        </p:txBody>
      </p:sp>
      <p:sp>
        <p:nvSpPr>
          <p:cNvPr id="1048581"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fa-IR"/>
          </a:p>
        </p:txBody>
      </p:sp>
      <p:sp>
        <p:nvSpPr>
          <p:cNvPr id="1048582"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443DEC03-8917-4A83-92EA-7E77FA4E7880}" type="datetimeFigureOut">
              <a:rPr lang="fa-IR" smtClean="0"/>
              <a:t>02/09/1441</a:t>
            </a:fld>
            <a:endParaRPr lang="fa-I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2" name="Picture 2" descr="85800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097153" name="Picture 3" descr="bism2"/>
          <p:cNvPicPr>
            <a:picLocks noChangeAspect="1" noChangeArrowheads="1"/>
          </p:cNvPicPr>
          <p:nvPr/>
        </p:nvPicPr>
        <p:blipFill>
          <a:blip r:embed="rId3"/>
          <a:srcRect/>
          <a:stretch>
            <a:fillRect/>
          </a:stretch>
        </p:blipFill>
        <p:spPr bwMode="auto">
          <a:xfrm>
            <a:off x="352425" y="115888"/>
            <a:ext cx="6019800" cy="5522912"/>
          </a:xfrm>
          <a:prstGeom prst="rect">
            <a:avLst/>
          </a:prstGeom>
          <a:noFill/>
          <a:ln w="9525">
            <a:noFill/>
            <a:miter lim="800000"/>
            <a:headEnd/>
            <a:tailEnd/>
          </a:ln>
        </p:spPr>
      </p:pic>
      <p:sp>
        <p:nvSpPr>
          <p:cNvPr id="1048586" name="Slide Number Placeholder 3"/>
          <p:cNvSpPr>
            <a:spLocks noGrp="1"/>
          </p:cNvSpPr>
          <p:nvPr>
            <p:ph type="sldNum" sz="quarter" idx="12"/>
          </p:nvPr>
        </p:nvSpPr>
        <p:spPr/>
        <p:txBody>
          <a:bodyPr/>
          <a:lstStyle/>
          <a:p>
            <a:fld id="{B6F15528-21DE-4FAA-801E-634DDDAF4B2B}" type="slidenum">
              <a:rPr lang="en-US" smtClean="0"/>
              <a:t>1</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blinds/>
      </p:transition>
    </mc:Choice>
    <mc:Fallback>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2097153"/>
                                        </p:tgtEl>
                                        <p:attrNameLst>
                                          <p:attrName>style.visibility</p:attrName>
                                        </p:attrNameLst>
                                      </p:cBhvr>
                                      <p:to>
                                        <p:strVal val="visible"/>
                                      </p:to>
                                    </p:set>
                                    <p:animEffect transition="in" filter="dissolve">
                                      <p:cBhvr>
                                        <p:cTn id="7" dur="500"/>
                                        <p:tgtEl>
                                          <p:spTgt spid="2097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Content Placeholder 2"/>
          <p:cNvSpPr>
            <a:spLocks noGrp="1"/>
          </p:cNvSpPr>
          <p:nvPr>
            <p:ph idx="1"/>
          </p:nvPr>
        </p:nvSpPr>
        <p:spPr>
          <a:xfrm>
            <a:off x="395536" y="764704"/>
            <a:ext cx="8291264" cy="5688632"/>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ctr">
              <a:buNone/>
            </a:pPr>
            <a:r>
              <a:rPr lang="fa-IR" sz="3200" dirty="0" smtClean="0">
                <a:cs typeface="B Nazanin" pitchFamily="2" charset="-78"/>
              </a:rPr>
              <a:t>جلسه ششم:</a:t>
            </a:r>
          </a:p>
          <a:p>
            <a:pPr marL="0" indent="0" algn="ctr">
              <a:buNone/>
            </a:pPr>
            <a:endParaRPr lang="fa-IR" sz="3200" dirty="0">
              <a:cs typeface="B Nazanin" pitchFamily="2" charset="-78"/>
            </a:endParaRPr>
          </a:p>
          <a:p>
            <a:pPr marL="0" indent="0" algn="ctr">
              <a:buNone/>
            </a:pPr>
            <a:r>
              <a:rPr lang="fa-IR" sz="3200" dirty="0" smtClean="0">
                <a:cs typeface="B Nazanin" pitchFamily="2" charset="-78"/>
              </a:rPr>
              <a:t> نظام های ارائه دهنده خدمات سلامت </a:t>
            </a:r>
          </a:p>
          <a:p>
            <a:pPr marL="0" indent="0" algn="ctr">
              <a:buNone/>
            </a:pPr>
            <a:endParaRPr lang="fa-IR" sz="3200" dirty="0">
              <a:cs typeface="B Nazanin" pitchFamily="2" charset="-78"/>
            </a:endParaRPr>
          </a:p>
          <a:p>
            <a:pPr marL="0" indent="0" algn="ctr">
              <a:buNone/>
            </a:pPr>
            <a:r>
              <a:rPr lang="fa-IR" sz="3200" dirty="0" smtClean="0">
                <a:cs typeface="B Nazanin" pitchFamily="2" charset="-78"/>
              </a:rPr>
              <a:t>اصول نیاز سنجی بهداشتی </a:t>
            </a:r>
            <a:endParaRPr lang="fa-IR" sz="3200" dirty="0">
              <a:cs typeface="B Nazanin"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3" name="Title 1"/>
          <p:cNvSpPr>
            <a:spLocks noGrp="1"/>
          </p:cNvSpPr>
          <p:nvPr>
            <p:ph type="title"/>
          </p:nvPr>
        </p:nvSpPr>
        <p:spPr>
          <a:xfrm>
            <a:off x="457200" y="274638"/>
            <a:ext cx="6995120" cy="778098"/>
          </a:xfrm>
        </p:spPr>
        <p:txBody>
          <a:bodyPr/>
          <a:lstStyle/>
          <a:p>
            <a:pPr algn="r"/>
            <a:r>
              <a:rPr lang="fa-IR" sz="4800" b="1" dirty="0" smtClean="0">
                <a:cs typeface="B Nazanin" pitchFamily="2" charset="-78"/>
              </a:rPr>
              <a:t>مقدمه </a:t>
            </a:r>
            <a:endParaRPr lang="fa-IR" sz="4800" b="1" dirty="0">
              <a:cs typeface="B Nazanin" pitchFamily="2" charset="-78"/>
            </a:endParaRPr>
          </a:p>
        </p:txBody>
      </p:sp>
      <p:sp>
        <p:nvSpPr>
          <p:cNvPr id="1048594" name="Content Placeholder 2"/>
          <p:cNvSpPr>
            <a:spLocks noGrp="1"/>
          </p:cNvSpPr>
          <p:nvPr>
            <p:ph idx="1"/>
          </p:nvPr>
        </p:nvSpPr>
        <p:spPr>
          <a:xfrm>
            <a:off x="457200" y="980728"/>
            <a:ext cx="6995120" cy="5145435"/>
          </a:xfrm>
        </p:spPr>
        <p:txBody>
          <a:bodyPr>
            <a:normAutofit/>
          </a:bodyPr>
          <a:lstStyle/>
          <a:p>
            <a:pPr marL="0" indent="0" algn="just" rtl="1">
              <a:buNone/>
            </a:pPr>
            <a:r>
              <a:rPr lang="fa-IR" dirty="0" smtClean="0">
                <a:cs typeface="B Nazanin" pitchFamily="2" charset="-78"/>
              </a:rPr>
              <a:t>سیستم برنامه ریزی وارائه خدمات بهداشتی درهرکشور تحت تاثیر نظام سیاسی و وضعیت فرهنگی، اجتماعی واقتصادی آن کشورواقع میگردد.</a:t>
            </a:r>
          </a:p>
          <a:p>
            <a:pPr marL="0" indent="0" algn="just" rtl="1">
              <a:buNone/>
            </a:pPr>
            <a:r>
              <a:rPr lang="fa-IR" dirty="0" smtClean="0">
                <a:cs typeface="B Nazanin" pitchFamily="2" charset="-78"/>
              </a:rPr>
              <a:t>بارشد وتوسعه شهر نشینی ، مهاجرت به شهرها، مهارت ها وارتقاء سطح درخواست مردم وتسهیلات جدید ارتباط ، ارائه خدمات بهداشتی درمانی به شکل های سنتی را ناکافی می نمود ولذا شرکت دولت ها درامور بهداشت ودرمان وسازماندهی مراقبت های پزشکی ضرورت یافت.</a:t>
            </a:r>
          </a:p>
          <a:p>
            <a:pPr marL="0" indent="0" algn="just" rtl="1">
              <a:buNone/>
            </a:pPr>
            <a:r>
              <a:rPr lang="fa-IR" dirty="0">
                <a:cs typeface="B Nazanin" pitchFamily="2" charset="-78"/>
              </a:rPr>
              <a:t>باپیشرفت </a:t>
            </a:r>
            <a:r>
              <a:rPr lang="fa-IR" dirty="0" smtClean="0">
                <a:cs typeface="B Nazanin" pitchFamily="2" charset="-78"/>
              </a:rPr>
              <a:t>تکنولوژی وامکانات خدمات بهداشتی درمانی ،مراقبت های پزشکی دچاردگرگونی های جدی گردید که هر کشوری با توجه به نظام سیاسی ووضعیت فرهنگی ، اجتماعی واقتصادی خود، سیستمی را برای خدمات در کشور برگزیده است .</a:t>
            </a:r>
            <a:endParaRPr lang="fa-IR" dirty="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Title 1"/>
          <p:cNvSpPr>
            <a:spLocks noGrp="1"/>
          </p:cNvSpPr>
          <p:nvPr>
            <p:ph type="title"/>
          </p:nvPr>
        </p:nvSpPr>
        <p:spPr/>
        <p:txBody>
          <a:bodyPr>
            <a:normAutofit/>
          </a:bodyPr>
          <a:lstStyle/>
          <a:p>
            <a:pPr algn="ctr"/>
            <a:r>
              <a:rPr lang="fa-IR" dirty="0" smtClean="0">
                <a:cs typeface="B Nazanin" pitchFamily="2" charset="-78"/>
              </a:rPr>
              <a:t>انواع نظام های ارائه خدمات سلامت </a:t>
            </a:r>
            <a:endParaRPr lang="fa-IR" dirty="0">
              <a:cs typeface="B Nazanin" pitchFamily="2" charset="-78"/>
            </a:endParaRPr>
          </a:p>
        </p:txBody>
      </p:sp>
      <p:sp>
        <p:nvSpPr>
          <p:cNvPr id="1048596" name="Content Placeholder 2"/>
          <p:cNvSpPr>
            <a:spLocks noGrp="1"/>
          </p:cNvSpPr>
          <p:nvPr>
            <p:ph idx="1"/>
          </p:nvPr>
        </p:nvSpPr>
        <p:spPr/>
        <p:txBody>
          <a:bodyPr>
            <a:normAutofit/>
          </a:bodyPr>
          <a:lstStyle/>
          <a:p>
            <a:pPr marL="0" indent="0" algn="r" rtl="1">
              <a:buNone/>
            </a:pPr>
            <a:r>
              <a:rPr lang="fa-IR" sz="2400" dirty="0" smtClean="0">
                <a:cs typeface="B Nazanin" pitchFamily="2" charset="-78"/>
              </a:rPr>
              <a:t>صرف نظر از جنبه برنامه ریزی وتفاوت هایی که ممکن است در عمل وبازده سیستم های مختلف وجود داشته باشد اصولا نظام های ارائه خدمات سلامت وبهداشتی ودرمانی به 3 دسته تقسیم می شود .</a:t>
            </a:r>
          </a:p>
          <a:p>
            <a:pPr marL="0" indent="0" algn="r" rtl="1">
              <a:buNone/>
            </a:pPr>
            <a:r>
              <a:rPr lang="fa-IR" sz="2400" dirty="0" smtClean="0">
                <a:cs typeface="B Nazanin" pitchFamily="2" charset="-78"/>
              </a:rPr>
              <a:t>1.معاونت عمومی  (</a:t>
            </a:r>
            <a:r>
              <a:rPr lang="en-US" sz="2400" dirty="0" smtClean="0">
                <a:cs typeface="B Nazanin" pitchFamily="2" charset="-78"/>
              </a:rPr>
              <a:t>Unit Nation Population Fund</a:t>
            </a:r>
            <a:r>
              <a:rPr lang="fa-IR" sz="2400" dirty="0" smtClean="0">
                <a:cs typeface="B Nazanin" pitchFamily="2" charset="-78"/>
              </a:rPr>
              <a:t>)</a:t>
            </a:r>
          </a:p>
          <a:p>
            <a:pPr marL="0" indent="0" algn="r" rtl="1">
              <a:buNone/>
            </a:pPr>
            <a:r>
              <a:rPr lang="fa-IR" sz="2400" dirty="0" smtClean="0">
                <a:cs typeface="B Nazanin" pitchFamily="2" charset="-78"/>
              </a:rPr>
              <a:t>2. بیمه خدمات،پزشکی،بهداشتی (</a:t>
            </a:r>
            <a:r>
              <a:rPr lang="en-US" sz="2400" dirty="0" smtClean="0">
                <a:cs typeface="B Nazanin" pitchFamily="2" charset="-78"/>
              </a:rPr>
              <a:t>Public Assistances</a:t>
            </a:r>
            <a:r>
              <a:rPr lang="fa-IR" sz="2400" dirty="0" smtClean="0">
                <a:cs typeface="B Nazanin" pitchFamily="2" charset="-78"/>
              </a:rPr>
              <a:t>)  </a:t>
            </a:r>
          </a:p>
          <a:p>
            <a:pPr marL="0" indent="0" algn="r" rtl="1">
              <a:buNone/>
            </a:pPr>
            <a:r>
              <a:rPr lang="fa-IR" sz="2400" dirty="0" smtClean="0">
                <a:cs typeface="B Nazanin" pitchFamily="2" charset="-78"/>
              </a:rPr>
              <a:t>3.طب ملی               (</a:t>
            </a:r>
            <a:r>
              <a:rPr lang="en-US" sz="2400" dirty="0" smtClean="0">
                <a:cs typeface="B Nazanin" pitchFamily="2" charset="-78"/>
              </a:rPr>
              <a:t>National Health services</a:t>
            </a:r>
            <a:r>
              <a:rPr lang="fa-IR" sz="2400" dirty="0" smtClean="0">
                <a:cs typeface="B Nazanin" pitchFamily="2" charset="-78"/>
              </a:rPr>
              <a:t> )                </a:t>
            </a:r>
            <a:endParaRPr lang="fa-IR" sz="2400" dirty="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Content Placeholder 2"/>
          <p:cNvSpPr>
            <a:spLocks noGrp="1"/>
          </p:cNvSpPr>
          <p:nvPr>
            <p:ph idx="1"/>
          </p:nvPr>
        </p:nvSpPr>
        <p:spPr>
          <a:xfrm>
            <a:off x="457200" y="404664"/>
            <a:ext cx="7715200" cy="5721499"/>
          </a:xfrm>
        </p:spPr>
        <p:txBody>
          <a:bodyPr>
            <a:normAutofit/>
          </a:bodyPr>
          <a:lstStyle/>
          <a:p>
            <a:pPr marL="0" indent="0" algn="r" rtl="1">
              <a:buNone/>
            </a:pPr>
            <a:r>
              <a:rPr lang="fa-IR" sz="2400" dirty="0" smtClean="0">
                <a:cs typeface="B Nazanin" pitchFamily="2" charset="-78"/>
              </a:rPr>
              <a:t>این سه نوع سیستم منطبق با شرایط اقتصادی وسیاسی موجود درهرکشور است که خود به 3 نظام زیر تقسیم بندی میگردد:</a:t>
            </a:r>
          </a:p>
          <a:p>
            <a:pPr marL="0" indent="0" algn="r" rtl="1">
              <a:buNone/>
            </a:pPr>
            <a:r>
              <a:rPr lang="fa-IR" sz="2400" b="1" dirty="0" smtClean="0">
                <a:solidFill>
                  <a:srgbClr val="FFFF00"/>
                </a:solidFill>
                <a:cs typeface="B Nazanin" pitchFamily="2" charset="-78"/>
              </a:rPr>
              <a:t>1.سرمایه داری وابسته </a:t>
            </a:r>
          </a:p>
          <a:p>
            <a:pPr marL="0" indent="0" algn="r" rtl="1">
              <a:buNone/>
            </a:pPr>
            <a:r>
              <a:rPr lang="fa-IR" sz="2400" b="1" dirty="0" smtClean="0">
                <a:solidFill>
                  <a:srgbClr val="FFFF00"/>
                </a:solidFill>
                <a:cs typeface="B Nazanin" pitchFamily="2" charset="-78"/>
              </a:rPr>
              <a:t>2.سرمایه داری </a:t>
            </a:r>
          </a:p>
          <a:p>
            <a:pPr marL="0" indent="0" algn="r" rtl="1">
              <a:buNone/>
            </a:pPr>
            <a:r>
              <a:rPr lang="fa-IR" sz="2400" b="1" dirty="0" smtClean="0">
                <a:solidFill>
                  <a:srgbClr val="FFFF00"/>
                </a:solidFill>
                <a:cs typeface="B Nazanin" pitchFamily="2" charset="-78"/>
              </a:rPr>
              <a:t>3.سوسیالیسم </a:t>
            </a:r>
          </a:p>
          <a:p>
            <a:pPr marL="0" indent="0" algn="r" rtl="1">
              <a:buNone/>
            </a:pPr>
            <a:r>
              <a:rPr lang="fa-IR" sz="2400" dirty="0" smtClean="0">
                <a:cs typeface="B Nazanin" pitchFamily="2" charset="-78"/>
              </a:rPr>
              <a:t>که درهر کشورترکیبی از دویا سه نظام به چشم می خورد وسیستمی که اکثریت جمعیت رادر برمی گیرد به عنوان نظام غالب معرفی وتلقی می گردد.حتی دربین کشورهای تابع یک نظام خاص میتوان تفاوت هایی رامشاهده کرد .همچنین این سیستم های سه گانه ثابت وغیر قابل تغییر نیستند .</a:t>
            </a:r>
            <a:endParaRPr lang="fa-IR" sz="2400" dirty="0">
              <a:cs typeface="B 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Title 1"/>
          <p:cNvSpPr>
            <a:spLocks noGrp="1"/>
          </p:cNvSpPr>
          <p:nvPr>
            <p:ph type="title"/>
          </p:nvPr>
        </p:nvSpPr>
        <p:spPr/>
        <p:txBody>
          <a:bodyPr>
            <a:noAutofit/>
          </a:bodyPr>
          <a:lstStyle/>
          <a:p>
            <a:pPr algn="ctr"/>
            <a:r>
              <a:rPr lang="fa-IR" sz="3600" dirty="0" smtClean="0">
                <a:cs typeface="B Nazanin" pitchFamily="2" charset="-78"/>
              </a:rPr>
              <a:t>تقسیم بندی ارائه خدمات سلامت درنظام معاونت عمومی </a:t>
            </a:r>
            <a:endParaRPr lang="fa-IR" sz="3600" dirty="0">
              <a:cs typeface="B Nazanin" pitchFamily="2" charset="-78"/>
            </a:endParaRPr>
          </a:p>
        </p:txBody>
      </p:sp>
      <p:sp>
        <p:nvSpPr>
          <p:cNvPr id="1048599" name="Content Placeholder 2"/>
          <p:cNvSpPr>
            <a:spLocks noGrp="1"/>
          </p:cNvSpPr>
          <p:nvPr>
            <p:ph idx="1"/>
          </p:nvPr>
        </p:nvSpPr>
        <p:spPr/>
        <p:txBody>
          <a:bodyPr>
            <a:normAutofit/>
          </a:bodyPr>
          <a:lstStyle/>
          <a:p>
            <a:pPr marL="0" indent="0" algn="r" rtl="1">
              <a:buNone/>
            </a:pPr>
            <a:r>
              <a:rPr lang="fa-IR" sz="2400" dirty="0" smtClean="0">
                <a:cs typeface="B Nazanin" pitchFamily="2" charset="-78"/>
              </a:rPr>
              <a:t>1.بیمارستان ها ودرمانگاه های دولتی </a:t>
            </a:r>
          </a:p>
          <a:p>
            <a:pPr marL="0" indent="0" algn="r" rtl="1">
              <a:buNone/>
            </a:pPr>
            <a:r>
              <a:rPr lang="fa-IR" sz="2400" dirty="0" smtClean="0">
                <a:cs typeface="B Nazanin" pitchFamily="2" charset="-78"/>
              </a:rPr>
              <a:t>2.مراقبت های درمانی که به عنوان جزئی ازبرنامه های تامین اجتماعی گروه های محدود وخاصی رادر برمی گیرد.</a:t>
            </a:r>
          </a:p>
          <a:p>
            <a:pPr marL="0" indent="0" algn="r" rtl="1">
              <a:buNone/>
            </a:pPr>
            <a:r>
              <a:rPr lang="fa-IR" sz="2400" dirty="0" smtClean="0">
                <a:cs typeface="B Nazanin" pitchFamily="2" charset="-78"/>
              </a:rPr>
              <a:t>3.خدمات درمانی بیمارستانها، درمانگاه ها و مطب خصوصی </a:t>
            </a:r>
            <a:endParaRPr lang="fa-IR" sz="2400" dirty="0">
              <a:cs typeface="B 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Title 1"/>
          <p:cNvSpPr>
            <a:spLocks noGrp="1"/>
          </p:cNvSpPr>
          <p:nvPr>
            <p:ph type="title"/>
          </p:nvPr>
        </p:nvSpPr>
        <p:spPr>
          <a:xfrm>
            <a:off x="1763688" y="267494"/>
            <a:ext cx="5904656" cy="497210"/>
          </a:xfrm>
        </p:spPr>
        <p:txBody>
          <a:bodyPr>
            <a:normAutofit fontScale="90000"/>
          </a:bodyPr>
          <a:lstStyle/>
          <a:p>
            <a:pPr algn="ctr"/>
            <a:r>
              <a:rPr lang="fa-IR" sz="3200" dirty="0" smtClean="0">
                <a:cs typeface="B Nazanin" pitchFamily="2" charset="-78"/>
              </a:rPr>
              <a:t>ویژگی های نظام مختلط (معاونت عمومی )</a:t>
            </a:r>
            <a:endParaRPr lang="fa-IR" sz="3200" dirty="0">
              <a:cs typeface="B Nazanin" pitchFamily="2" charset="-78"/>
            </a:endParaRPr>
          </a:p>
        </p:txBody>
      </p:sp>
      <p:sp>
        <p:nvSpPr>
          <p:cNvPr id="1048601" name="Content Placeholder 2"/>
          <p:cNvSpPr>
            <a:spLocks noGrp="1"/>
          </p:cNvSpPr>
          <p:nvPr>
            <p:ph idx="1"/>
          </p:nvPr>
        </p:nvSpPr>
        <p:spPr>
          <a:xfrm>
            <a:off x="251520" y="1196752"/>
            <a:ext cx="8064896" cy="5472608"/>
          </a:xfrm>
        </p:spPr>
        <p:txBody>
          <a:bodyPr>
            <a:normAutofit fontScale="96136"/>
          </a:bodyPr>
          <a:lstStyle/>
          <a:p>
            <a:pPr algn="r" rtl="1">
              <a:buFont typeface="Wingdings" pitchFamily="2" charset="2"/>
              <a:buChar char="q"/>
            </a:pPr>
            <a:r>
              <a:rPr lang="fa-IR" dirty="0" smtClean="0">
                <a:cs typeface="B Nazanin" pitchFamily="2" charset="-78"/>
              </a:rPr>
              <a:t>این شیوه بیشتر </a:t>
            </a:r>
            <a:r>
              <a:rPr lang="fa-IR" b="1" dirty="0" smtClean="0">
                <a:cs typeface="B Nazanin" pitchFamily="2" charset="-78"/>
              </a:rPr>
              <a:t>درکشورهای درحال توسعه </a:t>
            </a:r>
            <a:r>
              <a:rPr lang="fa-IR" dirty="0" smtClean="0">
                <a:cs typeface="B Nazanin" pitchFamily="2" charset="-78"/>
              </a:rPr>
              <a:t>ووابسته رواج دارد واین کشورها بیشتر در آسیا ، آفریقا وامریکای لاتین واقع اند .الجزایر، ترکیه ، شیلی ،کاستاریکا وایران از این نظام استفاده می کنند.</a:t>
            </a:r>
          </a:p>
          <a:p>
            <a:pPr algn="r" rtl="1">
              <a:buFont typeface="Wingdings" pitchFamily="2" charset="2"/>
              <a:buChar char="q"/>
            </a:pPr>
            <a:r>
              <a:rPr lang="fa-IR" dirty="0" smtClean="0">
                <a:cs typeface="B Nazanin" pitchFamily="2" charset="-78"/>
              </a:rPr>
              <a:t>مردم تحت پوشش بیمارستان ها مراکز بهداشتی هستند .برای کارکنان ادارات خدمات جداگانه ای ارائه می شود .درکشور ایران برای وزارت نفت ، ارتش و..خدمات درمانی درمراکز درمانی اختصاصی دراختیار پرسنل قرار داده می شود.</a:t>
            </a:r>
          </a:p>
          <a:p>
            <a:pPr algn="r" rtl="1">
              <a:buFont typeface="Wingdings" pitchFamily="2" charset="2"/>
              <a:buChar char="q"/>
            </a:pPr>
            <a:r>
              <a:rPr lang="fa-IR" dirty="0" smtClean="0">
                <a:cs typeface="B Nazanin" pitchFamily="2" charset="-78"/>
              </a:rPr>
              <a:t>گروه کثیری ازبیمه دولتی دریافت خدمات دارند ودرصد کمی ازطریق موسسات ومطب های </a:t>
            </a:r>
            <a:r>
              <a:rPr lang="fa-IR" dirty="0">
                <a:cs typeface="B Nazanin" pitchFamily="2" charset="-78"/>
              </a:rPr>
              <a:t>خصوصی دریافت خدمات دارند </a:t>
            </a:r>
            <a:r>
              <a:rPr lang="fa-IR" dirty="0" smtClean="0">
                <a:cs typeface="B Nazanin" pitchFamily="2" charset="-78"/>
              </a:rPr>
              <a:t>.</a:t>
            </a:r>
          </a:p>
          <a:p>
            <a:pPr algn="r" rtl="1">
              <a:buFont typeface="Wingdings" pitchFamily="2" charset="2"/>
              <a:buChar char="q"/>
            </a:pPr>
            <a:r>
              <a:rPr lang="fa-IR" dirty="0">
                <a:cs typeface="B Nazanin" pitchFamily="2" charset="-78"/>
              </a:rPr>
              <a:t>طب دولتی </a:t>
            </a:r>
            <a:r>
              <a:rPr lang="fa-IR" dirty="0" smtClean="0">
                <a:cs typeface="B Nazanin" pitchFamily="2" charset="-78"/>
              </a:rPr>
              <a:t>،طب خصوصی، خیریه ، موسسات مختلف وبیمه </a:t>
            </a:r>
            <a:r>
              <a:rPr lang="fa-IR" dirty="0">
                <a:cs typeface="B Nazanin" pitchFamily="2" charset="-78"/>
              </a:rPr>
              <a:t>های اجتماعی درمانی هرکدام برای خود مستقلا عمل می </a:t>
            </a:r>
            <a:r>
              <a:rPr lang="fa-IR" dirty="0" smtClean="0">
                <a:cs typeface="B Nazanin" pitchFamily="2" charset="-78"/>
              </a:rPr>
              <a:t>کنند.</a:t>
            </a:r>
            <a:endParaRPr lang="fa-IR" dirty="0">
              <a:cs typeface="B Nazanin" pitchFamily="2" charset="-78"/>
            </a:endParaRPr>
          </a:p>
          <a:p>
            <a:pPr algn="r" rtl="1">
              <a:buFont typeface="Wingdings" pitchFamily="2" charset="2"/>
              <a:buChar char="q"/>
            </a:pPr>
            <a:r>
              <a:rPr lang="fa-IR" dirty="0" smtClean="0">
                <a:cs typeface="B Nazanin" pitchFamily="2" charset="-78"/>
              </a:rPr>
              <a:t>عرضه خدمات بهداشتی اشکال متنوع داشته وغالبا تحت تجدید نظر وتغییر مداوم است .</a:t>
            </a:r>
          </a:p>
          <a:p>
            <a:pPr algn="r" rtl="1">
              <a:buFont typeface="Wingdings" pitchFamily="2" charset="2"/>
              <a:buChar char="q"/>
            </a:pPr>
            <a:r>
              <a:rPr lang="fa-IR" dirty="0" smtClean="0">
                <a:cs typeface="B Nazanin" pitchFamily="2" charset="-78"/>
              </a:rPr>
              <a:t>توزیع امکانات اغلب </a:t>
            </a:r>
            <a:r>
              <a:rPr lang="fa-IR" b="1" dirty="0" smtClean="0">
                <a:cs typeface="B Nazanin" pitchFamily="2" charset="-78"/>
              </a:rPr>
              <a:t>ناعادلانه </a:t>
            </a:r>
            <a:r>
              <a:rPr lang="fa-IR" dirty="0" smtClean="0">
                <a:cs typeface="B Nazanin" pitchFamily="2" charset="-78"/>
              </a:rPr>
              <a:t>بوده ودرشهرهای بزرگ متراکم است وروستاها از این امکانات درمانی مناسب محرومند.</a:t>
            </a:r>
          </a:p>
          <a:p>
            <a:pPr algn="r" rtl="1">
              <a:buFont typeface="Wingdings" pitchFamily="2" charset="2"/>
              <a:buChar char="q"/>
            </a:pPr>
            <a:r>
              <a:rPr lang="fa-IR" dirty="0" smtClean="0">
                <a:cs typeface="B Nazanin" pitchFamily="2" charset="-78"/>
              </a:rPr>
              <a:t>موسسات دولتی درارائه خدمات وامکانات ازنظر </a:t>
            </a:r>
            <a:r>
              <a:rPr lang="fa-IR" b="1" dirty="0" smtClean="0">
                <a:cs typeface="B Nazanin" pitchFamily="2" charset="-78"/>
              </a:rPr>
              <a:t>بودجه وپرسنل </a:t>
            </a:r>
            <a:r>
              <a:rPr lang="fa-IR" dirty="0" smtClean="0">
                <a:cs typeface="B Nazanin" pitchFamily="2" charset="-78"/>
              </a:rPr>
              <a:t>به نسبت مراجعه افراد دچار کمبودهای جدی بوده وتلاشی جهت رفع آن ندارد.</a:t>
            </a:r>
          </a:p>
          <a:p>
            <a:pPr algn="r" rtl="1">
              <a:buFont typeface="Wingdings" pitchFamily="2" charset="2"/>
              <a:buChar char="q"/>
            </a:pPr>
            <a:r>
              <a:rPr lang="fa-IR" dirty="0" smtClean="0">
                <a:cs typeface="B Nazanin" pitchFamily="2" charset="-78"/>
              </a:rPr>
              <a:t>پزشکان در بخش خصوصی سهیم وشاغلند وعملا تمام وقت بودن آنها ناموفق بوده وبه صورت نیمه وقت در می آید .</a:t>
            </a:r>
            <a:r>
              <a:rPr lang="fa-IR" b="1" dirty="0" smtClean="0">
                <a:cs typeface="B Nazanin" pitchFamily="2" charset="-78"/>
              </a:rPr>
              <a:t>کار پزشکی از کیفیت مطلوب برخوردار نیست .</a:t>
            </a:r>
          </a:p>
          <a:p>
            <a:pPr algn="r" rtl="1">
              <a:buFont typeface="Wingdings" pitchFamily="2" charset="2"/>
              <a:buChar char="q"/>
            </a:pPr>
            <a:endParaRPr lang="fa-IR" dirty="0" smtClean="0">
              <a:cs typeface="B Nazanin" pitchFamily="2" charset="-78"/>
            </a:endParaRPr>
          </a:p>
          <a:p>
            <a:pPr algn="r" rtl="1">
              <a:buFont typeface="Wingdings" pitchFamily="2" charset="2"/>
              <a:buChar char="q"/>
            </a:pPr>
            <a:endParaRPr lang="fa-IR" dirty="0" smtClean="0">
              <a:cs typeface="B Nazanin" pitchFamily="2" charset="-78"/>
            </a:endParaRPr>
          </a:p>
          <a:p>
            <a:pPr algn="r" rtl="1">
              <a:buFont typeface="Wingdings" pitchFamily="2" charset="2"/>
              <a:buChar char="q"/>
            </a:pPr>
            <a:endParaRPr lang="fa-IR" dirty="0" smtClean="0">
              <a:cs typeface="B Nazanin" pitchFamily="2" charset="-78"/>
            </a:endParaRPr>
          </a:p>
          <a:p>
            <a:pPr algn="r" rtl="1">
              <a:buFont typeface="Wingdings" pitchFamily="2" charset="2"/>
              <a:buChar char="q"/>
            </a:pPr>
            <a:endParaRPr lang="fa-IR" dirty="0" smtClean="0">
              <a:cs typeface="B Nazanin" pitchFamily="2" charset="-78"/>
            </a:endParaRPr>
          </a:p>
          <a:p>
            <a:pPr marL="0" indent="0" algn="r" rtl="1">
              <a:buNone/>
            </a:pPr>
            <a:endParaRPr lang="fa-IR" dirty="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Content Placeholder 2"/>
          <p:cNvSpPr>
            <a:spLocks noGrp="1"/>
          </p:cNvSpPr>
          <p:nvPr>
            <p:ph idx="1"/>
          </p:nvPr>
        </p:nvSpPr>
        <p:spPr>
          <a:xfrm>
            <a:off x="457200" y="260648"/>
            <a:ext cx="8003232" cy="5865515"/>
          </a:xfrm>
        </p:spPr>
        <p:txBody>
          <a:bodyPr>
            <a:normAutofit fontScale="92955"/>
          </a:bodyPr>
          <a:lstStyle/>
          <a:p>
            <a:pPr algn="just" rtl="1">
              <a:buFont typeface="Wingdings" pitchFamily="2" charset="2"/>
              <a:buChar char="q"/>
            </a:pPr>
            <a:r>
              <a:rPr lang="fa-IR" dirty="0">
                <a:cs typeface="B Nazanin" pitchFamily="2" charset="-78"/>
              </a:rPr>
              <a:t>ازآنجا که بخش دولتی قادر به تامین حقوق کارکنان وپزشکان مطابق با بخش خصوصی نیست آنها را از طریق انتصاب به سایر مشاغل وبا طبابت خصوصی ارضاء می نماید .</a:t>
            </a:r>
          </a:p>
          <a:p>
            <a:pPr algn="just" rtl="1">
              <a:buFont typeface="Wingdings" pitchFamily="2" charset="2"/>
              <a:buChar char="q"/>
            </a:pPr>
            <a:r>
              <a:rPr lang="fa-IR" dirty="0">
                <a:cs typeface="B Nazanin" pitchFamily="2" charset="-78"/>
              </a:rPr>
              <a:t> برنامه ریزی بهداشتی الگودار واغلب قائم به فرد است .</a:t>
            </a:r>
          </a:p>
          <a:p>
            <a:pPr algn="just" rtl="1">
              <a:buFont typeface="Wingdings" pitchFamily="2" charset="2"/>
              <a:buChar char="q"/>
            </a:pPr>
            <a:r>
              <a:rPr lang="fa-IR" dirty="0">
                <a:cs typeface="B Nazanin" pitchFamily="2" charset="-78"/>
              </a:rPr>
              <a:t>تامین کننده خدمات بهداشتی وطب پیش گیری عمدتا دولت است وسایر بخش ها عمدتا به درمان اشتغال دارند.</a:t>
            </a:r>
          </a:p>
          <a:p>
            <a:pPr algn="just" rtl="1">
              <a:buFont typeface="Wingdings" pitchFamily="2" charset="2"/>
              <a:buChar char="q"/>
            </a:pPr>
            <a:r>
              <a:rPr lang="fa-IR" dirty="0" smtClean="0">
                <a:cs typeface="B Nazanin" pitchFamily="2" charset="-78"/>
              </a:rPr>
              <a:t>سیستم جامع مناسب برای بیماران غالبا وجود ندارد ولذا مراجعات بی مورد وبی نتیجه زیاد است.</a:t>
            </a:r>
          </a:p>
          <a:p>
            <a:pPr algn="just" rtl="1">
              <a:buFont typeface="Wingdings" pitchFamily="2" charset="2"/>
              <a:buChar char="q"/>
            </a:pPr>
            <a:r>
              <a:rPr lang="fa-IR" dirty="0" smtClean="0">
                <a:cs typeface="B Nazanin" pitchFamily="2" charset="-78"/>
              </a:rPr>
              <a:t>تعدادمراکز وعدم هماهنگی بین آنها دوباره کاری ، تداخل وعدم کارائی رامنجر می شودوسیستم آمارگیری وثبت اطلاعات وارزشیابی مداوم اغلب وجود نداشته ویا ناقص است.</a:t>
            </a:r>
          </a:p>
          <a:p>
            <a:pPr algn="just" rtl="1">
              <a:buFont typeface="Wingdings" pitchFamily="2" charset="2"/>
              <a:buChar char="q"/>
            </a:pPr>
            <a:r>
              <a:rPr lang="fa-IR" dirty="0" smtClean="0">
                <a:cs typeface="B Nazanin" pitchFamily="2" charset="-78"/>
              </a:rPr>
              <a:t>بخش خصوصی بدون دخالت درطب پیش گیری، به درمان می پردازدو جاذبه بخش خصوصی موجب بی اعتباری بخش دولتی وسیر یک جانبه مردم ونیروی انسانی پزشکی به سوی خود می شود.</a:t>
            </a:r>
          </a:p>
          <a:p>
            <a:pPr algn="just" rtl="1">
              <a:buFont typeface="Wingdings" pitchFamily="2" charset="2"/>
              <a:buChar char="q"/>
            </a:pPr>
            <a:r>
              <a:rPr lang="fa-IR" dirty="0" smtClean="0">
                <a:cs typeface="B Nazanin" pitchFamily="2" charset="-78"/>
              </a:rPr>
              <a:t>تعهدات دولت درمهاربخش خصوصی ازطریق تعیین تعرفه های خدمات پزشکی ونرخ ویزیت پزشکان </a:t>
            </a:r>
            <a:r>
              <a:rPr lang="fa-IR" dirty="0">
                <a:cs typeface="B Nazanin" pitchFamily="2" charset="-78"/>
              </a:rPr>
              <a:t>همچنین </a:t>
            </a:r>
            <a:r>
              <a:rPr lang="fa-IR" dirty="0" smtClean="0">
                <a:cs typeface="B Nazanin" pitchFamily="2" charset="-78"/>
              </a:rPr>
              <a:t>دریافت مالیات از درآمد ، اغلب نتوانسته است موفق باشد .</a:t>
            </a:r>
          </a:p>
          <a:p>
            <a:pPr algn="just" rtl="1">
              <a:buFont typeface="Wingdings" pitchFamily="2" charset="2"/>
              <a:buChar char="q"/>
            </a:pPr>
            <a:r>
              <a:rPr lang="fa-IR" dirty="0" smtClean="0">
                <a:cs typeface="B Nazanin" pitchFamily="2" charset="-78"/>
              </a:rPr>
              <a:t>دولت برای بخش خصوصی رقیب پرتوان نیست وبخش های خصوصی روزبه روز خدمات ویژه وپیشرفته را بخود اختصاص می دهد به گونه ای که بخش های دولتی را نیازمند خود می سازد.</a:t>
            </a:r>
          </a:p>
          <a:p>
            <a:pPr algn="just" rtl="1">
              <a:buFont typeface="Wingdings" pitchFamily="2" charset="2"/>
              <a:buChar char="q"/>
            </a:pPr>
            <a:endParaRPr lang="fa-IR" dirty="0" smtClean="0">
              <a:cs typeface="B Nazanin" pitchFamily="2" charset="-78"/>
            </a:endParaRPr>
          </a:p>
          <a:p>
            <a:pPr algn="just" rtl="1">
              <a:buFont typeface="Wingdings" pitchFamily="2" charset="2"/>
              <a:buChar char="q"/>
            </a:pPr>
            <a:endParaRPr lang="fa-IR" dirty="0" smtClean="0">
              <a:cs typeface="B Nazanin" pitchFamily="2" charset="-78"/>
            </a:endParaRPr>
          </a:p>
          <a:p>
            <a:pPr algn="just" rtl="1">
              <a:buFont typeface="Wingdings" pitchFamily="2" charset="2"/>
              <a:buChar char="q"/>
            </a:pPr>
            <a:endParaRPr lang="fa-IR" dirty="0" smtClean="0">
              <a:cs typeface="B Nazanin" pitchFamily="2" charset="-78"/>
            </a:endParaRPr>
          </a:p>
          <a:p>
            <a:pPr algn="just" rtl="1">
              <a:buFont typeface="Wingdings" pitchFamily="2" charset="2"/>
              <a:buChar char="q"/>
            </a:pPr>
            <a:endParaRPr lang="fa-IR" dirty="0">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Content Placeholder 2"/>
          <p:cNvSpPr>
            <a:spLocks noGrp="1"/>
          </p:cNvSpPr>
          <p:nvPr>
            <p:ph idx="1"/>
          </p:nvPr>
        </p:nvSpPr>
        <p:spPr>
          <a:xfrm>
            <a:off x="457200" y="260648"/>
            <a:ext cx="7931224" cy="6597352"/>
          </a:xfrm>
        </p:spPr>
        <p:txBody>
          <a:bodyPr>
            <a:noAutofit/>
          </a:bodyPr>
          <a:lstStyle/>
          <a:p>
            <a:pPr algn="just" rtl="1">
              <a:buFont typeface="Wingdings" pitchFamily="2" charset="2"/>
              <a:buChar char="q"/>
            </a:pPr>
            <a:r>
              <a:rPr lang="fa-IR" sz="2300" dirty="0">
                <a:cs typeface="B Nazanin" pitchFamily="2" charset="-78"/>
              </a:rPr>
              <a:t>بی سوادی ، ناکافی بودن آموزش های بهداشتی وعدم مشارکت مردم در برنامه ریزی ،واجرای برنامه بهداشتی بر مشکلات این سیستم می افزاید</a:t>
            </a:r>
            <a:r>
              <a:rPr lang="fa-IR" sz="2300" dirty="0" smtClean="0">
                <a:cs typeface="B Nazanin" pitchFamily="2" charset="-78"/>
              </a:rPr>
              <a:t>.</a:t>
            </a:r>
          </a:p>
          <a:p>
            <a:pPr algn="just" rtl="1">
              <a:buFont typeface="Wingdings" pitchFamily="2" charset="2"/>
              <a:buChar char="q"/>
            </a:pPr>
            <a:endParaRPr lang="fa-IR" sz="2300" dirty="0">
              <a:cs typeface="B Nazanin" pitchFamily="2" charset="-78"/>
            </a:endParaRPr>
          </a:p>
          <a:p>
            <a:pPr algn="just" rtl="1">
              <a:buFont typeface="Wingdings" pitchFamily="2" charset="2"/>
              <a:buChar char="q"/>
            </a:pPr>
            <a:r>
              <a:rPr lang="fa-IR" sz="2300" dirty="0">
                <a:cs typeface="B Nazanin" pitchFamily="2" charset="-78"/>
              </a:rPr>
              <a:t>توزیع ناعادلانه ونامتناسب پزشکان یک مساله اصلی دراین کشورها است .درآمد پایین مردم بویژه درمناطق روستایی وفقرنشین ، عدم دخالت جدی دولت درتوزیع خدمات ونیروی انسانی ،عدم رضایت پزشکان ازمزایای شغل دولتی وشرایط زندگی درمناطق کوچک روستایی ،بازار پررونق طب خصوصی برای اقشارمرفه ، کمبود بودجه واعتبارات بهداشتی ازعوامل مهم وموثر دراین توزیع ناعادلانه هستند</a:t>
            </a:r>
            <a:r>
              <a:rPr lang="fa-IR" sz="2300" dirty="0" smtClean="0">
                <a:cs typeface="B Nazanin" pitchFamily="2" charset="-78"/>
              </a:rPr>
              <a:t>.</a:t>
            </a:r>
          </a:p>
          <a:p>
            <a:pPr marL="64008" indent="0" algn="just" rtl="1">
              <a:buNone/>
            </a:pPr>
            <a:endParaRPr lang="fa-IR" sz="2300" dirty="0">
              <a:cs typeface="B Nazanin" pitchFamily="2" charset="-78"/>
            </a:endParaRPr>
          </a:p>
          <a:p>
            <a:pPr algn="just" rtl="1">
              <a:buFont typeface="Wingdings" pitchFamily="2" charset="2"/>
              <a:buChar char="q"/>
            </a:pPr>
            <a:r>
              <a:rPr lang="fa-IR" sz="2300" dirty="0" smtClean="0">
                <a:cs typeface="B Nazanin" pitchFamily="2" charset="-78"/>
              </a:rPr>
              <a:t>قسمت اعظم بودجه ناچیز بهداشت ودرمان صرف ارائه خدمات پزشکی می شود وخدمات بهداشتی پوشش همگانی ندارد.</a:t>
            </a:r>
          </a:p>
          <a:p>
            <a:pPr algn="just" rtl="1">
              <a:buFont typeface="Wingdings" pitchFamily="2" charset="2"/>
              <a:buChar char="q"/>
            </a:pPr>
            <a:r>
              <a:rPr lang="fa-IR" sz="2300" dirty="0" smtClean="0">
                <a:cs typeface="B Nazanin" pitchFamily="2" charset="-78"/>
              </a:rPr>
              <a:t>عرضه خدمات بیشتربرمبنای تقاضا است تارفع نیاز ، ازاین رو باسیاست های ایجاد بازار برای صنایع دارویی وتکنولوژی وابسته ومصرفی کردن این کشورهاهماهنگی می کند.</a:t>
            </a:r>
            <a:endParaRPr lang="fa-IR" sz="2300" dirty="0">
              <a:cs typeface="B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Title 1"/>
          <p:cNvSpPr>
            <a:spLocks noGrp="1"/>
          </p:cNvSpPr>
          <p:nvPr>
            <p:ph type="title"/>
          </p:nvPr>
        </p:nvSpPr>
        <p:spPr>
          <a:xfrm>
            <a:off x="457200" y="267494"/>
            <a:ext cx="8229600" cy="641226"/>
          </a:xfrm>
        </p:spPr>
        <p:txBody>
          <a:bodyPr>
            <a:normAutofit fontScale="90000"/>
          </a:bodyPr>
          <a:lstStyle/>
          <a:p>
            <a:pPr algn="ctr"/>
            <a:r>
              <a:rPr lang="fa-IR" sz="3200" dirty="0" smtClean="0">
                <a:cs typeface="B Nazanin" pitchFamily="2" charset="-78"/>
              </a:rPr>
              <a:t>ویژگی های بیمه بهداشتی(بیمه پزشکی)</a:t>
            </a:r>
            <a:endParaRPr lang="fa-IR" sz="3200" dirty="0">
              <a:cs typeface="B Nazanin" pitchFamily="2" charset="-78"/>
            </a:endParaRPr>
          </a:p>
        </p:txBody>
      </p:sp>
      <p:sp>
        <p:nvSpPr>
          <p:cNvPr id="1048605" name="Content Placeholder 2"/>
          <p:cNvSpPr>
            <a:spLocks noGrp="1"/>
          </p:cNvSpPr>
          <p:nvPr>
            <p:ph idx="1"/>
          </p:nvPr>
        </p:nvSpPr>
        <p:spPr>
          <a:xfrm>
            <a:off x="457200" y="1124744"/>
            <a:ext cx="7283152" cy="5330064"/>
          </a:xfrm>
        </p:spPr>
        <p:txBody>
          <a:bodyPr>
            <a:noAutofit/>
          </a:bodyPr>
          <a:lstStyle/>
          <a:p>
            <a:pPr algn="just" rtl="1">
              <a:buFont typeface="Wingdings" pitchFamily="2" charset="2"/>
              <a:buChar char="ü"/>
            </a:pPr>
            <a:r>
              <a:rPr lang="fa-IR" sz="2400" dirty="0" smtClean="0">
                <a:cs typeface="B Nazanin" pitchFamily="2" charset="-78"/>
              </a:rPr>
              <a:t>در قالب کلی تامین اجتماعی بصورت کامل وتمام درکشورهایی مانند( دانمارک ، نروژ، فنلاند) یاقسمتی (اتریش ، سوئیس وژاپن وایالت متحده آمریکا)ازجمعیت رادرازای پرداخت حق بیمه برای دریافت خدمات بویژه خدمات درمانی بیمه می کند.</a:t>
            </a:r>
          </a:p>
          <a:p>
            <a:pPr algn="just" rtl="1">
              <a:buFont typeface="Wingdings" pitchFamily="2" charset="2"/>
              <a:buChar char="ü"/>
            </a:pPr>
            <a:r>
              <a:rPr lang="fa-IR" sz="2400" dirty="0" smtClean="0">
                <a:cs typeface="B Nazanin" pitchFamily="2" charset="-78"/>
              </a:rPr>
              <a:t>بطورعمده درکشورهای صنعتی پیشرفته جریان دارد .دراروپای غربی ،امریکای شمالی وشامل ژاپن ، اسرائیل ، استرالیا وزلاندلو باسیستم اقتصاد سرمایه داری اجرامی شود.</a:t>
            </a:r>
          </a:p>
          <a:p>
            <a:pPr algn="just" rtl="1">
              <a:buFont typeface="Wingdings" pitchFamily="2" charset="2"/>
              <a:buChar char="ü"/>
            </a:pPr>
            <a:r>
              <a:rPr lang="fa-IR" sz="2400" dirty="0" smtClean="0">
                <a:cs typeface="B Nazanin" pitchFamily="2" charset="-78"/>
              </a:rPr>
              <a:t> پزشکان </a:t>
            </a:r>
            <a:r>
              <a:rPr lang="fa-IR" sz="2400" dirty="0">
                <a:cs typeface="B Nazanin" pitchFamily="2" charset="-78"/>
              </a:rPr>
              <a:t>دراین روش به صورت خرید خدمت </a:t>
            </a:r>
            <a:r>
              <a:rPr lang="fa-IR" sz="2400" dirty="0" smtClean="0">
                <a:cs typeface="B Nazanin" pitchFamily="2" charset="-78"/>
              </a:rPr>
              <a:t>بکارگمارده می شوند.</a:t>
            </a:r>
          </a:p>
          <a:p>
            <a:pPr algn="just" rtl="1">
              <a:buFont typeface="Wingdings" pitchFamily="2" charset="2"/>
              <a:buChar char="ü"/>
            </a:pPr>
            <a:r>
              <a:rPr lang="fa-IR" sz="2400" dirty="0" smtClean="0">
                <a:cs typeface="B Nazanin" pitchFamily="2" charset="-78"/>
              </a:rPr>
              <a:t>تمام یاقسمتی ازاین خدمات اعم ازآن که ازبخش  خصوصی یادولتی تامین شده باشد غالبا به روش (</a:t>
            </a:r>
            <a:r>
              <a:rPr lang="en-US" sz="2400" dirty="0" smtClean="0">
                <a:cs typeface="B Nazanin" pitchFamily="2" charset="-78"/>
              </a:rPr>
              <a:t>Fee For Service</a:t>
            </a:r>
            <a:r>
              <a:rPr lang="fa-IR" sz="2400" dirty="0" smtClean="0">
                <a:cs typeface="B Nazanin" pitchFamily="2" charset="-78"/>
              </a:rPr>
              <a:t>) به وسیله پزشکان وموسسات پزشکی ارائه می شود .</a:t>
            </a:r>
          </a:p>
          <a:p>
            <a:pPr algn="just" rtl="1">
              <a:buFont typeface="Wingdings" pitchFamily="2" charset="2"/>
              <a:buChar char="ü"/>
            </a:pPr>
            <a:r>
              <a:rPr lang="fa-IR" sz="2400" dirty="0" smtClean="0">
                <a:cs typeface="B Nazanin" pitchFamily="2" charset="-78"/>
              </a:rPr>
              <a:t>دولت قسمت اعظم بیمه راتامین می کند وهمه بیمه شدگان هزینه های مربوط به درمان را به نوعی پرداخت می کنند .</a:t>
            </a:r>
          </a:p>
          <a:p>
            <a:pPr algn="just" rtl="1">
              <a:buFont typeface="Wingdings" pitchFamily="2" charset="2"/>
              <a:buChar char="ü"/>
            </a:pPr>
            <a:endParaRPr lang="fa-IR" sz="2400" dirty="0">
              <a:cs typeface="B 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Content Placeholder 2"/>
          <p:cNvSpPr>
            <a:spLocks noGrp="1"/>
          </p:cNvSpPr>
          <p:nvPr>
            <p:ph idx="1"/>
          </p:nvPr>
        </p:nvSpPr>
        <p:spPr>
          <a:xfrm>
            <a:off x="457200" y="476672"/>
            <a:ext cx="8229600" cy="5978136"/>
          </a:xfrm>
        </p:spPr>
        <p:txBody>
          <a:bodyPr>
            <a:normAutofit fontScale="94773" lnSpcReduction="20000"/>
          </a:bodyPr>
          <a:lstStyle/>
          <a:p>
            <a:pPr algn="just" rtl="1"/>
            <a:r>
              <a:rPr lang="fa-IR" dirty="0">
                <a:cs typeface="B Nazanin" pitchFamily="2" charset="-78"/>
              </a:rPr>
              <a:t>تفاوتهایی دربیمه کشورها وجود دارد واشکال متنوعی دارد به عنوان مثال در اسرائیل خدمات بیمه کاملا غیردولتی ودرامریکا هم دولتی وهم خصوصی وجود داردوسیستم غیر دولتی پوشش بیشتری دارد</a:t>
            </a:r>
            <a:r>
              <a:rPr lang="fa-IR" dirty="0" smtClean="0">
                <a:cs typeface="B Nazanin" pitchFamily="2" charset="-78"/>
              </a:rPr>
              <a:t>.</a:t>
            </a:r>
          </a:p>
          <a:p>
            <a:pPr marL="64008" indent="0" algn="just" rtl="1">
              <a:buNone/>
            </a:pPr>
            <a:endParaRPr lang="fa-IR" dirty="0">
              <a:cs typeface="B Nazanin" pitchFamily="2" charset="-78"/>
            </a:endParaRPr>
          </a:p>
          <a:p>
            <a:pPr algn="just" rtl="1"/>
            <a:r>
              <a:rPr lang="fa-IR" dirty="0">
                <a:cs typeface="B Nazanin" pitchFamily="2" charset="-78"/>
              </a:rPr>
              <a:t>دراین روش هرخدمت براساس نرخ دولتی تعیین شده ،توسط سازمان بیمه گراعلام وارزیابی وخریداری می شود </a:t>
            </a:r>
            <a:r>
              <a:rPr lang="fa-IR" dirty="0" smtClean="0">
                <a:cs typeface="B Nazanin" pitchFamily="2" charset="-78"/>
              </a:rPr>
              <a:t>.</a:t>
            </a:r>
          </a:p>
          <a:p>
            <a:pPr marL="64008" indent="0" algn="just" rtl="1">
              <a:buNone/>
            </a:pPr>
            <a:endParaRPr lang="fa-IR" dirty="0">
              <a:cs typeface="B Nazanin" pitchFamily="2" charset="-78"/>
            </a:endParaRPr>
          </a:p>
          <a:p>
            <a:pPr algn="just" rtl="1"/>
            <a:r>
              <a:rPr lang="fa-IR" dirty="0">
                <a:cs typeface="B Nazanin" pitchFamily="2" charset="-78"/>
              </a:rPr>
              <a:t>دراین نوع نظام هماهنگی های لازم بین مراقبت های بهداشت عمومی (پیشگیری) ومراقبت های درمانی وجود ندارد .</a:t>
            </a:r>
          </a:p>
          <a:p>
            <a:pPr algn="just" rtl="1"/>
            <a:r>
              <a:rPr lang="fa-IR" dirty="0">
                <a:cs typeface="B Nazanin" pitchFamily="2" charset="-78"/>
              </a:rPr>
              <a:t>خدمات بهداشتی عمومی وفردی عمدتابه عهده دولت قرار دارد وبخش اعظم موسسات مربوط به بیمه وبخش خصوصی به عرضه خدمات درمانی اشتغال دارند.</a:t>
            </a:r>
          </a:p>
          <a:p>
            <a:pPr algn="just" rtl="1"/>
            <a:r>
              <a:rPr lang="fa-IR" dirty="0">
                <a:cs typeface="B Nazanin" pitchFamily="2" charset="-78"/>
              </a:rPr>
              <a:t>تلاش عمومی این کشورها اتخاذ هماهنگی بین سیاست های اجتماعی وبهداشتی باهدف ترغیب بخش خصوصی وموسسات بیمه های درمانی که دامنه فعالیت های راتنها در بخش درمان متمرکز نکنند وپیش گیری فردی ، توانبخشی ونوتوانی رادر برنامه های خود بگنجانند.</a:t>
            </a:r>
          </a:p>
          <a:p>
            <a:pPr algn="just" rtl="1"/>
            <a:endParaRPr lang="fa-IR" dirty="0">
              <a:cs typeface="B Nazanin" pitchFamily="2" charset="-78"/>
            </a:endParaRPr>
          </a:p>
          <a:p>
            <a:pPr algn="just" rtl="1"/>
            <a:endParaRPr lang="fa-IR" dirty="0">
              <a:cs typeface="B Nazanin" pitchFamily="2" charset="-78"/>
            </a:endParaRPr>
          </a:p>
          <a:p>
            <a:pPr algn="just" rtl="1"/>
            <a:endParaRPr lang="fa-IR" dirty="0">
              <a:cs typeface="B Nazanin" pitchFamily="2" charset="-78"/>
            </a:endParaRPr>
          </a:p>
          <a:p>
            <a:pPr algn="just" rtl="1"/>
            <a:endParaRPr lang="fa-IR" dirty="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Content Placeholder 2"/>
          <p:cNvSpPr>
            <a:spLocks noGrp="1"/>
          </p:cNvSpPr>
          <p:nvPr>
            <p:ph idx="1"/>
          </p:nvPr>
        </p:nvSpPr>
        <p:spPr>
          <a:xfrm>
            <a:off x="457200" y="332656"/>
            <a:ext cx="7283152" cy="5793507"/>
          </a:xfrm>
        </p:spPr>
        <p:txBody>
          <a:bodyPr>
            <a:normAutofit/>
          </a:bodyPr>
          <a:lstStyle/>
          <a:p>
            <a:pPr marL="0" indent="0" algn="r" rtl="1">
              <a:buNone/>
            </a:pPr>
            <a:r>
              <a:rPr lang="fa-IR" sz="2800" dirty="0" smtClean="0">
                <a:cs typeface="B Nazanin" pitchFamily="2" charset="-78"/>
              </a:rPr>
              <a:t>عوارض مهم این نظام : </a:t>
            </a:r>
          </a:p>
          <a:p>
            <a:pPr algn="just" rtl="1">
              <a:buFont typeface="Wingdings" pitchFamily="2" charset="2"/>
              <a:buChar char="v"/>
            </a:pPr>
            <a:r>
              <a:rPr lang="fa-IR" sz="2800" b="1" dirty="0" smtClean="0">
                <a:solidFill>
                  <a:srgbClr val="FF0000"/>
                </a:solidFill>
                <a:cs typeface="B Nazanin" pitchFamily="2" charset="-78"/>
              </a:rPr>
              <a:t>مصرفی کردم مردم </a:t>
            </a:r>
            <a:r>
              <a:rPr lang="fa-IR" sz="2800" dirty="0" smtClean="0">
                <a:cs typeface="B Nazanin" pitchFamily="2" charset="-78"/>
              </a:rPr>
              <a:t>در زمینه دارویی وبرخی خدمات وابسته پزشکی می باشد .</a:t>
            </a:r>
          </a:p>
          <a:p>
            <a:pPr algn="just" rtl="1">
              <a:buFont typeface="Wingdings" pitchFamily="2" charset="2"/>
              <a:buChar char="v"/>
            </a:pPr>
            <a:r>
              <a:rPr lang="fa-IR" sz="2800" dirty="0" smtClean="0">
                <a:cs typeface="B Nazanin" pitchFamily="2" charset="-78"/>
              </a:rPr>
              <a:t>درکشورهای درحال توسعه که به این شیوه رو آورده اند ازیاد مصرف دارو سودهای کلان رامتوجه شرکتهای دارویی چند ملیتی می نماید .</a:t>
            </a:r>
          </a:p>
          <a:p>
            <a:pPr algn="just" rtl="1">
              <a:buFont typeface="Wingdings" pitchFamily="2" charset="2"/>
              <a:buChar char="v"/>
            </a:pPr>
            <a:r>
              <a:rPr lang="fa-IR" sz="2800" dirty="0" smtClean="0">
                <a:cs typeface="B Nazanin" pitchFamily="2" charset="-78"/>
              </a:rPr>
              <a:t>بازار فروش و مصرف بی رویه داروها آنچنان داغ است که کشورهای صادرکننده حتی می توانند داروهایی که زیان آوربودن آنها برای خودشان معلوم شده است را به خورد مردم محروم جوامع فوق بدهند . </a:t>
            </a:r>
          </a:p>
          <a:p>
            <a:pPr marL="0" indent="0" algn="r" rtl="1">
              <a:buNone/>
            </a:pPr>
            <a:endParaRPr lang="fa-IR" sz="2800" dirty="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Title 1"/>
          <p:cNvSpPr>
            <a:spLocks noGrp="1"/>
          </p:cNvSpPr>
          <p:nvPr>
            <p:ph type="title"/>
          </p:nvPr>
        </p:nvSpPr>
        <p:spPr>
          <a:xfrm>
            <a:off x="457200" y="267494"/>
            <a:ext cx="8229600" cy="857250"/>
          </a:xfrm>
        </p:spPr>
        <p:txBody>
          <a:bodyPr>
            <a:normAutofit/>
          </a:bodyPr>
          <a:lstStyle/>
          <a:p>
            <a:pPr algn="ctr"/>
            <a:r>
              <a:rPr lang="fa-IR" sz="3200" dirty="0" smtClean="0">
                <a:cs typeface="B Nazanin" pitchFamily="2" charset="-78"/>
              </a:rPr>
              <a:t>طب ملی </a:t>
            </a:r>
            <a:endParaRPr lang="fa-IR" sz="3200" dirty="0">
              <a:cs typeface="B Nazanin" pitchFamily="2" charset="-78"/>
            </a:endParaRPr>
          </a:p>
        </p:txBody>
      </p:sp>
      <p:sp>
        <p:nvSpPr>
          <p:cNvPr id="1048609" name="Content Placeholder 2"/>
          <p:cNvSpPr>
            <a:spLocks noGrp="1"/>
          </p:cNvSpPr>
          <p:nvPr>
            <p:ph idx="1"/>
          </p:nvPr>
        </p:nvSpPr>
        <p:spPr>
          <a:xfrm>
            <a:off x="457200" y="1052736"/>
            <a:ext cx="7715200" cy="5402072"/>
          </a:xfrm>
        </p:spPr>
        <p:txBody>
          <a:bodyPr>
            <a:noAutofit/>
          </a:bodyPr>
          <a:lstStyle/>
          <a:p>
            <a:pPr algn="just" rtl="1">
              <a:buBlip>
                <a:blip r:embed="rId2"/>
              </a:buBlip>
            </a:pPr>
            <a:r>
              <a:rPr lang="fa-IR" sz="2300" dirty="0" smtClean="0">
                <a:cs typeface="B Nazanin" pitchFamily="2" charset="-78"/>
              </a:rPr>
              <a:t>تمامی کشورهایی که ازنظام بیمه بهداشتی استفاده می کنند وتعمیم بیمه های درمانی درآنها تقریبا کل جمعیت کشور رادربرگرفته وپرداخت حق بیمه تمامابه عهده دولت است به سوی نظام طب ملی سیر می کنند.</a:t>
            </a:r>
          </a:p>
          <a:p>
            <a:pPr algn="just" rtl="1">
              <a:buBlip>
                <a:blip r:embed="rId2"/>
              </a:buBlip>
            </a:pPr>
            <a:r>
              <a:rPr lang="fa-IR" sz="2300" dirty="0" smtClean="0">
                <a:cs typeface="B Nazanin" pitchFamily="2" charset="-78"/>
              </a:rPr>
              <a:t>دراین سیستم کلیه مردم بایستی به طور یکسان تحت پوشش خدمات قراربگیرند . هزینه خدمات ازطریق مالیات تامین می شود. </a:t>
            </a:r>
          </a:p>
          <a:p>
            <a:pPr algn="just" rtl="1">
              <a:buBlip>
                <a:blip r:embed="rId2"/>
              </a:buBlip>
            </a:pPr>
            <a:r>
              <a:rPr lang="fa-IR" sz="2300" dirty="0" smtClean="0">
                <a:cs typeface="B Nazanin" pitchFamily="2" charset="-78"/>
              </a:rPr>
              <a:t>خدمات بهداشتی ودرمانی ازطریق موسسات دولتی وپرسنل وپزشکان استخدامی ارائه می شود .</a:t>
            </a:r>
          </a:p>
          <a:p>
            <a:pPr algn="just" rtl="1">
              <a:buBlip>
                <a:blip r:embed="rId2"/>
              </a:buBlip>
            </a:pPr>
            <a:r>
              <a:rPr lang="fa-IR" sz="2300" dirty="0" smtClean="0">
                <a:cs typeface="B Nazanin" pitchFamily="2" charset="-78"/>
              </a:rPr>
              <a:t>تمامی خدمات باید به طور رایگان تامین شود وتنها قسمتی از ارزش واقعی دارو درخدمات سرپایی دریافت می شود.</a:t>
            </a:r>
          </a:p>
          <a:p>
            <a:pPr algn="just" rtl="1">
              <a:buBlip>
                <a:blip r:embed="rId2"/>
              </a:buBlip>
            </a:pPr>
            <a:r>
              <a:rPr lang="fa-IR" sz="2300" dirty="0" smtClean="0">
                <a:cs typeface="B Nazanin" pitchFamily="2" charset="-78"/>
              </a:rPr>
              <a:t>کل سیستم خدمات درمانی وبهداشتی دراختیار دولت است وبیمه شده بابت حق تامین خدمات بهداشتی درمانی وجهی نمی پردازد .</a:t>
            </a:r>
          </a:p>
          <a:p>
            <a:pPr marL="0" indent="0" algn="just" rtl="1">
              <a:buNone/>
            </a:pPr>
            <a:endParaRPr lang="fa-IR" sz="2300" dirty="0">
              <a:cs typeface="B Nazanin" pitchFamily="2" charset="-78"/>
            </a:endParaRPr>
          </a:p>
          <a:p>
            <a:pPr algn="just" rtl="1">
              <a:buBlip>
                <a:blip r:embed="rId2"/>
              </a:buBlip>
            </a:pPr>
            <a:endParaRPr lang="fa-IR" sz="2300" dirty="0" smtClean="0">
              <a:cs typeface="B Nazanin" pitchFamily="2" charset="-78"/>
            </a:endParaRPr>
          </a:p>
          <a:p>
            <a:pPr algn="just" rtl="1">
              <a:buBlip>
                <a:blip r:embed="rId2"/>
              </a:buBlip>
            </a:pPr>
            <a:endParaRPr lang="fa-IR" sz="2300" dirty="0" smtClean="0">
              <a:cs typeface="B Nazanin" pitchFamily="2" charset="-78"/>
            </a:endParaRPr>
          </a:p>
          <a:p>
            <a:pPr algn="just" rtl="1">
              <a:buBlip>
                <a:blip r:embed="rId2"/>
              </a:buBlip>
            </a:pPr>
            <a:endParaRPr lang="fa-IR" sz="2300" dirty="0" smtClean="0">
              <a:cs typeface="B Nazanin" pitchFamily="2" charset="-78"/>
            </a:endParaRPr>
          </a:p>
          <a:p>
            <a:pPr algn="just" rtl="1">
              <a:buBlip>
                <a:blip r:embed="rId2"/>
              </a:buBlip>
            </a:pPr>
            <a:endParaRPr lang="fa-IR" sz="2300" dirty="0">
              <a:cs typeface="B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0" name="Content Placeholder 2"/>
          <p:cNvSpPr>
            <a:spLocks noGrp="1"/>
          </p:cNvSpPr>
          <p:nvPr>
            <p:ph idx="1"/>
          </p:nvPr>
        </p:nvSpPr>
        <p:spPr>
          <a:xfrm>
            <a:off x="457200" y="332656"/>
            <a:ext cx="7643192" cy="6525344"/>
          </a:xfrm>
        </p:spPr>
        <p:txBody>
          <a:bodyPr>
            <a:noAutofit/>
          </a:bodyPr>
          <a:lstStyle/>
          <a:p>
            <a:pPr algn="just" rtl="1">
              <a:buBlip>
                <a:blip r:embed="rId2"/>
              </a:buBlip>
            </a:pPr>
            <a:r>
              <a:rPr lang="fa-IR" sz="2300" dirty="0">
                <a:cs typeface="B Nazanin" pitchFamily="2" charset="-78"/>
              </a:rPr>
              <a:t>درکشورهای سوسیالیستی اجرا می شود .واین کشورها یاصنعتی وپیشرفته اند یادرحال صنعتی شدن هستند.</a:t>
            </a:r>
          </a:p>
          <a:p>
            <a:pPr algn="just" rtl="1">
              <a:buBlip>
                <a:blip r:embed="rId2"/>
              </a:buBlip>
            </a:pPr>
            <a:r>
              <a:rPr lang="fa-IR" sz="2300" dirty="0">
                <a:cs typeface="B Nazanin" pitchFamily="2" charset="-78"/>
              </a:rPr>
              <a:t>نظام طب ملی مشخصه خدمات بهداشتی در کشورهای سوسیالیستی است ولی الزاما مختص آنها نیست .(سوئد </a:t>
            </a:r>
            <a:r>
              <a:rPr lang="fa-IR" sz="2300" dirty="0" smtClean="0">
                <a:cs typeface="B Nazanin" pitchFamily="2" charset="-78"/>
              </a:rPr>
              <a:t>وانگلیس)</a:t>
            </a:r>
            <a:endParaRPr lang="fa-IR" sz="2300" dirty="0">
              <a:cs typeface="B Nazanin" pitchFamily="2" charset="-78"/>
            </a:endParaRPr>
          </a:p>
          <a:p>
            <a:pPr algn="just" rtl="1">
              <a:buBlip>
                <a:blip r:embed="rId2"/>
              </a:buBlip>
            </a:pPr>
            <a:r>
              <a:rPr lang="fa-IR" sz="2300" dirty="0" smtClean="0">
                <a:cs typeface="B Nazanin" pitchFamily="2" charset="-78"/>
              </a:rPr>
              <a:t>سطوح ملی ، ایالتی ومحلی به واحدهای خدماتی به نام بخش بهداشت تقسیم می شودوهربخش مسئولیت کامل همه خدمات بهداشتی درمانی رابه عهده دارد.</a:t>
            </a:r>
          </a:p>
          <a:p>
            <a:pPr algn="just" rtl="1">
              <a:buBlip>
                <a:blip r:embed="rId2"/>
              </a:buBlip>
            </a:pPr>
            <a:r>
              <a:rPr lang="fa-IR" sz="2300" dirty="0" smtClean="0">
                <a:cs typeface="B Nazanin" pitchFamily="2" charset="-78"/>
              </a:rPr>
              <a:t>گسترش مراقبت های پزشکی سرپایی به منظور بیماریابی وکاستن از بار خدمات بیمارستانی وتوزیع جغرافیایی امکانات برحسب جمعیت است.</a:t>
            </a:r>
            <a:endParaRPr lang="fa-IR" sz="2300" dirty="0">
              <a:cs typeface="B Nazanin" pitchFamily="2" charset="-78"/>
            </a:endParaRPr>
          </a:p>
          <a:p>
            <a:pPr algn="just" rtl="1">
              <a:buBlip>
                <a:blip r:embed="rId2"/>
              </a:buBlip>
            </a:pPr>
            <a:r>
              <a:rPr lang="fa-IR" sz="2300" dirty="0" smtClean="0">
                <a:cs typeface="B Nazanin" pitchFamily="2" charset="-78"/>
              </a:rPr>
              <a:t>تاکید اساسی درارائه خدمات پیش گیری از بیماری ها ، معاینات منظم دوره ای برای بیماریابی وپیگیری موارد وتوسعه خدمات بهداشتی بویژه درگروه های آسیب پذیر سنی وشغلی ومراقبت افرادمبتلا به بیماری های مزمن ،مبارزه باخطرات محیطی وشغلی ، مقابله بابیماری های عفونی وبهداشت مادروکودک می باشد .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Content Placeholder 2"/>
          <p:cNvSpPr>
            <a:spLocks noGrp="1"/>
          </p:cNvSpPr>
          <p:nvPr>
            <p:ph idx="1"/>
          </p:nvPr>
        </p:nvSpPr>
        <p:spPr>
          <a:xfrm>
            <a:off x="457200" y="764704"/>
            <a:ext cx="7931224" cy="5256584"/>
          </a:xfrm>
        </p:spPr>
        <p:txBody>
          <a:bodyPr>
            <a:noAutofit/>
          </a:bodyPr>
          <a:lstStyle/>
          <a:p>
            <a:pPr algn="just" rtl="1"/>
            <a:r>
              <a:rPr lang="fa-IR" sz="2300" dirty="0">
                <a:cs typeface="B Nazanin" pitchFamily="2" charset="-78"/>
              </a:rPr>
              <a:t>تاکید وتوجه کامل به مراقبت های محیطی ازطریق ایجاد مراکز بهداشت محل یاکارخانه درجوار جمعیتی است که باید مراقبت شوند .این مراکز بهداشت دارای متخصصین داخلی ، کودکان و...وسایر پرسنل بهداشتی مورد نیاز است .</a:t>
            </a:r>
          </a:p>
          <a:p>
            <a:pPr algn="just" rtl="1"/>
            <a:r>
              <a:rPr lang="fa-IR" sz="2300" dirty="0">
                <a:cs typeface="B Nazanin" pitchFamily="2" charset="-78"/>
              </a:rPr>
              <a:t>بازدید پزشک وپرستار ازمنازل نه تنها ازنظر حفظ تماس بابیمار ، بلکه از لحاظ ارزشیابی شرایط زندگی وانجام تغییرات درعواملی که دربهداشت فرد وسلامت جامع موثرند ، موردتوجه است.</a:t>
            </a:r>
          </a:p>
          <a:p>
            <a:pPr algn="just" rtl="1"/>
            <a:r>
              <a:rPr lang="fa-IR" sz="2300" dirty="0">
                <a:cs typeface="B Nazanin" pitchFamily="2" charset="-78"/>
              </a:rPr>
              <a:t>خدمات جامع سرپایی برای پیش گیری ودرمان توسط پلی کلینیک های محیطی بیمارستان به نواحی اطراف آن ارائه می شود .</a:t>
            </a:r>
          </a:p>
          <a:p>
            <a:pPr algn="just" rtl="1"/>
            <a:r>
              <a:rPr lang="fa-IR" sz="2300" dirty="0">
                <a:cs typeface="B Nazanin" pitchFamily="2" charset="-78"/>
              </a:rPr>
              <a:t>مراقبت های درمانی پاسیو موجود درکشورهای غربی دچار تحولات می شود اطباو بیمارستان ها به انتظار بیمار نمی نشینند بلکه درجهت پیش گیری ، بیماریابی وجلب بیماران به مراکز درمانی مربوطه اقدام می نمایند.</a:t>
            </a:r>
          </a:p>
          <a:p>
            <a:pPr algn="just" rtl="1"/>
            <a:endParaRPr lang="fa-IR" sz="2300" dirty="0">
              <a:cs typeface="B 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Content Placeholder 2"/>
          <p:cNvSpPr>
            <a:spLocks noGrp="1"/>
          </p:cNvSpPr>
          <p:nvPr>
            <p:ph idx="1"/>
          </p:nvPr>
        </p:nvSpPr>
        <p:spPr>
          <a:xfrm>
            <a:off x="457200" y="404664"/>
            <a:ext cx="7643192" cy="6050144"/>
          </a:xfrm>
        </p:spPr>
        <p:txBody>
          <a:bodyPr>
            <a:normAutofit fontScale="94792" lnSpcReduction="20000"/>
          </a:bodyPr>
          <a:lstStyle/>
          <a:p>
            <a:pPr algn="just" rtl="1"/>
            <a:r>
              <a:rPr lang="fa-IR" sz="2400" dirty="0">
                <a:cs typeface="B Nazanin" pitchFamily="2" charset="-78"/>
              </a:rPr>
              <a:t>انتقال مراکز فعالیت درحد بخش ها، هرکدام </a:t>
            </a:r>
            <a:r>
              <a:rPr lang="en-US" sz="2400" dirty="0">
                <a:cs typeface="B Nazanin" pitchFamily="2" charset="-78"/>
              </a:rPr>
              <a:t>sector </a:t>
            </a:r>
            <a:r>
              <a:rPr lang="fa-IR" sz="2400" dirty="0">
                <a:cs typeface="B Nazanin" pitchFamily="2" charset="-78"/>
              </a:rPr>
              <a:t>یابخش واحدی است که 3-6 هزار جمعیت که هریک در منطقه جغرافیایی معینی به سر می برند به </a:t>
            </a:r>
            <a:r>
              <a:rPr lang="fa-IR" sz="2400" dirty="0" smtClean="0">
                <a:cs typeface="B Nazanin" pitchFamily="2" charset="-78"/>
              </a:rPr>
              <a:t>عنوان یک </a:t>
            </a:r>
            <a:r>
              <a:rPr lang="fa-IR" sz="2400" dirty="0">
                <a:cs typeface="B Nazanin" pitchFamily="2" charset="-78"/>
              </a:rPr>
              <a:t>واحد بنیادی خدمات بهداشت ملی  محسوب می شودکه کوبائیان آن را </a:t>
            </a:r>
            <a:r>
              <a:rPr lang="en-US" sz="2400" dirty="0" err="1">
                <a:cs typeface="B Nazanin" pitchFamily="2" charset="-78"/>
              </a:rPr>
              <a:t>Sectorization</a:t>
            </a:r>
            <a:r>
              <a:rPr lang="en-US" sz="2400" dirty="0">
                <a:cs typeface="B Nazanin" pitchFamily="2" charset="-78"/>
              </a:rPr>
              <a:t>  </a:t>
            </a:r>
            <a:r>
              <a:rPr lang="fa-IR" sz="2400" dirty="0">
                <a:cs typeface="B Nazanin" pitchFamily="2" charset="-78"/>
              </a:rPr>
              <a:t>نامیده اند.کار آن علاوه بر تشخیص ودرمان ، مسئولیت آموزش وجلب همکاری های مردم وپیش گیری از بیماری ها می باشد .</a:t>
            </a:r>
          </a:p>
          <a:p>
            <a:pPr algn="just" rtl="1"/>
            <a:r>
              <a:rPr lang="fa-IR" sz="2400" dirty="0">
                <a:cs typeface="B Nazanin" pitchFamily="2" charset="-78"/>
              </a:rPr>
              <a:t>انستیتوهای مرکزی درمورد استاندارد کردن روشها ووسایل  ، تعدادتخت های بیمارستانی ، واحدهای تخصصی ومحل استقرار آنها تصمیم می گیرند وآنها رادرجهت هماهنگی باتامین نیازهای جامعه وپیشرفت تکنولوژی تطبیق می دهند . </a:t>
            </a:r>
          </a:p>
          <a:p>
            <a:pPr algn="just" rtl="1"/>
            <a:r>
              <a:rPr lang="fa-IR" sz="2400" dirty="0">
                <a:cs typeface="B Nazanin" pitchFamily="2" charset="-78"/>
              </a:rPr>
              <a:t>ازبین رفتن روابط ناپسند پولی بین پزشک وبیمار ، معنویت ومناسبات انسانی را گسترش می دهد.</a:t>
            </a:r>
          </a:p>
          <a:p>
            <a:pPr algn="just" rtl="1"/>
            <a:endParaRPr lang="fa-IR" sz="2400" dirty="0">
              <a:cs typeface="B Nazanin" pitchFamily="2" charset="-78"/>
            </a:endParaRPr>
          </a:p>
          <a:p>
            <a:pPr algn="just" rtl="1"/>
            <a:r>
              <a:rPr lang="fa-IR" sz="2400" dirty="0">
                <a:cs typeface="B Nazanin" pitchFamily="2" charset="-78"/>
              </a:rPr>
              <a:t>نقش سازمان های داوطلب در تشخیص درخواست ها ومشارکت مردم درامور بهداشتی قابل توجه است.</a:t>
            </a:r>
          </a:p>
          <a:p>
            <a:pPr algn="just" rtl="1"/>
            <a:endParaRPr lang="fa-IR" sz="2400" dirty="0">
              <a:cs typeface="B Nazanin" pitchFamily="2" charset="-78"/>
            </a:endParaRPr>
          </a:p>
          <a:p>
            <a:pPr algn="just" rtl="1"/>
            <a:endParaRPr lang="fa-IR" sz="2400" dirty="0">
              <a:cs typeface="B Nazanin"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Title 1"/>
          <p:cNvSpPr>
            <a:spLocks noGrp="1"/>
          </p:cNvSpPr>
          <p:nvPr>
            <p:ph type="title"/>
          </p:nvPr>
        </p:nvSpPr>
        <p:spPr/>
        <p:txBody>
          <a:bodyPr>
            <a:noAutofit/>
          </a:bodyPr>
          <a:lstStyle/>
          <a:p>
            <a:pPr algn="ctr"/>
            <a:r>
              <a:rPr lang="fa-IR" sz="4000" dirty="0">
                <a:cs typeface="B Nazanin" pitchFamily="2" charset="-78"/>
              </a:rPr>
              <a:t>اهداف اصلی خدمات بهداشت ملی </a:t>
            </a:r>
            <a:br>
              <a:rPr lang="fa-IR" sz="4000" dirty="0">
                <a:cs typeface="B Nazanin" pitchFamily="2" charset="-78"/>
              </a:rPr>
            </a:br>
            <a:endParaRPr lang="fa-IR" sz="4000" dirty="0">
              <a:cs typeface="B Nazanin" pitchFamily="2" charset="-78"/>
            </a:endParaRPr>
          </a:p>
        </p:txBody>
      </p:sp>
      <p:sp>
        <p:nvSpPr>
          <p:cNvPr id="1048614" name="Content Placeholder 2"/>
          <p:cNvSpPr>
            <a:spLocks noGrp="1"/>
          </p:cNvSpPr>
          <p:nvPr>
            <p:ph idx="1"/>
          </p:nvPr>
        </p:nvSpPr>
        <p:spPr>
          <a:xfrm>
            <a:off x="457200" y="2420888"/>
            <a:ext cx="7620000" cy="2808312"/>
          </a:xfrm>
        </p:spPr>
        <p:txBody>
          <a:bodyPr/>
          <a:lstStyle/>
          <a:p>
            <a:pPr algn="just" rtl="1">
              <a:buFont typeface="Courier New" pitchFamily="49" charset="0"/>
              <a:buChar char="o"/>
            </a:pPr>
            <a:r>
              <a:rPr lang="fa-IR" dirty="0" smtClean="0">
                <a:cs typeface="B Nazanin" pitchFamily="2" charset="-78"/>
              </a:rPr>
              <a:t> هماهنگی خدمات بهداشتی باتوسعه اقتصادی واجتماعی ، ریشه کن کردن بی سوادی ، رفع تبعیضات ناروا موجب می شود تحقق اهداف اصلی نظام بهداشت ملی یعنی </a:t>
            </a:r>
            <a:r>
              <a:rPr lang="fa-IR" b="1" dirty="0" smtClean="0">
                <a:solidFill>
                  <a:srgbClr val="FF0000"/>
                </a:solidFill>
                <a:cs typeface="B Nazanin" pitchFamily="2" charset="-78"/>
              </a:rPr>
              <a:t>تامین سطح عالی سلامت جسمی ، روانی واجتماعی برای همه مردم</a:t>
            </a:r>
            <a:r>
              <a:rPr lang="fa-IR" dirty="0" smtClean="0">
                <a:solidFill>
                  <a:srgbClr val="FF0000"/>
                </a:solidFill>
                <a:cs typeface="B Nazanin" pitchFamily="2" charset="-78"/>
              </a:rPr>
              <a:t> </a:t>
            </a:r>
            <a:r>
              <a:rPr lang="fa-IR" dirty="0" smtClean="0">
                <a:cs typeface="B Nazanin" pitchFamily="2" charset="-78"/>
              </a:rPr>
              <a:t>به امری ممکن تبدیل شود .</a:t>
            </a:r>
            <a:endParaRPr lang="fa-IR" dirty="0">
              <a:cs typeface="B Nazanin"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5" name="Title 1"/>
          <p:cNvSpPr>
            <a:spLocks noGrp="1"/>
          </p:cNvSpPr>
          <p:nvPr>
            <p:ph type="title"/>
          </p:nvPr>
        </p:nvSpPr>
        <p:spPr>
          <a:xfrm>
            <a:off x="457200" y="274638"/>
            <a:ext cx="7620000" cy="778098"/>
          </a:xfrm>
        </p:spPr>
        <p:txBody>
          <a:bodyPr/>
          <a:lstStyle/>
          <a:p>
            <a:pPr algn="ctr"/>
            <a:r>
              <a:rPr lang="fa-IR" dirty="0" smtClean="0">
                <a:cs typeface="B Nazanin" pitchFamily="2" charset="-78"/>
              </a:rPr>
              <a:t>اشکال بینابین</a:t>
            </a:r>
            <a:endParaRPr lang="fa-IR" dirty="0">
              <a:cs typeface="B Nazanin" pitchFamily="2" charset="-78"/>
            </a:endParaRPr>
          </a:p>
        </p:txBody>
      </p:sp>
      <p:sp>
        <p:nvSpPr>
          <p:cNvPr id="1048616" name="Content Placeholder 2"/>
          <p:cNvSpPr>
            <a:spLocks noGrp="1"/>
          </p:cNvSpPr>
          <p:nvPr>
            <p:ph idx="1"/>
          </p:nvPr>
        </p:nvSpPr>
        <p:spPr>
          <a:xfrm>
            <a:off x="457200" y="1988840"/>
            <a:ext cx="7620000" cy="1512168"/>
          </a:xfrm>
        </p:spPr>
        <p:txBody>
          <a:bodyPr/>
          <a:lstStyle/>
          <a:p>
            <a:pPr algn="just" rtl="1">
              <a:buFont typeface="Wingdings" pitchFamily="2" charset="2"/>
              <a:buChar char="Ø"/>
            </a:pPr>
            <a:r>
              <a:rPr lang="fa-IR" dirty="0" smtClean="0">
                <a:cs typeface="B Nazanin" pitchFamily="2" charset="-78"/>
              </a:rPr>
              <a:t>درکشور انگلستان وسوئد دارای نظام بیمه بهداشتی وطب ملی هستند.</a:t>
            </a:r>
          </a:p>
          <a:p>
            <a:pPr marL="0" indent="0" algn="just" rtl="1">
              <a:buNone/>
            </a:pPr>
            <a:r>
              <a:rPr lang="fa-IR" dirty="0" smtClean="0">
                <a:cs typeface="B Nazanin" pitchFamily="2" charset="-78"/>
              </a:rPr>
              <a:t>طب ملی مخصوص کشورهای سوسیالیستی نیست وبستگی به توان دولت ومردم درایجاد تشکیلات مناسب وپیاده کردن طرح دارد.</a:t>
            </a:r>
          </a:p>
          <a:p>
            <a:pPr algn="just" rtl="1">
              <a:buFont typeface="Wingdings" pitchFamily="2" charset="2"/>
              <a:buChar char="Ø"/>
            </a:pPr>
            <a:endParaRPr lang="fa-IR" dirty="0">
              <a:cs typeface="B Nazanin"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7" name="Title 1"/>
          <p:cNvSpPr>
            <a:spLocks noGrp="1"/>
          </p:cNvSpPr>
          <p:nvPr>
            <p:ph type="title"/>
          </p:nvPr>
        </p:nvSpPr>
        <p:spPr>
          <a:xfrm>
            <a:off x="457200" y="274638"/>
            <a:ext cx="7620000" cy="706090"/>
          </a:xfrm>
        </p:spPr>
        <p:txBody>
          <a:bodyPr/>
          <a:lstStyle/>
          <a:p>
            <a:pPr algn="ctr"/>
            <a:r>
              <a:rPr lang="fa-IR" sz="2800" dirty="0" smtClean="0">
                <a:solidFill>
                  <a:schemeClr val="tx1"/>
                </a:solidFill>
                <a:cs typeface="B Nazanin" pitchFamily="2" charset="-78"/>
              </a:rPr>
              <a:t>فرایند پرستاری در بهداشت جامعه ( اصول نیاز سنجی بهداشتی)</a:t>
            </a:r>
            <a:endParaRPr lang="en-US" sz="2800" dirty="0">
              <a:solidFill>
                <a:schemeClr val="tx1"/>
              </a:solidFill>
              <a:cs typeface="B Nazanin" pitchFamily="2" charset="-78"/>
            </a:endParaRPr>
          </a:p>
        </p:txBody>
      </p:sp>
      <p:sp>
        <p:nvSpPr>
          <p:cNvPr id="1048618" name="Content Placeholder 2"/>
          <p:cNvSpPr>
            <a:spLocks noGrp="1"/>
          </p:cNvSpPr>
          <p:nvPr>
            <p:ph idx="1"/>
          </p:nvPr>
        </p:nvSpPr>
        <p:spPr>
          <a:xfrm>
            <a:off x="0" y="1268760"/>
            <a:ext cx="8077200" cy="5132040"/>
          </a:xfrm>
        </p:spPr>
        <p:txBody>
          <a:bodyPr>
            <a:normAutofit/>
          </a:bodyPr>
          <a:lstStyle/>
          <a:p>
            <a:pPr algn="just" rtl="1"/>
            <a:r>
              <a:rPr lang="fa-IR" sz="2400" dirty="0" smtClean="0">
                <a:cs typeface="B Nazanin" pitchFamily="2" charset="-78"/>
              </a:rPr>
              <a:t>فرایند پرستاری </a:t>
            </a:r>
            <a:r>
              <a:rPr lang="en-US" sz="2400" dirty="0" smtClean="0">
                <a:cs typeface="B Nazanin" pitchFamily="2" charset="-78"/>
              </a:rPr>
              <a:t>Nursing process</a:t>
            </a:r>
            <a:r>
              <a:rPr lang="fa-IR" sz="2400" dirty="0" smtClean="0">
                <a:cs typeface="B Nazanin" pitchFamily="2" charset="-78"/>
              </a:rPr>
              <a:t> در جامعه، چارچوبی جهت سازمان دهی فعالیت های پرستاری در شناسایی و کمک به رفع نیازهای جامعه و دستیابی جامعه به سطح بالایی از سلامت است. نیازهای جامعه  با نیازهای اساسی بشر ( هرم مازلو) مطابقت دارد.</a:t>
            </a:r>
          </a:p>
          <a:p>
            <a:pPr algn="just" rtl="1"/>
            <a:endParaRPr lang="en-US" sz="3200" dirty="0">
              <a:cs typeface="B Nazanin" pitchFamily="2" charset="-78"/>
            </a:endParaRPr>
          </a:p>
        </p:txBody>
      </p:sp>
      <p:pic>
        <p:nvPicPr>
          <p:cNvPr id="2097154" name="Picture 3" descr="C:\Users\asus\Desktop\7fd2783f5e_533fa38ee0.gif"/>
          <p:cNvPicPr>
            <a:picLocks noChangeAspect="1" noChangeArrowheads="1"/>
          </p:cNvPicPr>
          <p:nvPr/>
        </p:nvPicPr>
        <p:blipFill>
          <a:blip r:embed="rId2"/>
          <a:srcRect/>
          <a:stretch>
            <a:fillRect/>
          </a:stretch>
        </p:blipFill>
        <p:spPr bwMode="auto">
          <a:xfrm>
            <a:off x="179513" y="3068959"/>
            <a:ext cx="3528391" cy="3456385"/>
          </a:xfrm>
          <a:prstGeom prst="rect">
            <a:avLst/>
          </a:prstGeom>
          <a:noFill/>
        </p:spPr>
      </p:pic>
      <p:pic>
        <p:nvPicPr>
          <p:cNvPr id="2097155" name="Picture 4" descr="C:\Users\asus\Desktop\index.jpg"/>
          <p:cNvPicPr>
            <a:picLocks noChangeAspect="1" noChangeArrowheads="1"/>
          </p:cNvPicPr>
          <p:nvPr/>
        </p:nvPicPr>
        <p:blipFill>
          <a:blip r:embed="rId3"/>
          <a:srcRect/>
          <a:stretch>
            <a:fillRect/>
          </a:stretch>
        </p:blipFill>
        <p:spPr bwMode="auto">
          <a:xfrm>
            <a:off x="4283968" y="3068959"/>
            <a:ext cx="3672408" cy="3168354"/>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Title 1"/>
          <p:cNvSpPr>
            <a:spLocks noGrp="1"/>
          </p:cNvSpPr>
          <p:nvPr>
            <p:ph type="title"/>
          </p:nvPr>
        </p:nvSpPr>
        <p:spPr>
          <a:xfrm>
            <a:off x="457200" y="274638"/>
            <a:ext cx="7620000" cy="706090"/>
          </a:xfrm>
        </p:spPr>
        <p:txBody>
          <a:bodyPr/>
          <a:lstStyle/>
          <a:p>
            <a:pPr algn="ctr"/>
            <a:r>
              <a:rPr lang="fa-IR" dirty="0" smtClean="0">
                <a:cs typeface="B Nazanin" pitchFamily="2" charset="-78"/>
              </a:rPr>
              <a:t>خصوصیات فرایند پرستاری</a:t>
            </a:r>
            <a:endParaRPr lang="en-US" dirty="0">
              <a:cs typeface="B Nazanin" pitchFamily="2" charset="-78"/>
            </a:endParaRPr>
          </a:p>
        </p:txBody>
      </p:sp>
      <p:sp>
        <p:nvSpPr>
          <p:cNvPr id="1048620" name="Content Placeholder 2"/>
          <p:cNvSpPr>
            <a:spLocks noGrp="1"/>
          </p:cNvSpPr>
          <p:nvPr>
            <p:ph idx="1"/>
          </p:nvPr>
        </p:nvSpPr>
        <p:spPr>
          <a:xfrm>
            <a:off x="457200" y="1196752"/>
            <a:ext cx="7620000" cy="5204048"/>
          </a:xfrm>
        </p:spPr>
        <p:txBody>
          <a:bodyPr/>
          <a:lstStyle/>
          <a:p>
            <a:pPr algn="r" rtl="1"/>
            <a:r>
              <a:rPr lang="fa-IR" dirty="0" smtClean="0">
                <a:cs typeface="B Nazanin" pitchFamily="2" charset="-78"/>
              </a:rPr>
              <a:t>1-متفکرانه: فرایند پرستاری هدفدار است و در مورد آن فکر شده است.</a:t>
            </a:r>
            <a:endParaRPr lang="fa-IR" dirty="0">
              <a:cs typeface="B Nazanin" pitchFamily="2" charset="-78"/>
            </a:endParaRPr>
          </a:p>
          <a:p>
            <a:pPr algn="r" rtl="1"/>
            <a:r>
              <a:rPr lang="fa-IR" dirty="0" smtClean="0">
                <a:cs typeface="B Nazanin" pitchFamily="2" charset="-78"/>
              </a:rPr>
              <a:t>2-انعطاف پذیر: ذات پویای فرایند، پرستار را قادر می کند که اقدام مناسب با توجه به شرایط به عمل آورد.</a:t>
            </a:r>
          </a:p>
          <a:p>
            <a:pPr algn="r" rtl="1"/>
            <a:r>
              <a:rPr lang="fa-IR" dirty="0" smtClean="0">
                <a:cs typeface="B Nazanin" pitchFamily="2" charset="-78"/>
              </a:rPr>
              <a:t>3- تکرارپذیری: مراحل آن ممکن است بارها وبارها تکرار شود.</a:t>
            </a:r>
          </a:p>
          <a:p>
            <a:pPr algn="r" rtl="1"/>
            <a:r>
              <a:rPr lang="fa-IR" dirty="0" smtClean="0">
                <a:cs typeface="B Nazanin" pitchFamily="2" charset="-78"/>
              </a:rPr>
              <a:t>4-مددجو محور</a:t>
            </a:r>
          </a:p>
          <a:p>
            <a:pPr algn="r" rtl="1"/>
            <a:r>
              <a:rPr lang="fa-IR" dirty="0" smtClean="0">
                <a:cs typeface="B Nazanin" pitchFamily="2" charset="-78"/>
              </a:rPr>
              <a:t>5- تعاملی: یعنی مددجو وپرستار با هم در تعامل هستند.</a:t>
            </a:r>
          </a:p>
          <a:p>
            <a:pPr algn="r" rtl="1"/>
            <a:r>
              <a:rPr lang="fa-IR" dirty="0" smtClean="0">
                <a:cs typeface="B Nazanin" pitchFamily="2" charset="-78"/>
              </a:rPr>
              <a:t>6-متمرکز بر نیاز است.</a:t>
            </a:r>
            <a:endParaRPr lang="en-US" dirty="0">
              <a:cs typeface="B Nazanin"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6" name="Picture 2" descr="C:\Users\asus\Desktop\index.png"/>
          <p:cNvPicPr>
            <a:picLocks noGrp="1" noChangeAspect="1" noChangeArrowheads="1"/>
          </p:cNvPicPr>
          <p:nvPr>
            <p:ph idx="1"/>
          </p:nvPr>
        </p:nvPicPr>
        <p:blipFill>
          <a:blip r:embed="rId2"/>
          <a:srcRect/>
          <a:stretch>
            <a:fillRect/>
          </a:stretch>
        </p:blipFill>
        <p:spPr bwMode="auto">
          <a:xfrm>
            <a:off x="1691680" y="908720"/>
            <a:ext cx="5256584" cy="4677296"/>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a:xfrm>
            <a:off x="457200" y="274638"/>
            <a:ext cx="7620000" cy="778098"/>
          </a:xfrm>
        </p:spPr>
        <p:txBody>
          <a:bodyPr/>
          <a:lstStyle/>
          <a:p>
            <a:pPr algn="ctr"/>
            <a:r>
              <a:rPr lang="fa-IR" sz="4400" dirty="0" smtClean="0">
                <a:cs typeface="B Nazanin" pitchFamily="2" charset="-78"/>
              </a:rPr>
              <a:t>مراحل فرایند پرستاری بهداشت جامعه</a:t>
            </a:r>
            <a:endParaRPr lang="en-US" sz="4400" dirty="0">
              <a:cs typeface="B Nazanin" pitchFamily="2" charset="-78"/>
            </a:endParaRPr>
          </a:p>
        </p:txBody>
      </p:sp>
      <p:sp>
        <p:nvSpPr>
          <p:cNvPr id="1048622" name="Content Placeholder 2"/>
          <p:cNvSpPr>
            <a:spLocks noGrp="1"/>
          </p:cNvSpPr>
          <p:nvPr>
            <p:ph idx="1"/>
          </p:nvPr>
        </p:nvSpPr>
        <p:spPr>
          <a:xfrm>
            <a:off x="457200" y="1196752"/>
            <a:ext cx="7620000" cy="5204048"/>
          </a:xfrm>
        </p:spPr>
        <p:txBody>
          <a:bodyPr>
            <a:normAutofit fontScale="94773" lnSpcReduction="20000"/>
          </a:bodyPr>
          <a:lstStyle/>
          <a:p>
            <a:pPr algn="r" rtl="1"/>
            <a:r>
              <a:rPr lang="fa-IR" dirty="0" smtClean="0">
                <a:cs typeface="B Nazanin" pitchFamily="2" charset="-78"/>
              </a:rPr>
              <a:t>مراحل فرایند پرستاری در جامعه همان مراحل فرایند پرستاری است:</a:t>
            </a:r>
          </a:p>
          <a:p>
            <a:pPr algn="r" rtl="1"/>
            <a:r>
              <a:rPr lang="fa-IR" dirty="0" smtClean="0">
                <a:cs typeface="B Nazanin" pitchFamily="2" charset="-78"/>
              </a:rPr>
              <a:t>1- بررسی و شناخت</a:t>
            </a:r>
            <a:r>
              <a:rPr lang="en-US" dirty="0" smtClean="0">
                <a:cs typeface="B Nazanin" pitchFamily="2" charset="-78"/>
              </a:rPr>
              <a:t>Assessing Community Health</a:t>
            </a:r>
            <a:r>
              <a:rPr lang="fa-IR" dirty="0" smtClean="0">
                <a:cs typeface="B Nazanin" pitchFamily="2" charset="-78"/>
              </a:rPr>
              <a:t>: این مرحله یک فرایند تفکر خلاق در جامعه است، جامعه به عنوان مددجو در نظر گرفته می شود به شناسایی مشکلات جامعه، نقاط قوت و ضعف و منابع جامعه می پردازد.</a:t>
            </a:r>
          </a:p>
          <a:p>
            <a:pPr algn="r" rtl="1"/>
            <a:r>
              <a:rPr lang="fa-IR" dirty="0" smtClean="0">
                <a:cs typeface="B Nazanin" pitchFamily="2" charset="-78"/>
              </a:rPr>
              <a:t>در ای مرحله( بررسی) سه گام وجود دارد:</a:t>
            </a:r>
          </a:p>
          <a:p>
            <a:pPr algn="r" rtl="1"/>
            <a:r>
              <a:rPr lang="fa-IR" dirty="0" smtClean="0">
                <a:cs typeface="B Nazanin" pitchFamily="2" charset="-78"/>
              </a:rPr>
              <a:t>1- جمع آوری اطلاعات مربوطه و مناسب</a:t>
            </a:r>
          </a:p>
          <a:p>
            <a:pPr algn="r" rtl="1"/>
            <a:r>
              <a:rPr lang="fa-IR" dirty="0" smtClean="0">
                <a:cs typeface="B Nazanin" pitchFamily="2" charset="-78"/>
              </a:rPr>
              <a:t>2-تکمیل و مرور اطلاعات مورد نظر</a:t>
            </a:r>
          </a:p>
          <a:p>
            <a:pPr algn="r" rtl="1"/>
            <a:r>
              <a:rPr lang="fa-IR" dirty="0" smtClean="0">
                <a:cs typeface="B Nazanin" pitchFamily="2" charset="-78"/>
              </a:rPr>
              <a:t>3-تنظیم اطلاعات جهت شناخت </a:t>
            </a:r>
          </a:p>
          <a:p>
            <a:pPr algn="r" rtl="1"/>
            <a:r>
              <a:rPr lang="fa-IR" dirty="0" smtClean="0">
                <a:cs typeface="B Nazanin" pitchFamily="2" charset="-78"/>
              </a:rPr>
              <a:t>هدف این مرحله، جمع آوری اطلاعات قابل استفاده در مورد جامعه و سطح بهداشت جامعه است.</a:t>
            </a:r>
          </a:p>
          <a:p>
            <a:pPr algn="r" rtl="1"/>
            <a:r>
              <a:rPr lang="fa-IR" dirty="0" smtClean="0">
                <a:cs typeface="B Nazanin" pitchFamily="2" charset="-78"/>
              </a:rPr>
              <a:t>اطلاعات جمع آوری شده در مورد زیر سیستم های جامعه</a:t>
            </a:r>
          </a:p>
          <a:p>
            <a:pPr algn="r" rtl="1"/>
            <a:r>
              <a:rPr lang="fa-IR" dirty="0" smtClean="0">
                <a:cs typeface="B Nazanin" pitchFamily="2" charset="-78"/>
              </a:rPr>
              <a:t>موارد زیر می باشد:</a:t>
            </a:r>
          </a:p>
          <a:p>
            <a:pPr algn="r" rtl="1"/>
            <a:r>
              <a:rPr lang="fa-IR" dirty="0" smtClean="0">
                <a:cs typeface="B Nazanin" pitchFamily="2" charset="-78"/>
              </a:rPr>
              <a:t>1- نظام اقتصادی</a:t>
            </a:r>
            <a:endParaRPr lang="en-US" dirty="0">
              <a:cs typeface="B Nazanin"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3" name="Content Placeholder 2"/>
          <p:cNvSpPr>
            <a:spLocks noGrp="1"/>
          </p:cNvSpPr>
          <p:nvPr>
            <p:ph idx="1"/>
          </p:nvPr>
        </p:nvSpPr>
        <p:spPr>
          <a:xfrm>
            <a:off x="457200" y="332656"/>
            <a:ext cx="7620000" cy="6068144"/>
          </a:xfrm>
        </p:spPr>
        <p:txBody>
          <a:bodyPr>
            <a:normAutofit fontScale="85455" lnSpcReduction="10000"/>
          </a:bodyPr>
          <a:lstStyle/>
          <a:p>
            <a:pPr algn="r" rtl="1"/>
            <a:r>
              <a:rPr lang="fa-IR" dirty="0" smtClean="0">
                <a:cs typeface="B Nazanin" pitchFamily="2" charset="-78"/>
              </a:rPr>
              <a:t>2-ارتباطات افراد جامعه با هم و سیستم های ارتباطی جامعه</a:t>
            </a:r>
          </a:p>
          <a:p>
            <a:pPr algn="r" rtl="1"/>
            <a:r>
              <a:rPr lang="fa-IR" dirty="0" smtClean="0">
                <a:cs typeface="B Nazanin" pitchFamily="2" charset="-78"/>
              </a:rPr>
              <a:t>3-خدمات بهداشتی درمانی</a:t>
            </a:r>
          </a:p>
          <a:p>
            <a:pPr algn="r" rtl="1"/>
            <a:r>
              <a:rPr lang="fa-IR" dirty="0" smtClean="0">
                <a:cs typeface="B Nazanin" pitchFamily="2" charset="-78"/>
              </a:rPr>
              <a:t>4-نظام سیاسی</a:t>
            </a:r>
          </a:p>
          <a:p>
            <a:pPr algn="r" rtl="1"/>
            <a:r>
              <a:rPr lang="fa-IR" dirty="0" smtClean="0">
                <a:cs typeface="B Nazanin" pitchFamily="2" charset="-78"/>
              </a:rPr>
              <a:t>5-خدمات ایمنی و حمل ونقل</a:t>
            </a:r>
          </a:p>
          <a:p>
            <a:pPr algn="r" rtl="1"/>
            <a:r>
              <a:rPr lang="fa-IR" dirty="0" smtClean="0">
                <a:cs typeface="B Nazanin" pitchFamily="2" charset="-78"/>
              </a:rPr>
              <a:t>6- نظام آموزشی</a:t>
            </a:r>
          </a:p>
          <a:p>
            <a:pPr algn="r" rtl="1"/>
            <a:r>
              <a:rPr lang="fa-IR" dirty="0" smtClean="0">
                <a:cs typeface="B Nazanin" pitchFamily="2" charset="-78"/>
              </a:rPr>
              <a:t>7-محیط فیزیکی</a:t>
            </a:r>
          </a:p>
          <a:p>
            <a:pPr algn="r" rtl="1"/>
            <a:r>
              <a:rPr lang="fa-IR" dirty="0" smtClean="0">
                <a:cs typeface="B Nazanin" pitchFamily="2" charset="-78"/>
              </a:rPr>
              <a:t>8-تفریحات ( امکانات تفریحی)</a:t>
            </a:r>
          </a:p>
          <a:p>
            <a:pPr algn="r" rtl="1"/>
            <a:r>
              <a:rPr lang="fa-IR" dirty="0" smtClean="0">
                <a:solidFill>
                  <a:srgbClr val="FF0000"/>
                </a:solidFill>
                <a:cs typeface="B Nazanin" pitchFamily="2" charset="-78"/>
              </a:rPr>
              <a:t>روش های بررسی بهداشت جامعه:</a:t>
            </a:r>
          </a:p>
          <a:p>
            <a:pPr algn="r" rtl="1"/>
            <a:r>
              <a:rPr lang="fa-IR" dirty="0" smtClean="0">
                <a:cs typeface="B Nazanin" pitchFamily="2" charset="-78"/>
              </a:rPr>
              <a:t>1- بررسی ویند شیلد: بررسی های ذهنی که با مشاهده شیوه زندگی و محیط زیست جمع آوری می شود.</a:t>
            </a:r>
          </a:p>
          <a:p>
            <a:pPr algn="r" rtl="1"/>
            <a:r>
              <a:rPr lang="fa-IR" dirty="0" smtClean="0">
                <a:cs typeface="B Nazanin" pitchFamily="2" charset="-78"/>
              </a:rPr>
              <a:t>2- بررسی اجتماعی: تعدادی از افراد جامعه انتخاب می شودو نظرات آنها بررسی می شود.</a:t>
            </a:r>
          </a:p>
          <a:p>
            <a:pPr algn="r" rtl="1"/>
            <a:r>
              <a:rPr lang="fa-IR" dirty="0" smtClean="0">
                <a:cs typeface="B Nazanin" pitchFamily="2" charset="-78"/>
              </a:rPr>
              <a:t>3-مشاهده ضمن مشارکت: پرستار بهداشت جامعه ضمن شرکت در روند جاری اجتماعی، مشاهدات خود را ثبت و تجزیه و تحلیل می کند.</a:t>
            </a:r>
          </a:p>
          <a:p>
            <a:pPr algn="r" rtl="1"/>
            <a:r>
              <a:rPr lang="fa-IR" dirty="0" smtClean="0">
                <a:cs typeface="B Nazanin" pitchFamily="2" charset="-78"/>
              </a:rPr>
              <a:t>4-افراد کلیدی: افراد کلیدی به واسطه شناخت کافی نسبت به تمام جنبه های جامعه،دارای اطلاعات مفیدی هستند.</a:t>
            </a:r>
            <a:endParaRPr lang="en-US" dirty="0">
              <a:cs typeface="B Nazani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Content Placeholder 2"/>
          <p:cNvSpPr>
            <a:spLocks noGrp="1"/>
          </p:cNvSpPr>
          <p:nvPr>
            <p:ph idx="1"/>
          </p:nvPr>
        </p:nvSpPr>
        <p:spPr>
          <a:xfrm>
            <a:off x="323528" y="476672"/>
            <a:ext cx="7920880" cy="6120680"/>
          </a:xfrm>
        </p:spPr>
        <p:txBody>
          <a:bodyPr>
            <a:normAutofit fontScale="94750"/>
          </a:bodyPr>
          <a:lstStyle/>
          <a:p>
            <a:pPr algn="just" rtl="1"/>
            <a:r>
              <a:rPr lang="fa-IR" sz="2000" dirty="0" smtClean="0">
                <a:cs typeface="B Nazanin" pitchFamily="2" charset="-78"/>
              </a:rPr>
              <a:t>5- شاخص های اجتماعی: شاخص هایی مانند میزان مرگ و میر، سطح آموزش، سطح درآمد، سطح مسکن و ... که می توان با استفاده از آنها قضاوت کلی درباره وضعیت جامعه در یک منطقه داشت</a:t>
            </a:r>
          </a:p>
          <a:p>
            <a:pPr algn="just" rtl="1"/>
            <a:r>
              <a:rPr lang="fa-IR" sz="2000" dirty="0" smtClean="0">
                <a:cs typeface="B Nazanin" pitchFamily="2" charset="-78"/>
              </a:rPr>
              <a:t>6- فرایند اعتبار گروهی: با ایجاد یک جلسه برنامه ریزی شده، افراد جامعه می توانند در زمینه های بهداشتی جامعه را اطلاعات لازم را ارائه نمایند.</a:t>
            </a:r>
            <a:endParaRPr lang="fa-IR" dirty="0" smtClean="0">
              <a:cs typeface="B Nazanin" pitchFamily="2" charset="-78"/>
            </a:endParaRPr>
          </a:p>
          <a:p>
            <a:pPr algn="just" rtl="1"/>
            <a:r>
              <a:rPr lang="fa-IR" sz="2400" dirty="0" smtClean="0">
                <a:solidFill>
                  <a:srgbClr val="FF0000"/>
                </a:solidFill>
                <a:cs typeface="B Nazanin" pitchFamily="2" charset="-78"/>
              </a:rPr>
              <a:t>تشخیص پرستاری جامعه محور</a:t>
            </a:r>
            <a:r>
              <a:rPr lang="en-US" sz="2400" dirty="0" smtClean="0">
                <a:solidFill>
                  <a:srgbClr val="FF0000"/>
                </a:solidFill>
                <a:cs typeface="B Nazanin" pitchFamily="2" charset="-78"/>
              </a:rPr>
              <a:t>Community Oriented Nursing </a:t>
            </a:r>
            <a:r>
              <a:rPr lang="en-US" sz="2400" dirty="0" err="1" smtClean="0">
                <a:solidFill>
                  <a:srgbClr val="FF0000"/>
                </a:solidFill>
                <a:cs typeface="B Nazanin" pitchFamily="2" charset="-78"/>
              </a:rPr>
              <a:t>Diagnasis</a:t>
            </a:r>
            <a:endParaRPr lang="en-US" sz="2400" dirty="0" smtClean="0">
              <a:solidFill>
                <a:srgbClr val="FF0000"/>
              </a:solidFill>
              <a:cs typeface="B Nazanin" pitchFamily="2" charset="-78"/>
            </a:endParaRPr>
          </a:p>
          <a:p>
            <a:pPr algn="just" rtl="1"/>
            <a:r>
              <a:rPr lang="fa-IR" sz="2000" dirty="0" smtClean="0">
                <a:cs typeface="B Nazanin" pitchFamily="2" charset="-78"/>
              </a:rPr>
              <a:t>بررسی و گردآوری اطلاعات سبب مشخص شدن مشکلات جامعه می گردد.جهت نوشتن تشخیص پرستاری نیاز است هر مشکل به خوبی شفاف گردد.</a:t>
            </a:r>
          </a:p>
          <a:p>
            <a:pPr algn="just" rtl="1"/>
            <a:r>
              <a:rPr lang="fa-IR" sz="2000" b="1" dirty="0" smtClean="0">
                <a:cs typeface="B Nazanin" pitchFamily="2" charset="-78"/>
              </a:rPr>
              <a:t>نکته: </a:t>
            </a:r>
            <a:r>
              <a:rPr lang="fa-IR" sz="2000" dirty="0" smtClean="0">
                <a:cs typeface="B Nazanin" pitchFamily="2" charset="-78"/>
              </a:rPr>
              <a:t>تشخیص پرستاری پایه برنامه ریزی می باشد.</a:t>
            </a:r>
          </a:p>
          <a:p>
            <a:pPr algn="just" rtl="1"/>
            <a:r>
              <a:rPr lang="fa-IR" sz="2000" dirty="0" smtClean="0">
                <a:cs typeface="B Nazanin" pitchFamily="2" charset="-78"/>
              </a:rPr>
              <a:t>در نوشتن تشخیص سه کلمه باید بیان شود:</a:t>
            </a:r>
          </a:p>
          <a:p>
            <a:pPr algn="just" rtl="1"/>
            <a:r>
              <a:rPr lang="fa-IR" sz="2000" dirty="0" smtClean="0">
                <a:cs typeface="B Nazanin" pitchFamily="2" charset="-78"/>
              </a:rPr>
              <a:t>1- خطر: مشکل</a:t>
            </a:r>
          </a:p>
          <a:p>
            <a:pPr algn="just" rtl="1"/>
            <a:r>
              <a:rPr lang="fa-IR" sz="2000" dirty="0" smtClean="0">
                <a:cs typeface="B Nazanin" pitchFamily="2" charset="-78"/>
              </a:rPr>
              <a:t>2-در میان: گروهی از جامعه که پرستار درمیان آنهاست و مشکل برای آنها به وجود آمده </a:t>
            </a:r>
          </a:p>
          <a:p>
            <a:pPr algn="just" rtl="1"/>
            <a:r>
              <a:rPr lang="fa-IR" sz="2000" dirty="0" smtClean="0">
                <a:cs typeface="B Nazanin" pitchFamily="2" charset="-78"/>
              </a:rPr>
              <a:t>3-مربوط به: بیان علت</a:t>
            </a:r>
          </a:p>
          <a:p>
            <a:pPr algn="just" rtl="1"/>
            <a:r>
              <a:rPr lang="fa-IR" dirty="0" smtClean="0">
                <a:cs typeface="B Nazanin" pitchFamily="2" charset="-78"/>
              </a:rPr>
              <a:t>مثال: خطر سوء تغذیه در میان کودکان ناحیه ... مربوط به فقدان برنامه های غنی سازی در تغذیه کودکان در خانواده</a:t>
            </a:r>
          </a:p>
          <a:p>
            <a:pPr algn="just" rtl="1"/>
            <a:endParaRPr lang="fa-IR" dirty="0" smtClean="0">
              <a:cs typeface="B Nazanin" pitchFamily="2" charset="-78"/>
            </a:endParaRPr>
          </a:p>
          <a:p>
            <a:pPr algn="just" rtl="1"/>
            <a:endParaRPr lang="en-US" dirty="0">
              <a:cs typeface="B Nazanin"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5" name="Title 1"/>
          <p:cNvSpPr>
            <a:spLocks noGrp="1"/>
          </p:cNvSpPr>
          <p:nvPr>
            <p:ph type="title"/>
          </p:nvPr>
        </p:nvSpPr>
        <p:spPr>
          <a:xfrm>
            <a:off x="457200" y="116632"/>
            <a:ext cx="7620000" cy="720080"/>
          </a:xfrm>
        </p:spPr>
        <p:txBody>
          <a:bodyPr/>
          <a:lstStyle/>
          <a:p>
            <a:pPr algn="ctr" rtl="1"/>
            <a:r>
              <a:rPr lang="fa-IR" sz="2800" dirty="0" smtClean="0"/>
              <a:t>برنامه ریزی بهداشتی جامعه</a:t>
            </a:r>
            <a:r>
              <a:rPr lang="en-US" sz="2800" dirty="0" smtClean="0"/>
              <a:t>Planning for Community Health</a:t>
            </a:r>
            <a:endParaRPr lang="en-US" sz="2800" dirty="0"/>
          </a:p>
        </p:txBody>
      </p:sp>
      <p:sp>
        <p:nvSpPr>
          <p:cNvPr id="1048626" name="Content Placeholder 2"/>
          <p:cNvSpPr>
            <a:spLocks noGrp="1"/>
          </p:cNvSpPr>
          <p:nvPr>
            <p:ph idx="1"/>
          </p:nvPr>
        </p:nvSpPr>
        <p:spPr>
          <a:xfrm>
            <a:off x="107504" y="908720"/>
            <a:ext cx="8208912" cy="5760640"/>
          </a:xfrm>
        </p:spPr>
        <p:txBody>
          <a:bodyPr>
            <a:normAutofit fontScale="94773"/>
          </a:bodyPr>
          <a:lstStyle/>
          <a:p>
            <a:pPr marL="114300" indent="0" algn="r" rtl="1">
              <a:buNone/>
            </a:pPr>
            <a:r>
              <a:rPr lang="fa-IR" dirty="0" smtClean="0">
                <a:cs typeface="B Nazanin" pitchFamily="2" charset="-78"/>
              </a:rPr>
              <a:t>برنامه ریزی فرایند تصمیم گیری منطقی می باشد و دارای مراحل زیر است:</a:t>
            </a:r>
          </a:p>
          <a:p>
            <a:pPr marL="114300" indent="0" algn="r" rtl="1">
              <a:buNone/>
            </a:pPr>
            <a:r>
              <a:rPr lang="fa-IR" dirty="0" smtClean="0">
                <a:cs typeface="B Nazanin" pitchFamily="2" charset="-78"/>
              </a:rPr>
              <a:t>1- تجزیه و تحلیل مشکل: منشاء عوامل ایجاد کننده مشکل، راه حل آن و عوامل موثر در حل مشکل مشخص می شود.</a:t>
            </a:r>
          </a:p>
          <a:p>
            <a:pPr marL="114300" indent="0" algn="r" rtl="1">
              <a:buNone/>
            </a:pPr>
            <a:r>
              <a:rPr lang="fa-IR" dirty="0" smtClean="0">
                <a:cs typeface="B Nazanin" pitchFamily="2" charset="-78"/>
              </a:rPr>
              <a:t>در برنامه ریزی لازم است از سایر حرف بهداشتی استفاده شود.</a:t>
            </a:r>
          </a:p>
          <a:p>
            <a:pPr marL="114300" indent="0" algn="r" rtl="1">
              <a:buNone/>
            </a:pPr>
            <a:r>
              <a:rPr lang="fa-IR" dirty="0" smtClean="0">
                <a:cs typeface="B Nazanin" pitchFamily="2" charset="-78"/>
              </a:rPr>
              <a:t>تعیین الویت بر اساس معیارهای زیر:</a:t>
            </a:r>
          </a:p>
          <a:p>
            <a:pPr algn="r" rtl="1">
              <a:buFont typeface="Wingdings" pitchFamily="2" charset="2"/>
              <a:buChar char="v"/>
            </a:pPr>
            <a:r>
              <a:rPr lang="fa-IR" dirty="0" smtClean="0">
                <a:cs typeface="B Nazanin" pitchFamily="2" charset="-78"/>
              </a:rPr>
              <a:t>میزان آگاهی جامعه از مشکل</a:t>
            </a:r>
          </a:p>
          <a:p>
            <a:pPr algn="r" rtl="1">
              <a:buFont typeface="Wingdings" pitchFamily="2" charset="2"/>
              <a:buChar char="v"/>
            </a:pPr>
            <a:r>
              <a:rPr lang="fa-IR" dirty="0" smtClean="0">
                <a:cs typeface="B Nazanin" pitchFamily="2" charset="-78"/>
              </a:rPr>
              <a:t>انگیزه جامعه جهت حل یا کنترل مشکل</a:t>
            </a:r>
          </a:p>
          <a:p>
            <a:pPr algn="r" rtl="1">
              <a:buFont typeface="Wingdings" pitchFamily="2" charset="2"/>
              <a:buChar char="v"/>
            </a:pPr>
            <a:r>
              <a:rPr lang="fa-IR" dirty="0" smtClean="0">
                <a:cs typeface="B Nazanin" pitchFamily="2" charset="-78"/>
              </a:rPr>
              <a:t>توانایی پرستار در حل مشکل </a:t>
            </a:r>
          </a:p>
          <a:p>
            <a:pPr algn="r" rtl="1">
              <a:buFont typeface="Wingdings" pitchFamily="2" charset="2"/>
              <a:buChar char="v"/>
            </a:pPr>
            <a:r>
              <a:rPr lang="fa-IR" dirty="0" smtClean="0">
                <a:cs typeface="B Nazanin" pitchFamily="2" charset="-78"/>
              </a:rPr>
              <a:t>وجود منابع مورد نیاز</a:t>
            </a:r>
          </a:p>
          <a:p>
            <a:pPr algn="r" rtl="1">
              <a:buFont typeface="Wingdings" pitchFamily="2" charset="2"/>
              <a:buChar char="v"/>
            </a:pPr>
            <a:r>
              <a:rPr lang="fa-IR" dirty="0" smtClean="0">
                <a:cs typeface="B Nazanin" pitchFamily="2" charset="-78"/>
              </a:rPr>
              <a:t>شدت عوارض در صورت باقی ماندن مشکل</a:t>
            </a:r>
          </a:p>
          <a:p>
            <a:pPr algn="r" rtl="1">
              <a:buFont typeface="Wingdings" pitchFamily="2" charset="2"/>
              <a:buChar char="v"/>
            </a:pPr>
            <a:r>
              <a:rPr lang="fa-IR" dirty="0" smtClean="0">
                <a:cs typeface="B Nazanin" pitchFamily="2" charset="-78"/>
              </a:rPr>
              <a:t>سرعت حل مشکل</a:t>
            </a:r>
          </a:p>
          <a:p>
            <a:pPr marL="114300" indent="0" algn="r" rtl="1">
              <a:buNone/>
            </a:pPr>
            <a:r>
              <a:rPr lang="fa-IR" dirty="0" smtClean="0">
                <a:cs typeface="B Nazanin" pitchFamily="2" charset="-78"/>
              </a:rPr>
              <a:t>2-تعیین اهداف و برآیندهای موردنظر</a:t>
            </a:r>
          </a:p>
          <a:p>
            <a:pPr marL="114300" indent="0" algn="r" rtl="1">
              <a:buNone/>
            </a:pPr>
            <a:r>
              <a:rPr lang="fa-IR" dirty="0" smtClean="0">
                <a:cs typeface="B Nazanin" pitchFamily="2" charset="-78"/>
              </a:rPr>
              <a:t>3-انتخاب بهترین راه حل جهت حل مشکل</a:t>
            </a:r>
          </a:p>
          <a:p>
            <a:pPr marL="114300" indent="0" algn="r" rtl="1">
              <a:buNone/>
            </a:pPr>
            <a:r>
              <a:rPr lang="fa-IR" dirty="0" smtClean="0">
                <a:cs typeface="B Nazanin" pitchFamily="2" charset="-78"/>
              </a:rPr>
              <a:t>4-تعیین برنامه اجرایی و استراتژی های رسیدن به هدف</a:t>
            </a:r>
            <a:endParaRPr lang="en-US" dirty="0">
              <a:cs typeface="B Nazanin"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p:txBody>
          <a:bodyPr/>
          <a:lstStyle/>
          <a:p>
            <a:pPr algn="ctr" rtl="1"/>
            <a:r>
              <a:rPr lang="fa-IR" sz="3200" dirty="0" smtClean="0">
                <a:cs typeface="B Nazanin" pitchFamily="2" charset="-78"/>
              </a:rPr>
              <a:t>اجرا</a:t>
            </a:r>
            <a:r>
              <a:rPr lang="en-US" sz="3200" dirty="0" smtClean="0">
                <a:cs typeface="B Nazanin" pitchFamily="2" charset="-78"/>
              </a:rPr>
              <a:t>Implementation for Community Health :</a:t>
            </a:r>
            <a:endParaRPr lang="en-US" sz="3200" dirty="0">
              <a:cs typeface="B Nazanin" pitchFamily="2" charset="-78"/>
            </a:endParaRPr>
          </a:p>
        </p:txBody>
      </p:sp>
      <p:sp>
        <p:nvSpPr>
          <p:cNvPr id="1048628" name="Content Placeholder 2"/>
          <p:cNvSpPr>
            <a:spLocks noGrp="1"/>
          </p:cNvSpPr>
          <p:nvPr>
            <p:ph idx="1"/>
          </p:nvPr>
        </p:nvSpPr>
        <p:spPr/>
        <p:txBody>
          <a:bodyPr/>
          <a:lstStyle/>
          <a:p>
            <a:pPr algn="just" rtl="1"/>
            <a:r>
              <a:rPr lang="fa-IR" dirty="0" smtClean="0">
                <a:cs typeface="B Nazanin" pitchFamily="2" charset="-78"/>
              </a:rPr>
              <a:t>در این مرحله برنامه طراحی شده اجرا می شود، جهت انجام موفقیت آمیز باید نقش پرستار مشخص باشد، جامعه جهت حل مشکل آماده باشد و اجرا بر اساس فرهنگ جامعه باشد تا مقاومتی در مقابا فعالیت ها وجود نداشته باشد.</a:t>
            </a:r>
          </a:p>
          <a:p>
            <a:pPr algn="just" rtl="1"/>
            <a:r>
              <a:rPr lang="fa-IR" dirty="0" smtClean="0">
                <a:cs typeface="B Nazanin" pitchFamily="2" charset="-78"/>
              </a:rPr>
              <a:t>جهت اجرای برنامه ها، پرستار نیاز به کمک جامعه، خانواده ها، قوانین بهداشتی و اجتماعی و رسانه های جمعی و... دارد.</a:t>
            </a:r>
            <a:endParaRPr lang="en-US" dirty="0">
              <a:cs typeface="B Nazanin"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9" name="Title 1"/>
          <p:cNvSpPr>
            <a:spLocks noGrp="1"/>
          </p:cNvSpPr>
          <p:nvPr>
            <p:ph type="title"/>
          </p:nvPr>
        </p:nvSpPr>
        <p:spPr/>
        <p:txBody>
          <a:bodyPr/>
          <a:lstStyle/>
          <a:p>
            <a:pPr algn="ctr" rtl="1"/>
            <a:r>
              <a:rPr lang="fa-IR" sz="3200" dirty="0" smtClean="0">
                <a:cs typeface="B Nazanin" pitchFamily="2" charset="-78"/>
              </a:rPr>
              <a:t>ارزشیابی:</a:t>
            </a:r>
            <a:r>
              <a:rPr lang="en-US" sz="3200" dirty="0" smtClean="0">
                <a:cs typeface="B Nazanin" pitchFamily="2" charset="-78"/>
              </a:rPr>
              <a:t>Evaluating for Community Health</a:t>
            </a:r>
            <a:r>
              <a:rPr lang="fa-IR" sz="3200" dirty="0" smtClean="0">
                <a:cs typeface="B Nazanin" pitchFamily="2" charset="-78"/>
              </a:rPr>
              <a:t> </a:t>
            </a:r>
            <a:endParaRPr lang="en-US" sz="3200" dirty="0">
              <a:cs typeface="B Nazanin" pitchFamily="2" charset="-78"/>
            </a:endParaRPr>
          </a:p>
        </p:txBody>
      </p:sp>
      <p:sp>
        <p:nvSpPr>
          <p:cNvPr id="1048630" name="Content Placeholder 2"/>
          <p:cNvSpPr>
            <a:spLocks noGrp="1"/>
          </p:cNvSpPr>
          <p:nvPr>
            <p:ph idx="1"/>
          </p:nvPr>
        </p:nvSpPr>
        <p:spPr>
          <a:xfrm>
            <a:off x="251520" y="1196752"/>
            <a:ext cx="7920880" cy="5544616"/>
          </a:xfrm>
        </p:spPr>
        <p:txBody>
          <a:bodyPr>
            <a:normAutofit fontScale="94773"/>
          </a:bodyPr>
          <a:lstStyle/>
          <a:p>
            <a:pPr algn="r" rtl="1"/>
            <a:r>
              <a:rPr lang="fa-IR" dirty="0" smtClean="0">
                <a:cs typeface="B Nazanin" pitchFamily="2" charset="-78"/>
              </a:rPr>
              <a:t>در این مرحله، فعالیت ها و برنامه اندازه گیری و قضاوت می شود.</a:t>
            </a:r>
          </a:p>
          <a:p>
            <a:pPr algn="r" rtl="1"/>
            <a:r>
              <a:rPr lang="fa-IR" dirty="0" smtClean="0">
                <a:cs typeface="B Nazanin" pitchFamily="2" charset="-78"/>
              </a:rPr>
              <a:t>جهت اندازه گیری پیشرفت برنامه باید یک مقیاس وجود داشته باشد.</a:t>
            </a:r>
          </a:p>
          <a:p>
            <a:pPr algn="r" rtl="1"/>
            <a:r>
              <a:rPr lang="fa-IR" dirty="0" smtClean="0">
                <a:cs typeface="B Nazanin" pitchFamily="2" charset="-78"/>
              </a:rPr>
              <a:t>در این مرحله دستیابی به اهداف، موثر بودن فعالیت هاف اثر بخش هزینه ها و زمان بررسی می شود. </a:t>
            </a:r>
          </a:p>
          <a:p>
            <a:pPr algn="r" rtl="1"/>
            <a:r>
              <a:rPr lang="fa-IR" dirty="0" smtClean="0">
                <a:solidFill>
                  <a:srgbClr val="FF0000"/>
                </a:solidFill>
                <a:cs typeface="B Nazanin" pitchFamily="2" charset="-78"/>
              </a:rPr>
              <a:t>تغییر در جامعه</a:t>
            </a:r>
          </a:p>
          <a:p>
            <a:pPr algn="r" rtl="1"/>
            <a:r>
              <a:rPr lang="fa-IR" dirty="0" smtClean="0">
                <a:cs typeface="B Nazanin" pitchFamily="2" charset="-78"/>
              </a:rPr>
              <a:t>هرگاه لازم باشد برنامه جدیدی اجرا شود نیازمند تغییراتی در جامعه است، جامعه از سه مرحله عبور می کند:</a:t>
            </a:r>
          </a:p>
          <a:p>
            <a:pPr algn="r" rtl="1"/>
            <a:r>
              <a:rPr lang="fa-IR" dirty="0" smtClean="0">
                <a:cs typeface="B Nazanin" pitchFamily="2" charset="-78"/>
              </a:rPr>
              <a:t>1- رهایی از سکون</a:t>
            </a:r>
          </a:p>
          <a:p>
            <a:pPr algn="r" rtl="1"/>
            <a:r>
              <a:rPr lang="fa-IR" dirty="0" smtClean="0">
                <a:cs typeface="B Nazanin" pitchFamily="2" charset="-78"/>
              </a:rPr>
              <a:t>2-تحرک </a:t>
            </a:r>
          </a:p>
          <a:p>
            <a:pPr algn="r" rtl="1"/>
            <a:r>
              <a:rPr lang="fa-IR" dirty="0" smtClean="0">
                <a:cs typeface="B Nazanin" pitchFamily="2" charset="-78"/>
              </a:rPr>
              <a:t>3- ثبات مجدد</a:t>
            </a:r>
          </a:p>
          <a:p>
            <a:pPr algn="r" rtl="1"/>
            <a:r>
              <a:rPr lang="fa-IR" dirty="0" smtClean="0">
                <a:solidFill>
                  <a:srgbClr val="FF0000"/>
                </a:solidFill>
                <a:cs typeface="B Nazanin" pitchFamily="2" charset="-78"/>
              </a:rPr>
              <a:t>جهت ایجاد تغییر و کاهش مقاومت جامعه از راهکارهای زیر می توان استفاده نمود:</a:t>
            </a:r>
          </a:p>
          <a:p>
            <a:pPr algn="r" rtl="1"/>
            <a:r>
              <a:rPr lang="fa-IR" dirty="0" smtClean="0">
                <a:cs typeface="B Nazanin" pitchFamily="2" charset="-78"/>
              </a:rPr>
              <a:t>1-حفظ رهبری قدرتمند   2- جلب اعتماد و مشارکت مردم     3- دخالت دادن افرادی که در اجرای برنامه مشارکت دارند.     4-دستیابی به همکاری بخش های خصوصی و عمومی  5- جلب مشارکت متخصصین    6- تمرکز بر بهداشت و سلامت نه خود برنامه</a:t>
            </a:r>
          </a:p>
          <a:p>
            <a:pPr algn="r" rtl="1"/>
            <a:endParaRPr lang="en-US" dirty="0">
              <a:cs typeface="B Nazanin"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2616</Words>
  <Application>Microsoft Office PowerPoint</Application>
  <PresentationFormat>On-screen Show (4:3)</PresentationFormat>
  <Paragraphs>169</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Adjacency</vt:lpstr>
      <vt:lpstr>PowerPoint Presentation</vt:lpstr>
      <vt:lpstr>PowerPoint Presentation</vt:lpstr>
      <vt:lpstr>مقدمه </vt:lpstr>
      <vt:lpstr>انواع نظام های ارائه خدمات سلامت </vt:lpstr>
      <vt:lpstr>PowerPoint Presentation</vt:lpstr>
      <vt:lpstr>تقسیم بندی ارائه خدمات سلامت درنظام معاونت عمومی </vt:lpstr>
      <vt:lpstr>ویژگی های نظام مختلط (معاونت عمومی )</vt:lpstr>
      <vt:lpstr>PowerPoint Presentation</vt:lpstr>
      <vt:lpstr>PowerPoint Presentation</vt:lpstr>
      <vt:lpstr>ویژگی های بیمه بهداشتی(بیمه پزشکی)</vt:lpstr>
      <vt:lpstr>PowerPoint Presentation</vt:lpstr>
      <vt:lpstr>PowerPoint Presentation</vt:lpstr>
      <vt:lpstr>طب ملی </vt:lpstr>
      <vt:lpstr>PowerPoint Presentation</vt:lpstr>
      <vt:lpstr>PowerPoint Presentation</vt:lpstr>
      <vt:lpstr>PowerPoint Presentation</vt:lpstr>
      <vt:lpstr>اهداف اصلی خدمات بهداشت ملی  </vt:lpstr>
      <vt:lpstr>اشکال بینابین</vt:lpstr>
      <vt:lpstr>فرایند پرستاری در بهداشت جامعه ( اصول نیاز سنجی بهداشتی)</vt:lpstr>
      <vt:lpstr>خصوصیات فرایند پرستاری</vt:lpstr>
      <vt:lpstr>PowerPoint Presentation</vt:lpstr>
      <vt:lpstr>مراحل فرایند پرستاری بهداشت جامعه</vt:lpstr>
      <vt:lpstr>PowerPoint Presentation</vt:lpstr>
      <vt:lpstr>PowerPoint Presentation</vt:lpstr>
      <vt:lpstr>برنامه ریزی بهداشتی جامعهPlanning for Community Health</vt:lpstr>
      <vt:lpstr>اجراImplementation for Community Health :</vt:lpstr>
      <vt:lpstr>ارزشیابی:Evaluating for Community Health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Pishro-Rayane</dc:creator>
  <cp:lastModifiedBy>Windows User</cp:lastModifiedBy>
  <cp:revision>1</cp:revision>
  <dcterms:created xsi:type="dcterms:W3CDTF">2015-10-17T00:06:37Z</dcterms:created>
  <dcterms:modified xsi:type="dcterms:W3CDTF">2020-04-24T11:17:20Z</dcterms:modified>
</cp:coreProperties>
</file>