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1" r:id="rId7"/>
    <p:sldId id="262" r:id="rId8"/>
    <p:sldId id="263" r:id="rId9"/>
    <p:sldId id="264"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7" d="100"/>
          <a:sy n="67" d="100"/>
        </p:scale>
        <p:origin x="1038" y="7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kumimoji="0" lang="en-US" smtClean="0"/>
              <a:t>Click to edit Master title style</a:t>
            </a:r>
            <a:endParaRPr kumimoji="0" lang="en-US"/>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E4CB41E5-9FD3-4246-96C0-DA0041AF800E}" type="datetimeFigureOut">
              <a:rPr lang="en-US" smtClean="0"/>
              <a:t>8/8/2023</a:t>
            </a:fld>
            <a:endParaRPr lang="en-US"/>
          </a:p>
        </p:txBody>
      </p:sp>
      <p:sp>
        <p:nvSpPr>
          <p:cNvPr id="17" name="Footer Placehold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p>
        </p:txBody>
      </p:sp>
      <p:sp>
        <p:nvSpPr>
          <p:cNvPr id="29"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DB878F86-6BFD-463B-A318-0DAC7877F720}"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E4CB41E5-9FD3-4246-96C0-DA0041AF800E}" type="datetimeFigureOut">
              <a:rPr lang="en-US" smtClean="0"/>
              <a:t>8/8/2023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DB878F86-6BFD-463B-A318-0DAC7877F720}" type="slidenum">
              <a:rPr lang="en-US" smtClean="0"/>
              <a:t>‹#›</a:t>
            </a:fld>
            <a:endParaRPr lang="en-US"/>
          </a:p>
        </p:txBody>
      </p:sp>
      <p:sp>
        <p:nvSpPr>
          <p:cNvPr id="8" name="Content Placeholder 7"/>
          <p:cNvSpPr>
            <a:spLocks noGrp="1"/>
          </p:cNvSpPr>
          <p:nvPr>
            <p:ph sz="quarter" idx="1"/>
          </p:nvPr>
        </p:nvSpPr>
        <p:spPr>
          <a:xfrm>
            <a:off x="612648" y="1600200"/>
            <a:ext cx="8153400" cy="4495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E4CB41E5-9FD3-4246-96C0-DA0041AF800E}" type="datetimeFigureOut">
              <a:rPr lang="en-US" smtClean="0"/>
              <a:t>8/8/2023</a:t>
            </a:fld>
            <a:endParaRPr lang="en-US"/>
          </a:p>
        </p:txBody>
      </p:sp>
      <p:sp>
        <p:nvSpPr>
          <p:cNvPr id="13" name="Slide Number Placehold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DB878F86-6BFD-463B-A318-0DAC7877F720}" type="slidenum">
              <a:rPr lang="en-US" smtClean="0"/>
              <a:t>‹#›</a:t>
            </a:fld>
            <a:endParaRPr lang="en-US"/>
          </a:p>
        </p:txBody>
      </p:sp>
      <p:sp>
        <p:nvSpPr>
          <p:cNvPr id="14" name="Footer Placeholder 13"/>
          <p:cNvSpPr>
            <a:spLocks noGrp="1"/>
          </p:cNvSpPr>
          <p:nvPr>
            <p:ph type="ftr" sz="quarter" idx="12"/>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8" name="Date Placeholder 7"/>
          <p:cNvSpPr>
            <a:spLocks noGrp="1"/>
          </p:cNvSpPr>
          <p:nvPr>
            <p:ph type="dt" sz="half" idx="15"/>
          </p:nvPr>
        </p:nvSpPr>
        <p:spPr/>
        <p:txBody>
          <a:bodyPr rtlCol="0"/>
          <a:lstStyle/>
          <a:p>
            <a:fld id="{E4CB41E5-9FD3-4246-96C0-DA0041AF800E}" type="datetimeFigureOut">
              <a:rPr lang="en-US" smtClean="0"/>
              <a:t>8/8/2023</a:t>
            </a:fld>
            <a:endParaRPr lang="en-US"/>
          </a:p>
        </p:txBody>
      </p:sp>
      <p:sp>
        <p:nvSpPr>
          <p:cNvPr id="10" name="Slide Number Placeholder 9"/>
          <p:cNvSpPr>
            <a:spLocks noGrp="1"/>
          </p:cNvSpPr>
          <p:nvPr>
            <p:ph type="sldNum" sz="quarter" idx="16"/>
          </p:nvPr>
        </p:nvSpPr>
        <p:spPr/>
        <p:txBody>
          <a:bodyPr rtlCol="0"/>
          <a:lstStyle/>
          <a:p>
            <a:fld id="{DB878F86-6BFD-463B-A318-0DAC7877F720}" type="slidenum">
              <a:rPr lang="en-US" smtClean="0"/>
              <a:t>‹#›</a:t>
            </a:fld>
            <a:endParaRPr lang="en-US"/>
          </a:p>
        </p:txBody>
      </p:sp>
      <p:sp>
        <p:nvSpPr>
          <p:cNvPr id="12" name="Footer Placeholder 11"/>
          <p:cNvSpPr>
            <a:spLocks noGrp="1"/>
          </p:cNvSpPr>
          <p:nvPr>
            <p:ph type="ftr" sz="quarter" idx="17"/>
          </p:nvPr>
        </p:nvSpPr>
        <p:spPr/>
        <p:txBody>
          <a:bodyPr rtlCol="0"/>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nchor="ctr"/>
          <a:lstStyle>
            <a:lvl1pPr>
              <a:defRPr/>
            </a:lvl1pPr>
          </a:lstStyle>
          <a:p>
            <a:r>
              <a:rPr kumimoji="0" lang="en-US" smtClean="0"/>
              <a:t>Click to edit Master title style</a:t>
            </a:r>
            <a:endParaRPr kumimoji="0" lang="en-US"/>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5"/>
          </p:nvPr>
        </p:nvSpPr>
        <p:spPr/>
        <p:txBody>
          <a:bodyPr rtlCol="0"/>
          <a:lstStyle/>
          <a:p>
            <a:fld id="{E4CB41E5-9FD3-4246-96C0-DA0041AF800E}" type="datetimeFigureOut">
              <a:rPr lang="en-US" smtClean="0"/>
              <a:t>8/8/2023</a:t>
            </a:fld>
            <a:endParaRPr lang="en-US"/>
          </a:p>
        </p:txBody>
      </p:sp>
      <p:sp>
        <p:nvSpPr>
          <p:cNvPr id="12" name="Slide Number Placeholder 11"/>
          <p:cNvSpPr>
            <a:spLocks noGrp="1"/>
          </p:cNvSpPr>
          <p:nvPr>
            <p:ph type="sldNum" sz="quarter" idx="16"/>
          </p:nvPr>
        </p:nvSpPr>
        <p:spPr/>
        <p:txBody>
          <a:bodyPr rtlCol="0"/>
          <a:lstStyle/>
          <a:p>
            <a:fld id="{DB878F86-6BFD-463B-A318-0DAC7877F720}" type="slidenum">
              <a:rPr lang="en-US" smtClean="0"/>
              <a:t>‹#›</a:t>
            </a:fld>
            <a:endParaRPr lang="en-US"/>
          </a:p>
        </p:txBody>
      </p:sp>
      <p:sp>
        <p:nvSpPr>
          <p:cNvPr id="14" name="Footer Placeholder 13"/>
          <p:cNvSpPr>
            <a:spLocks noGrp="1"/>
          </p:cNvSpPr>
          <p:nvPr>
            <p:ph type="ftr" sz="quarter" idx="17"/>
          </p:nvPr>
        </p:nvSpPr>
        <p:spPr/>
        <p:txBody>
          <a:bodyPr rtlCol="0"/>
          <a:lstStyle/>
          <a:p>
            <a:endParaRPr lang="en-US"/>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E4CB41E5-9FD3-4246-96C0-DA0041AF800E}" type="datetimeFigureOut">
              <a:rPr lang="en-US" smtClean="0"/>
              <a:t>8/8/2023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lvl1pPr>
              <a:defRPr>
                <a:solidFill>
                  <a:srgbClr val="FFFFFF"/>
                </a:solidFill>
              </a:defRPr>
            </a:lvl1pPr>
          </a:lstStyle>
          <a:p>
            <a:fld id="{DB878F86-6BFD-463B-A318-0DAC7877F720}"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4CB41E5-9FD3-4246-96C0-DA0041AF800E}" type="datetimeFigureOut">
              <a:rPr lang="en-US" smtClean="0"/>
              <a:t>8/8/2023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fld id="{DB878F86-6BFD-463B-A318-0DAC7877F720}"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E4CB41E5-9FD3-4246-96C0-DA0041AF800E}" type="datetimeFigureOut">
              <a:rPr lang="en-US" smtClean="0"/>
              <a:t>8/8/2023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DB878F86-6BFD-463B-A318-0DAC7877F720}" type="slidenum">
              <a:rPr lang="en-US" smtClean="0"/>
              <a:t>‹#›</a:t>
            </a:fld>
            <a:endParaRPr lang="en-US"/>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3">
        <a:schemeClr val="bg2"/>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n-US" smtClean="0"/>
              <a:t>Click to edit Master title style</a:t>
            </a:r>
            <a:endParaRPr kumimoji="0" lang="en-US"/>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e Placeholder 11"/>
          <p:cNvSpPr>
            <a:spLocks noGrp="1"/>
          </p:cNvSpPr>
          <p:nvPr>
            <p:ph type="dt" sz="half" idx="10"/>
          </p:nvPr>
        </p:nvSpPr>
        <p:spPr>
          <a:xfrm>
            <a:off x="6248400" y="6248400"/>
            <a:ext cx="2667000" cy="365125"/>
          </a:xfrm>
        </p:spPr>
        <p:txBody>
          <a:bodyPr rtlCol="0"/>
          <a:lstStyle/>
          <a:p>
            <a:fld id="{E4CB41E5-9FD3-4246-96C0-DA0041AF800E}" type="datetimeFigureOut">
              <a:rPr lang="en-US" smtClean="0"/>
              <a:t>8/8/2023</a:t>
            </a:fld>
            <a:endParaRPr lang="en-US"/>
          </a:p>
        </p:txBody>
      </p:sp>
      <p:sp>
        <p:nvSpPr>
          <p:cNvPr id="13" name="Slide Number Placeholder 12"/>
          <p:cNvSpPr>
            <a:spLocks noGrp="1"/>
          </p:cNvSpPr>
          <p:nvPr>
            <p:ph type="sldNum" sz="quarter" idx="11"/>
          </p:nvPr>
        </p:nvSpPr>
        <p:spPr>
          <a:xfrm>
            <a:off x="0" y="4667249"/>
            <a:ext cx="1447800" cy="663578"/>
          </a:xfrm>
        </p:spPr>
        <p:txBody>
          <a:bodyPr rtlCol="0"/>
          <a:lstStyle>
            <a:lvl1pPr>
              <a:defRPr sz="2800"/>
            </a:lvl1pPr>
          </a:lstStyle>
          <a:p>
            <a:fld id="{DB878F86-6BFD-463B-A318-0DAC7877F720}" type="slidenum">
              <a:rPr lang="en-US" smtClean="0"/>
              <a:t>‹#›</a:t>
            </a:fld>
            <a:endParaRPr lang="en-US"/>
          </a:p>
        </p:txBody>
      </p:sp>
      <p:sp>
        <p:nvSpPr>
          <p:cNvPr id="14" name="Footer Placeholder 13"/>
          <p:cNvSpPr>
            <a:spLocks noGrp="1"/>
          </p:cNvSpPr>
          <p:nvPr>
            <p:ph type="ftr" sz="quarter" idx="12"/>
          </p:nvPr>
        </p:nvSpPr>
        <p:spPr>
          <a:xfrm>
            <a:off x="1600200" y="6248206"/>
            <a:ext cx="4572000" cy="365125"/>
          </a:xfrm>
        </p:spPr>
        <p:txBody>
          <a:bodyPr rtlCol="0"/>
          <a:lstStyle/>
          <a:p>
            <a:endParaRPr lang="en-US"/>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n-US" smtClean="0"/>
              <a:t>Click icon to add picture</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4CB41E5-9FD3-4246-96C0-DA0041AF800E}" type="datetimeFigureOut">
              <a:rPr lang="en-US" smtClean="0"/>
              <a:t>8/8/2023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878F86-6BFD-463B-A318-0DAC7877F720}"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1"/>
      </p:bgRef>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609600"/>
            <a:ext cx="2057400" cy="55165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609600"/>
            <a:ext cx="5562600" cy="5516564"/>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6553200" y="6248402"/>
            <a:ext cx="2209800" cy="365125"/>
          </a:xfrm>
        </p:spPr>
        <p:txBody>
          <a:bodyPr/>
          <a:lstStyle/>
          <a:p>
            <a:fld id="{E4CB41E5-9FD3-4246-96C0-DA0041AF800E}" type="datetimeFigureOut">
              <a:rPr lang="en-US" smtClean="0"/>
              <a:t>8/8/2023</a:t>
            </a:fld>
            <a:endParaRPr lang="en-US"/>
          </a:p>
        </p:txBody>
      </p:sp>
      <p:sp>
        <p:nvSpPr>
          <p:cNvPr id="5" name="Footer Placeholder 4"/>
          <p:cNvSpPr>
            <a:spLocks noGrp="1"/>
          </p:cNvSpPr>
          <p:nvPr>
            <p:ph type="ftr" sz="quarter" idx="11"/>
          </p:nvPr>
        </p:nvSpPr>
        <p:spPr>
          <a:xfrm>
            <a:off x="457201" y="6248207"/>
            <a:ext cx="5573483" cy="365125"/>
          </a:xfrm>
        </p:spPr>
        <p:txBody>
          <a:bodyPr/>
          <a:lstStyle/>
          <a:p>
            <a:endParaRPr lang="en-US"/>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Slide Number Placeholder 5"/>
          <p:cNvSpPr>
            <a:spLocks noGrp="1"/>
          </p:cNvSpPr>
          <p:nvPr>
            <p:ph type="sldNum" sz="quarter" idx="12"/>
          </p:nvPr>
        </p:nvSpPr>
        <p:spPr>
          <a:xfrm rot="5400000">
            <a:off x="5989638" y="144462"/>
            <a:ext cx="533400" cy="244476"/>
          </a:xfrm>
        </p:spPr>
        <p:txBody>
          <a:bodyPr/>
          <a:lstStyle/>
          <a:p>
            <a:fld id="{DB878F86-6BFD-463B-A318-0DAC7877F720}"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28600"/>
            <a:ext cx="8153400" cy="9906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E4CB41E5-9FD3-4246-96C0-DA0041AF800E}" type="datetimeFigureOut">
              <a:rPr lang="en-US" smtClean="0"/>
              <a:t>8/8/2023</a:t>
            </a:fld>
            <a:endParaRPr lang="en-US"/>
          </a:p>
        </p:txBody>
      </p:sp>
      <p:sp>
        <p:nvSpPr>
          <p:cNvPr id="3" name="Footer Placehold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DB878F86-6BFD-463B-A318-0DAC7877F720}"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895600" y="228600"/>
            <a:ext cx="3657600" cy="584775"/>
          </a:xfrm>
          <a:prstGeom prst="rect">
            <a:avLst/>
          </a:prstGeom>
          <a:noFill/>
        </p:spPr>
        <p:txBody>
          <a:bodyPr wrap="square" rtlCol="0">
            <a:spAutoFit/>
          </a:bodyPr>
          <a:lstStyle/>
          <a:p>
            <a:pPr algn="ctr"/>
            <a:r>
              <a:rPr lang="fa-IR" sz="3200" b="1" dirty="0" smtClean="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cs typeface="0 Badr" pitchFamily="2" charset="-78"/>
              </a:rPr>
              <a:t>بسم الله الرحمن الرحیم</a:t>
            </a:r>
            <a:endParaRPr lang="en-US" sz="3200" dirty="0">
              <a:cs typeface="0 Badr" pitchFamily="2" charset="-78"/>
            </a:endParaRPr>
          </a:p>
        </p:txBody>
      </p:sp>
      <p:sp>
        <p:nvSpPr>
          <p:cNvPr id="6" name="TextBox 5"/>
          <p:cNvSpPr txBox="1"/>
          <p:nvPr/>
        </p:nvSpPr>
        <p:spPr>
          <a:xfrm>
            <a:off x="1905000" y="1371600"/>
            <a:ext cx="6477000" cy="4801314"/>
          </a:xfrm>
          <a:prstGeom prst="rect">
            <a:avLst/>
          </a:prstGeom>
          <a:noFill/>
        </p:spPr>
        <p:txBody>
          <a:bodyPr wrap="square" rtlCol="0">
            <a:spAutoFit/>
          </a:bodyPr>
          <a:lstStyle/>
          <a:p>
            <a:pPr algn="ctr"/>
            <a:endParaRPr lang="fa-IR" sz="3600" dirty="0"/>
          </a:p>
          <a:p>
            <a:pPr algn="ctr"/>
            <a:endParaRPr lang="fa-IR" sz="3600" dirty="0" smtClean="0"/>
          </a:p>
          <a:p>
            <a:pPr algn="ctr"/>
            <a:endParaRPr lang="fa-IR" sz="3600" dirty="0" smtClean="0"/>
          </a:p>
          <a:p>
            <a:pPr algn="ctr"/>
            <a:r>
              <a:rPr lang="fa-IR" sz="3600" dirty="0" smtClean="0"/>
              <a:t>نظارت و ارزیابی عملکرد </a:t>
            </a:r>
          </a:p>
          <a:p>
            <a:pPr algn="ctr"/>
            <a:endParaRPr lang="fa-IR" sz="3600" dirty="0"/>
          </a:p>
          <a:p>
            <a:pPr algn="ctr"/>
            <a:r>
              <a:rPr lang="fa-IR" sz="3600" dirty="0" smtClean="0"/>
              <a:t>حساب خواهی و حساب رسی</a:t>
            </a:r>
          </a:p>
          <a:p>
            <a:pPr algn="ctr"/>
            <a:endParaRPr lang="fa-IR" sz="3600" dirty="0" smtClean="0"/>
          </a:p>
          <a:p>
            <a:pPr algn="ctr"/>
            <a:endParaRPr lang="fa-IR" dirty="0"/>
          </a:p>
          <a:p>
            <a:pPr algn="ctr"/>
            <a:endParaRPr lang="fa-IR" dirty="0" smtClean="0"/>
          </a:p>
          <a:p>
            <a:pPr algn="ctr"/>
            <a:endParaRPr lang="en-US" dirty="0"/>
          </a:p>
        </p:txBody>
      </p:sp>
    </p:spTree>
  </p:cSld>
  <p:clrMapOvr>
    <a:masterClrMapping/>
  </p:clrMapOvr>
  <p:transition>
    <p:dissolv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85800" y="381000"/>
            <a:ext cx="7848600" cy="6370975"/>
          </a:xfrm>
          <a:prstGeom prst="rect">
            <a:avLst/>
          </a:prstGeom>
          <a:noFill/>
        </p:spPr>
        <p:txBody>
          <a:bodyPr wrap="square" rtlCol="0">
            <a:spAutoFit/>
          </a:bodyPr>
          <a:lstStyle/>
          <a:p>
            <a:pPr algn="r"/>
            <a:r>
              <a:rPr lang="fa-IR" sz="2400" dirty="0" smtClean="0"/>
              <a:t>نظارت بر راه </a:t>
            </a:r>
          </a:p>
          <a:p>
            <a:pPr algn="r"/>
            <a:r>
              <a:rPr lang="fa-IR" sz="2400" dirty="0" smtClean="0"/>
              <a:t>منظور از انتظار چیزی جز نظارت بر صحت طی طریق و نیل به مقصد راه نیست </a:t>
            </a:r>
          </a:p>
          <a:p>
            <a:pPr algn="r"/>
            <a:r>
              <a:rPr lang="fa-IR" sz="2400" dirty="0" smtClean="0"/>
              <a:t>بازرسی نیز نباید و نمی تواند جز این معنی شود که مسیر عبور در راه را به درستی در </a:t>
            </a:r>
          </a:p>
          <a:p>
            <a:pPr algn="r"/>
            <a:r>
              <a:rPr lang="fa-IR" sz="2400" dirty="0" smtClean="0"/>
              <a:t>یابد راهی که در ساحت جامعه باید با حفظ همه تفاوت ها و تنوع های زیبایی شناختی </a:t>
            </a:r>
          </a:p>
          <a:p>
            <a:pPr algn="r"/>
            <a:r>
              <a:rPr lang="fa-IR" sz="2400" dirty="0" smtClean="0"/>
              <a:t>مردم در نهاد های گوناگون جامعه به گونه ای هماهنگ و همنوا طی شود بنابر این </a:t>
            </a:r>
          </a:p>
          <a:p>
            <a:pPr algn="r"/>
            <a:r>
              <a:rPr lang="fa-IR" sz="2400" dirty="0" smtClean="0"/>
              <a:t>هرگاه فراگرد بازرسی و نظارت به تحمیل اراده یا تحمیل سبک حرکت در راه معطوف </a:t>
            </a:r>
          </a:p>
          <a:p>
            <a:pPr algn="r"/>
            <a:r>
              <a:rPr lang="fa-IR" sz="2400" dirty="0" smtClean="0"/>
              <a:t>شود خود به انحراف افتاده و باید باز پردازی شود </a:t>
            </a:r>
          </a:p>
          <a:p>
            <a:pPr algn="r"/>
            <a:r>
              <a:rPr lang="fa-IR" sz="2400" dirty="0" smtClean="0"/>
              <a:t>نظارت بازرسی و کنترل باید همزمان بازخور های مثبت و منفی را به کار گیرد وامکان</a:t>
            </a:r>
          </a:p>
          <a:p>
            <a:pPr algn="r"/>
            <a:r>
              <a:rPr lang="fa-IR" sz="2400" dirty="0" smtClean="0"/>
              <a:t>تقویت این بازخورها  را برای همه احاد جامعه فراهم اورد و این چیزی نیست جزتاکیدی </a:t>
            </a:r>
          </a:p>
          <a:p>
            <a:pPr algn="r"/>
            <a:r>
              <a:rPr lang="fa-IR" sz="2400" dirty="0" smtClean="0"/>
              <a:t>جدید بر {نهی از منکر} پس از امر به معروف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52400" y="58846"/>
            <a:ext cx="8839200" cy="5262979"/>
          </a:xfrm>
          <a:prstGeom prst="rect">
            <a:avLst/>
          </a:prstGeom>
        </p:spPr>
        <p:txBody>
          <a:bodyPr wrap="square">
            <a:spAutoFit/>
          </a:bodyPr>
          <a:lstStyle/>
          <a:p>
            <a:pPr algn="r"/>
            <a:r>
              <a:rPr lang="fa-IR" sz="2400" dirty="0" smtClean="0">
                <a:cs typeface="0 Baran" pitchFamily="2" charset="-78"/>
              </a:rPr>
              <a:t>نظارت و کنترل </a:t>
            </a:r>
          </a:p>
          <a:p>
            <a:pPr algn="r"/>
            <a:endParaRPr lang="fa-IR" sz="2400" dirty="0" smtClean="0">
              <a:cs typeface="0 Baran" pitchFamily="2" charset="-78"/>
            </a:endParaRPr>
          </a:p>
          <a:p>
            <a:pPr algn="r"/>
            <a:endParaRPr lang="fa-IR" sz="2400" dirty="0" smtClean="0">
              <a:cs typeface="0 Baran" pitchFamily="2" charset="-78"/>
            </a:endParaRPr>
          </a:p>
          <a:p>
            <a:pPr algn="r"/>
            <a:r>
              <a:rPr lang="fa-IR" sz="2400" dirty="0" smtClean="0">
                <a:cs typeface="0 Baran" pitchFamily="2" charset="-78"/>
              </a:rPr>
              <a:t>به طور سنتی مفهوم نظارت و کنترل بر مراتب تحقق اهداف دلالت دارد به تعبیری کنترل </a:t>
            </a:r>
          </a:p>
          <a:p>
            <a:pPr algn="r"/>
            <a:r>
              <a:rPr lang="fa-IR" sz="2400" dirty="0" smtClean="0">
                <a:cs typeface="0 Baran" pitchFamily="2" charset="-78"/>
              </a:rPr>
              <a:t>همواره با برنامه ریزی همراه است در واقع کنترل بر مقایسه برنامه وعملکرد دلالت دارد</a:t>
            </a:r>
          </a:p>
          <a:p>
            <a:pPr algn="r"/>
            <a:r>
              <a:rPr lang="fa-IR" sz="2400" dirty="0" smtClean="0">
                <a:cs typeface="0 Baran" pitchFamily="2" charset="-78"/>
              </a:rPr>
              <a:t>بدون کنترل ضمانتی برای اجرای برنامه نیست و بدون برنامه وتعریف شاخص های </a:t>
            </a:r>
          </a:p>
          <a:p>
            <a:pPr algn="r"/>
            <a:r>
              <a:rPr lang="fa-IR" sz="2400" dirty="0" smtClean="0">
                <a:cs typeface="0 Baran" pitchFamily="2" charset="-78"/>
              </a:rPr>
              <a:t>اندازه گیری اهداف ان کنترل امکان پذیر نیست بنا بر این هدف گذاری مقدمه کنترل و </a:t>
            </a:r>
          </a:p>
          <a:p>
            <a:pPr algn="r"/>
            <a:r>
              <a:rPr lang="fa-IR" sz="2400" dirty="0" smtClean="0">
                <a:cs typeface="0 Baran" pitchFamily="2" charset="-78"/>
              </a:rPr>
              <a:t>بازرسی تلقی می شود در ساده ترین انگاره ذهنی هدف مقصد راهی ست که قرار است  با</a:t>
            </a:r>
          </a:p>
          <a:p>
            <a:pPr algn="r"/>
            <a:r>
              <a:rPr lang="fa-IR" sz="2400" dirty="0" smtClean="0">
                <a:cs typeface="0 Baran" pitchFamily="2" charset="-78"/>
              </a:rPr>
              <a:t>برنامه طی شود لازمه گام نهادن در راه سازماندهی بر انگیختن نیروها و رهبری انان </a:t>
            </a:r>
          </a:p>
          <a:p>
            <a:pPr algn="r"/>
            <a:r>
              <a:rPr lang="fa-IR" sz="2400" dirty="0" smtClean="0">
                <a:cs typeface="0 Baran" pitchFamily="2" charset="-78"/>
              </a:rPr>
              <a:t>است ومرحله نهایی اصرار بر راه و مراقبت از عدم انحراف از ان است در اغاز بحث </a:t>
            </a:r>
          </a:p>
          <a:p>
            <a:pPr algn="r"/>
            <a:r>
              <a:rPr lang="fa-IR" sz="2400" dirty="0" smtClean="0">
                <a:cs typeface="0 Baran" pitchFamily="2" charset="-78"/>
              </a:rPr>
              <a:t>تامل در تفاوت واژه های کنترل بازرسی و نظارت بصیرت افزا به نظر می رسد . مفهوم </a:t>
            </a:r>
          </a:p>
          <a:p>
            <a:pPr algn="r"/>
            <a:r>
              <a:rPr lang="fa-IR" sz="2400" dirty="0" smtClean="0">
                <a:cs typeface="0 Baran" pitchFamily="2" charset="-78"/>
              </a:rPr>
              <a:t>نظارت به مراقبت داءمی بر عملکرد سیستم اشاره دارد در حالی که منظور از بازرسی </a:t>
            </a:r>
          </a:p>
          <a:p>
            <a:pPr algn="r"/>
            <a:r>
              <a:rPr lang="fa-IR" sz="2400" dirty="0" smtClean="0">
                <a:cs typeface="0 Baran" pitchFamily="2" charset="-78"/>
              </a:rPr>
              <a:t>رسیدگی به وجوه عملکردی سیستم از طریق یک برنامه ممیزی است و کنترل نیز بر </a:t>
            </a:r>
          </a:p>
          <a:p>
            <a:pPr algn="r"/>
            <a:r>
              <a:rPr lang="fa-IR" sz="2400" dirty="0" smtClean="0">
                <a:cs typeface="0 Baran" pitchFamily="2" charset="-78"/>
              </a:rPr>
              <a:t>مقایسه نتایج عملکرد با اهداف پیش بینی شده دلالت دارد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33400" y="1"/>
            <a:ext cx="9372600" cy="5632311"/>
          </a:xfrm>
          <a:prstGeom prst="rect">
            <a:avLst/>
          </a:prstGeom>
        </p:spPr>
        <p:txBody>
          <a:bodyPr wrap="square">
            <a:spAutoFit/>
          </a:bodyPr>
          <a:lstStyle/>
          <a:p>
            <a:pPr algn="r"/>
            <a:r>
              <a:rPr lang="fa-IR" sz="2400" dirty="0" smtClean="0"/>
              <a:t>بدین ترتیب می توان ساده ترین شکل حلقه های بازخور را بر همین مبناطراحی کرد </a:t>
            </a:r>
          </a:p>
          <a:p>
            <a:pPr algn="r"/>
            <a:r>
              <a:rPr lang="fa-IR" sz="2400" dirty="0" smtClean="0"/>
              <a:t>اهدافی معین می شوند برنامه هایی برای نیل به ان اهداف تدوین می شوند نیرو هایی برای اجرای برنامه ها سازماندهی بسیج و راهبری می شوند  مراحل سیر نیروها برای نیل به مقاصد یا اهداف ارزیابی می شوند و نتیجه ارزیابی به سیستم بر می گردد</a:t>
            </a:r>
          </a:p>
          <a:p>
            <a:pPr algn="r"/>
            <a:endParaRPr lang="fa-IR" sz="2400" dirty="0" smtClean="0"/>
          </a:p>
          <a:p>
            <a:pPr algn="r"/>
            <a:r>
              <a:rPr lang="fa-IR" sz="2400" dirty="0" smtClean="0"/>
              <a:t>1-هدف گذاری و برنامه ریزی 2-سازماندهی 3-بسیج منابع انسانی و مادی 4 – رهبری واجرا 5- جامعه هدف</a:t>
            </a:r>
          </a:p>
          <a:p>
            <a:pPr algn="r"/>
            <a:r>
              <a:rPr lang="fa-IR" sz="2400" dirty="0" smtClean="0"/>
              <a:t>بنابر این مقصود از نظارت وکنترل کسب اطمینان از نیل به اهداف سازمان است از این رو حتی در ساده ترین شکل رابطه سازمان با محیط نیز حلقه های باز خور متعددی از جامعه هدف به خرده سیستم نظارت و بازرسی و از ان طریق به خرده سیستم های متولی هدف گذاری و برنامه ریزی سازماندهی بسیج منابع و رهبری در سازمان باز می گردند قابل تامل است که خرده سیستم های متولی نظارت و بازرسی فقط هنگامی می توانند وظایف خود را به درستی انجام دهند که تصور درستی از اهداف و ابعاد و شاخص های اندازه گیری ان هاداشته باشند سیستم های کنترل را می توان بر حسب موقعیت زمانی اقدام به کنترل پیش از اقدام در حین اقدام و پس از اقدام تقسیم کرد  </a:t>
            </a:r>
            <a:endParaRPr lang="en-US" sz="24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fontScale="70000" lnSpcReduction="20000"/>
          </a:bodyPr>
          <a:lstStyle/>
          <a:p>
            <a:pPr algn="r"/>
            <a:r>
              <a:rPr lang="fa-IR" sz="3200" dirty="0" smtClean="0"/>
              <a:t>سیستم کنترل گذشته نگر </a:t>
            </a:r>
          </a:p>
          <a:p>
            <a:pPr algn="r"/>
            <a:r>
              <a:rPr lang="fa-IR" sz="3200" dirty="0" smtClean="0"/>
              <a:t>این نوع از سیستم های کنترل به گونه ای طراحی می شوند که بر اساس شاخص های عملکرد و اهداف تعریف شده بتوانند عملکرد های انحرافی را از عملکرد های صحیح متمایز سازند و درباره عملکرد های منحرف هشدار بدهند مثلا سیستم های کنترل الودگی هوا که ناگهان اطلاع می دهند هوای شهر نا سالم است و برای بیماران قلبی خطرناک است نوعی سیستم کنترل گذشته نگرمحسوب می شود چون این سیستم ها فقط هنگامی هشدار می دهند که اقدام یا حادثه ای نامناسب رخ داده باشد و اکنون باید ان را جبران کرد این سیستم ها بیش از حد قدیمی اند و عملکردی نظیر سازمان های بازپروری زندان ها دارند هزینه اجتماعی انها نیز زیاداست و بهره وری شان هم بسیار کم زیرا هزینه فرصت های از دست رفته به سبب استفاده از این گونه سیستم ها بسیار زیاد است مثلا در برنامه های توسعه میدان های گاز مشترک ایران و قطر وقتی که مقدار قابل توجهی از گاز توسط کشور همسایه استخراج شد این گونه سیستم ها به هیچ وجه نمی توانند جبران کننده باشند و صرفا می توانند عبرت انگیز باشد برای نسل های بعد  </a:t>
            </a:r>
            <a:endParaRPr lang="en-US" sz="3200" dirty="0" smtClean="0"/>
          </a:p>
          <a:p>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fontScale="77500" lnSpcReduction="20000"/>
          </a:bodyPr>
          <a:lstStyle/>
          <a:p>
            <a:pPr algn="r"/>
            <a:r>
              <a:rPr lang="fa-IR" sz="3200" dirty="0" smtClean="0"/>
              <a:t>سیستم کنترل حال نگر </a:t>
            </a:r>
          </a:p>
          <a:p>
            <a:pPr algn="r"/>
            <a:r>
              <a:rPr lang="fa-IR" sz="3200" dirty="0" smtClean="0"/>
              <a:t>این گونه سیستم ها به گونه ای طراحی شده اند که بتوانند براساس شاخص های عملکرد و اهداف تعریف شده عملکرد های انحرافی را در حین اجرا شناسایی کند وقبل از این که مسیر های انحرافی طی شوند امکان ارایه باز خور به سیستم و اصلاح عملکرد ان را فراهم اورند این سیستم ها نسبتا هوشمند تر از سیستم های گذشته نگرند ولی هزینه نگهداریشان همچنان بالاست سییستم ها به شدت متکی به توانایی های نیروی انسانی درگیر در امر نظارت و کنترل می باشند در صورت اشتباه پیامد های منفی سیستم های گذشته نگر تکرار می شود ولی فرصت های از دست رفته را کاهش می دهند و رسیدگی به مشکلات و انحرافات سریع تر است در این سیستم ها وظیفه کنترل و نظارت با همه وظایف مدیریت و خرده سیستم های متولی ان وظایف در گیر می شود در این نظارت دقیق و هوشمندانه فقط اگر کار به درستی انجام شود اجازه ورود به مرحله بعد صادر می شود بنابراین در همه مراحل امکان بازنگری هست   </a:t>
            </a:r>
            <a:endParaRPr lang="en-US" sz="3200" dirty="0" smtClean="0"/>
          </a:p>
          <a:p>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fontScale="70000" lnSpcReduction="20000"/>
          </a:bodyPr>
          <a:lstStyle/>
          <a:p>
            <a:pPr algn="r"/>
            <a:r>
              <a:rPr lang="fa-IR" sz="3200" dirty="0" smtClean="0"/>
              <a:t>سیستم های کنترل اینده نگر </a:t>
            </a:r>
          </a:p>
          <a:p>
            <a:pPr algn="r"/>
            <a:r>
              <a:rPr lang="fa-IR" sz="3200" dirty="0" smtClean="0"/>
              <a:t>از سیستم های قبلی پیچیده تر است براساس تجارب و دانش موجود تعداد زیادی سناریو </a:t>
            </a:r>
          </a:p>
          <a:p>
            <a:pPr algn="r"/>
            <a:r>
              <a:rPr lang="fa-IR" sz="3200" dirty="0" smtClean="0"/>
              <a:t>از پیش طراحی ودر حافظه سیستم کنترل ثبت می شوند برای هر اقدام چند حالت انحرافی پیش بینی می شود و برای هر انحراف مفروض یک یا چند طرح جایگزین از قبل طراحی می شود این سیستم به خرده سیستم فراوری اطلاعات پیشرفته ای نیاز دارد و ظرفیت حافظه ان باید زیاد باشد </a:t>
            </a:r>
          </a:p>
          <a:p>
            <a:pPr algn="r"/>
            <a:r>
              <a:rPr lang="fa-IR" sz="3200" dirty="0" smtClean="0"/>
              <a:t>با مشاهده اولین علایم بروز هرگونه انحراف احتمالی اقدامات پیش گیرنده به عمل می اید و مهم این که زمان طلف شده را به شدت کاهش می دهد و برای صرفه جویی در زمان به ویژه هنگام اجرای طرح هایی که اهمیت زمانی دارد </a:t>
            </a:r>
          </a:p>
          <a:p>
            <a:pPr algn="r"/>
            <a:r>
              <a:rPr lang="fa-IR" sz="3200" dirty="0" smtClean="0"/>
              <a:t>این سیستم به مجموعه ای از نیرو های فوق متخصص به ویژه در دو خرده سیستم نظارت و مسیله یابی و سیستم تدوین کننده سناریو های اصلاحی نیازمند است بنابراین هزینه نگهداری و استقرار ان بسیار سنگین است ولی این سیستم می تواند از طریق کاهش ضایعات زمانی این هزینه را جبران نماید </a:t>
            </a:r>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fontScale="70000" lnSpcReduction="20000"/>
          </a:bodyPr>
          <a:lstStyle/>
          <a:p>
            <a:pPr algn="r" fontAlgn="base">
              <a:buNone/>
            </a:pPr>
            <a:r>
              <a:rPr lang="fa-IR" dirty="0" smtClean="0"/>
              <a:t>10نکته مهم حسابرسی</a:t>
            </a:r>
            <a:endParaRPr lang="en-US" dirty="0" smtClean="0"/>
          </a:p>
          <a:p>
            <a:pPr fontAlgn="base"/>
            <a:r>
              <a:rPr lang="en-US" dirty="0" smtClean="0"/>
              <a:t/>
            </a:r>
            <a:br>
              <a:rPr lang="en-US" dirty="0" smtClean="0"/>
            </a:br>
            <a:r>
              <a:rPr lang="en-US" dirty="0" smtClean="0"/>
              <a:t/>
            </a:r>
            <a:br>
              <a:rPr lang="en-US" dirty="0" smtClean="0"/>
            </a:br>
            <a:endParaRPr lang="en-US" dirty="0" smtClean="0"/>
          </a:p>
          <a:p>
            <a:pPr fontAlgn="base"/>
            <a:r>
              <a:rPr lang="en-US" dirty="0" smtClean="0"/>
              <a:t>1. </a:t>
            </a:r>
            <a:r>
              <a:rPr lang="fa-IR" dirty="0" smtClean="0"/>
              <a:t>مبنای گزارش حسابرسی را رسیدگی های حسابرس مستقل فراهم می آورد.</a:t>
            </a:r>
            <a:br>
              <a:rPr lang="fa-IR" dirty="0" smtClean="0"/>
            </a:br>
            <a:r>
              <a:rPr lang="fa-IR" dirty="0" smtClean="0"/>
              <a:t>2. بیان حدود رسیدگی، برای تعیین و محدود کردن مسئولیت حسابرسان است.</a:t>
            </a:r>
            <a:br>
              <a:rPr lang="fa-IR" dirty="0" smtClean="0"/>
            </a:br>
            <a:r>
              <a:rPr lang="fa-IR" dirty="0" smtClean="0"/>
              <a:t>3. اعتقاد به درستکاری مدیران برای اظهارنظر نسبت به صورت های مالی کافی نیست.</a:t>
            </a:r>
            <a:br>
              <a:rPr lang="fa-IR" dirty="0" smtClean="0"/>
            </a:br>
            <a:r>
              <a:rPr lang="fa-IR" dirty="0" smtClean="0"/>
              <a:t>4. حسابرسی شرکت های دولتی ایران توسط دیوان محاسبات کشور صورت می گیرد.</a:t>
            </a:r>
            <a:br>
              <a:rPr lang="fa-IR" dirty="0" smtClean="0"/>
            </a:br>
            <a:r>
              <a:rPr lang="fa-IR" dirty="0" smtClean="0"/>
              <a:t>5. طبق مقررات قانون تجارت ایران، رسیدگی به صورت های مالی شرکت سهامی عام توسط بازرس قانونی منتخب مجمع عمومی صاحبان سهام است.</a:t>
            </a:r>
            <a:br>
              <a:rPr lang="fa-IR" dirty="0" smtClean="0"/>
            </a:br>
            <a:r>
              <a:rPr lang="fa-IR" dirty="0" smtClean="0"/>
              <a:t>6. حسابرس مستقل به هر شخص یا مرجعی که او را انتخاب کرده است، گزارش می دهد.</a:t>
            </a:r>
            <a:br>
              <a:rPr lang="fa-IR" dirty="0" smtClean="0"/>
            </a:br>
            <a:r>
              <a:rPr lang="fa-IR" dirty="0" smtClean="0"/>
              <a:t>7. بازرس قانونی توسط مجمع عمومی صاحبان سهام انتخاب می شود.</a:t>
            </a:r>
            <a:br>
              <a:rPr lang="fa-IR" dirty="0" smtClean="0"/>
            </a:br>
            <a:r>
              <a:rPr lang="fa-IR" dirty="0" smtClean="0"/>
              <a:t>8. بازرس قانونی موظف است کلیه گزارشات وقوع جرم را صرفاً به مجمع عمومی صاحبان سهام ارائه نماید.</a:t>
            </a:r>
            <a:br>
              <a:rPr lang="fa-IR" dirty="0" smtClean="0"/>
            </a:br>
            <a:r>
              <a:rPr lang="fa-IR" dirty="0" smtClean="0"/>
              <a:t>9. مهمترین نقش حسابرس در رسیدگی به صورتهای مالی اعتباردهی است.</a:t>
            </a:r>
            <a:br>
              <a:rPr lang="fa-IR" dirty="0" smtClean="0"/>
            </a:br>
            <a:r>
              <a:rPr lang="fa-IR" dirty="0" smtClean="0"/>
              <a:t>10. منظور از اعتباردهی حسابرسان عبارت است از ایجاد اطمینان نسبت به قابلیت اتکای صورت های مال</a:t>
            </a:r>
          </a:p>
          <a:p>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endParaRPr lang="en-US"/>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141</TotalTime>
  <Words>1064</Words>
  <Application>Microsoft Office PowerPoint</Application>
  <PresentationFormat>On-screen Show (4:3)</PresentationFormat>
  <Paragraphs>50</Paragraphs>
  <Slides>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0 Badr</vt:lpstr>
      <vt:lpstr>0 Baran</vt:lpstr>
      <vt:lpstr>Arial</vt:lpstr>
      <vt:lpstr>Tw Cen MT</vt:lpstr>
      <vt:lpstr>Wingdings</vt:lpstr>
      <vt:lpstr>Wingdings 2</vt:lpstr>
      <vt:lpstr>Median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Lavan-Nirvan</dc:creator>
  <cp:lastModifiedBy>DadeFam-43262657</cp:lastModifiedBy>
  <cp:revision>16</cp:revision>
  <dcterms:created xsi:type="dcterms:W3CDTF">2018-05-20T19:09:59Z</dcterms:created>
  <dcterms:modified xsi:type="dcterms:W3CDTF">2023-08-08T07:27:59Z</dcterms:modified>
</cp:coreProperties>
</file>