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0"/>
  </p:notesMasterIdLst>
  <p:sldIdLst>
    <p:sldId id="257" r:id="rId2"/>
    <p:sldId id="274" r:id="rId3"/>
    <p:sldId id="261" r:id="rId4"/>
    <p:sldId id="275" r:id="rId5"/>
    <p:sldId id="276" r:id="rId6"/>
    <p:sldId id="262" r:id="rId7"/>
    <p:sldId id="263" r:id="rId8"/>
    <p:sldId id="264" r:id="rId9"/>
    <p:sldId id="265" r:id="rId10"/>
    <p:sldId id="284" r:id="rId11"/>
    <p:sldId id="283" r:id="rId12"/>
    <p:sldId id="282" r:id="rId13"/>
    <p:sldId id="281" r:id="rId14"/>
    <p:sldId id="280" r:id="rId15"/>
    <p:sldId id="288" r:id="rId16"/>
    <p:sldId id="287" r:id="rId17"/>
    <p:sldId id="286" r:id="rId18"/>
    <p:sldId id="266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440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40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AE248662-61C8-4DA5-8AC7-7C4A6163A56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47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3C1ECE-10C5-4DC2-868E-FCE38DD1A937}" type="slidenum">
              <a:rPr lang="ar-SA" altLang="en-US"/>
              <a:pPr/>
              <a:t>1</a:t>
            </a:fld>
            <a:endParaRPr lang="en-US" altLang="en-U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003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819984-B444-4FB8-9742-2F6420CD402E}" type="slidenum">
              <a:rPr lang="ar-SA" altLang="en-US"/>
              <a:pPr/>
              <a:t>2</a:t>
            </a:fld>
            <a:endParaRPr lang="en-US" altLang="en-US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642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0AA2E7-4369-4B79-8A16-9C8DEE748B2C}" type="slidenum">
              <a:rPr lang="ar-SA" altLang="en-US"/>
              <a:pPr/>
              <a:t>3</a:t>
            </a:fld>
            <a:endParaRPr lang="en-US" altLang="en-U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4834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031EA4-1278-4A53-B0E7-55B975275A53}" type="slidenum">
              <a:rPr lang="ar-SA" altLang="en-US"/>
              <a:pPr/>
              <a:t>4</a:t>
            </a:fld>
            <a:endParaRPr lang="en-US" altLang="en-U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2913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084A5A-072A-48DE-BF3C-0EAC56A78B3B}" type="slidenum">
              <a:rPr lang="ar-SA" altLang="en-US"/>
              <a:pPr/>
              <a:t>5</a:t>
            </a:fld>
            <a:endParaRPr lang="en-US" altLang="en-U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4795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02DE37-7294-4DC5-ACA2-2CF004D3450B}" type="slidenum">
              <a:rPr lang="ar-SA" altLang="en-US"/>
              <a:pPr/>
              <a:t>6</a:t>
            </a:fld>
            <a:endParaRPr lang="en-US" altLang="en-US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0593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468854-E4C6-43EF-8E58-686CEB130B9B}" type="slidenum">
              <a:rPr lang="ar-SA" altLang="en-US"/>
              <a:pPr/>
              <a:t>7</a:t>
            </a:fld>
            <a:endParaRPr lang="en-US" altLang="en-U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91742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509436-79EF-4110-AD68-F807A54EB167}" type="slidenum">
              <a:rPr lang="ar-SA" altLang="en-US"/>
              <a:pPr/>
              <a:t>8</a:t>
            </a:fld>
            <a:endParaRPr lang="en-US" altLang="en-US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49788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6CBF18-A001-40A2-97E4-4F59FBE40422}" type="slidenum">
              <a:rPr lang="ar-SA" altLang="en-US"/>
              <a:pPr/>
              <a:t>9</a:t>
            </a:fld>
            <a:endParaRPr lang="en-US" altLang="en-US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8869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9A429F-8AA6-439A-A454-63CD8C7FAC5A}" type="slidenum">
              <a:rPr lang="ar-SA" altLang="en-US"/>
              <a:pPr/>
              <a:t>10</a:t>
            </a:fld>
            <a:endParaRPr lang="en-US" altLang="en-U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504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EF2222-F433-47C3-9C9F-9A34D0490276}" type="slidenum">
              <a:rPr lang="ar-SA" altLang="en-US"/>
              <a:pPr/>
              <a:t>11</a:t>
            </a:fld>
            <a:endParaRPr lang="en-US" altLang="en-U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8051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D32ADD-D1CC-442C-A3E0-1011E41A2048}" type="slidenum">
              <a:rPr lang="ar-SA" altLang="en-US"/>
              <a:pPr/>
              <a:t>12</a:t>
            </a:fld>
            <a:endParaRPr lang="en-US" altLang="en-US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33527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7ABBBE-2A90-4338-8919-66C62A28501E}" type="slidenum">
              <a:rPr lang="ar-SA" altLang="en-US"/>
              <a:pPr/>
              <a:t>13</a:t>
            </a:fld>
            <a:endParaRPr lang="en-US" altLang="en-US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06472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240339-8FBE-4C26-89C4-6E7412A17938}" type="slidenum">
              <a:rPr lang="ar-SA" altLang="en-US"/>
              <a:pPr/>
              <a:t>14</a:t>
            </a:fld>
            <a:endParaRPr lang="en-US" altLang="en-US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15259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817FDA-080E-495A-BA7B-515D8A5D7C4C}" type="slidenum">
              <a:rPr lang="ar-SA" altLang="en-US"/>
              <a:pPr/>
              <a:t>15</a:t>
            </a:fld>
            <a:endParaRPr lang="en-US" altLang="en-US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89214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B55B16-7C32-468E-A2EE-B3ECC6B05BA7}" type="slidenum">
              <a:rPr lang="ar-SA" altLang="en-US"/>
              <a:pPr/>
              <a:t>16</a:t>
            </a:fld>
            <a:endParaRPr lang="en-US" altLang="en-US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9317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DD8EE4-8F9D-4BBB-80C9-A49AF181FED6}" type="slidenum">
              <a:rPr lang="ar-SA" altLang="en-US"/>
              <a:pPr/>
              <a:t>17</a:t>
            </a:fld>
            <a:endParaRPr lang="en-US" altLang="en-US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07557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75459C-DBD9-48F4-A030-C4A79755A03A}" type="slidenum">
              <a:rPr lang="ar-SA" altLang="en-US"/>
              <a:pPr/>
              <a:t>18</a:t>
            </a:fld>
            <a:endParaRPr lang="en-US" altLang="en-US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47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123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7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99FCA88-F02A-450E-8CDC-EACE2216DE7E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0E50BB-9D7C-4A23-8695-2A8153CDBB3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8037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E608B-F1FE-4FDA-BC56-F484C0F164C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258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82B08-75E7-4024-A95C-3275E7D2CEF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9599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E718C-C023-4FD6-9AD2-F107303A602F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4536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60FC7-1B21-4121-B4F5-74A64603E82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2486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5FADF-1140-4C3E-BD87-9D576DF1650A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8965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BF4D9-DD72-4ACA-8140-A23969FDA37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3853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3AB990-1E82-49E1-BA23-ACF26035CBB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6159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314A65-AD39-4493-A35A-3D9E5B87A67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720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574DB9-8C93-4501-903D-E6227FF4F0AB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85263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1E2CF8C5-CBBE-4F5E-88F7-67E307C489F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1221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5450AFE-A3FB-406F-8026-FF7E707BA0BF}" type="slidenum">
              <a:rPr lang="ar-SA" altLang="en-US"/>
              <a:pPr/>
              <a:t>‹#›</a:t>
            </a:fld>
            <a:endParaRPr lang="en-US" altLang="en-US"/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52600" y="1143000"/>
            <a:ext cx="5181600" cy="685800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None/>
            </a:pPr>
            <a:r>
              <a:rPr lang="fa-IR" altLang="en-US" sz="4400">
                <a:cs typeface="Titr" pitchFamily="2" charset="-78"/>
              </a:rPr>
              <a:t>	هشت فراز</a:t>
            </a:r>
            <a:r>
              <a:rPr lang="fa-IR" altLang="en-US" sz="4400"/>
              <a:t>،</a:t>
            </a:r>
            <a:r>
              <a:rPr lang="fa-IR" altLang="en-US" sz="4400">
                <a:cs typeface="Titr" pitchFamily="2" charset="-78"/>
              </a:rPr>
              <a:t> هزارنياز</a:t>
            </a:r>
            <a:endParaRPr lang="en-US" altLang="en-US" sz="4400">
              <a:cs typeface="Titr" pitchFamily="2" charset="-78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010400" y="381000"/>
            <a:ext cx="1828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1pPr>
            <a:lvl2pPr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2pPr>
            <a:lvl3pPr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3pPr>
            <a:lvl4pPr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4pPr>
            <a:lvl5pPr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000">
                <a:cs typeface="Titr" pitchFamily="2" charset="-78"/>
              </a:rPr>
              <a:t>به نام  يگانه مشرِف</a:t>
            </a:r>
            <a:endParaRPr lang="en-US" altLang="en-US" sz="2000">
              <a:cs typeface="Titr" pitchFamily="2" charset="-78"/>
            </a:endParaRPr>
          </a:p>
        </p:txBody>
      </p:sp>
      <p:sp>
        <p:nvSpPr>
          <p:cNvPr id="6149" name="Rectangle 5"/>
          <p:cNvSpPr>
            <a:spLocks noRot="1" noChangeArrowheads="1"/>
          </p:cNvSpPr>
          <p:nvPr/>
        </p:nvSpPr>
        <p:spPr bwMode="auto">
          <a:xfrm>
            <a:off x="838200" y="1905000"/>
            <a:ext cx="73914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endParaRPr lang="fa-IR" altLang="en-US" sz="2400" dirty="0"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dirty="0">
                <a:cs typeface="Titr" pitchFamily="2" charset="-78"/>
              </a:rPr>
              <a:t>نشست چهارم :</a:t>
            </a:r>
            <a:r>
              <a:rPr lang="fa-IR" altLang="en-US" b="1" dirty="0">
                <a:cs typeface="Mitra" pitchFamily="2" charset="-78"/>
              </a:rPr>
              <a:t> </a:t>
            </a:r>
          </a:p>
          <a:p>
            <a:pPr algn="ctr" rtl="1">
              <a:buFont typeface="Wingdings" panose="05000000000000000000" pitchFamily="2" charset="2"/>
              <a:buNone/>
            </a:pPr>
            <a:r>
              <a:rPr lang="fa-IR" altLang="en-US" sz="4400" b="1" dirty="0">
                <a:solidFill>
                  <a:schemeClr val="tx2"/>
                </a:solidFill>
                <a:cs typeface="Titr" pitchFamily="2" charset="-78"/>
              </a:rPr>
              <a:t>فراز جنبش </a:t>
            </a:r>
            <a:r>
              <a:rPr lang="fa-IR" altLang="en-US" sz="4400" b="1" dirty="0" smtClean="0">
                <a:solidFill>
                  <a:schemeClr val="tx2"/>
                </a:solidFill>
                <a:cs typeface="Titr" pitchFamily="2" charset="-78"/>
              </a:rPr>
              <a:t>تنباکو</a:t>
            </a:r>
            <a:endParaRPr lang="fa-IR" altLang="en-US" sz="4400" b="1" dirty="0">
              <a:solidFill>
                <a:schemeClr val="tx2"/>
              </a:solidFill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  <p:bldP spid="61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4267200" y="1981200"/>
            <a:ext cx="3816350" cy="3200400"/>
          </a:xfrm>
        </p:spPr>
        <p:txBody>
          <a:bodyPr/>
          <a:lstStyle/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فضاي بين المللي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شرايط داخلي </a:t>
            </a:r>
            <a:r>
              <a:rPr lang="fa-IR" altLang="en-US" sz="1200" b="1">
                <a:cs typeface="Mitra" pitchFamily="2" charset="-78"/>
              </a:rPr>
              <a:t>(اقتصادي، اجتماعي، سياسي، فرهنگي)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زمينه هاي بروز حرکت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روايت فراز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مطالبات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شعارها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نيروهاي آغازگر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نيروهاي دست اندکار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مردم </a:t>
            </a:r>
          </a:p>
        </p:txBody>
      </p:sp>
      <p:sp>
        <p:nvSpPr>
          <p:cNvPr id="25603" name="Rectangle 3"/>
          <p:cNvSpPr>
            <a:spLocks noRot="1" noChangeArrowheads="1"/>
          </p:cNvSpPr>
          <p:nvPr/>
        </p:nvSpPr>
        <p:spPr bwMode="auto">
          <a:xfrm>
            <a:off x="679450" y="685800"/>
            <a:ext cx="80073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fa-IR" altLang="en-US" u="sng">
                <a:solidFill>
                  <a:schemeClr val="tx2"/>
                </a:solidFill>
                <a:cs typeface="Titr" pitchFamily="2" charset="-78"/>
              </a:rPr>
              <a:t>”چهار چوب موضوعي وارسي تاريخي فرازها“</a:t>
            </a:r>
          </a:p>
        </p:txBody>
      </p:sp>
      <p:sp>
        <p:nvSpPr>
          <p:cNvPr id="25604" name="Rectangle 4"/>
          <p:cNvSpPr>
            <a:spLocks noRot="1" noChangeArrowheads="1"/>
          </p:cNvSpPr>
          <p:nvPr/>
        </p:nvSpPr>
        <p:spPr bwMode="auto">
          <a:xfrm>
            <a:off x="762000" y="2057400"/>
            <a:ext cx="404495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fa-IR" altLang="en-US" sz="2000"/>
          </a:p>
          <a:p>
            <a:pPr>
              <a:lnSpc>
                <a:spcPct val="80000"/>
              </a:lnSpc>
            </a:pPr>
            <a:endParaRPr lang="fa-IR" altLang="en-US" sz="1800"/>
          </a:p>
        </p:txBody>
      </p:sp>
      <p:sp>
        <p:nvSpPr>
          <p:cNvPr id="25605" name="Rectangle 5"/>
          <p:cNvSpPr>
            <a:spLocks noRot="1" noChangeArrowheads="1"/>
          </p:cNvSpPr>
          <p:nvPr/>
        </p:nvSpPr>
        <p:spPr bwMode="auto">
          <a:xfrm>
            <a:off x="533400" y="1981200"/>
            <a:ext cx="381635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تشکيلات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استراتژي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مشي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ايدئولوژي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برد اجتماعي – برد جغرافيايي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جهت گيري طبقاتي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دستاوردها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جمعبندي نهايي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a-IR" altLang="en-US" sz="1800">
                <a:cs typeface="Titr" pitchFamily="2" charset="-78"/>
              </a:rPr>
              <a:t>آموزش هاي فراز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fa-IR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533400"/>
            <a:ext cx="8385175" cy="1295400"/>
          </a:xfrm>
        </p:spPr>
        <p:txBody>
          <a:bodyPr/>
          <a:lstStyle/>
          <a:p>
            <a:pPr algn="ctr" rtl="1">
              <a:buFont typeface="Wingdings" panose="05000000000000000000" pitchFamily="2" charset="2"/>
              <a:buChar char="ü"/>
            </a:pPr>
            <a:r>
              <a:rPr lang="fa-IR" altLang="en-US" sz="3600">
                <a:cs typeface="Titr" pitchFamily="2" charset="-78"/>
              </a:rPr>
              <a:t> فضاي بين المللي</a:t>
            </a:r>
            <a:endParaRPr lang="en-US" altLang="en-US" sz="3600">
              <a:cs typeface="Titr" pitchFamily="2" charset="-78"/>
            </a:endParaRPr>
          </a:p>
        </p:txBody>
      </p:sp>
      <p:sp>
        <p:nvSpPr>
          <p:cNvPr id="10248" name="Rectangle 8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905000"/>
            <a:ext cx="8007350" cy="2743200"/>
          </a:xfrm>
          <a:noFill/>
          <a:ln/>
        </p:spPr>
        <p:txBody>
          <a:bodyPr/>
          <a:lstStyle/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cs typeface="Mitra" pitchFamily="2" charset="-78"/>
              </a:rPr>
              <a:t>			تحليل دو سوي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cs typeface="Mitra" pitchFamily="2" charset="-78"/>
              </a:rPr>
              <a:t>					يک رابطه تاريخي؛</a:t>
            </a: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2800" b="1">
              <a:cs typeface="Mitra" pitchFamily="2" charset="-78"/>
            </a:endParaRP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cs typeface="Mitra" pitchFamily="2" charset="-78"/>
              </a:rPr>
              <a:t>			غرب متحول مهاجم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cs typeface="Mitra" pitchFamily="2" charset="-78"/>
              </a:rPr>
              <a:t>					شرق ساکن پذيرا</a:t>
            </a: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2800" b="1">
              <a:cs typeface="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1082675"/>
            <a:ext cx="7927975" cy="1431925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None/>
            </a:pPr>
            <a:r>
              <a:rPr lang="fa-IR" altLang="en-US" sz="3200">
                <a:cs typeface="Titr" pitchFamily="2" charset="-78"/>
              </a:rPr>
              <a:t>جوهره تحول؛</a:t>
            </a:r>
            <a:br>
              <a:rPr lang="fa-IR" altLang="en-US" sz="3200">
                <a:cs typeface="Titr" pitchFamily="2" charset="-78"/>
              </a:rPr>
            </a:br>
            <a:endParaRPr lang="en-US" altLang="en-US" sz="3200">
              <a:cs typeface="Titr" pitchFamily="2" charset="-78"/>
            </a:endParaRPr>
          </a:p>
        </p:txBody>
      </p:sp>
      <p:sp>
        <p:nvSpPr>
          <p:cNvPr id="27653" name="Rectangle 5"/>
          <p:cNvSpPr>
            <a:spLocks noGrp="1" noRot="1" noChangeArrowheads="1"/>
          </p:cNvSpPr>
          <p:nvPr>
            <p:ph type="body" idx="1"/>
          </p:nvPr>
        </p:nvSpPr>
        <p:spPr>
          <a:xfrm>
            <a:off x="3733800" y="2514600"/>
            <a:ext cx="3892550" cy="3048000"/>
          </a:xfrm>
          <a:noFill/>
          <a:ln/>
        </p:spPr>
        <p:txBody>
          <a:bodyPr/>
          <a:lstStyle/>
          <a:p>
            <a:pPr algn="r" rtl="1">
              <a:buFont typeface="Wingdings" panose="05000000000000000000" pitchFamily="2" charset="2"/>
              <a:buNone/>
            </a:pPr>
            <a:r>
              <a:rPr lang="en-US" altLang="en-US" sz="2800" b="1"/>
              <a:t>▫</a:t>
            </a:r>
            <a:r>
              <a:rPr lang="fa-IR" altLang="en-US" sz="2800" b="1"/>
              <a:t> </a:t>
            </a:r>
            <a:r>
              <a:rPr lang="fa-IR" altLang="en-US" sz="2800" b="1">
                <a:cs typeface="Mitra" pitchFamily="2" charset="-78"/>
              </a:rPr>
              <a:t>رهايي ذهن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en-US" altLang="en-US" sz="2800" b="1"/>
              <a:t>▫</a:t>
            </a:r>
            <a:r>
              <a:rPr lang="fa-IR" altLang="en-US" sz="2800" b="1"/>
              <a:t> </a:t>
            </a:r>
            <a:r>
              <a:rPr lang="fa-IR" altLang="en-US" sz="2800" b="1">
                <a:cs typeface="Mitra" pitchFamily="2" charset="-78"/>
              </a:rPr>
              <a:t>فعاليت و تمرکز ذهن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en-US" altLang="en-US" sz="2800" b="1"/>
              <a:t>▫</a:t>
            </a:r>
            <a:r>
              <a:rPr lang="fa-IR" altLang="en-US" sz="2800" b="1"/>
              <a:t> </a:t>
            </a:r>
            <a:r>
              <a:rPr lang="fa-IR" altLang="en-US" sz="2800" b="1">
                <a:cs typeface="Mitra" pitchFamily="2" charset="-78"/>
              </a:rPr>
              <a:t>وصلت باعين</a:t>
            </a:r>
          </a:p>
        </p:txBody>
      </p:sp>
      <p:sp>
        <p:nvSpPr>
          <p:cNvPr id="27654" name="Rectangle 6"/>
          <p:cNvSpPr>
            <a:spLocks noRot="1" noChangeArrowheads="1"/>
          </p:cNvSpPr>
          <p:nvPr/>
        </p:nvSpPr>
        <p:spPr bwMode="auto">
          <a:xfrm>
            <a:off x="381000" y="2514600"/>
            <a:ext cx="389255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en-US" altLang="en-US" sz="2800" b="1"/>
              <a:t>▫</a:t>
            </a:r>
            <a:r>
              <a:rPr lang="fa-IR" altLang="en-US" sz="2800" b="1"/>
              <a:t> </a:t>
            </a:r>
            <a:r>
              <a:rPr lang="fa-IR" altLang="en-US" sz="2800" b="1">
                <a:cs typeface="Mitra" pitchFamily="2" charset="-78"/>
              </a:rPr>
              <a:t>ادراکات نوين ذهن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en-US" altLang="en-US" sz="2800" b="1"/>
              <a:t>▫</a:t>
            </a:r>
            <a:r>
              <a:rPr lang="fa-IR" altLang="en-US" sz="2800" b="1"/>
              <a:t> </a:t>
            </a:r>
            <a:r>
              <a:rPr lang="fa-IR" altLang="en-US" sz="2800" b="1">
                <a:cs typeface="Mitra" pitchFamily="2" charset="-78"/>
              </a:rPr>
              <a:t>سازمان دهي ادراکات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en-US" altLang="en-US" sz="2800" b="1"/>
              <a:t>▫</a:t>
            </a:r>
            <a:r>
              <a:rPr lang="fa-IR" altLang="en-US" sz="2800" b="1"/>
              <a:t> </a:t>
            </a:r>
            <a:r>
              <a:rPr lang="fa-IR" altLang="en-US" sz="2800" b="1">
                <a:cs typeface="Mitra" pitchFamily="2" charset="-78"/>
              </a:rPr>
              <a:t>ره يافت نو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155575" y="1082675"/>
            <a:ext cx="8385175" cy="974725"/>
          </a:xfrm>
        </p:spPr>
        <p:txBody>
          <a:bodyPr/>
          <a:lstStyle/>
          <a:p>
            <a:pPr algn="r"/>
            <a:r>
              <a:rPr lang="fa-IR" altLang="en-US" sz="3200">
                <a:cs typeface="Titr" pitchFamily="2" charset="-78"/>
              </a:rPr>
              <a:t>عناصر دست اندرکار تحول؛</a:t>
            </a:r>
            <a:endParaRPr lang="en-US" altLang="en-US" sz="3200">
              <a:cs typeface="Titr" pitchFamily="2" charset="-78"/>
            </a:endParaRPr>
          </a:p>
        </p:txBody>
      </p:sp>
      <p:sp>
        <p:nvSpPr>
          <p:cNvPr id="28677" name="Rectangle 5"/>
          <p:cNvSpPr>
            <a:spLocks noGrp="1" noRot="1" noChangeArrowheads="1"/>
          </p:cNvSpPr>
          <p:nvPr>
            <p:ph type="body" idx="1"/>
          </p:nvPr>
        </p:nvSpPr>
        <p:spPr>
          <a:xfrm>
            <a:off x="3810000" y="2209800"/>
            <a:ext cx="3663950" cy="2590800"/>
          </a:xfrm>
          <a:noFill/>
          <a:ln/>
        </p:spPr>
        <p:txBody>
          <a:bodyPr/>
          <a:lstStyle/>
          <a:p>
            <a:pPr algn="r" rtl="1"/>
            <a:r>
              <a:rPr lang="fa-IR" altLang="en-US" sz="2800" b="1">
                <a:cs typeface="Mitra" pitchFamily="2" charset="-78"/>
              </a:rPr>
              <a:t>انديشه ورزي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انباشت فکري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تولد ايده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توليد نظريه</a:t>
            </a:r>
          </a:p>
        </p:txBody>
      </p:sp>
      <p:sp>
        <p:nvSpPr>
          <p:cNvPr id="28678" name="Rectangle 6"/>
          <p:cNvSpPr>
            <a:spLocks noRot="1" noChangeArrowheads="1"/>
          </p:cNvSpPr>
          <p:nvPr/>
        </p:nvSpPr>
        <p:spPr bwMode="auto">
          <a:xfrm>
            <a:off x="685800" y="2209800"/>
            <a:ext cx="36639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800" b="1">
                <a:cs typeface="Mitra" pitchFamily="2" charset="-78"/>
              </a:rPr>
              <a:t>کاربست روش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سازمان دهي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نهاد سازي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پيش برد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228600" y="838200"/>
            <a:ext cx="8385175" cy="1431925"/>
          </a:xfrm>
        </p:spPr>
        <p:txBody>
          <a:bodyPr/>
          <a:lstStyle/>
          <a:p>
            <a:pPr algn="r" rtl="1"/>
            <a:r>
              <a:rPr lang="fa-IR" altLang="en-US" sz="3200">
                <a:cs typeface="Titr" pitchFamily="2" charset="-78"/>
              </a:rPr>
              <a:t>غرب ماقبل تحول؛</a:t>
            </a:r>
            <a:endParaRPr lang="en-US" altLang="en-US" sz="3200">
              <a:cs typeface="Titr" pitchFamily="2" charset="-78"/>
            </a:endParaRPr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2057400"/>
            <a:ext cx="6940550" cy="2895600"/>
          </a:xfrm>
        </p:spPr>
        <p:txBody>
          <a:bodyPr/>
          <a:lstStyle/>
          <a:p>
            <a:pPr algn="r" rtl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en-US" sz="2800" b="1">
                <a:cs typeface="Mitra" pitchFamily="2" charset="-78"/>
              </a:rPr>
              <a:t>قرون مياني – وسطي -     476-1453 م 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altLang="en-US" sz="1200" b="1">
              <a:cs typeface="Mitra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مذهب</a:t>
            </a:r>
          </a:p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تفکر</a:t>
            </a:r>
          </a:p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اقتصاد</a:t>
            </a:r>
          </a:p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اجتماع</a:t>
            </a:r>
            <a:endParaRPr lang="en-US" altLang="en-US" sz="2800" b="1">
              <a:cs typeface="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477000" y="1828800"/>
            <a:ext cx="1984375" cy="746125"/>
          </a:xfrm>
        </p:spPr>
        <p:txBody>
          <a:bodyPr/>
          <a:lstStyle/>
          <a:p>
            <a:pPr algn="ctr" rtl="1">
              <a:buFont typeface="Wingdings" panose="05000000000000000000" pitchFamily="2" charset="2"/>
              <a:buChar char="§"/>
            </a:pPr>
            <a:r>
              <a:rPr lang="fa-IR" altLang="en-US" sz="3200" b="0">
                <a:cs typeface="Titr" pitchFamily="2" charset="-78"/>
              </a:rPr>
              <a:t> مذهب</a:t>
            </a:r>
            <a:endParaRPr lang="en-US" altLang="en-US" sz="3200" b="0">
              <a:cs typeface="Titr" pitchFamily="2" charset="-78"/>
            </a:endParaRPr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981200" y="1905000"/>
            <a:ext cx="4191000" cy="4191000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400" b="1">
                <a:cs typeface="Mitra" pitchFamily="2" charset="-78"/>
              </a:rPr>
              <a:t>ايدئولوژي حفظ وضع موجود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400" b="1">
                <a:cs typeface="Mitra" pitchFamily="2" charset="-78"/>
              </a:rPr>
              <a:t>مدح آخرت و مذمت دنيا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400" b="1">
                <a:cs typeface="Mitra" pitchFamily="2" charset="-78"/>
              </a:rPr>
              <a:t>بر مدارهاي مطبق؛</a:t>
            </a:r>
          </a:p>
          <a:p>
            <a:pPr lvl="4" algn="r" rtl="1">
              <a:buFont typeface="Wingdings" panose="05000000000000000000" pitchFamily="2" charset="2"/>
              <a:buChar char="ü"/>
            </a:pPr>
            <a:r>
              <a:rPr lang="fa-IR" altLang="en-US" sz="1800" b="1">
                <a:cs typeface="Mitra" pitchFamily="2" charset="-78"/>
              </a:rPr>
              <a:t>خدا</a:t>
            </a:r>
          </a:p>
          <a:p>
            <a:pPr lvl="4" algn="r" rtl="1">
              <a:buFont typeface="Wingdings" panose="05000000000000000000" pitchFamily="2" charset="2"/>
              <a:buChar char="ü"/>
            </a:pPr>
            <a:r>
              <a:rPr lang="fa-IR" altLang="en-US" sz="1800" b="1">
                <a:cs typeface="Mitra" pitchFamily="2" charset="-78"/>
              </a:rPr>
              <a:t>ارباب کليسا</a:t>
            </a:r>
          </a:p>
          <a:p>
            <a:pPr lvl="4" algn="r" rtl="1">
              <a:buFont typeface="Wingdings" panose="05000000000000000000" pitchFamily="2" charset="2"/>
              <a:buChar char="ü"/>
            </a:pPr>
            <a:r>
              <a:rPr lang="fa-IR" altLang="en-US" sz="1800" b="1">
                <a:cs typeface="Mitra" pitchFamily="2" charset="-78"/>
              </a:rPr>
              <a:t>توده هاي عوام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400" b="1">
                <a:cs typeface="Mitra" pitchFamily="2" charset="-78"/>
              </a:rPr>
              <a:t>تئوري تقدير مقدس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600200" y="1828800"/>
            <a:ext cx="5035550" cy="3352800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400" b="1">
                <a:cs typeface="Mitra" pitchFamily="2" charset="-78"/>
              </a:rPr>
              <a:t>عيسويت يوناني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400" b="1">
                <a:cs typeface="Mitra" pitchFamily="2" charset="-78"/>
              </a:rPr>
              <a:t>مضبوط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en-US" sz="2400" b="1">
                <a:cs typeface="Mitra" pitchFamily="2" charset="-78"/>
              </a:rPr>
              <a:t>اسکولاستيسيسم؛</a:t>
            </a:r>
          </a:p>
          <a:p>
            <a:pPr lvl="4" algn="r" rtl="1">
              <a:buFont typeface="Wingdings" panose="05000000000000000000" pitchFamily="2" charset="2"/>
              <a:buChar char="ü"/>
            </a:pPr>
            <a:r>
              <a:rPr lang="fa-IR" altLang="en-US" sz="1800" b="1">
                <a:cs typeface="Mitra" pitchFamily="2" charset="-78"/>
              </a:rPr>
              <a:t>ابتدايي</a:t>
            </a:r>
          </a:p>
          <a:p>
            <a:pPr lvl="4" algn="r" rtl="1">
              <a:buFont typeface="Wingdings" panose="05000000000000000000" pitchFamily="2" charset="2"/>
              <a:buChar char="ü"/>
            </a:pPr>
            <a:r>
              <a:rPr lang="fa-IR" altLang="en-US" sz="1800" b="1">
                <a:cs typeface="Mitra" pitchFamily="2" charset="-78"/>
              </a:rPr>
              <a:t>مياني</a:t>
            </a:r>
          </a:p>
          <a:p>
            <a:pPr lvl="4" algn="r" rtl="1">
              <a:buFont typeface="Wingdings" panose="05000000000000000000" pitchFamily="2" charset="2"/>
              <a:buChar char="ü"/>
            </a:pPr>
            <a:r>
              <a:rPr lang="fa-IR" altLang="en-US" sz="1800" b="1">
                <a:cs typeface="Mitra" pitchFamily="2" charset="-78"/>
              </a:rPr>
              <a:t>پاياني</a:t>
            </a:r>
          </a:p>
        </p:txBody>
      </p:sp>
      <p:sp>
        <p:nvSpPr>
          <p:cNvPr id="1331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477000" y="1828800"/>
            <a:ext cx="1984375" cy="746125"/>
          </a:xfrm>
          <a:noFill/>
          <a:ln/>
        </p:spPr>
        <p:txBody>
          <a:bodyPr/>
          <a:lstStyle/>
          <a:p>
            <a:pPr algn="ctr" rtl="1">
              <a:buFont typeface="Wingdings" panose="05000000000000000000" pitchFamily="2" charset="2"/>
              <a:buChar char="§"/>
            </a:pPr>
            <a:r>
              <a:rPr lang="fa-IR" altLang="en-US" sz="3200">
                <a:cs typeface="Titr" pitchFamily="2" charset="-78"/>
              </a:rPr>
              <a:t> تفکر</a:t>
            </a:r>
            <a:endParaRPr lang="en-US" altLang="en-US" sz="3200">
              <a:cs typeface="Titr" pitchFamily="2" charset="-78"/>
            </a:endParaRPr>
          </a:p>
        </p:txBody>
      </p:sp>
      <p:sp>
        <p:nvSpPr>
          <p:cNvPr id="13317" name="Rectangle 5"/>
          <p:cNvSpPr>
            <a:spLocks noRot="1" noChangeArrowheads="1"/>
          </p:cNvSpPr>
          <p:nvPr/>
        </p:nvSpPr>
        <p:spPr bwMode="auto">
          <a:xfrm>
            <a:off x="533400" y="4267200"/>
            <a:ext cx="335915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200" b="1">
                <a:cs typeface="Titr" pitchFamily="2" charset="-78"/>
              </a:rPr>
              <a:t>بر محورِ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200" b="1">
                <a:cs typeface="Mitra" pitchFamily="2" charset="-78"/>
              </a:rPr>
              <a:t>		</a:t>
            </a:r>
            <a:r>
              <a:rPr lang="fa-IR" altLang="en-US" sz="1800" b="1">
                <a:cs typeface="Mitra" pitchFamily="2" charset="-78"/>
              </a:rPr>
              <a:t>آگوستين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آکويناس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جان دنس اسکات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1800" b="1">
              <a:cs typeface="Mitra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200" b="1">
                <a:cs typeface="Mitra" pitchFamily="2" charset="-78"/>
              </a:rPr>
              <a:t>نتيجه تاريخي اسکولاستيسيم؛</a:t>
            </a:r>
          </a:p>
          <a:p>
            <a:pPr algn="ct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200" b="1">
                <a:cs typeface="Mitra" pitchFamily="2" charset="-78"/>
              </a:rPr>
              <a:t>شاه قفل بر انديشه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70250" y="2438400"/>
            <a:ext cx="4273550" cy="1981200"/>
          </a:xfrm>
        </p:spPr>
        <p:txBody>
          <a:bodyPr/>
          <a:lstStyle/>
          <a:p>
            <a:pPr algn="r" rtl="1"/>
            <a:r>
              <a:rPr lang="fa-IR" altLang="en-US" sz="2400" b="1">
                <a:cs typeface="Mitra" pitchFamily="2" charset="-78"/>
              </a:rPr>
              <a:t>اقتصاد نه به عنوان يک علم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زير بناي فئودالي، رو بناي پارسايي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مبتني بر فلاحت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بسته </a:t>
            </a:r>
          </a:p>
          <a:p>
            <a:pPr algn="r" rtl="1">
              <a:buFont typeface="Wingdings" panose="05000000000000000000" pitchFamily="2" charset="2"/>
              <a:buNone/>
            </a:pPr>
            <a:endParaRPr lang="en-US" altLang="en-US" sz="2400" b="1">
              <a:cs typeface="Mitra" pitchFamily="2" charset="-78"/>
            </a:endParaRPr>
          </a:p>
        </p:txBody>
      </p:sp>
      <p:sp>
        <p:nvSpPr>
          <p:cNvPr id="1434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477000" y="1828800"/>
            <a:ext cx="1984375" cy="746125"/>
          </a:xfrm>
          <a:noFill/>
          <a:ln/>
        </p:spPr>
        <p:txBody>
          <a:bodyPr/>
          <a:lstStyle/>
          <a:p>
            <a:pPr algn="ctr" rtl="1">
              <a:buFont typeface="Wingdings" panose="05000000000000000000" pitchFamily="2" charset="2"/>
              <a:buChar char="§"/>
            </a:pPr>
            <a:r>
              <a:rPr lang="fa-IR" altLang="en-US" sz="3200">
                <a:cs typeface="Titr" pitchFamily="2" charset="-78"/>
              </a:rPr>
              <a:t>اقتصاد</a:t>
            </a:r>
            <a:endParaRPr lang="en-US" altLang="en-US" sz="3200">
              <a:cs typeface="Titr" pitchFamily="2" charset="-78"/>
            </a:endParaRPr>
          </a:p>
        </p:txBody>
      </p:sp>
      <p:sp>
        <p:nvSpPr>
          <p:cNvPr id="14341" name="Rectangle 5"/>
          <p:cNvSpPr>
            <a:spLocks noRot="1" noChangeArrowheads="1"/>
          </p:cNvSpPr>
          <p:nvPr/>
        </p:nvSpPr>
        <p:spPr bwMode="auto">
          <a:xfrm>
            <a:off x="415925" y="2438400"/>
            <a:ext cx="316547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400" b="1">
                <a:cs typeface="Mitra" pitchFamily="2" charset="-78"/>
              </a:rPr>
              <a:t>سادگي ابزار توليد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توليد کوچک مقياس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کم تحرکي سرمايه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بازارهاي کم وسعت </a:t>
            </a:r>
          </a:p>
          <a:p>
            <a:pPr algn="r" rtl="1">
              <a:buFont typeface="Wingdings" panose="05000000000000000000" pitchFamily="2" charset="2"/>
              <a:buNone/>
            </a:pPr>
            <a:endParaRPr lang="en-US" altLang="en-US" sz="2400" b="1">
              <a:cs typeface="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127250" y="2133600"/>
            <a:ext cx="3968750" cy="2514600"/>
          </a:xfrm>
        </p:spPr>
        <p:txBody>
          <a:bodyPr/>
          <a:lstStyle/>
          <a:p>
            <a:pPr algn="r" rtl="1"/>
            <a:r>
              <a:rPr lang="fa-IR" altLang="en-US" sz="2400" b="1">
                <a:cs typeface="Mitra" pitchFamily="2" charset="-78"/>
              </a:rPr>
              <a:t>نظام مطبق 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سازمان گسترده کليسا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سازمان شکل بسته فئودالي 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بي سازماني نيروي کار</a:t>
            </a:r>
          </a:p>
          <a:p>
            <a:pPr algn="r" rtl="1"/>
            <a:r>
              <a:rPr lang="fa-IR" altLang="en-US" sz="2400" b="1">
                <a:cs typeface="Mitra" pitchFamily="2" charset="-78"/>
              </a:rPr>
              <a:t>فقدان حرکت طبقاتي </a:t>
            </a:r>
            <a:endParaRPr lang="en-US" altLang="en-US" sz="2400" b="1">
              <a:cs typeface="Mitra" pitchFamily="2" charset="-78"/>
            </a:endParaRPr>
          </a:p>
        </p:txBody>
      </p:sp>
      <p:sp>
        <p:nvSpPr>
          <p:cNvPr id="3686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477000" y="1828800"/>
            <a:ext cx="1984375" cy="746125"/>
          </a:xfrm>
          <a:noFill/>
          <a:ln/>
        </p:spPr>
        <p:txBody>
          <a:bodyPr/>
          <a:lstStyle/>
          <a:p>
            <a:pPr algn="ctr" rtl="1">
              <a:buFont typeface="Wingdings" panose="05000000000000000000" pitchFamily="2" charset="2"/>
              <a:buChar char="§"/>
            </a:pPr>
            <a:r>
              <a:rPr lang="fa-IR" altLang="en-US" sz="3200">
                <a:cs typeface="Titr" pitchFamily="2" charset="-78"/>
              </a:rPr>
              <a:t>اجتماع </a:t>
            </a:r>
            <a:endParaRPr lang="en-US" altLang="en-US" sz="3200"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600200" y="2438400"/>
            <a:ext cx="4730750" cy="1600200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جنگ هاي صليبي </a:t>
            </a:r>
          </a:p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اصلاح ديني </a:t>
            </a:r>
          </a:p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رنسانس</a:t>
            </a:r>
            <a:endParaRPr lang="en-US" altLang="en-US" sz="2800" b="1">
              <a:cs typeface="Mitra" pitchFamily="2" charset="-78"/>
            </a:endParaRPr>
          </a:p>
        </p:txBody>
      </p:sp>
      <p:sp>
        <p:nvSpPr>
          <p:cNvPr id="35844" name="Rectangle 4"/>
          <p:cNvSpPr>
            <a:spLocks noRot="1" noChangeArrowheads="1"/>
          </p:cNvSpPr>
          <p:nvPr/>
        </p:nvSpPr>
        <p:spPr bwMode="auto">
          <a:xfrm>
            <a:off x="908050" y="12954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>
                <a:solidFill>
                  <a:schemeClr val="tx2"/>
                </a:solidFill>
                <a:cs typeface="Titr" pitchFamily="2" charset="-78"/>
              </a:rPr>
              <a:t>چکشي بر ذهن، بيدار باش تاريخي </a:t>
            </a: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876800" y="2286000"/>
            <a:ext cx="2368550" cy="1752600"/>
          </a:xfrm>
        </p:spPr>
        <p:txBody>
          <a:bodyPr/>
          <a:lstStyle/>
          <a:p>
            <a:pPr algn="r" rtl="1"/>
            <a:r>
              <a:rPr lang="fa-IR" altLang="en-US" sz="2800" b="1">
                <a:cs typeface="Mitra" pitchFamily="2" charset="-78"/>
              </a:rPr>
              <a:t>مشاهده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کليد شيميايي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کالبد شناسي</a:t>
            </a:r>
            <a:endParaRPr lang="en-US" altLang="en-US" sz="2800" b="1">
              <a:cs typeface="Mitra" pitchFamily="2" charset="-78"/>
            </a:endParaRPr>
          </a:p>
        </p:txBody>
      </p:sp>
      <p:sp>
        <p:nvSpPr>
          <p:cNvPr id="34820" name="Rectangle 4"/>
          <p:cNvSpPr>
            <a:spLocks noRot="1" noChangeArrowheads="1"/>
          </p:cNvSpPr>
          <p:nvPr/>
        </p:nvSpPr>
        <p:spPr bwMode="auto">
          <a:xfrm>
            <a:off x="838200" y="12954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>
                <a:solidFill>
                  <a:schemeClr val="tx2"/>
                </a:solidFill>
                <a:cs typeface="Titr" pitchFamily="2" charset="-78"/>
              </a:rPr>
              <a:t>علم هزار غنچه</a:t>
            </a: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  <p:sp>
        <p:nvSpPr>
          <p:cNvPr id="34821" name="Rectangle 5"/>
          <p:cNvSpPr>
            <a:spLocks noRot="1" noChangeArrowheads="1"/>
          </p:cNvSpPr>
          <p:nvPr/>
        </p:nvSpPr>
        <p:spPr bwMode="auto">
          <a:xfrm>
            <a:off x="1863725" y="2286000"/>
            <a:ext cx="286067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800" b="1">
                <a:cs typeface="Mitra" pitchFamily="2" charset="-78"/>
              </a:rPr>
              <a:t>فيزيک کيهان ساز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فلسفه علمي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روش علمي</a:t>
            </a:r>
            <a:endParaRPr lang="en-US" altLang="en-US" sz="2800" b="1">
              <a:cs typeface="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-304800" y="2209800"/>
            <a:ext cx="6178550" cy="1981200"/>
          </a:xfrm>
        </p:spPr>
        <p:txBody>
          <a:bodyPr/>
          <a:lstStyle/>
          <a:p>
            <a:pPr algn="r" rtl="1"/>
            <a:r>
              <a:rPr lang="fa-IR" altLang="en-US" sz="2800" b="1">
                <a:cs typeface="Mitra" pitchFamily="2" charset="-78"/>
              </a:rPr>
              <a:t>مانو فاکتورها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پيله وري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تحرک سرمايه</a:t>
            </a:r>
            <a:endParaRPr lang="en-US" altLang="en-US" sz="2800" b="1">
              <a:cs typeface="Mitra" pitchFamily="2" charset="-78"/>
            </a:endParaRPr>
          </a:p>
        </p:txBody>
      </p:sp>
      <p:sp>
        <p:nvSpPr>
          <p:cNvPr id="33796" name="Rectangle 4"/>
          <p:cNvSpPr>
            <a:spLocks noRot="1" noChangeArrowheads="1"/>
          </p:cNvSpPr>
          <p:nvPr/>
        </p:nvSpPr>
        <p:spPr bwMode="auto">
          <a:xfrm>
            <a:off x="914400" y="12954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>
                <a:solidFill>
                  <a:schemeClr val="tx2"/>
                </a:solidFill>
                <a:cs typeface="Titr" pitchFamily="2" charset="-78"/>
              </a:rPr>
              <a:t>شکاف در اقتصاد؛</a:t>
            </a: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  <p:sp>
        <p:nvSpPr>
          <p:cNvPr id="33799" name="Rectangle 7"/>
          <p:cNvSpPr>
            <a:spLocks noRot="1" noChangeArrowheads="1"/>
          </p:cNvSpPr>
          <p:nvPr/>
        </p:nvSpPr>
        <p:spPr bwMode="auto">
          <a:xfrm>
            <a:off x="1066800" y="41148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>
                <a:solidFill>
                  <a:schemeClr val="tx2"/>
                </a:solidFill>
                <a:cs typeface="Titr" pitchFamily="2" charset="-78"/>
              </a:rPr>
              <a:t>انقلاب  در اقتصاد؛</a:t>
            </a: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  <p:sp>
        <p:nvSpPr>
          <p:cNvPr id="33800" name="Rectangle 8"/>
          <p:cNvSpPr>
            <a:spLocks noRot="1" noChangeArrowheads="1"/>
          </p:cNvSpPr>
          <p:nvPr/>
        </p:nvSpPr>
        <p:spPr bwMode="auto">
          <a:xfrm>
            <a:off x="-304800" y="4953000"/>
            <a:ext cx="617855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800" b="1">
                <a:cs typeface="Mitra" pitchFamily="2" charset="-78"/>
              </a:rPr>
              <a:t>موج اول انقلاب صنعتي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موج دوم انقلاب صنعتي</a:t>
            </a:r>
            <a:endParaRPr lang="en-US" altLang="en-US" sz="2800" b="1">
              <a:cs typeface="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066800" y="1905000"/>
            <a:ext cx="6019800" cy="5105400"/>
          </a:xfrm>
        </p:spPr>
        <p:txBody>
          <a:bodyPr/>
          <a:lstStyle/>
          <a:p>
            <a:pPr algn="r" rtl="1">
              <a:lnSpc>
                <a:spcPct val="80000"/>
              </a:lnSpc>
            </a:pPr>
            <a:r>
              <a:rPr lang="fa-IR" altLang="en-US" sz="2400" b="1">
                <a:cs typeface="Mitra" pitchFamily="2" charset="-78"/>
              </a:rPr>
              <a:t>فيزيوکراتيسم   1756- 1776 م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کنه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تورگو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دونمور</a:t>
            </a:r>
          </a:p>
          <a:p>
            <a:pPr algn="r" rtl="1">
              <a:lnSpc>
                <a:spcPct val="80000"/>
              </a:lnSpc>
            </a:pPr>
            <a:r>
              <a:rPr lang="fa-IR" altLang="en-US" sz="2400" b="1">
                <a:cs typeface="Mitra" pitchFamily="2" charset="-78"/>
              </a:rPr>
              <a:t>مرکانتيليسم  1500-1776م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000" b="1">
                <a:cs typeface="Mitra" pitchFamily="2" charset="-78"/>
              </a:rPr>
              <a:t>						</a:t>
            </a:r>
            <a:r>
              <a:rPr lang="fa-IR" altLang="en-US" sz="1800" b="1">
                <a:cs typeface="Mitra" pitchFamily="2" charset="-78"/>
              </a:rPr>
              <a:t>مان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کلبر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پتي</a:t>
            </a:r>
          </a:p>
          <a:p>
            <a:pPr algn="r" rtl="1">
              <a:lnSpc>
                <a:spcPct val="80000"/>
              </a:lnSpc>
            </a:pPr>
            <a:r>
              <a:rPr lang="fa-IR" altLang="en-US" sz="2400" b="1">
                <a:cs typeface="Mitra" pitchFamily="2" charset="-78"/>
              </a:rPr>
              <a:t>کلاسيسم  1776-1871م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هيوم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اسميت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ريکاردو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مالتوس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بنبتام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باتيست سه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1800" b="1">
                <a:cs typeface="Mitra" pitchFamily="2" charset="-78"/>
              </a:rPr>
              <a:t>						استوارت ميل</a:t>
            </a:r>
          </a:p>
        </p:txBody>
      </p:sp>
      <p:sp>
        <p:nvSpPr>
          <p:cNvPr id="32773" name="Rectangle 5"/>
          <p:cNvSpPr>
            <a:spLocks noRot="1" noChangeArrowheads="1"/>
          </p:cNvSpPr>
          <p:nvPr/>
        </p:nvSpPr>
        <p:spPr bwMode="auto">
          <a:xfrm>
            <a:off x="908050" y="12954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>
                <a:solidFill>
                  <a:schemeClr val="tx2"/>
                </a:solidFill>
                <a:cs typeface="Titr" pitchFamily="2" charset="-78"/>
              </a:rPr>
              <a:t>علم اقتصاد؛</a:t>
            </a: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52600" y="2057400"/>
            <a:ext cx="3816350" cy="2133600"/>
          </a:xfrm>
        </p:spPr>
        <p:txBody>
          <a:bodyPr/>
          <a:lstStyle/>
          <a:p>
            <a:pPr algn="r" rtl="1"/>
            <a:r>
              <a:rPr lang="fa-IR" altLang="en-US" sz="2800" b="1">
                <a:cs typeface="Mitra" pitchFamily="2" charset="-78"/>
              </a:rPr>
              <a:t>تجارت پر رونق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تقسيم کار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مزيت نسبي </a:t>
            </a:r>
          </a:p>
        </p:txBody>
      </p:sp>
      <p:sp>
        <p:nvSpPr>
          <p:cNvPr id="40964" name="Rectangle 4"/>
          <p:cNvSpPr>
            <a:spLocks noRot="1" noChangeArrowheads="1"/>
          </p:cNvSpPr>
          <p:nvPr/>
        </p:nvSpPr>
        <p:spPr bwMode="auto">
          <a:xfrm>
            <a:off x="908050" y="12954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>
                <a:solidFill>
                  <a:schemeClr val="tx2"/>
                </a:solidFill>
                <a:cs typeface="Titr" pitchFamily="2" charset="-78"/>
              </a:rPr>
              <a:t>نظريه هاي دوراني؛</a:t>
            </a: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  <p:sp>
        <p:nvSpPr>
          <p:cNvPr id="40965" name="Rectangle 5"/>
          <p:cNvSpPr>
            <a:spLocks noRot="1" noChangeArrowheads="1"/>
          </p:cNvSpPr>
          <p:nvPr/>
        </p:nvSpPr>
        <p:spPr bwMode="auto">
          <a:xfrm>
            <a:off x="990600" y="40386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>
                <a:solidFill>
                  <a:schemeClr val="tx2"/>
                </a:solidFill>
                <a:cs typeface="Titr" pitchFamily="2" charset="-78"/>
              </a:rPr>
              <a:t>محصول مشترک تاريخي نظريه ها؛</a:t>
            </a: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  <p:sp>
        <p:nvSpPr>
          <p:cNvPr id="40966" name="Rectangle 6"/>
          <p:cNvSpPr>
            <a:spLocks noRot="1" noChangeArrowheads="1"/>
          </p:cNvSpPr>
          <p:nvPr/>
        </p:nvSpPr>
        <p:spPr bwMode="auto">
          <a:xfrm>
            <a:off x="1517650" y="5029200"/>
            <a:ext cx="40449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800" b="1">
                <a:cs typeface="Mitra" pitchFamily="2" charset="-78"/>
              </a:rPr>
              <a:t>تقسيم جهان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تقسيم کار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5800" y="2667000"/>
            <a:ext cx="6711950" cy="1752600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موج اول تسخير سرزميني قبل از 1870</a:t>
            </a:r>
          </a:p>
          <a:p>
            <a:pPr algn="r" rtl="1">
              <a:lnSpc>
                <a:spcPct val="90000"/>
              </a:lnSpc>
            </a:pPr>
            <a:r>
              <a:rPr lang="fa-IR" altLang="en-US" sz="2800" b="1">
                <a:cs typeface="Mitra" pitchFamily="2" charset="-78"/>
              </a:rPr>
              <a:t>موج دوم تسخير سرزميني پس از 1870</a:t>
            </a:r>
          </a:p>
        </p:txBody>
      </p:sp>
      <p:sp>
        <p:nvSpPr>
          <p:cNvPr id="39940" name="Rectangle 4"/>
          <p:cNvSpPr>
            <a:spLocks noRot="1" noChangeArrowheads="1"/>
          </p:cNvSpPr>
          <p:nvPr/>
        </p:nvSpPr>
        <p:spPr bwMode="auto">
          <a:xfrm>
            <a:off x="908050" y="12954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>
                <a:solidFill>
                  <a:schemeClr val="tx2"/>
                </a:solidFill>
                <a:cs typeface="Titr" pitchFamily="2" charset="-78"/>
              </a:rPr>
              <a:t>جهان مسخر؛</a:t>
            </a: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-1676400" y="2362200"/>
            <a:ext cx="8007350" cy="4191000"/>
          </a:xfrm>
        </p:spPr>
        <p:txBody>
          <a:bodyPr/>
          <a:lstStyle/>
          <a:p>
            <a:pPr algn="r" rtl="1"/>
            <a:r>
              <a:rPr lang="fa-IR" altLang="en-US" b="1">
                <a:cs typeface="Mitra" pitchFamily="2" charset="-78"/>
              </a:rPr>
              <a:t>سازماندهي شرکت ها</a:t>
            </a:r>
            <a:endParaRPr lang="en-US" altLang="en-US" b="1">
              <a:cs typeface="Mitra" pitchFamily="2" charset="-78"/>
            </a:endParaRPr>
          </a:p>
          <a:p>
            <a:pPr algn="r" rtl="1"/>
            <a:r>
              <a:rPr lang="fa-IR" altLang="en-US" sz="2800" b="1">
                <a:cs typeface="Mitra" pitchFamily="2" charset="-78"/>
              </a:rPr>
              <a:t>صدور سرمايه </a:t>
            </a:r>
          </a:p>
          <a:p>
            <a:pPr algn="r" rtl="1"/>
            <a:r>
              <a:rPr lang="fa-IR" altLang="en-US" sz="2800" b="1">
                <a:cs typeface="Mitra" pitchFamily="2" charset="-78"/>
              </a:rPr>
              <a:t>عصر امتيازات</a:t>
            </a:r>
          </a:p>
        </p:txBody>
      </p:sp>
      <p:sp>
        <p:nvSpPr>
          <p:cNvPr id="38916" name="Rectangle 4"/>
          <p:cNvSpPr>
            <a:spLocks noRot="1" noChangeArrowheads="1"/>
          </p:cNvSpPr>
          <p:nvPr/>
        </p:nvSpPr>
        <p:spPr bwMode="auto">
          <a:xfrm>
            <a:off x="908050" y="1295400"/>
            <a:ext cx="732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endParaRPr lang="en-US" altLang="en-US">
              <a:solidFill>
                <a:schemeClr val="tx2"/>
              </a:solidFill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14400" y="4191000"/>
            <a:ext cx="3886200" cy="457200"/>
          </a:xfrm>
        </p:spPr>
        <p:txBody>
          <a:bodyPr/>
          <a:lstStyle/>
          <a:p>
            <a:pPr algn="r" rtl="1">
              <a:lnSpc>
                <a:spcPct val="80000"/>
              </a:lnSpc>
            </a:pPr>
            <a:r>
              <a:rPr lang="fa-IR" altLang="en-US" sz="2400">
                <a:cs typeface="Mitra" pitchFamily="2" charset="-78"/>
              </a:rPr>
              <a:t>با سپاس از صرف وقت و بذل توجه شما </a:t>
            </a:r>
            <a:endParaRPr lang="en-US" altLang="en-US" sz="2400">
              <a:cs typeface="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1" build="p"/>
    </p:bldLst>
  </p:timing>
</p:sld>
</file>

<file path=ppt/theme/theme1.xml><?xml version="1.0" encoding="utf-8"?>
<a:theme xmlns:a="http://schemas.openxmlformats.org/drawingml/2006/main" name="Glass Layers">
  <a:themeElements>
    <a:clrScheme name="Glass Layers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Glass Layers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Glass Layers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ass Layers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 04</Template>
  <TotalTime>0</TotalTime>
  <Words>342</Words>
  <Application>Microsoft Office PowerPoint</Application>
  <PresentationFormat>On-screen Show (4:3)</PresentationFormat>
  <Paragraphs>157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Arial Black</vt:lpstr>
      <vt:lpstr>Times New Roman</vt:lpstr>
      <vt:lpstr>Wingdings</vt:lpstr>
      <vt:lpstr>Titr</vt:lpstr>
      <vt:lpstr>Mitra</vt:lpstr>
      <vt:lpstr>Glass Layers</vt:lpstr>
      <vt:lpstr>PowerPoint Presentation</vt:lpstr>
      <vt:lpstr>PowerPoint Presentation</vt:lpstr>
      <vt:lpstr> فضاي بين المللي</vt:lpstr>
      <vt:lpstr>جوهره تحول؛ </vt:lpstr>
      <vt:lpstr>عناصر دست اندرکار تحول؛</vt:lpstr>
      <vt:lpstr>غرب ماقبل تحول؛</vt:lpstr>
      <vt:lpstr> مذهب</vt:lpstr>
      <vt:lpstr> تفکر</vt:lpstr>
      <vt:lpstr>اقتصاد</vt:lpstr>
      <vt:lpstr>اجتماع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looksfile1397@gmail.com</dc:creator>
  <cp:lastModifiedBy>looksfile1397@gmail.com</cp:lastModifiedBy>
  <cp:revision>1</cp:revision>
  <dcterms:created xsi:type="dcterms:W3CDTF">2023-06-01T12:32:44Z</dcterms:created>
  <dcterms:modified xsi:type="dcterms:W3CDTF">2023-06-01T12:33:25Z</dcterms:modified>
</cp:coreProperties>
</file>