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81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516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4857A-14E2-4BD0-A4E6-2B0A4B1A5968}" type="datetimeFigureOut">
              <a:rPr lang="en-US" smtClean="0"/>
              <a:pPr/>
              <a:t>2/6/2013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0E2A0-26B7-451B-B877-875D7B831E4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akes Wallpapers www.FDL.ir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503238"/>
          </a:xfrm>
        </p:spPr>
        <p:txBody>
          <a:bodyPr>
            <a:noAutofit/>
          </a:bodyPr>
          <a:lstStyle/>
          <a:p>
            <a:r>
              <a:rPr lang="fa-IR" sz="4800" b="1" dirty="0" smtClean="0"/>
              <a:t>بیهوشی در بیماریهای کبد:</a:t>
            </a:r>
            <a:r>
              <a:rPr lang="en-US" sz="4800" dirty="0" smtClean="0"/>
              <a:t/>
            </a:r>
            <a:br>
              <a:rPr lang="en-US" sz="4800" dirty="0" smtClean="0"/>
            </a:br>
            <a:endParaRPr lang="en-US" sz="4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3611563"/>
          </a:xfrm>
        </p:spPr>
        <p:txBody>
          <a:bodyPr/>
          <a:lstStyle/>
          <a:p>
            <a:pPr algn="r" rtl="1"/>
            <a:r>
              <a:rPr lang="fa-IR" sz="3600" b="1" dirty="0" smtClean="0"/>
              <a:t>اثرات </a:t>
            </a:r>
            <a:r>
              <a:rPr lang="fa-IR" sz="3600" b="1" dirty="0"/>
              <a:t>بیهوشی بر روی عملکرد کبد </a:t>
            </a:r>
            <a:r>
              <a:rPr lang="fa-IR" sz="3600" b="1" dirty="0" smtClean="0"/>
              <a:t>:</a:t>
            </a:r>
            <a:endParaRPr lang="en-US" sz="3600" b="1" dirty="0"/>
          </a:p>
          <a:p>
            <a:pPr lvl="0" algn="r" rtl="1"/>
            <a:r>
              <a:rPr lang="fa-IR" dirty="0"/>
              <a:t> اثرات داروهای بیهوشی استنشاقی و وریدی بر روی سلولهای کبد .</a:t>
            </a:r>
            <a:endParaRPr lang="en-US" dirty="0"/>
          </a:p>
          <a:p>
            <a:pPr lvl="0" algn="r" rtl="1"/>
            <a:r>
              <a:rPr lang="fa-IR" dirty="0"/>
              <a:t>اثرات داروهای بیهوشی استنشاقی و وریدی بر روی جریان خون کبد</a:t>
            </a:r>
            <a:endParaRPr lang="en-US" dirty="0"/>
          </a:p>
          <a:p>
            <a:pPr algn="r"/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Autofit/>
          </a:bodyPr>
          <a:lstStyle/>
          <a:p>
            <a:pPr lvl="3" algn="ctr" rtl="0">
              <a:spcBef>
                <a:spcPct val="0"/>
              </a:spcBef>
            </a:pPr>
            <a:r>
              <a:rPr lang="fa-IR" sz="4800" b="1" dirty="0" smtClean="0">
                <a:solidFill>
                  <a:schemeClr val="accent1">
                    <a:lumMod val="75000"/>
                  </a:schemeClr>
                </a:solidFill>
              </a:rPr>
              <a:t>اثرات داروهای بیهوشی استنشاقی بر روی سلولهای کبدی 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algn="r" rtl="1"/>
            <a:r>
              <a:rPr lang="fa-IR" dirty="0" smtClean="0"/>
              <a:t>_ </a:t>
            </a:r>
            <a:r>
              <a:rPr lang="fa-IR" dirty="0"/>
              <a:t>نوعی اختلال کبدی نادر ولی مرگبار  که به دنبال تجویز دارو های بیهوشی استنشاقی بروز می کند (اغلب ناشی از هالوتان ) که در اثر آسیب سلولهای کبد با واسطه دستگاه ایمنی بدن ، در افرادی که از نظر ژنی مستعد ابتلا به این عارضه هستند ، می باشد.</a:t>
            </a:r>
            <a:endParaRPr lang="en-US" dirty="0"/>
          </a:p>
          <a:p>
            <a:pPr algn="r"/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533400" y="-914400"/>
            <a:ext cx="8229600" cy="1219200"/>
          </a:xfrm>
        </p:spPr>
        <p:txBody>
          <a:bodyPr/>
          <a:lstStyle/>
          <a:p>
            <a:r>
              <a:rPr lang="en-US" sz="800" dirty="0" smtClean="0"/>
              <a:t>-</a:t>
            </a:r>
            <a:endParaRPr lang="en-US" sz="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_  دلیل ایمنی بروز این عارضه ، وجود آنتی بادی های از نوع </a:t>
            </a:r>
            <a:r>
              <a:rPr lang="en-US" dirty="0" err="1" smtClean="0"/>
              <a:t>IgG</a:t>
            </a:r>
            <a:r>
              <a:rPr lang="fa-IR" dirty="0" smtClean="0"/>
              <a:t>در جریان خون اکثریت بیمارانی است که هپاتیت ناشی از هالوتان در آنها تشخیص داده شده است . این آنتی بادی بر ضد  پروتئین های  میکروزومی  واقع بر سطح </a:t>
            </a:r>
          </a:p>
          <a:p>
            <a:pPr algn="r" rtl="1">
              <a:buNone/>
            </a:pPr>
            <a:r>
              <a:rPr lang="fa-IR" dirty="0" smtClean="0"/>
              <a:t>   سلول های کبدی عمل  می کنند .</a:t>
            </a:r>
            <a:endParaRPr lang="fa-IR" dirty="0"/>
          </a:p>
          <a:p>
            <a:pPr algn="r" rtl="1">
              <a:buNone/>
            </a:pPr>
            <a:r>
              <a:rPr lang="fa-IR" dirty="0" smtClean="0"/>
              <a:t>    یکی ازمتابولیت هالوتان ← به نام تری فلورواستیل هالید←باعث تغییر در پروتئین های میکروزوم سلول کبدی ←ایجاد و  تشکیل نئو آنتی ژن←ایجاد آنتی بادی بر ضد آن ←آسیب سلول کبدی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-685800"/>
            <a:ext cx="8229600" cy="960438"/>
          </a:xfrm>
        </p:spPr>
        <p:txBody>
          <a:bodyPr/>
          <a:lstStyle/>
          <a:p>
            <a:r>
              <a:rPr lang="en-US" sz="800" dirty="0" smtClean="0"/>
              <a:t>-</a:t>
            </a:r>
            <a:endParaRPr lang="en-US" sz="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_ داروی </a:t>
            </a:r>
            <a:r>
              <a:rPr lang="fa-IR" dirty="0"/>
              <a:t>بیهوشی فلوریند مانند اینفلوران ، ایزوفلوران و دسفلوران نیز ممکن است مانند </a:t>
            </a:r>
            <a:endParaRPr lang="fa-IR" dirty="0" smtClean="0"/>
          </a:p>
          <a:p>
            <a:pPr algn="r" rtl="1">
              <a:buNone/>
            </a:pPr>
            <a:r>
              <a:rPr lang="fa-IR" dirty="0"/>
              <a:t> </a:t>
            </a:r>
            <a:r>
              <a:rPr lang="fa-IR" dirty="0" smtClean="0"/>
              <a:t>  هالوتان </a:t>
            </a:r>
            <a:r>
              <a:rPr lang="fa-IR" dirty="0"/>
              <a:t>متابولیت تری فلورواستیل تشکیل دهنده و باعث بروز حساسیت متقاطع نسبت به هالوتان شوند با این وجود شیوع هپاتیت پس از مصرف این داروهای بیهوشی کننده بسیار کمتر از هپاتیت پس از مصرف الوتان است.</a:t>
            </a:r>
            <a:endParaRPr lang="en-US" dirty="0"/>
          </a:p>
          <a:p>
            <a:pPr algn="r" rtl="1"/>
            <a:r>
              <a:rPr lang="fa-IR" dirty="0"/>
              <a:t>_ ساختار شیمیایی سودفلوران به گونه ای است که به متابولیت تری فلورواستیله متابولیسم نمی شود.</a:t>
            </a:r>
            <a:endParaRPr lang="en-US" dirty="0"/>
          </a:p>
          <a:p>
            <a:pPr algn="r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579438"/>
          </a:xfrm>
        </p:spPr>
        <p:txBody>
          <a:bodyPr>
            <a:noAutofit/>
          </a:bodyPr>
          <a:lstStyle/>
          <a:p>
            <a:r>
              <a:rPr lang="fa-IR" sz="3600" b="1" dirty="0" smtClean="0"/>
              <a:t>اثرات داروهای بیهوشی بر روی جریان خون کبدی :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endParaRPr lang="en-US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rtl="1">
              <a:buNone/>
            </a:pPr>
            <a:r>
              <a:rPr lang="fa-IR" b="1" dirty="0"/>
              <a:t> </a:t>
            </a:r>
            <a:endParaRPr lang="en-US" dirty="0"/>
          </a:p>
          <a:p>
            <a:pPr algn="r">
              <a:buNone/>
            </a:pPr>
            <a:r>
              <a:rPr lang="fa-IR" dirty="0" smtClean="0"/>
              <a:t>اثرات </a:t>
            </a:r>
            <a:r>
              <a:rPr lang="fa-IR" dirty="0"/>
              <a:t>داروهای بیهوشی بر روی فانکشن سلولهای کبدی و جریان خون کبد ، </a:t>
            </a:r>
            <a:r>
              <a:rPr lang="fa-IR" dirty="0" smtClean="0"/>
              <a:t> به </a:t>
            </a:r>
            <a:r>
              <a:rPr lang="fa-IR" dirty="0"/>
              <a:t>عوامل </a:t>
            </a:r>
            <a:r>
              <a:rPr lang="fa-IR" dirty="0" smtClean="0"/>
              <a:t> متعددی  وابسته  است  </a:t>
            </a:r>
          </a:p>
          <a:p>
            <a:pPr algn="r">
              <a:buNone/>
            </a:pPr>
            <a:r>
              <a:rPr lang="fa-IR" dirty="0" smtClean="0"/>
              <a:t> </a:t>
            </a:r>
          </a:p>
          <a:p>
            <a:pPr algn="r">
              <a:buNone/>
            </a:pPr>
            <a:r>
              <a:rPr lang="fa-IR" dirty="0" smtClean="0"/>
              <a:t> </a:t>
            </a:r>
            <a:r>
              <a:rPr lang="fa-IR" dirty="0"/>
              <a:t>مثل سن،میزان حجم در گردش خون ،نوع تنفس مکانیکی بیمار </a:t>
            </a:r>
            <a:r>
              <a:rPr lang="fa-IR" dirty="0" smtClean="0"/>
              <a:t>، پوزیشن </a:t>
            </a:r>
            <a:r>
              <a:rPr lang="fa-IR" dirty="0"/>
              <a:t>بیمار ،نوع عمل جراحی </a:t>
            </a:r>
            <a:r>
              <a:rPr lang="fa-IR" dirty="0" smtClean="0"/>
              <a:t>، وجود </a:t>
            </a:r>
            <a:r>
              <a:rPr lang="fa-IR" dirty="0"/>
              <a:t>تغییرات جریان خون کبدی در طی جراحی و بیهوشی ، استفاده از داروهای وازوپرسور و بی حس کننده موضعی (رژیونال ) تغییرات هموگلوبین در </a:t>
            </a:r>
            <a:r>
              <a:rPr lang="fa-IR" dirty="0" smtClean="0"/>
              <a:t>جراحی </a:t>
            </a:r>
            <a:r>
              <a:rPr lang="fa-IR" dirty="0"/>
              <a:t>و بیهوشی ، میزان اشباع </a:t>
            </a:r>
            <a:r>
              <a:rPr lang="fa-IR" dirty="0" smtClean="0"/>
              <a:t>اکسیژن </a:t>
            </a:r>
            <a:r>
              <a:rPr lang="fa-IR" dirty="0"/>
              <a:t>شریانی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590800"/>
            <a:ext cx="8229600" cy="1219200"/>
          </a:xfrm>
        </p:spPr>
        <p:txBody>
          <a:bodyPr>
            <a:normAutofit/>
          </a:bodyPr>
          <a:lstStyle/>
          <a:p>
            <a:pPr algn="r"/>
            <a:r>
              <a:rPr lang="fa-IR" sz="1600" dirty="0" smtClean="0"/>
              <a:t>-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86200"/>
            <a:ext cx="8229600" cy="3352800"/>
          </a:xfrm>
        </p:spPr>
        <p:txBody>
          <a:bodyPr>
            <a:normAutofit/>
          </a:bodyPr>
          <a:lstStyle/>
          <a:p>
            <a:pPr algn="r" rtl="1"/>
            <a:r>
              <a:rPr lang="fa-IR" sz="2800" dirty="0" smtClean="0"/>
              <a:t>داروهای </a:t>
            </a:r>
            <a:r>
              <a:rPr lang="fa-IR" sz="2800" dirty="0"/>
              <a:t>استنشاقی همچنین باعث تغییراتی در مقاومت شریان کبدی و ورید پورت می شوند اکثرا کاهش می دهند. ( به علت اکثر گشاد کنندگی عروقی ) و جهت جبران آن عروق بسیار کوچک دچار  </a:t>
            </a:r>
            <a:r>
              <a:rPr lang="en-US" sz="2800" dirty="0"/>
              <a:t>vasoconstriction</a:t>
            </a:r>
            <a:r>
              <a:rPr lang="fa-IR" sz="2800" dirty="0"/>
              <a:t>می شوند.</a:t>
            </a:r>
            <a:endParaRPr lang="en-US" sz="2800" dirty="0"/>
          </a:p>
          <a:p>
            <a:pPr algn="r"/>
            <a:endParaRPr lang="en-US" sz="2800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09600" y="1447800"/>
            <a:ext cx="7936082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 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cardiac out put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 </a:t>
            </a: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بوسیله اکثر داروهای استنشاقی کاهش می یابد که</a:t>
            </a: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 بدنبال آن جریان خون پورت و جریان خون شریان کبدی و</a:t>
            </a: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a-IR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 جریان خون کلی کبد (جریان خون پورت + جریان خون شریان کبدی) کاهش می یابد.</a:t>
            </a:r>
            <a:endParaRPr kumimoji="0" lang="fa-IR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5334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a-IR" sz="4900" b="1" dirty="0" smtClean="0"/>
              <a:t>اثرات داروهای بیهوشی وریدی بر روی کبد: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/>
              <a:t>_ </a:t>
            </a:r>
            <a:r>
              <a:rPr lang="fa-IR" dirty="0"/>
              <a:t>اتومیدیت وتیوپنتال باعث کاهش اندک </a:t>
            </a:r>
            <a:r>
              <a:rPr lang="en-US" dirty="0"/>
              <a:t>co</a:t>
            </a:r>
            <a:r>
              <a:rPr lang="fa-IR" dirty="0"/>
              <a:t>و</a:t>
            </a:r>
            <a:r>
              <a:rPr lang="en-US" dirty="0"/>
              <a:t>BP</a:t>
            </a:r>
            <a:r>
              <a:rPr lang="fa-IR" dirty="0"/>
              <a:t>و کاهش جریان خون کبدی می شوند جهت جبران کاهش</a:t>
            </a:r>
            <a:r>
              <a:rPr lang="en-US" dirty="0"/>
              <a:t>co</a:t>
            </a:r>
            <a:r>
              <a:rPr lang="fa-IR" dirty="0"/>
              <a:t>افزایش مقاومت بسترهای عروق شریانی کوچک کبدی داریم.</a:t>
            </a:r>
            <a:endParaRPr lang="en-US" dirty="0"/>
          </a:p>
          <a:p>
            <a:pPr algn="r" rtl="1"/>
            <a:r>
              <a:rPr lang="fa-IR" dirty="0"/>
              <a:t>_ کتامین در دوزهای بالا بر روی جریان خون کبدی اثرافزایشی دارد.</a:t>
            </a:r>
            <a:endParaRPr lang="en-US" dirty="0"/>
          </a:p>
          <a:p>
            <a:pPr algn="r" rtl="1"/>
            <a:r>
              <a:rPr lang="fa-IR" dirty="0"/>
              <a:t>_ پروپوفول باعث افزایش جریان خون پورت و افزایش جریان خون شریان کبدی </a:t>
            </a:r>
            <a:r>
              <a:rPr lang="fa-IR" dirty="0" smtClean="0"/>
              <a:t>می شوند </a:t>
            </a:r>
            <a:r>
              <a:rPr lang="fa-IR" dirty="0"/>
              <a:t>.</a:t>
            </a:r>
            <a:endParaRPr lang="en-US" dirty="0"/>
          </a:p>
          <a:p>
            <a:pPr rtl="1"/>
            <a:r>
              <a:rPr lang="fa-IR" b="1" dirty="0"/>
              <a:t> 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828800"/>
            <a:ext cx="8229600" cy="579438"/>
          </a:xfrm>
        </p:spPr>
        <p:txBody>
          <a:bodyPr>
            <a:normAutofit fontScale="90000"/>
          </a:bodyPr>
          <a:lstStyle/>
          <a:p>
            <a:r>
              <a:rPr lang="fa-IR" b="1" dirty="0" smtClean="0"/>
              <a:t>اثرات اختلال عملکرد سلولهای کبدی وبیماریهای سیستم صفراوی برروی فارماکوکنیک  داروهای بیهوشی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3048000"/>
            <a:ext cx="8229600" cy="4525963"/>
          </a:xfrm>
        </p:spPr>
        <p:txBody>
          <a:bodyPr>
            <a:normAutofit/>
          </a:bodyPr>
          <a:lstStyle/>
          <a:p>
            <a:pPr algn="r" rtl="1">
              <a:buNone/>
            </a:pPr>
            <a:r>
              <a:rPr lang="fa-IR" b="1" dirty="0" smtClean="0"/>
              <a:t>به علت</a:t>
            </a:r>
            <a:r>
              <a:rPr lang="en-US" b="1" dirty="0" smtClean="0"/>
              <a:t> </a:t>
            </a:r>
            <a:r>
              <a:rPr lang="fa-IR" b="1" dirty="0" smtClean="0"/>
              <a:t>:</a:t>
            </a:r>
          </a:p>
          <a:p>
            <a:pPr algn="r" rtl="1">
              <a:buNone/>
            </a:pPr>
            <a:r>
              <a:rPr lang="fa-IR" sz="2000" dirty="0" smtClean="0"/>
              <a:t>                  1- </a:t>
            </a:r>
            <a:r>
              <a:rPr lang="fa-IR" sz="2000" dirty="0"/>
              <a:t>کاهش البومین سرم و کاهش </a:t>
            </a:r>
            <a:r>
              <a:rPr lang="fa-IR" sz="2000" dirty="0" smtClean="0"/>
              <a:t> </a:t>
            </a:r>
            <a:r>
              <a:rPr lang="en-US" sz="2000" dirty="0" smtClean="0"/>
              <a:t>Binding</a:t>
            </a:r>
            <a:r>
              <a:rPr lang="fa-IR" sz="2000" dirty="0"/>
              <a:t>پروتئین</a:t>
            </a:r>
            <a:endParaRPr lang="en-US" sz="2000" dirty="0"/>
          </a:p>
          <a:p>
            <a:pPr rtl="1">
              <a:buNone/>
            </a:pPr>
            <a:r>
              <a:rPr lang="en-US" sz="2400" dirty="0" smtClean="0"/>
              <a:t>      </a:t>
            </a:r>
            <a:r>
              <a:rPr lang="fa-IR" sz="2400" dirty="0" smtClean="0"/>
              <a:t>2 - </a:t>
            </a:r>
            <a:r>
              <a:rPr lang="fa-IR" sz="2400" dirty="0"/>
              <a:t>تغییرات حجم در گردش به </a:t>
            </a:r>
            <a:r>
              <a:rPr lang="fa-IR" sz="2400" dirty="0" smtClean="0"/>
              <a:t>علت </a:t>
            </a:r>
            <a:r>
              <a:rPr lang="fa-IR" sz="2400" dirty="0"/>
              <a:t>وجود آسیت و میزان کلی آب بدن </a:t>
            </a:r>
            <a:endParaRPr lang="en-US" sz="2400" dirty="0"/>
          </a:p>
          <a:p>
            <a:pPr algn="r" rtl="1">
              <a:buNone/>
            </a:pPr>
            <a:r>
              <a:rPr lang="fa-IR" sz="2800" dirty="0"/>
              <a:t>	</a:t>
            </a:r>
            <a:r>
              <a:rPr lang="en-US" sz="2000" dirty="0"/>
              <a:t>   </a:t>
            </a:r>
            <a:r>
              <a:rPr lang="fa-IR" sz="2000" dirty="0" smtClean="0"/>
              <a:t>   </a:t>
            </a:r>
            <a:r>
              <a:rPr lang="en-US" sz="2000" dirty="0" smtClean="0"/>
              <a:t>     </a:t>
            </a:r>
            <a:r>
              <a:rPr lang="fa-IR" sz="2000" dirty="0" smtClean="0"/>
              <a:t>3-  </a:t>
            </a:r>
            <a:r>
              <a:rPr lang="fa-IR" sz="2000" dirty="0"/>
              <a:t>کاهش متابولیسم داروها به علت تغییرات در فانکشن سلولهای </a:t>
            </a:r>
            <a:r>
              <a:rPr lang="fa-IR" sz="2000" dirty="0" smtClean="0"/>
              <a:t> کبدی</a:t>
            </a:r>
          </a:p>
          <a:p>
            <a:pPr algn="r" rtl="1">
              <a:buNone/>
            </a:pPr>
            <a:endParaRPr lang="en-US" sz="2800" dirty="0"/>
          </a:p>
          <a:p>
            <a:pPr algn="r">
              <a:buNone/>
            </a:pPr>
            <a:r>
              <a:rPr lang="fa-IR" sz="2800" dirty="0" smtClean="0"/>
              <a:t>به علت سه </a:t>
            </a:r>
            <a:r>
              <a:rPr lang="fa-IR" sz="2800" dirty="0"/>
              <a:t>مورد فوق ما </a:t>
            </a:r>
            <a:r>
              <a:rPr lang="fa-IR" sz="2800" dirty="0" smtClean="0"/>
              <a:t>تغییرات </a:t>
            </a:r>
            <a:r>
              <a:rPr lang="fa-IR" sz="2800" dirty="0"/>
              <a:t>بارزی در متابولیسم </a:t>
            </a:r>
            <a:r>
              <a:rPr lang="fa-IR" sz="2800" dirty="0" smtClean="0"/>
              <a:t>و</a:t>
            </a:r>
          </a:p>
          <a:p>
            <a:pPr algn="r">
              <a:buNone/>
            </a:pPr>
            <a:r>
              <a:rPr lang="fa-IR" sz="2800" dirty="0" smtClean="0"/>
              <a:t>فارماکوکنتیک</a:t>
            </a:r>
            <a:r>
              <a:rPr lang="fa-IR" dirty="0" smtClean="0"/>
              <a:t> </a:t>
            </a:r>
            <a:r>
              <a:rPr lang="fa-IR" sz="2800" dirty="0" smtClean="0"/>
              <a:t>داروها </a:t>
            </a:r>
            <a:r>
              <a:rPr lang="fa-IR" sz="2800" dirty="0"/>
              <a:t>ی بیهوشی </a:t>
            </a:r>
            <a:r>
              <a:rPr lang="fa-IR" sz="2800" dirty="0" smtClean="0"/>
              <a:t>داریم</a:t>
            </a:r>
            <a:r>
              <a:rPr lang="en-US" sz="2800" dirty="0"/>
              <a:t/>
            </a:r>
            <a:br>
              <a:rPr lang="en-US" sz="2800" dirty="0"/>
            </a:br>
            <a:endParaRPr lang="en-US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229600" cy="1143000"/>
          </a:xfrm>
        </p:spPr>
        <p:txBody>
          <a:bodyPr>
            <a:noAutofit/>
          </a:bodyPr>
          <a:lstStyle/>
          <a:p>
            <a:r>
              <a:rPr lang="fa-IR" sz="3200" dirty="0" smtClean="0"/>
              <a:t>.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5973763"/>
          </a:xfrm>
        </p:spPr>
        <p:txBody>
          <a:bodyPr>
            <a:normAutofit fontScale="92500"/>
          </a:bodyPr>
          <a:lstStyle/>
          <a:p>
            <a:pPr algn="r" rtl="1">
              <a:buNone/>
            </a:pPr>
            <a:endParaRPr lang="en-US" dirty="0"/>
          </a:p>
          <a:p>
            <a:pPr algn="r" rtl="1"/>
            <a:r>
              <a:rPr lang="fa-IR" dirty="0" smtClean="0"/>
              <a:t>_ داروهای </a:t>
            </a:r>
            <a:r>
              <a:rPr lang="en-US" dirty="0" smtClean="0"/>
              <a:t>sedative</a:t>
            </a:r>
            <a:r>
              <a:rPr lang="fa-IR" dirty="0" smtClean="0"/>
              <a:t> و مخدرها باعث تشدید یا بد تر شدن انسفالوپاتی کبدی می شوند.</a:t>
            </a:r>
          </a:p>
          <a:p>
            <a:pPr algn="r" rtl="1"/>
            <a:endParaRPr lang="en-US" dirty="0" smtClean="0"/>
          </a:p>
          <a:p>
            <a:pPr algn="r" rtl="1"/>
            <a:r>
              <a:rPr lang="fa-IR" dirty="0" smtClean="0"/>
              <a:t>_ </a:t>
            </a:r>
            <a:r>
              <a:rPr lang="fa-IR" dirty="0"/>
              <a:t>بیماری شدید کبدی باعث تغییرات در متابولیسم لیدوکائین و مپریدین می شود</a:t>
            </a:r>
            <a:r>
              <a:rPr lang="fa-IR" dirty="0" smtClean="0"/>
              <a:t>.</a:t>
            </a:r>
          </a:p>
          <a:p>
            <a:pPr algn="r" rtl="1"/>
            <a:endParaRPr lang="en-US" dirty="0"/>
          </a:p>
          <a:p>
            <a:pPr algn="r" rtl="1"/>
            <a:r>
              <a:rPr lang="fa-IR" dirty="0"/>
              <a:t>_ به علت وجود البومین پائین در بیماران کبدی ، میزان باندینگ داروهای بنزودیازپین کم می شود و در نتیجه داروی بنزودیازپین بیشتری  در جریان خون به صورت آزاد باقی می ماند و در نتیجه تشدیداثرات بنزودیازپین را داریم .</a:t>
            </a:r>
            <a:endParaRPr lang="en-US" dirty="0"/>
          </a:p>
          <a:p>
            <a:pPr lvl="8" rtl="1"/>
            <a:r>
              <a:rPr lang="fa-IR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95400"/>
            <a:ext cx="8229600" cy="655638"/>
          </a:xfrm>
        </p:spPr>
        <p:txBody>
          <a:bodyPr>
            <a:noAutofit/>
          </a:bodyPr>
          <a:lstStyle/>
          <a:p>
            <a:r>
              <a:rPr lang="fa-IR" sz="3200" dirty="0" smtClean="0"/>
              <a:t>_</a:t>
            </a:r>
            <a:r>
              <a:rPr lang="fa-IR" sz="4000" dirty="0" smtClean="0"/>
              <a:t>بهترین مخدرها جهت کاربرد در بیماران دچار مشکلات کبدی به صورت زیر میباشد </a:t>
            </a:r>
            <a:r>
              <a:rPr lang="fa-IR" sz="4800" b="1" dirty="0" smtClean="0"/>
              <a:t>: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743200"/>
            <a:ext cx="8229600" cy="3382963"/>
          </a:xfrm>
        </p:spPr>
        <p:txBody>
          <a:bodyPr/>
          <a:lstStyle/>
          <a:p>
            <a:pPr algn="r" rtl="1">
              <a:buNone/>
            </a:pPr>
            <a:r>
              <a:rPr lang="fa-IR" sz="4000" dirty="0" smtClean="0"/>
              <a:t>رمی </a:t>
            </a:r>
            <a:r>
              <a:rPr lang="fa-IR" sz="4000" dirty="0"/>
              <a:t>فنتانیل </a:t>
            </a:r>
            <a:r>
              <a:rPr lang="fa-IR" sz="4000" b="1" dirty="0"/>
              <a:t>&gt;</a:t>
            </a:r>
            <a:r>
              <a:rPr lang="fa-IR" sz="4000" dirty="0"/>
              <a:t> فنتانیل یا سوفنتایل </a:t>
            </a:r>
            <a:r>
              <a:rPr lang="fa-IR" sz="4000" b="1" dirty="0"/>
              <a:t>&gt;</a:t>
            </a:r>
            <a:r>
              <a:rPr lang="fa-IR" sz="4000" dirty="0"/>
              <a:t> انفنتانیل </a:t>
            </a:r>
            <a:r>
              <a:rPr lang="fa-IR" sz="4000" b="1" dirty="0"/>
              <a:t>&gt;</a:t>
            </a:r>
            <a:r>
              <a:rPr lang="fa-IR" sz="4000" dirty="0"/>
              <a:t> مورفین </a:t>
            </a:r>
            <a:r>
              <a:rPr lang="fa-IR" sz="4000" b="1" dirty="0"/>
              <a:t>&gt;</a:t>
            </a:r>
            <a:r>
              <a:rPr lang="fa-IR" sz="4000" dirty="0"/>
              <a:t> مپریدین </a:t>
            </a:r>
            <a:r>
              <a:rPr lang="fa-IR" sz="4000" b="1" dirty="0"/>
              <a:t>&gt;</a:t>
            </a:r>
            <a:r>
              <a:rPr lang="fa-IR" sz="4000" dirty="0"/>
              <a:t> نور مپریدین </a:t>
            </a:r>
            <a:endParaRPr lang="en-US" sz="4000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-609600"/>
            <a:ext cx="8229600" cy="884238"/>
          </a:xfrm>
        </p:spPr>
        <p:txBody>
          <a:bodyPr/>
          <a:lstStyle/>
          <a:p>
            <a:r>
              <a:rPr lang="fa-IR" sz="800" dirty="0" smtClean="0"/>
              <a:t>.</a:t>
            </a:r>
            <a:endParaRPr lang="en-US" sz="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516563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dirty="0" smtClean="0"/>
              <a:t>_ طول اثر تیو پنتال در بیماران کبدی افزلیش میابد .</a:t>
            </a:r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  <a:p>
            <a:pPr algn="r" rtl="1"/>
            <a:r>
              <a:rPr lang="fa-IR" dirty="0"/>
              <a:t>_ فارماکوکنتیک و متابولیسم داروهای اتومیتیت ،پروپوفول </a:t>
            </a:r>
            <a:r>
              <a:rPr lang="fa-IR" dirty="0" smtClean="0"/>
              <a:t>و</a:t>
            </a:r>
          </a:p>
          <a:p>
            <a:pPr algn="r" rtl="1">
              <a:buNone/>
            </a:pPr>
            <a:r>
              <a:rPr lang="fa-IR" dirty="0" smtClean="0"/>
              <a:t>        </a:t>
            </a:r>
            <a:r>
              <a:rPr lang="fa-IR" dirty="0"/>
              <a:t>متو هگزتیال در بیماریهای کبدی تغییر زیادی نمیکند </a:t>
            </a:r>
            <a:r>
              <a:rPr lang="fa-IR" dirty="0" smtClean="0"/>
              <a:t>.</a:t>
            </a:r>
          </a:p>
          <a:p>
            <a:pPr algn="r" rtl="1"/>
            <a:endParaRPr lang="fa-IR" dirty="0" smtClean="0"/>
          </a:p>
          <a:p>
            <a:pPr algn="r" rtl="1"/>
            <a:endParaRPr lang="en-US" dirty="0"/>
          </a:p>
          <a:p>
            <a:pPr algn="r" rtl="1"/>
            <a:r>
              <a:rPr lang="fa-IR" dirty="0"/>
              <a:t>_ بیشترین تغییرات فارما کوکنتیک و متابولیسم در داروهای دیازپام و میدازدارم در بیماریهای کبدی دیده میشود 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-381000"/>
            <a:ext cx="8229600" cy="655638"/>
          </a:xfrm>
        </p:spPr>
        <p:txBody>
          <a:bodyPr>
            <a:normAutofit/>
          </a:bodyPr>
          <a:lstStyle/>
          <a:p>
            <a:r>
              <a:rPr lang="fa-IR" sz="800" dirty="0" smtClean="0"/>
              <a:t>.</a:t>
            </a:r>
            <a:endParaRPr lang="en-US" sz="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533400"/>
            <a:ext cx="8229600" cy="5745163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dirty="0"/>
              <a:t>_ طول اثر وکورونیومو ساکسنیل کولین در طی بیماری های 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       کبدی </a:t>
            </a:r>
            <a:r>
              <a:rPr lang="fa-IR" dirty="0"/>
              <a:t>افزایش می یابد </a:t>
            </a:r>
            <a:r>
              <a:rPr lang="fa-IR" dirty="0" smtClean="0"/>
              <a:t>.</a:t>
            </a:r>
          </a:p>
          <a:p>
            <a:pPr algn="r" rtl="1">
              <a:buNone/>
            </a:pPr>
            <a:endParaRPr lang="fa-IR" dirty="0" smtClean="0"/>
          </a:p>
          <a:p>
            <a:pPr algn="r" rtl="1"/>
            <a:r>
              <a:rPr lang="en-US" dirty="0" smtClean="0"/>
              <a:t> </a:t>
            </a:r>
            <a:r>
              <a:rPr lang="fa-IR" dirty="0" smtClean="0"/>
              <a:t>_ </a:t>
            </a:r>
            <a:r>
              <a:rPr lang="en-US" dirty="0" smtClean="0"/>
              <a:t>  </a:t>
            </a:r>
            <a:r>
              <a:rPr lang="fa-IR" dirty="0"/>
              <a:t>طول اثر رو کورونیوم  در طی بیماری های کبدی </a:t>
            </a:r>
            <a:r>
              <a:rPr lang="fa-IR" dirty="0" smtClean="0"/>
              <a:t>افزایش</a:t>
            </a:r>
            <a:endParaRPr lang="en-US" dirty="0" smtClean="0"/>
          </a:p>
          <a:p>
            <a:pPr algn="r" rtl="1">
              <a:buNone/>
            </a:pPr>
            <a:r>
              <a:rPr lang="fa-IR" dirty="0" smtClean="0"/>
              <a:t>        می یابد</a:t>
            </a:r>
          </a:p>
          <a:p>
            <a:pPr algn="r" rtl="1"/>
            <a:endParaRPr lang="en-US" dirty="0"/>
          </a:p>
          <a:p>
            <a:pPr algn="r" rtl="1"/>
            <a:r>
              <a:rPr lang="fa-IR" dirty="0"/>
              <a:t>_ </a:t>
            </a:r>
            <a:r>
              <a:rPr lang="en-US" dirty="0"/>
              <a:t>  </a:t>
            </a:r>
            <a:r>
              <a:rPr lang="fa-IR" dirty="0"/>
              <a:t>طول اثر پانکرونیوم و میوا کرونیوم  در طی بیماری های </a:t>
            </a:r>
            <a:r>
              <a:rPr lang="fa-IR" dirty="0" smtClean="0"/>
              <a:t>           کبدی </a:t>
            </a:r>
            <a:r>
              <a:rPr lang="fa-IR" dirty="0"/>
              <a:t>افزایش می یابد </a:t>
            </a:r>
            <a:r>
              <a:rPr lang="fa-IR" dirty="0" smtClean="0"/>
              <a:t>.</a:t>
            </a:r>
          </a:p>
          <a:p>
            <a:pPr algn="r" rtl="1"/>
            <a:endParaRPr lang="en-US" dirty="0"/>
          </a:p>
          <a:p>
            <a:pPr algn="r"/>
            <a:r>
              <a:rPr lang="fa-IR" dirty="0"/>
              <a:t>_ طول اثر آنزاکوریوم و سیس آنزاکوریوم مثل افراد عادی است 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a-IR" sz="3600" b="1" dirty="0" smtClean="0"/>
              <a:t>ریسک فاکتور های کمپلکاسیون های کبدی بعد از جراحی 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b="1" dirty="0" smtClean="0"/>
              <a:t>ریسک </a:t>
            </a:r>
            <a:r>
              <a:rPr lang="fa-IR" b="1" dirty="0"/>
              <a:t>فاکتورهایی که باعث کمپلکاسیونهای  کبدی بعد از جراحی میشوند شامل موارد زیر می باشد :</a:t>
            </a:r>
            <a:endParaRPr lang="en-US" b="1" dirty="0"/>
          </a:p>
          <a:p>
            <a:pPr lvl="0" algn="r" rtl="1"/>
            <a:r>
              <a:rPr lang="fa-IR" sz="2800" dirty="0"/>
              <a:t>افزایش آنزیم های کبدی قبل از عمل و بد ون علامت </a:t>
            </a:r>
            <a:endParaRPr lang="en-US" sz="2800" dirty="0"/>
          </a:p>
          <a:p>
            <a:pPr lvl="0" algn="r" rtl="1"/>
            <a:r>
              <a:rPr lang="fa-IR" sz="2800" dirty="0"/>
              <a:t>هپاتیت حاد </a:t>
            </a:r>
            <a:endParaRPr lang="en-US" sz="2800" dirty="0"/>
          </a:p>
          <a:p>
            <a:pPr lvl="0" algn="r" rtl="1"/>
            <a:r>
              <a:rPr lang="fa-IR" sz="2800" dirty="0"/>
              <a:t>استاز بیلیاری </a:t>
            </a:r>
            <a:endParaRPr lang="en-US" sz="2800" dirty="0"/>
          </a:p>
          <a:p>
            <a:pPr lvl="0" algn="r" rtl="1"/>
            <a:r>
              <a:rPr lang="fa-IR" sz="2800" dirty="0"/>
              <a:t>هپاتیت مزمن </a:t>
            </a:r>
            <a:endParaRPr lang="en-US" sz="2800" dirty="0"/>
          </a:p>
          <a:p>
            <a:pPr lvl="0" algn="r" rtl="1"/>
            <a:r>
              <a:rPr lang="fa-IR" sz="2800" dirty="0"/>
              <a:t>وجود سیروز </a:t>
            </a:r>
            <a:endParaRPr lang="en-US" sz="2800" dirty="0"/>
          </a:p>
          <a:p>
            <a:pPr lvl="0" algn="r" rtl="1"/>
            <a:r>
              <a:rPr lang="fa-IR" sz="2800" dirty="0"/>
              <a:t>نوع جراحی </a:t>
            </a:r>
            <a:endParaRPr lang="en-US" sz="2800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dirty="0" smtClean="0"/>
              <a:t>زردی بعد از جراحی :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sz="3200" b="1" dirty="0" smtClean="0"/>
              <a:t>علل زردی بعد از جراحی:  </a:t>
            </a:r>
            <a:endParaRPr lang="en-US" sz="3200" b="1" dirty="0" smtClean="0"/>
          </a:p>
          <a:p>
            <a:pPr algn="r" rtl="1"/>
            <a:r>
              <a:rPr lang="fa-IR" b="1" dirty="0" smtClean="0"/>
              <a:t>1-تولید بیش از حد بیلیروبین</a:t>
            </a:r>
            <a:endParaRPr lang="en-US" dirty="0" smtClean="0"/>
          </a:p>
          <a:p>
            <a:pPr algn="r" rtl="1"/>
            <a:r>
              <a:rPr lang="fa-IR" b="1" dirty="0" smtClean="0"/>
              <a:t>2- ترشح (خروج) کمتر از معمول </a:t>
            </a:r>
            <a:r>
              <a:rPr lang="en-US" b="1" dirty="0" smtClean="0"/>
              <a:t>                                       </a:t>
            </a:r>
            <a:r>
              <a:rPr lang="fa-IR" b="1" dirty="0" smtClean="0"/>
              <a:t>بیلیروبین از خون به روده ها ( خارج </a:t>
            </a:r>
            <a:r>
              <a:rPr lang="en-US" b="1" dirty="0" smtClean="0"/>
              <a:t>                                    </a:t>
            </a:r>
            <a:r>
              <a:rPr lang="fa-IR" b="1" dirty="0" smtClean="0"/>
              <a:t>از بدن )</a:t>
            </a:r>
            <a:endParaRPr lang="en-US" dirty="0" smtClean="0"/>
          </a:p>
          <a:p>
            <a:pPr algn="r" rtl="1"/>
            <a:r>
              <a:rPr lang="fa-IR" b="1" dirty="0" smtClean="0"/>
              <a:t>3- صدمات سلول های کبدی</a:t>
            </a:r>
            <a:endParaRPr lang="en-US" dirty="0" smtClean="0"/>
          </a:p>
          <a:p>
            <a:pPr algn="r"/>
            <a:r>
              <a:rPr lang="fa-IR" b="1" dirty="0" smtClean="0"/>
              <a:t>4-انسداد خارج کبدی 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-533400"/>
            <a:ext cx="8229600" cy="808038"/>
          </a:xfrm>
        </p:spPr>
        <p:txBody>
          <a:bodyPr/>
          <a:lstStyle/>
          <a:p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b="1" dirty="0" smtClean="0"/>
              <a:t>اغلب موارد در طی 3 هفته اول بعد از جراحی نمایان می شود </a:t>
            </a:r>
            <a:endParaRPr lang="en-US" dirty="0" smtClean="0"/>
          </a:p>
          <a:p>
            <a:pPr algn="r" rtl="1"/>
            <a:r>
              <a:rPr lang="fa-IR" b="1" dirty="0" smtClean="0"/>
              <a:t>و اغلب به 2 گروه   1- </a:t>
            </a:r>
            <a:r>
              <a:rPr lang="en-US" b="1" dirty="0" smtClean="0"/>
              <a:t>mild </a:t>
            </a:r>
            <a:r>
              <a:rPr lang="fa-IR" b="1" dirty="0" smtClean="0"/>
              <a:t>     ( </a:t>
            </a:r>
            <a:r>
              <a:rPr lang="en-US" b="1" dirty="0" smtClean="0"/>
              <a:t>mg/</a:t>
            </a:r>
            <a:r>
              <a:rPr lang="en-US" b="1" dirty="0" err="1" smtClean="0"/>
              <a:t>dL</a:t>
            </a:r>
            <a:r>
              <a:rPr lang="fa-IR" b="1" dirty="0" smtClean="0"/>
              <a:t>4   &gt;) </a:t>
            </a:r>
            <a:r>
              <a:rPr lang="en-US" b="1" dirty="0" smtClean="0"/>
              <a:t>                                  </a:t>
            </a:r>
            <a:r>
              <a:rPr lang="fa-IR" b="1" dirty="0" smtClean="0"/>
              <a:t>   تقسیم بندی می شود .</a:t>
            </a:r>
            <a:endParaRPr lang="en-US" dirty="0" smtClean="0"/>
          </a:p>
          <a:p>
            <a:pPr algn="r" rtl="1"/>
            <a:r>
              <a:rPr lang="fa-IR" b="1" dirty="0" smtClean="0"/>
              <a:t>                         2- </a:t>
            </a:r>
            <a:r>
              <a:rPr lang="en-US" b="1" dirty="0" smtClean="0"/>
              <a:t>sever </a:t>
            </a:r>
            <a:r>
              <a:rPr lang="fa-IR" b="1" dirty="0" smtClean="0"/>
              <a:t>   ( </a:t>
            </a:r>
            <a:r>
              <a:rPr lang="en-US" b="1" dirty="0" smtClean="0"/>
              <a:t>mg/</a:t>
            </a:r>
            <a:r>
              <a:rPr lang="en-US" b="1" dirty="0" err="1" smtClean="0"/>
              <a:t>dL</a:t>
            </a:r>
            <a:r>
              <a:rPr lang="fa-IR" b="1" dirty="0" smtClean="0"/>
              <a:t>4   &lt;) </a:t>
            </a:r>
            <a:endParaRPr lang="en-US" dirty="0" smtClean="0"/>
          </a:p>
          <a:p>
            <a:pPr algn="r" rtl="1"/>
            <a:r>
              <a:rPr lang="fa-IR" sz="3600" b="1" dirty="0" smtClean="0"/>
              <a:t>_  66.2  </a:t>
            </a:r>
            <a:r>
              <a:rPr lang="en-US" sz="3600" b="1" dirty="0" smtClean="0"/>
              <a:t>TABLE </a:t>
            </a:r>
            <a:r>
              <a:rPr lang="fa-IR" sz="3600" b="1" dirty="0" smtClean="0"/>
              <a:t> گذاشته شود </a:t>
            </a:r>
            <a:endParaRPr lang="en-US" sz="3600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-914400"/>
            <a:ext cx="8229600" cy="1189038"/>
          </a:xfrm>
        </p:spPr>
        <p:txBody>
          <a:bodyPr/>
          <a:lstStyle/>
          <a:p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r" rtl="1"/>
            <a:r>
              <a:rPr lang="fa-IR" b="1" dirty="0" smtClean="0"/>
              <a:t>_ اگر علت زردی ،همولیز زیاد باشد معمولا" فعالیت سلول های کبدی افزایش می یابد و به ( </a:t>
            </a:r>
            <a:r>
              <a:rPr lang="en-US" b="1" dirty="0" smtClean="0"/>
              <a:t>day</a:t>
            </a:r>
            <a:r>
              <a:rPr lang="fa-IR" b="1" dirty="0" smtClean="0"/>
              <a:t> / </a:t>
            </a:r>
            <a:r>
              <a:rPr lang="en-US" b="1" dirty="0" smtClean="0"/>
              <a:t>mg</a:t>
            </a:r>
            <a:r>
              <a:rPr lang="fa-IR" b="1" dirty="0" smtClean="0"/>
              <a:t> 300-250 ) میرسد .</a:t>
            </a:r>
            <a:endParaRPr lang="en-US" b="1" dirty="0" smtClean="0"/>
          </a:p>
          <a:p>
            <a:pPr algn="r" rtl="1"/>
            <a:endParaRPr lang="en-US" dirty="0" smtClean="0"/>
          </a:p>
          <a:p>
            <a:pPr algn="r" rtl="1"/>
            <a:r>
              <a:rPr lang="fa-IR" b="1" dirty="0" smtClean="0"/>
              <a:t>_ دارو های که بطرین ایمنی باعث همولیز گلبول قرمزمیشوند و در باعث زردی بعد از عمل میگردد . در جدول زیر داده شده است .(</a:t>
            </a:r>
            <a:r>
              <a:rPr lang="fa-IR" sz="3200" b="1" dirty="0" smtClean="0"/>
              <a:t>66.3 ،</a:t>
            </a:r>
            <a:r>
              <a:rPr lang="en-US" sz="3200" b="1" dirty="0" smtClean="0"/>
              <a:t>Table</a:t>
            </a:r>
            <a:r>
              <a:rPr lang="fa-IR" sz="3200" b="1" dirty="0" smtClean="0"/>
              <a:t> گذاشته شود </a:t>
            </a:r>
            <a:r>
              <a:rPr lang="fa-IR" b="1" dirty="0" smtClean="0"/>
              <a:t>)</a:t>
            </a:r>
            <a:endParaRPr lang="en-US" b="1" dirty="0" smtClean="0"/>
          </a:p>
          <a:p>
            <a:pPr algn="r" rtl="1"/>
            <a:endParaRPr lang="en-US" dirty="0" smtClean="0"/>
          </a:p>
          <a:p>
            <a:pPr algn="r" rtl="1"/>
            <a:r>
              <a:rPr lang="fa-IR" b="1" dirty="0" smtClean="0"/>
              <a:t>_ </a:t>
            </a:r>
            <a:r>
              <a:rPr lang="en-US" b="1" dirty="0" smtClean="0"/>
              <a:t>Trans </a:t>
            </a:r>
            <a:r>
              <a:rPr lang="en-US" b="1" dirty="0" err="1" smtClean="0"/>
              <a:t>fusien</a:t>
            </a:r>
            <a:r>
              <a:rPr lang="en-US" b="1" dirty="0" smtClean="0"/>
              <a:t> </a:t>
            </a:r>
            <a:r>
              <a:rPr lang="fa-IR" b="1" dirty="0" smtClean="0"/>
              <a:t>  خون به بیماران مخصوصا" در موارد متعدد نیز باعث ایجاد زردی می شود چون 10% از خون تزریقی در طی 24 ساعت همولیز وباعث افزایش بیلیروبین می گرد د.</a:t>
            </a:r>
            <a:endParaRPr lang="en-US" dirty="0" smtClean="0"/>
          </a:p>
          <a:p>
            <a:pPr algn="r"/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143000"/>
            <a:ext cx="8229600" cy="1143000"/>
          </a:xfrm>
        </p:spPr>
        <p:txBody>
          <a:bodyPr/>
          <a:lstStyle/>
          <a:p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b="1" dirty="0" smtClean="0"/>
              <a:t>_ هر 5/0 واحد از خون ذخیره شده در کیسه خون ،حاوی 5/7 گرم همو گلوبین که در حدود </a:t>
            </a:r>
            <a:r>
              <a:rPr lang="en-US" b="1" dirty="0" smtClean="0"/>
              <a:t>mg </a:t>
            </a:r>
            <a:r>
              <a:rPr lang="fa-IR" b="1" dirty="0" smtClean="0"/>
              <a:t>250 بیلیروبین تولید میکند .</a:t>
            </a:r>
            <a:endParaRPr lang="en-US" b="1" dirty="0" smtClean="0"/>
          </a:p>
          <a:p>
            <a:pPr algn="r" rtl="1"/>
            <a:endParaRPr lang="en-US" b="1" dirty="0" smtClean="0"/>
          </a:p>
          <a:p>
            <a:pPr algn="r" rtl="1"/>
            <a:r>
              <a:rPr lang="fa-IR" b="1" dirty="0" smtClean="0"/>
              <a:t>_ جذب خون در داخل پروتیوتن یا خارج از پروتیوتن بعد از جراحی های شکم یا تروناهای شکم باعث ایجاد زردی بعد از عمل می گردد. </a:t>
            </a:r>
            <a:endParaRPr lang="en-US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-1295400"/>
            <a:ext cx="8229600" cy="1143000"/>
          </a:xfrm>
        </p:spPr>
        <p:txBody>
          <a:bodyPr/>
          <a:lstStyle/>
          <a:p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457200"/>
            <a:ext cx="8229600" cy="6614160"/>
          </a:xfrm>
        </p:spPr>
        <p:txBody>
          <a:bodyPr>
            <a:normAutofit/>
          </a:bodyPr>
          <a:lstStyle/>
          <a:p>
            <a:pPr algn="r" rtl="1"/>
            <a:r>
              <a:rPr lang="fa-IR" b="1" dirty="0" smtClean="0"/>
              <a:t>_  صدمات سلول های کبدی به علت داروها ، ایسکمی </a:t>
            </a:r>
            <a:r>
              <a:rPr lang="en-US" b="1" dirty="0" smtClean="0"/>
              <a:t>HCT&lt;30%</a:t>
            </a:r>
            <a:r>
              <a:rPr lang="fa-IR" b="1" dirty="0" smtClean="0"/>
              <a:t>  ( فشار خون پایین ، کمبود اکسیژن خون  و....) باعث ایجاد زردی بعد عمل می گردد .</a:t>
            </a:r>
            <a:endParaRPr lang="en-US" b="1" dirty="0" smtClean="0"/>
          </a:p>
          <a:p>
            <a:pPr algn="r" rtl="1"/>
            <a:endParaRPr lang="en-US" dirty="0" smtClean="0"/>
          </a:p>
          <a:p>
            <a:pPr algn="r" rtl="1"/>
            <a:endParaRPr lang="en-US" dirty="0" smtClean="0"/>
          </a:p>
          <a:p>
            <a:pPr algn="r" rtl="1"/>
            <a:r>
              <a:rPr lang="fa-IR" b="1" dirty="0" smtClean="0"/>
              <a:t>_ انسداد مجاری صفراوی ← به علت سنگ کیسه صفرا ،تومور ، تنگی های مجاری صفراوی و ... باعث عدم ترشح بیلیروبین کنثروکه می گردد (زردی انیدادی ) که این باعث افزایش مور بیدیتی و مور تالیتی در حول و حوش عمل در بیماران می گردد .</a:t>
            </a:r>
            <a:endParaRPr lang="en-US" dirty="0" smtClean="0"/>
          </a:p>
          <a:p>
            <a:pPr algn="r"/>
            <a:endParaRPr lang="en-US" b="1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-685800"/>
            <a:ext cx="8229600" cy="960438"/>
          </a:xfrm>
        </p:spPr>
        <p:txBody>
          <a:bodyPr/>
          <a:lstStyle/>
          <a:p>
            <a:r>
              <a:rPr lang="en-US" dirty="0" smtClean="0"/>
              <a:t>-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480560"/>
          </a:xfrm>
        </p:spPr>
        <p:txBody>
          <a:bodyPr/>
          <a:lstStyle/>
          <a:p>
            <a:pPr algn="r"/>
            <a:r>
              <a:rPr lang="en-US" b="1" dirty="0" smtClean="0"/>
              <a:t>Out come</a:t>
            </a:r>
            <a:r>
              <a:rPr lang="fa-IR" b="1" dirty="0" smtClean="0"/>
              <a:t>_ فاکتور های دیگری که در بیماران دچار زردی باعث بدتر شدن آنها میگردد شامل انسداد خارج کبدی مجاری صفراوی ( به علت کانسر ها ) ،هیپو البومینمی ، هماتو کریت کمتر از 30% ، ازوتمی ، میزان افزایش هیپو بیلیروبین و سوء تغذیه می باشد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flipV="1">
            <a:off x="457200" y="-609600"/>
            <a:ext cx="8229600" cy="884238"/>
          </a:xfrm>
        </p:spPr>
        <p:txBody>
          <a:bodyPr/>
          <a:lstStyle/>
          <a:p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 descr="Lakes Wallpapers www.FDL.ir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</TotalTime>
  <Words>1078</Words>
  <Application>Microsoft Office PowerPoint</Application>
  <PresentationFormat>On-screen Show (4:3)</PresentationFormat>
  <Paragraphs>104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Slide 1</vt:lpstr>
      <vt:lpstr>بیهوشی در بیماریهای کبد: </vt:lpstr>
      <vt:lpstr>اثرات داروهای بیهوشی استنشاقی بر روی سلولهای کبدی :  </vt:lpstr>
      <vt:lpstr>-</vt:lpstr>
      <vt:lpstr>-</vt:lpstr>
      <vt:lpstr>اثرات داروهای بیهوشی بر روی جریان خون کبدی : </vt:lpstr>
      <vt:lpstr>-</vt:lpstr>
      <vt:lpstr>اثرات داروهای بیهوشی وریدی بر روی کبد: </vt:lpstr>
      <vt:lpstr>اثرات اختلال عملکرد سلولهای کبدی وبیماریهای سیستم صفراوی برروی فارماکوکنیک  داروهای بیهوشی  </vt:lpstr>
      <vt:lpstr>.</vt:lpstr>
      <vt:lpstr>_بهترین مخدرها جهت کاربرد در بیماران دچار مشکلات کبدی به صورت زیر میباشد : </vt:lpstr>
      <vt:lpstr>.</vt:lpstr>
      <vt:lpstr>.</vt:lpstr>
      <vt:lpstr>ریسک فاکتور های کمپلکاسیون های کبدی بعد از جراحی : </vt:lpstr>
      <vt:lpstr>زردی بعد از جراحی : </vt:lpstr>
      <vt:lpstr>.</vt:lpstr>
      <vt:lpstr>.</vt:lpstr>
      <vt:lpstr>.</vt:lpstr>
      <vt:lpstr>-</vt:lpstr>
      <vt:lpstr>-</vt:lpstr>
      <vt:lpstr>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واکسن هپاتیت B   : _ این  واکسن  در تولید  آنتی بادی  در برابر HBV و پیشگیری از عفونت با این ویروس ، در شیر خواران ، کودکان  و افراد بزرگسال ، کارآیی فراوان دارد . </dc:title>
  <dc:creator>pc12</dc:creator>
  <cp:lastModifiedBy>icu</cp:lastModifiedBy>
  <cp:revision>34</cp:revision>
  <dcterms:created xsi:type="dcterms:W3CDTF">2012-04-29T07:44:54Z</dcterms:created>
  <dcterms:modified xsi:type="dcterms:W3CDTF">2013-02-06T01:24:01Z</dcterms:modified>
</cp:coreProperties>
</file>