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91" r:id="rId2"/>
    <p:sldId id="278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</p:sldIdLst>
  <p:sldSz cx="9144000" cy="6858000" type="screen4x3"/>
  <p:notesSz cx="6858000" cy="9144000"/>
  <p:defaultTextStyle>
    <a:defPPr>
      <a:defRPr lang="ar-SA"/>
    </a:defPPr>
    <a:lvl1pPr algn="r" rtl="1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pitchFamily="34" charset="0"/>
        <a:ea typeface="+mn-ea"/>
        <a:cs typeface="Lotus" pitchFamily="2" charset="-78"/>
      </a:defRPr>
    </a:lvl1pPr>
    <a:lvl2pPr marL="457200" algn="r" rtl="1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pitchFamily="34" charset="0"/>
        <a:ea typeface="+mn-ea"/>
        <a:cs typeface="Lotus" pitchFamily="2" charset="-78"/>
      </a:defRPr>
    </a:lvl2pPr>
    <a:lvl3pPr marL="914400" algn="r" rtl="1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pitchFamily="34" charset="0"/>
        <a:ea typeface="+mn-ea"/>
        <a:cs typeface="Lotus" pitchFamily="2" charset="-78"/>
      </a:defRPr>
    </a:lvl3pPr>
    <a:lvl4pPr marL="1371600" algn="r" rtl="1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pitchFamily="34" charset="0"/>
        <a:ea typeface="+mn-ea"/>
        <a:cs typeface="Lotus" pitchFamily="2" charset="-78"/>
      </a:defRPr>
    </a:lvl4pPr>
    <a:lvl5pPr marL="1828800" algn="r" rtl="1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pitchFamily="34" charset="0"/>
        <a:ea typeface="+mn-ea"/>
        <a:cs typeface="Lotus" pitchFamily="2" charset="-78"/>
      </a:defRPr>
    </a:lvl5pPr>
    <a:lvl6pPr marL="2286000" algn="r" defTabSz="914400" rtl="1" eaLnBrk="1" latinLnBrk="0" hangingPunct="1">
      <a:defRPr sz="2000" b="1" kern="1200">
        <a:solidFill>
          <a:schemeClr val="tx1"/>
        </a:solidFill>
        <a:latin typeface="Arial" pitchFamily="34" charset="0"/>
        <a:ea typeface="+mn-ea"/>
        <a:cs typeface="Lotus" pitchFamily="2" charset="-78"/>
      </a:defRPr>
    </a:lvl6pPr>
    <a:lvl7pPr marL="2743200" algn="r" defTabSz="914400" rtl="1" eaLnBrk="1" latinLnBrk="0" hangingPunct="1">
      <a:defRPr sz="2000" b="1" kern="1200">
        <a:solidFill>
          <a:schemeClr val="tx1"/>
        </a:solidFill>
        <a:latin typeface="Arial" pitchFamily="34" charset="0"/>
        <a:ea typeface="+mn-ea"/>
        <a:cs typeface="Lotus" pitchFamily="2" charset="-78"/>
      </a:defRPr>
    </a:lvl7pPr>
    <a:lvl8pPr marL="3200400" algn="r" defTabSz="914400" rtl="1" eaLnBrk="1" latinLnBrk="0" hangingPunct="1">
      <a:defRPr sz="2000" b="1" kern="1200">
        <a:solidFill>
          <a:schemeClr val="tx1"/>
        </a:solidFill>
        <a:latin typeface="Arial" pitchFamily="34" charset="0"/>
        <a:ea typeface="+mn-ea"/>
        <a:cs typeface="Lotus" pitchFamily="2" charset="-78"/>
      </a:defRPr>
    </a:lvl8pPr>
    <a:lvl9pPr marL="3657600" algn="r" defTabSz="914400" rtl="1" eaLnBrk="1" latinLnBrk="0" hangingPunct="1">
      <a:defRPr sz="2000" b="1" kern="1200">
        <a:solidFill>
          <a:schemeClr val="tx1"/>
        </a:solidFill>
        <a:latin typeface="Arial" pitchFamily="34" charset="0"/>
        <a:ea typeface="+mn-ea"/>
        <a:cs typeface="Lotus" pitchFamily="2" charset="-7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8000"/>
    <a:srgbClr val="FFFF99"/>
    <a:srgbClr val="006600"/>
    <a:srgbClr val="38940A"/>
    <a:srgbClr val="663300"/>
    <a:srgbClr val="00FF00"/>
    <a:srgbClr val="CC33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11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6" Type="http://schemas.openxmlformats.org/officeDocument/2006/relationships/image" Target="../media/image10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Relationship Id="rId4" Type="http://schemas.openxmlformats.org/officeDocument/2006/relationships/image" Target="../media/image24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3" Type="http://schemas.openxmlformats.org/officeDocument/2006/relationships/image" Target="../media/image33.wmf"/><Relationship Id="rId7" Type="http://schemas.openxmlformats.org/officeDocument/2006/relationships/image" Target="../media/image37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Relationship Id="rId6" Type="http://schemas.openxmlformats.org/officeDocument/2006/relationships/image" Target="../media/image36.wmf"/><Relationship Id="rId5" Type="http://schemas.openxmlformats.org/officeDocument/2006/relationships/image" Target="../media/image35.wmf"/><Relationship Id="rId4" Type="http://schemas.openxmlformats.org/officeDocument/2006/relationships/image" Target="../media/image34.wmf"/><Relationship Id="rId9" Type="http://schemas.openxmlformats.org/officeDocument/2006/relationships/image" Target="../media/image39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4" Type="http://schemas.openxmlformats.org/officeDocument/2006/relationships/image" Target="../media/image40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Relationship Id="rId5" Type="http://schemas.openxmlformats.org/officeDocument/2006/relationships/image" Target="../media/image45.wmf"/><Relationship Id="rId4" Type="http://schemas.openxmlformats.org/officeDocument/2006/relationships/image" Target="../media/image44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6" Type="http://schemas.openxmlformats.org/officeDocument/2006/relationships/image" Target="../media/image48.wmf"/><Relationship Id="rId5" Type="http://schemas.openxmlformats.org/officeDocument/2006/relationships/image" Target="../media/image47.wmf"/><Relationship Id="rId4" Type="http://schemas.openxmlformats.org/officeDocument/2006/relationships/image" Target="../media/image4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3AE0D1-6945-4393-8215-2CF2683605BB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A9A213-8770-4F0F-8FF7-BFEAA75035C6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9BAF19-264C-41E8-94A0-7A3B40B2009B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DCBF76-3292-4FC7-8BB3-410A5E15F7D0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4168E6-60AC-4A77-BB9E-8B6D30B772C4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6386A0-A235-46A7-85DA-0A76D6EBE1BF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702D95-58C5-43DB-BBF5-7B0D67E63B5F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2E5A47-BACD-476F-A53D-CDFCE33A5FD5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a-IR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28DAA1-2183-4C46-B4C3-9EF8FD9EBCF5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D6C1D1-FB2F-4D2B-AE1B-AAB1F3533D1F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D9BA10-4329-4C3F-9A25-09B03FC8BC26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smtClean="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 smtClean="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 smtClean="0">
                <a:cs typeface="+mn-cs"/>
              </a:defRPr>
            </a:lvl1pPr>
          </a:lstStyle>
          <a:p>
            <a:pPr>
              <a:defRPr/>
            </a:pPr>
            <a:fld id="{A9727B85-6A19-49FA-AFF1-C03D34517E12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image" Target="../media/image5.wmf"/><Relationship Id="rId3" Type="http://schemas.openxmlformats.org/officeDocument/2006/relationships/image" Target="../media/image6.jpeg"/><Relationship Id="rId7" Type="http://schemas.openxmlformats.org/officeDocument/2006/relationships/image" Target="../media/image2.wmf"/><Relationship Id="rId12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4.wmf"/><Relationship Id="rId5" Type="http://schemas.openxmlformats.org/officeDocument/2006/relationships/image" Target="../media/image1.wmf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3.wmf"/><Relationship Id="rId1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13" Type="http://schemas.openxmlformats.org/officeDocument/2006/relationships/image" Target="../media/image5.wmf"/><Relationship Id="rId18" Type="http://schemas.openxmlformats.org/officeDocument/2006/relationships/oleObject" Target="../embeddings/oleObject13.bin"/><Relationship Id="rId3" Type="http://schemas.openxmlformats.org/officeDocument/2006/relationships/oleObject" Target="../embeddings/oleObject6.bin"/><Relationship Id="rId7" Type="http://schemas.openxmlformats.org/officeDocument/2006/relationships/image" Target="../media/image6.jpeg"/><Relationship Id="rId12" Type="http://schemas.openxmlformats.org/officeDocument/2006/relationships/oleObject" Target="../embeddings/oleObject10.bin"/><Relationship Id="rId17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7.png"/><Relationship Id="rId1" Type="http://schemas.openxmlformats.org/officeDocument/2006/relationships/vmlDrawing" Target="../drawings/vmlDrawing2.vml"/><Relationship Id="rId6" Type="http://schemas.openxmlformats.org/officeDocument/2006/relationships/image" Target="../media/image9.wmf"/><Relationship Id="rId11" Type="http://schemas.openxmlformats.org/officeDocument/2006/relationships/image" Target="../media/image4.wmf"/><Relationship Id="rId5" Type="http://schemas.openxmlformats.org/officeDocument/2006/relationships/oleObject" Target="../embeddings/oleObject7.bin"/><Relationship Id="rId15" Type="http://schemas.openxmlformats.org/officeDocument/2006/relationships/image" Target="../media/image10.wmf"/><Relationship Id="rId10" Type="http://schemas.openxmlformats.org/officeDocument/2006/relationships/oleObject" Target="../embeddings/oleObject9.bin"/><Relationship Id="rId19" Type="http://schemas.openxmlformats.org/officeDocument/2006/relationships/image" Target="../media/image11.wmf"/><Relationship Id="rId4" Type="http://schemas.openxmlformats.org/officeDocument/2006/relationships/image" Target="../media/image8.wmf"/><Relationship Id="rId9" Type="http://schemas.openxmlformats.org/officeDocument/2006/relationships/image" Target="../media/image3.wmf"/><Relationship Id="rId14" Type="http://schemas.openxmlformats.org/officeDocument/2006/relationships/oleObject" Target="../embeddings/oleObject11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.bin"/><Relationship Id="rId13" Type="http://schemas.openxmlformats.org/officeDocument/2006/relationships/image" Target="../media/image16.wmf"/><Relationship Id="rId18" Type="http://schemas.openxmlformats.org/officeDocument/2006/relationships/oleObject" Target="../embeddings/oleObject21.bin"/><Relationship Id="rId3" Type="http://schemas.openxmlformats.org/officeDocument/2006/relationships/image" Target="../media/image20.jpeg"/><Relationship Id="rId7" Type="http://schemas.openxmlformats.org/officeDocument/2006/relationships/image" Target="../media/image13.wmf"/><Relationship Id="rId12" Type="http://schemas.openxmlformats.org/officeDocument/2006/relationships/oleObject" Target="../embeddings/oleObject18.bin"/><Relationship Id="rId17" Type="http://schemas.openxmlformats.org/officeDocument/2006/relationships/image" Target="../media/image18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20.bin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5.bin"/><Relationship Id="rId11" Type="http://schemas.openxmlformats.org/officeDocument/2006/relationships/image" Target="../media/image15.wmf"/><Relationship Id="rId5" Type="http://schemas.openxmlformats.org/officeDocument/2006/relationships/image" Target="../media/image12.wmf"/><Relationship Id="rId15" Type="http://schemas.openxmlformats.org/officeDocument/2006/relationships/image" Target="../media/image17.wmf"/><Relationship Id="rId10" Type="http://schemas.openxmlformats.org/officeDocument/2006/relationships/oleObject" Target="../embeddings/oleObject17.bin"/><Relationship Id="rId19" Type="http://schemas.openxmlformats.org/officeDocument/2006/relationships/image" Target="../media/image19.wmf"/><Relationship Id="rId4" Type="http://schemas.openxmlformats.org/officeDocument/2006/relationships/oleObject" Target="../embeddings/oleObject14.bin"/><Relationship Id="rId9" Type="http://schemas.openxmlformats.org/officeDocument/2006/relationships/image" Target="../media/image14.wmf"/><Relationship Id="rId14" Type="http://schemas.openxmlformats.org/officeDocument/2006/relationships/oleObject" Target="../embeddings/oleObject19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oleObject" Target="../embeddings/oleObject22.bin"/><Relationship Id="rId7" Type="http://schemas.openxmlformats.org/officeDocument/2006/relationships/oleObject" Target="../embeddings/oleObject2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2.wmf"/><Relationship Id="rId5" Type="http://schemas.openxmlformats.org/officeDocument/2006/relationships/oleObject" Target="../embeddings/oleObject23.bin"/><Relationship Id="rId10" Type="http://schemas.openxmlformats.org/officeDocument/2006/relationships/image" Target="../media/image24.wmf"/><Relationship Id="rId4" Type="http://schemas.openxmlformats.org/officeDocument/2006/relationships/image" Target="../media/image21.wmf"/><Relationship Id="rId9" Type="http://schemas.openxmlformats.org/officeDocument/2006/relationships/oleObject" Target="../embeddings/oleObject25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3" Type="http://schemas.openxmlformats.org/officeDocument/2006/relationships/oleObject" Target="../embeddings/oleObject26.bin"/><Relationship Id="rId7" Type="http://schemas.openxmlformats.org/officeDocument/2006/relationships/oleObject" Target="../embeddings/oleObject2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6.wmf"/><Relationship Id="rId5" Type="http://schemas.openxmlformats.org/officeDocument/2006/relationships/oleObject" Target="../embeddings/oleObject27.bin"/><Relationship Id="rId4" Type="http://schemas.openxmlformats.org/officeDocument/2006/relationships/image" Target="../media/image25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oleObject" Target="../embeddings/oleObject29.bin"/><Relationship Id="rId7" Type="http://schemas.openxmlformats.org/officeDocument/2006/relationships/oleObject" Target="../embeddings/oleObject3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9.wmf"/><Relationship Id="rId5" Type="http://schemas.openxmlformats.org/officeDocument/2006/relationships/oleObject" Target="../embeddings/oleObject30.bin"/><Relationship Id="rId4" Type="http://schemas.openxmlformats.org/officeDocument/2006/relationships/image" Target="../media/image28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4.bin"/><Relationship Id="rId13" Type="http://schemas.openxmlformats.org/officeDocument/2006/relationships/image" Target="../media/image35.wmf"/><Relationship Id="rId18" Type="http://schemas.openxmlformats.org/officeDocument/2006/relationships/oleObject" Target="../embeddings/oleObject39.bin"/><Relationship Id="rId3" Type="http://schemas.openxmlformats.org/officeDocument/2006/relationships/image" Target="../media/image6.jpeg"/><Relationship Id="rId21" Type="http://schemas.openxmlformats.org/officeDocument/2006/relationships/image" Target="../media/image39.wmf"/><Relationship Id="rId7" Type="http://schemas.openxmlformats.org/officeDocument/2006/relationships/image" Target="../media/image32.wmf"/><Relationship Id="rId12" Type="http://schemas.openxmlformats.org/officeDocument/2006/relationships/oleObject" Target="../embeddings/oleObject36.bin"/><Relationship Id="rId17" Type="http://schemas.openxmlformats.org/officeDocument/2006/relationships/image" Target="../media/image37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38.bin"/><Relationship Id="rId20" Type="http://schemas.openxmlformats.org/officeDocument/2006/relationships/oleObject" Target="../embeddings/oleObject40.bin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33.bin"/><Relationship Id="rId11" Type="http://schemas.openxmlformats.org/officeDocument/2006/relationships/image" Target="../media/image34.wmf"/><Relationship Id="rId5" Type="http://schemas.openxmlformats.org/officeDocument/2006/relationships/image" Target="../media/image31.wmf"/><Relationship Id="rId15" Type="http://schemas.openxmlformats.org/officeDocument/2006/relationships/image" Target="../media/image36.wmf"/><Relationship Id="rId10" Type="http://schemas.openxmlformats.org/officeDocument/2006/relationships/oleObject" Target="../embeddings/oleObject35.bin"/><Relationship Id="rId19" Type="http://schemas.openxmlformats.org/officeDocument/2006/relationships/image" Target="../media/image38.wmf"/><Relationship Id="rId4" Type="http://schemas.openxmlformats.org/officeDocument/2006/relationships/oleObject" Target="../embeddings/oleObject32.bin"/><Relationship Id="rId9" Type="http://schemas.openxmlformats.org/officeDocument/2006/relationships/image" Target="../media/image33.wmf"/><Relationship Id="rId14" Type="http://schemas.openxmlformats.org/officeDocument/2006/relationships/oleObject" Target="../embeddings/oleObject37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3.bin"/><Relationship Id="rId3" Type="http://schemas.openxmlformats.org/officeDocument/2006/relationships/image" Target="../media/image6.jpeg"/><Relationship Id="rId7" Type="http://schemas.openxmlformats.org/officeDocument/2006/relationships/image" Target="../media/image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42.bin"/><Relationship Id="rId11" Type="http://schemas.openxmlformats.org/officeDocument/2006/relationships/image" Target="../media/image40.wmf"/><Relationship Id="rId5" Type="http://schemas.openxmlformats.org/officeDocument/2006/relationships/image" Target="../media/image3.wmf"/><Relationship Id="rId10" Type="http://schemas.openxmlformats.org/officeDocument/2006/relationships/oleObject" Target="../embeddings/oleObject44.bin"/><Relationship Id="rId4" Type="http://schemas.openxmlformats.org/officeDocument/2006/relationships/oleObject" Target="../embeddings/oleObject41.bin"/><Relationship Id="rId9" Type="http://schemas.openxmlformats.org/officeDocument/2006/relationships/image" Target="../media/image5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7.bin"/><Relationship Id="rId13" Type="http://schemas.openxmlformats.org/officeDocument/2006/relationships/image" Target="../media/image45.wmf"/><Relationship Id="rId3" Type="http://schemas.openxmlformats.org/officeDocument/2006/relationships/image" Target="../media/image6.jpeg"/><Relationship Id="rId7" Type="http://schemas.openxmlformats.org/officeDocument/2006/relationships/image" Target="../media/image42.wmf"/><Relationship Id="rId12" Type="http://schemas.openxmlformats.org/officeDocument/2006/relationships/oleObject" Target="../embeddings/oleObject4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46.bin"/><Relationship Id="rId11" Type="http://schemas.openxmlformats.org/officeDocument/2006/relationships/image" Target="../media/image44.wmf"/><Relationship Id="rId5" Type="http://schemas.openxmlformats.org/officeDocument/2006/relationships/image" Target="../media/image41.wmf"/><Relationship Id="rId10" Type="http://schemas.openxmlformats.org/officeDocument/2006/relationships/oleObject" Target="../embeddings/oleObject48.bin"/><Relationship Id="rId4" Type="http://schemas.openxmlformats.org/officeDocument/2006/relationships/oleObject" Target="../embeddings/oleObject45.bin"/><Relationship Id="rId9" Type="http://schemas.openxmlformats.org/officeDocument/2006/relationships/image" Target="../media/image43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13" Type="http://schemas.openxmlformats.org/officeDocument/2006/relationships/oleObject" Target="../embeddings/oleObject55.bin"/><Relationship Id="rId3" Type="http://schemas.openxmlformats.org/officeDocument/2006/relationships/oleObject" Target="../embeddings/oleObject50.bin"/><Relationship Id="rId7" Type="http://schemas.openxmlformats.org/officeDocument/2006/relationships/oleObject" Target="../embeddings/oleObject52.bin"/><Relationship Id="rId12" Type="http://schemas.openxmlformats.org/officeDocument/2006/relationships/image" Target="../media/image4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9.wmf"/><Relationship Id="rId11" Type="http://schemas.openxmlformats.org/officeDocument/2006/relationships/oleObject" Target="../embeddings/oleObject54.bin"/><Relationship Id="rId5" Type="http://schemas.openxmlformats.org/officeDocument/2006/relationships/oleObject" Target="../embeddings/oleObject51.bin"/><Relationship Id="rId10" Type="http://schemas.openxmlformats.org/officeDocument/2006/relationships/image" Target="../media/image46.wmf"/><Relationship Id="rId4" Type="http://schemas.openxmlformats.org/officeDocument/2006/relationships/image" Target="../media/image28.wmf"/><Relationship Id="rId9" Type="http://schemas.openxmlformats.org/officeDocument/2006/relationships/oleObject" Target="../embeddings/oleObject53.bin"/><Relationship Id="rId14" Type="http://schemas.openxmlformats.org/officeDocument/2006/relationships/image" Target="../media/image48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0108791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4"/>
          <p:cNvSpPr>
            <a:spLocks noChangeArrowheads="1"/>
          </p:cNvSpPr>
          <p:nvPr/>
        </p:nvSpPr>
        <p:spPr bwMode="auto">
          <a:xfrm>
            <a:off x="4683125" y="908050"/>
            <a:ext cx="4156075" cy="396875"/>
          </a:xfrm>
          <a:prstGeom prst="rect">
            <a:avLst/>
          </a:prstGeom>
          <a:noFill/>
          <a:ln w="25400">
            <a:noFill/>
            <a:miter lim="800000"/>
            <a:headEnd/>
            <a:tailEnd type="none" w="sm" len="sm"/>
          </a:ln>
        </p:spPr>
        <p:txBody>
          <a:bodyPr wrap="none">
            <a:spAutoFit/>
          </a:bodyPr>
          <a:lstStyle/>
          <a:p>
            <a:r>
              <a:rPr lang="fa-IR" dirty="0">
                <a:solidFill>
                  <a:srgbClr val="FF0000"/>
                </a:solidFill>
              </a:rPr>
              <a:t>نسبت باطله به ماده معدني </a:t>
            </a:r>
            <a:r>
              <a:rPr lang="en-US" dirty="0">
                <a:solidFill>
                  <a:srgbClr val="FF0000"/>
                </a:solidFill>
              </a:rPr>
              <a:t>Stripping Ratio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1032" name="Text Box 5"/>
          <p:cNvSpPr txBox="1">
            <a:spLocks noChangeArrowheads="1"/>
          </p:cNvSpPr>
          <p:nvPr/>
        </p:nvSpPr>
        <p:spPr bwMode="auto">
          <a:xfrm>
            <a:off x="3754438" y="1258888"/>
            <a:ext cx="5013325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>
                <a:solidFill>
                  <a:schemeClr val="accent2"/>
                </a:solidFill>
              </a:rPr>
              <a:t>نسبت باطله برداري کلي </a:t>
            </a:r>
            <a:r>
              <a:rPr lang="en-US">
                <a:solidFill>
                  <a:schemeClr val="accent2"/>
                </a:solidFill>
              </a:rPr>
              <a:t>Overall Stripping Ratio </a:t>
            </a:r>
          </a:p>
        </p:txBody>
      </p:sp>
      <p:sp>
        <p:nvSpPr>
          <p:cNvPr id="1033" name="Text Box 6"/>
          <p:cNvSpPr txBox="1">
            <a:spLocks noChangeArrowheads="1"/>
          </p:cNvSpPr>
          <p:nvPr/>
        </p:nvSpPr>
        <p:spPr bwMode="auto">
          <a:xfrm>
            <a:off x="2644775" y="115888"/>
            <a:ext cx="32956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0033CC"/>
                </a:solidFill>
              </a:rPr>
              <a:t>Open Pit mining</a:t>
            </a:r>
          </a:p>
        </p:txBody>
      </p:sp>
      <p:sp>
        <p:nvSpPr>
          <p:cNvPr id="47111" name="Line 7"/>
          <p:cNvSpPr>
            <a:spLocks noChangeShapeType="1"/>
          </p:cNvSpPr>
          <p:nvPr/>
        </p:nvSpPr>
        <p:spPr bwMode="auto">
          <a:xfrm>
            <a:off x="800100" y="2132013"/>
            <a:ext cx="30956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none" w="sm" len="sm"/>
          </a:ln>
        </p:spPr>
        <p:txBody>
          <a:bodyPr/>
          <a:lstStyle/>
          <a:p>
            <a:endParaRPr lang="fa-IR"/>
          </a:p>
        </p:txBody>
      </p:sp>
      <p:sp>
        <p:nvSpPr>
          <p:cNvPr id="47112" name="Freeform 8" descr="Sand"/>
          <p:cNvSpPr>
            <a:spLocks/>
          </p:cNvSpPr>
          <p:nvPr/>
        </p:nvSpPr>
        <p:spPr bwMode="auto">
          <a:xfrm rot="1397889">
            <a:off x="2051050" y="2133600"/>
            <a:ext cx="935038" cy="1587500"/>
          </a:xfrm>
          <a:custGeom>
            <a:avLst/>
            <a:gdLst>
              <a:gd name="T0" fmla="*/ 0 w 589"/>
              <a:gd name="T1" fmla="*/ 1000 h 1000"/>
              <a:gd name="T2" fmla="*/ 0 w 589"/>
              <a:gd name="T3" fmla="*/ 93 h 1000"/>
              <a:gd name="T4" fmla="*/ 147 w 589"/>
              <a:gd name="T5" fmla="*/ 13 h 1000"/>
              <a:gd name="T6" fmla="*/ 385 w 589"/>
              <a:gd name="T7" fmla="*/ 13 h 1000"/>
              <a:gd name="T8" fmla="*/ 412 w 589"/>
              <a:gd name="T9" fmla="*/ 22 h 1000"/>
              <a:gd name="T10" fmla="*/ 440 w 589"/>
              <a:gd name="T11" fmla="*/ 40 h 1000"/>
              <a:gd name="T12" fmla="*/ 495 w 589"/>
              <a:gd name="T13" fmla="*/ 58 h 1000"/>
              <a:gd name="T14" fmla="*/ 550 w 589"/>
              <a:gd name="T15" fmla="*/ 122 h 1000"/>
              <a:gd name="T16" fmla="*/ 589 w 589"/>
              <a:gd name="T17" fmla="*/ 1000 h 1000"/>
              <a:gd name="T18" fmla="*/ 0 w 589"/>
              <a:gd name="T19" fmla="*/ 1000 h 10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589"/>
              <a:gd name="T31" fmla="*/ 0 h 1000"/>
              <a:gd name="T32" fmla="*/ 589 w 589"/>
              <a:gd name="T33" fmla="*/ 1000 h 10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589" h="1000">
                <a:moveTo>
                  <a:pt x="0" y="1000"/>
                </a:moveTo>
                <a:lnTo>
                  <a:pt x="0" y="93"/>
                </a:lnTo>
                <a:cubicBezTo>
                  <a:pt x="44" y="52"/>
                  <a:pt x="82" y="13"/>
                  <a:pt x="147" y="13"/>
                </a:cubicBezTo>
                <a:cubicBezTo>
                  <a:pt x="244" y="0"/>
                  <a:pt x="279" y="5"/>
                  <a:pt x="385" y="13"/>
                </a:cubicBezTo>
                <a:cubicBezTo>
                  <a:pt x="394" y="16"/>
                  <a:pt x="403" y="18"/>
                  <a:pt x="412" y="22"/>
                </a:cubicBezTo>
                <a:cubicBezTo>
                  <a:pt x="422" y="27"/>
                  <a:pt x="430" y="36"/>
                  <a:pt x="440" y="40"/>
                </a:cubicBezTo>
                <a:cubicBezTo>
                  <a:pt x="458" y="48"/>
                  <a:pt x="495" y="58"/>
                  <a:pt x="495" y="58"/>
                </a:cubicBezTo>
                <a:cubicBezTo>
                  <a:pt x="519" y="84"/>
                  <a:pt x="550" y="80"/>
                  <a:pt x="550" y="122"/>
                </a:cubicBezTo>
                <a:lnTo>
                  <a:pt x="589" y="1000"/>
                </a:lnTo>
                <a:lnTo>
                  <a:pt x="0" y="1000"/>
                </a:lnTo>
                <a:close/>
              </a:path>
            </a:pathLst>
          </a:cu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 type="none" w="sm" len="sm"/>
          </a:ln>
        </p:spPr>
        <p:txBody>
          <a:bodyPr/>
          <a:lstStyle/>
          <a:p>
            <a:endParaRPr lang="fa-IR"/>
          </a:p>
        </p:txBody>
      </p:sp>
      <p:sp>
        <p:nvSpPr>
          <p:cNvPr id="47113" name="Freeform 9"/>
          <p:cNvSpPr>
            <a:spLocks/>
          </p:cNvSpPr>
          <p:nvPr/>
        </p:nvSpPr>
        <p:spPr bwMode="auto">
          <a:xfrm>
            <a:off x="1042988" y="2133600"/>
            <a:ext cx="2709862" cy="1006475"/>
          </a:xfrm>
          <a:custGeom>
            <a:avLst/>
            <a:gdLst>
              <a:gd name="T0" fmla="*/ 0 w 1707"/>
              <a:gd name="T1" fmla="*/ 2 h 552"/>
              <a:gd name="T2" fmla="*/ 59 w 1707"/>
              <a:gd name="T3" fmla="*/ 120 h 552"/>
              <a:gd name="T4" fmla="*/ 199 w 1707"/>
              <a:gd name="T5" fmla="*/ 120 h 552"/>
              <a:gd name="T6" fmla="*/ 259 w 1707"/>
              <a:gd name="T7" fmla="*/ 244 h 552"/>
              <a:gd name="T8" fmla="*/ 423 w 1707"/>
              <a:gd name="T9" fmla="*/ 244 h 552"/>
              <a:gd name="T10" fmla="*/ 475 w 1707"/>
              <a:gd name="T11" fmla="*/ 372 h 552"/>
              <a:gd name="T12" fmla="*/ 607 w 1707"/>
              <a:gd name="T13" fmla="*/ 372 h 552"/>
              <a:gd name="T14" fmla="*/ 635 w 1707"/>
              <a:gd name="T15" fmla="*/ 460 h 552"/>
              <a:gd name="T16" fmla="*/ 763 w 1707"/>
              <a:gd name="T17" fmla="*/ 456 h 552"/>
              <a:gd name="T18" fmla="*/ 779 w 1707"/>
              <a:gd name="T19" fmla="*/ 552 h 552"/>
              <a:gd name="T20" fmla="*/ 927 w 1707"/>
              <a:gd name="T21" fmla="*/ 552 h 552"/>
              <a:gd name="T22" fmla="*/ 955 w 1707"/>
              <a:gd name="T23" fmla="*/ 456 h 552"/>
              <a:gd name="T24" fmla="*/ 1087 w 1707"/>
              <a:gd name="T25" fmla="*/ 456 h 552"/>
              <a:gd name="T26" fmla="*/ 1135 w 1707"/>
              <a:gd name="T27" fmla="*/ 340 h 552"/>
              <a:gd name="T28" fmla="*/ 1303 w 1707"/>
              <a:gd name="T29" fmla="*/ 340 h 552"/>
              <a:gd name="T30" fmla="*/ 1343 w 1707"/>
              <a:gd name="T31" fmla="*/ 200 h 552"/>
              <a:gd name="T32" fmla="*/ 1503 w 1707"/>
              <a:gd name="T33" fmla="*/ 196 h 552"/>
              <a:gd name="T34" fmla="*/ 1531 w 1707"/>
              <a:gd name="T35" fmla="*/ 92 h 552"/>
              <a:gd name="T36" fmla="*/ 1659 w 1707"/>
              <a:gd name="T37" fmla="*/ 92 h 552"/>
              <a:gd name="T38" fmla="*/ 1707 w 1707"/>
              <a:gd name="T39" fmla="*/ 0 h 552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707"/>
              <a:gd name="T61" fmla="*/ 0 h 552"/>
              <a:gd name="T62" fmla="*/ 1707 w 1707"/>
              <a:gd name="T63" fmla="*/ 552 h 552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707" h="552">
                <a:moveTo>
                  <a:pt x="0" y="2"/>
                </a:moveTo>
                <a:lnTo>
                  <a:pt x="59" y="120"/>
                </a:lnTo>
                <a:lnTo>
                  <a:pt x="199" y="120"/>
                </a:lnTo>
                <a:lnTo>
                  <a:pt x="259" y="244"/>
                </a:lnTo>
                <a:lnTo>
                  <a:pt x="423" y="244"/>
                </a:lnTo>
                <a:lnTo>
                  <a:pt x="475" y="372"/>
                </a:lnTo>
                <a:lnTo>
                  <a:pt x="607" y="372"/>
                </a:lnTo>
                <a:lnTo>
                  <a:pt x="635" y="460"/>
                </a:lnTo>
                <a:lnTo>
                  <a:pt x="763" y="456"/>
                </a:lnTo>
                <a:lnTo>
                  <a:pt x="779" y="552"/>
                </a:lnTo>
                <a:lnTo>
                  <a:pt x="927" y="552"/>
                </a:lnTo>
                <a:lnTo>
                  <a:pt x="955" y="456"/>
                </a:lnTo>
                <a:lnTo>
                  <a:pt x="1087" y="456"/>
                </a:lnTo>
                <a:lnTo>
                  <a:pt x="1135" y="340"/>
                </a:lnTo>
                <a:lnTo>
                  <a:pt x="1303" y="340"/>
                </a:lnTo>
                <a:lnTo>
                  <a:pt x="1343" y="200"/>
                </a:lnTo>
                <a:lnTo>
                  <a:pt x="1503" y="196"/>
                </a:lnTo>
                <a:lnTo>
                  <a:pt x="1531" y="92"/>
                </a:lnTo>
                <a:lnTo>
                  <a:pt x="1659" y="92"/>
                </a:lnTo>
                <a:lnTo>
                  <a:pt x="1707" y="0"/>
                </a:lnTo>
              </a:path>
            </a:pathLst>
          </a:custGeom>
          <a:noFill/>
          <a:ln w="25400">
            <a:solidFill>
              <a:schemeClr val="accent2"/>
            </a:solidFill>
            <a:round/>
            <a:headEnd/>
            <a:tailEnd type="none" w="sm" len="sm"/>
          </a:ln>
        </p:spPr>
        <p:txBody>
          <a:bodyPr/>
          <a:lstStyle/>
          <a:p>
            <a:endParaRPr lang="fa-IR"/>
          </a:p>
        </p:txBody>
      </p:sp>
      <p:sp>
        <p:nvSpPr>
          <p:cNvPr id="47115" name="Text Box 11"/>
          <p:cNvSpPr txBox="1">
            <a:spLocks noChangeArrowheads="1"/>
          </p:cNvSpPr>
          <p:nvPr/>
        </p:nvSpPr>
        <p:spPr bwMode="auto">
          <a:xfrm>
            <a:off x="5362575" y="2205038"/>
            <a:ext cx="1077913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/>
              <a:t>مقدار باطله</a:t>
            </a:r>
            <a:endParaRPr lang="en-US"/>
          </a:p>
        </p:txBody>
      </p:sp>
      <p:sp>
        <p:nvSpPr>
          <p:cNvPr id="47116" name="Text Box 12"/>
          <p:cNvSpPr txBox="1">
            <a:spLocks noChangeArrowheads="1"/>
          </p:cNvSpPr>
          <p:nvPr/>
        </p:nvSpPr>
        <p:spPr bwMode="auto">
          <a:xfrm>
            <a:off x="4875213" y="2636838"/>
            <a:ext cx="1565275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/>
              <a:t>مقدار ماده معدني</a:t>
            </a:r>
            <a:endParaRPr lang="en-US"/>
          </a:p>
        </p:txBody>
      </p:sp>
      <p:sp>
        <p:nvSpPr>
          <p:cNvPr id="47117" name="Line 13"/>
          <p:cNvSpPr>
            <a:spLocks noChangeShapeType="1"/>
          </p:cNvSpPr>
          <p:nvPr/>
        </p:nvSpPr>
        <p:spPr bwMode="auto">
          <a:xfrm>
            <a:off x="4859338" y="2565400"/>
            <a:ext cx="18002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47118" name="Text Box 14"/>
          <p:cNvSpPr txBox="1">
            <a:spLocks noChangeArrowheads="1"/>
          </p:cNvSpPr>
          <p:nvPr/>
        </p:nvSpPr>
        <p:spPr bwMode="auto">
          <a:xfrm>
            <a:off x="3852863" y="2343150"/>
            <a:ext cx="88265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OSR=</a:t>
            </a:r>
          </a:p>
        </p:txBody>
      </p:sp>
      <p:graphicFrame>
        <p:nvGraphicFramePr>
          <p:cNvPr id="47119" name="Object 15"/>
          <p:cNvGraphicFramePr>
            <a:graphicFrameLocks noChangeAspect="1"/>
          </p:cNvGraphicFramePr>
          <p:nvPr/>
        </p:nvGraphicFramePr>
        <p:xfrm>
          <a:off x="6732588" y="2205038"/>
          <a:ext cx="604837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Equation" r:id="rId4" imgW="330120" imgH="393480" progId="Equation.3">
                  <p:embed/>
                </p:oleObj>
              </mc:Choice>
              <mc:Fallback>
                <p:oleObj name="Equation" r:id="rId4" imgW="330120" imgH="39348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32588" y="2205038"/>
                        <a:ext cx="604837" cy="720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120" name="Object 16"/>
          <p:cNvGraphicFramePr>
            <a:graphicFrameLocks noChangeAspect="1"/>
          </p:cNvGraphicFramePr>
          <p:nvPr/>
        </p:nvGraphicFramePr>
        <p:xfrm>
          <a:off x="7345363" y="2205038"/>
          <a:ext cx="1187450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Equation" r:id="rId6" imgW="647640" imgH="393480" progId="Equation.3">
                  <p:embed/>
                </p:oleObj>
              </mc:Choice>
              <mc:Fallback>
                <p:oleObj name="Equation" r:id="rId6" imgW="647640" imgH="39348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45363" y="2205038"/>
                        <a:ext cx="1187450" cy="720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123" name="Object 19"/>
          <p:cNvGraphicFramePr>
            <a:graphicFrameLocks noChangeAspect="1"/>
          </p:cNvGraphicFramePr>
          <p:nvPr/>
        </p:nvGraphicFramePr>
        <p:xfrm>
          <a:off x="1547813" y="2205038"/>
          <a:ext cx="254000" cy="287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Equation" r:id="rId8" imgW="190440" imgH="215640" progId="Equation.3">
                  <p:embed/>
                </p:oleObj>
              </mc:Choice>
              <mc:Fallback>
                <p:oleObj name="Equation" r:id="rId8" imgW="190440" imgH="21564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7813" y="2205038"/>
                        <a:ext cx="254000" cy="287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99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124" name="Object 20"/>
          <p:cNvGraphicFramePr>
            <a:graphicFrameLocks noChangeAspect="1"/>
          </p:cNvGraphicFramePr>
          <p:nvPr/>
        </p:nvGraphicFramePr>
        <p:xfrm>
          <a:off x="3078163" y="2133600"/>
          <a:ext cx="269875" cy="287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Equation" r:id="rId10" imgW="203040" imgH="215640" progId="Equation.3">
                  <p:embed/>
                </p:oleObj>
              </mc:Choice>
              <mc:Fallback>
                <p:oleObj name="Equation" r:id="rId10" imgW="203040" imgH="21564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8163" y="2133600"/>
                        <a:ext cx="269875" cy="287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99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125" name="Object 21"/>
          <p:cNvGraphicFramePr>
            <a:graphicFrameLocks noChangeAspect="1"/>
          </p:cNvGraphicFramePr>
          <p:nvPr/>
        </p:nvGraphicFramePr>
        <p:xfrm>
          <a:off x="2452688" y="2492375"/>
          <a:ext cx="247650" cy="288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Equation" r:id="rId12" imgW="152280" imgH="177480" progId="Equation.3">
                  <p:embed/>
                </p:oleObj>
              </mc:Choice>
              <mc:Fallback>
                <p:oleObj name="Equation" r:id="rId12" imgW="152280" imgH="17748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2688" y="2492375"/>
                        <a:ext cx="247650" cy="288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99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126" name="Text Box 22"/>
          <p:cNvSpPr txBox="1">
            <a:spLocks noChangeArrowheads="1"/>
          </p:cNvSpPr>
          <p:nvPr/>
        </p:nvSpPr>
        <p:spPr bwMode="auto">
          <a:xfrm>
            <a:off x="6723063" y="3419475"/>
            <a:ext cx="1757362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/>
              <a:t>واحد برداشت مواد:</a:t>
            </a:r>
            <a:endParaRPr lang="en-US"/>
          </a:p>
        </p:txBody>
      </p:sp>
      <p:sp>
        <p:nvSpPr>
          <p:cNvPr id="47127" name="Text Box 23"/>
          <p:cNvSpPr txBox="1">
            <a:spLocks noChangeArrowheads="1"/>
          </p:cNvSpPr>
          <p:nvPr/>
        </p:nvSpPr>
        <p:spPr bwMode="auto">
          <a:xfrm>
            <a:off x="5580063" y="3789363"/>
            <a:ext cx="1530350" cy="1006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/>
              <a:t>جرم: تن</a:t>
            </a:r>
          </a:p>
          <a:p>
            <a:r>
              <a:rPr lang="fa-IR"/>
              <a:t>حجم: متر مکعب</a:t>
            </a:r>
          </a:p>
          <a:p>
            <a:r>
              <a:rPr lang="fa-IR"/>
              <a:t>کاميون</a:t>
            </a:r>
            <a:endParaRPr lang="en-US"/>
          </a:p>
        </p:txBody>
      </p:sp>
      <p:sp>
        <p:nvSpPr>
          <p:cNvPr id="47131" name="Text Box 27"/>
          <p:cNvSpPr txBox="1">
            <a:spLocks noChangeArrowheads="1"/>
          </p:cNvSpPr>
          <p:nvPr/>
        </p:nvSpPr>
        <p:spPr bwMode="auto">
          <a:xfrm>
            <a:off x="2179638" y="4932363"/>
            <a:ext cx="6229350" cy="1006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>
              <a:buFontTx/>
              <a:buBlip>
                <a:blip r:embed="rId14"/>
              </a:buBlip>
            </a:pPr>
            <a:r>
              <a:rPr lang="fa-IR"/>
              <a:t>نسبت باطله برداري را در حد نهايي معدن بدست مي آورند</a:t>
            </a:r>
          </a:p>
          <a:p>
            <a:pPr marL="342900" indent="-342900">
              <a:buFontTx/>
              <a:buBlip>
                <a:blip r:embed="rId14"/>
              </a:buBlip>
            </a:pPr>
            <a:r>
              <a:rPr lang="fa-IR"/>
              <a:t>پارامترهاي اقتصادي بر روي آن تاثير ندارد(هزينه, قيمت و عيار)</a:t>
            </a:r>
          </a:p>
          <a:p>
            <a:pPr marL="342900" indent="-342900">
              <a:buFontTx/>
              <a:buBlip>
                <a:blip r:embed="rId14"/>
              </a:buBlip>
            </a:pPr>
            <a:r>
              <a:rPr lang="fa-IR"/>
              <a:t>تنها به وضعيت قرار گيري ماده معدني و باطله و شيب نهايي معدن دارد</a:t>
            </a:r>
            <a:endParaRPr lang="en-US"/>
          </a:p>
        </p:txBody>
      </p:sp>
      <p:sp>
        <p:nvSpPr>
          <p:cNvPr id="1044" name="TextBox 14"/>
          <p:cNvSpPr txBox="1">
            <a:spLocks noChangeArrowheads="1"/>
          </p:cNvSpPr>
          <p:nvPr/>
        </p:nvSpPr>
        <p:spPr bwMode="auto">
          <a:xfrm>
            <a:off x="0" y="0"/>
            <a:ext cx="15001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>
                <a:solidFill>
                  <a:srgbClr val="E7F9FD"/>
                </a:solidFill>
                <a:latin typeface="Viner Hand ITC" pitchFamily="66" charset="0"/>
              </a:rPr>
              <a:t>USFI</a:t>
            </a:r>
            <a:endParaRPr lang="fa-IR" sz="3200">
              <a:solidFill>
                <a:srgbClr val="E7F9FD"/>
              </a:solidFill>
              <a:latin typeface="Viner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7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7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7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47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47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47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47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7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7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7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47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47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47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47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47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1" grpId="0" animBg="1"/>
      <p:bldP spid="47112" grpId="0" animBg="1"/>
      <p:bldP spid="47113" grpId="0" animBg="1"/>
      <p:bldP spid="47115" grpId="0"/>
      <p:bldP spid="47116" grpId="0"/>
      <p:bldP spid="47117" grpId="0" animBg="1"/>
      <p:bldP spid="47118" grpId="0"/>
      <p:bldP spid="47126" grpId="0"/>
      <p:bldP spid="471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133" name="Object 5"/>
          <p:cNvGraphicFramePr>
            <a:graphicFrameLocks noChangeAspect="1"/>
          </p:cNvGraphicFramePr>
          <p:nvPr/>
        </p:nvGraphicFramePr>
        <p:xfrm>
          <a:off x="3979863" y="2492375"/>
          <a:ext cx="1770062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Equation" r:id="rId3" imgW="965160" imgH="393480" progId="Equation.3">
                  <p:embed/>
                </p:oleObj>
              </mc:Choice>
              <mc:Fallback>
                <p:oleObj name="Equation" r:id="rId3" imgW="965160" imgH="39348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9863" y="2492375"/>
                        <a:ext cx="1770062" cy="720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134" name="Object 6"/>
          <p:cNvGraphicFramePr>
            <a:graphicFrameLocks noChangeAspect="1"/>
          </p:cNvGraphicFramePr>
          <p:nvPr/>
        </p:nvGraphicFramePr>
        <p:xfrm>
          <a:off x="5811838" y="2492375"/>
          <a:ext cx="1281112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" name="Equation" r:id="rId5" imgW="698400" imgH="393480" progId="Equation.3">
                  <p:embed/>
                </p:oleObj>
              </mc:Choice>
              <mc:Fallback>
                <p:oleObj name="Equation" r:id="rId5" imgW="698400" imgH="39348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11838" y="2492375"/>
                        <a:ext cx="1281112" cy="720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8" name="Line 7"/>
          <p:cNvSpPr>
            <a:spLocks noChangeShapeType="1"/>
          </p:cNvSpPr>
          <p:nvPr/>
        </p:nvSpPr>
        <p:spPr bwMode="auto">
          <a:xfrm>
            <a:off x="800100" y="2132013"/>
            <a:ext cx="30956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none" w="sm" len="sm"/>
          </a:ln>
        </p:spPr>
        <p:txBody>
          <a:bodyPr/>
          <a:lstStyle/>
          <a:p>
            <a:endParaRPr lang="fa-IR"/>
          </a:p>
        </p:txBody>
      </p:sp>
      <p:sp>
        <p:nvSpPr>
          <p:cNvPr id="2059" name="Freeform 8" descr="Sand"/>
          <p:cNvSpPr>
            <a:spLocks/>
          </p:cNvSpPr>
          <p:nvPr/>
        </p:nvSpPr>
        <p:spPr bwMode="auto">
          <a:xfrm rot="1397889">
            <a:off x="2051050" y="2133600"/>
            <a:ext cx="935038" cy="1587500"/>
          </a:xfrm>
          <a:custGeom>
            <a:avLst/>
            <a:gdLst>
              <a:gd name="T0" fmla="*/ 0 w 589"/>
              <a:gd name="T1" fmla="*/ 1000 h 1000"/>
              <a:gd name="T2" fmla="*/ 0 w 589"/>
              <a:gd name="T3" fmla="*/ 93 h 1000"/>
              <a:gd name="T4" fmla="*/ 147 w 589"/>
              <a:gd name="T5" fmla="*/ 13 h 1000"/>
              <a:gd name="T6" fmla="*/ 385 w 589"/>
              <a:gd name="T7" fmla="*/ 13 h 1000"/>
              <a:gd name="T8" fmla="*/ 412 w 589"/>
              <a:gd name="T9" fmla="*/ 22 h 1000"/>
              <a:gd name="T10" fmla="*/ 440 w 589"/>
              <a:gd name="T11" fmla="*/ 40 h 1000"/>
              <a:gd name="T12" fmla="*/ 495 w 589"/>
              <a:gd name="T13" fmla="*/ 58 h 1000"/>
              <a:gd name="T14" fmla="*/ 550 w 589"/>
              <a:gd name="T15" fmla="*/ 122 h 1000"/>
              <a:gd name="T16" fmla="*/ 589 w 589"/>
              <a:gd name="T17" fmla="*/ 1000 h 1000"/>
              <a:gd name="T18" fmla="*/ 0 w 589"/>
              <a:gd name="T19" fmla="*/ 1000 h 10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589"/>
              <a:gd name="T31" fmla="*/ 0 h 1000"/>
              <a:gd name="T32" fmla="*/ 589 w 589"/>
              <a:gd name="T33" fmla="*/ 1000 h 10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589" h="1000">
                <a:moveTo>
                  <a:pt x="0" y="1000"/>
                </a:moveTo>
                <a:lnTo>
                  <a:pt x="0" y="93"/>
                </a:lnTo>
                <a:cubicBezTo>
                  <a:pt x="44" y="52"/>
                  <a:pt x="82" y="13"/>
                  <a:pt x="147" y="13"/>
                </a:cubicBezTo>
                <a:cubicBezTo>
                  <a:pt x="244" y="0"/>
                  <a:pt x="279" y="5"/>
                  <a:pt x="385" y="13"/>
                </a:cubicBezTo>
                <a:cubicBezTo>
                  <a:pt x="394" y="16"/>
                  <a:pt x="403" y="18"/>
                  <a:pt x="412" y="22"/>
                </a:cubicBezTo>
                <a:cubicBezTo>
                  <a:pt x="422" y="27"/>
                  <a:pt x="430" y="36"/>
                  <a:pt x="440" y="40"/>
                </a:cubicBezTo>
                <a:cubicBezTo>
                  <a:pt x="458" y="48"/>
                  <a:pt x="495" y="58"/>
                  <a:pt x="495" y="58"/>
                </a:cubicBezTo>
                <a:cubicBezTo>
                  <a:pt x="519" y="84"/>
                  <a:pt x="550" y="80"/>
                  <a:pt x="550" y="122"/>
                </a:cubicBezTo>
                <a:lnTo>
                  <a:pt x="589" y="1000"/>
                </a:lnTo>
                <a:lnTo>
                  <a:pt x="0" y="1000"/>
                </a:lnTo>
                <a:close/>
              </a:path>
            </a:pathLst>
          </a:custGeom>
          <a:blipFill dpi="0" rotWithShape="1">
            <a:blip r:embed="rId7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 type="none" w="sm" len="sm"/>
          </a:ln>
        </p:spPr>
        <p:txBody>
          <a:bodyPr/>
          <a:lstStyle/>
          <a:p>
            <a:endParaRPr lang="fa-IR"/>
          </a:p>
        </p:txBody>
      </p:sp>
      <p:sp>
        <p:nvSpPr>
          <p:cNvPr id="2060" name="Freeform 9"/>
          <p:cNvSpPr>
            <a:spLocks/>
          </p:cNvSpPr>
          <p:nvPr/>
        </p:nvSpPr>
        <p:spPr bwMode="auto">
          <a:xfrm>
            <a:off x="1042988" y="2133600"/>
            <a:ext cx="2709862" cy="1006475"/>
          </a:xfrm>
          <a:custGeom>
            <a:avLst/>
            <a:gdLst>
              <a:gd name="T0" fmla="*/ 0 w 1707"/>
              <a:gd name="T1" fmla="*/ 2 h 552"/>
              <a:gd name="T2" fmla="*/ 59 w 1707"/>
              <a:gd name="T3" fmla="*/ 120 h 552"/>
              <a:gd name="T4" fmla="*/ 199 w 1707"/>
              <a:gd name="T5" fmla="*/ 120 h 552"/>
              <a:gd name="T6" fmla="*/ 259 w 1707"/>
              <a:gd name="T7" fmla="*/ 244 h 552"/>
              <a:gd name="T8" fmla="*/ 423 w 1707"/>
              <a:gd name="T9" fmla="*/ 244 h 552"/>
              <a:gd name="T10" fmla="*/ 475 w 1707"/>
              <a:gd name="T11" fmla="*/ 372 h 552"/>
              <a:gd name="T12" fmla="*/ 607 w 1707"/>
              <a:gd name="T13" fmla="*/ 372 h 552"/>
              <a:gd name="T14" fmla="*/ 635 w 1707"/>
              <a:gd name="T15" fmla="*/ 460 h 552"/>
              <a:gd name="T16" fmla="*/ 763 w 1707"/>
              <a:gd name="T17" fmla="*/ 456 h 552"/>
              <a:gd name="T18" fmla="*/ 779 w 1707"/>
              <a:gd name="T19" fmla="*/ 552 h 552"/>
              <a:gd name="T20" fmla="*/ 927 w 1707"/>
              <a:gd name="T21" fmla="*/ 552 h 552"/>
              <a:gd name="T22" fmla="*/ 955 w 1707"/>
              <a:gd name="T23" fmla="*/ 456 h 552"/>
              <a:gd name="T24" fmla="*/ 1087 w 1707"/>
              <a:gd name="T25" fmla="*/ 456 h 552"/>
              <a:gd name="T26" fmla="*/ 1135 w 1707"/>
              <a:gd name="T27" fmla="*/ 340 h 552"/>
              <a:gd name="T28" fmla="*/ 1303 w 1707"/>
              <a:gd name="T29" fmla="*/ 340 h 552"/>
              <a:gd name="T30" fmla="*/ 1343 w 1707"/>
              <a:gd name="T31" fmla="*/ 200 h 552"/>
              <a:gd name="T32" fmla="*/ 1503 w 1707"/>
              <a:gd name="T33" fmla="*/ 196 h 552"/>
              <a:gd name="T34" fmla="*/ 1531 w 1707"/>
              <a:gd name="T35" fmla="*/ 92 h 552"/>
              <a:gd name="T36" fmla="*/ 1659 w 1707"/>
              <a:gd name="T37" fmla="*/ 92 h 552"/>
              <a:gd name="T38" fmla="*/ 1707 w 1707"/>
              <a:gd name="T39" fmla="*/ 0 h 552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707"/>
              <a:gd name="T61" fmla="*/ 0 h 552"/>
              <a:gd name="T62" fmla="*/ 1707 w 1707"/>
              <a:gd name="T63" fmla="*/ 552 h 552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707" h="552">
                <a:moveTo>
                  <a:pt x="0" y="2"/>
                </a:moveTo>
                <a:lnTo>
                  <a:pt x="59" y="120"/>
                </a:lnTo>
                <a:lnTo>
                  <a:pt x="199" y="120"/>
                </a:lnTo>
                <a:lnTo>
                  <a:pt x="259" y="244"/>
                </a:lnTo>
                <a:lnTo>
                  <a:pt x="423" y="244"/>
                </a:lnTo>
                <a:lnTo>
                  <a:pt x="475" y="372"/>
                </a:lnTo>
                <a:lnTo>
                  <a:pt x="607" y="372"/>
                </a:lnTo>
                <a:lnTo>
                  <a:pt x="635" y="460"/>
                </a:lnTo>
                <a:lnTo>
                  <a:pt x="763" y="456"/>
                </a:lnTo>
                <a:lnTo>
                  <a:pt x="779" y="552"/>
                </a:lnTo>
                <a:lnTo>
                  <a:pt x="927" y="552"/>
                </a:lnTo>
                <a:lnTo>
                  <a:pt x="955" y="456"/>
                </a:lnTo>
                <a:lnTo>
                  <a:pt x="1087" y="456"/>
                </a:lnTo>
                <a:lnTo>
                  <a:pt x="1135" y="340"/>
                </a:lnTo>
                <a:lnTo>
                  <a:pt x="1303" y="340"/>
                </a:lnTo>
                <a:lnTo>
                  <a:pt x="1343" y="200"/>
                </a:lnTo>
                <a:lnTo>
                  <a:pt x="1503" y="196"/>
                </a:lnTo>
                <a:lnTo>
                  <a:pt x="1531" y="92"/>
                </a:lnTo>
                <a:lnTo>
                  <a:pt x="1659" y="92"/>
                </a:lnTo>
                <a:lnTo>
                  <a:pt x="1707" y="0"/>
                </a:lnTo>
              </a:path>
            </a:pathLst>
          </a:custGeom>
          <a:noFill/>
          <a:ln w="25400">
            <a:solidFill>
              <a:schemeClr val="accent2"/>
            </a:solidFill>
            <a:round/>
            <a:headEnd/>
            <a:tailEnd type="none" w="sm" len="sm"/>
          </a:ln>
        </p:spPr>
        <p:txBody>
          <a:bodyPr/>
          <a:lstStyle/>
          <a:p>
            <a:endParaRPr lang="fa-IR"/>
          </a:p>
        </p:txBody>
      </p:sp>
      <p:graphicFrame>
        <p:nvGraphicFramePr>
          <p:cNvPr id="2052" name="Object 10"/>
          <p:cNvGraphicFramePr>
            <a:graphicFrameLocks noChangeAspect="1"/>
          </p:cNvGraphicFramePr>
          <p:nvPr/>
        </p:nvGraphicFramePr>
        <p:xfrm>
          <a:off x="1547813" y="2205038"/>
          <a:ext cx="254000" cy="287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" name="Equation" r:id="rId8" imgW="190440" imgH="215640" progId="Equation.3">
                  <p:embed/>
                </p:oleObj>
              </mc:Choice>
              <mc:Fallback>
                <p:oleObj name="Equation" r:id="rId8" imgW="190440" imgH="21564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7813" y="2205038"/>
                        <a:ext cx="254000" cy="287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99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3" name="Object 11"/>
          <p:cNvGraphicFramePr>
            <a:graphicFrameLocks noChangeAspect="1"/>
          </p:cNvGraphicFramePr>
          <p:nvPr/>
        </p:nvGraphicFramePr>
        <p:xfrm>
          <a:off x="3078163" y="2133600"/>
          <a:ext cx="269875" cy="287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1" name="Equation" r:id="rId10" imgW="203040" imgH="215640" progId="Equation.3">
                  <p:embed/>
                </p:oleObj>
              </mc:Choice>
              <mc:Fallback>
                <p:oleObj name="Equation" r:id="rId10" imgW="203040" imgH="21564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8163" y="2133600"/>
                        <a:ext cx="269875" cy="287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99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4" name="Object 12"/>
          <p:cNvGraphicFramePr>
            <a:graphicFrameLocks noChangeAspect="1"/>
          </p:cNvGraphicFramePr>
          <p:nvPr/>
        </p:nvGraphicFramePr>
        <p:xfrm>
          <a:off x="2452688" y="2492375"/>
          <a:ext cx="247650" cy="288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" name="Equation" r:id="rId12" imgW="152280" imgH="177480" progId="Equation.3">
                  <p:embed/>
                </p:oleObj>
              </mc:Choice>
              <mc:Fallback>
                <p:oleObj name="Equation" r:id="rId12" imgW="152280" imgH="17748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2688" y="2492375"/>
                        <a:ext cx="247650" cy="288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99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4683125" y="908050"/>
            <a:ext cx="4156075" cy="396875"/>
          </a:xfrm>
          <a:prstGeom prst="rect">
            <a:avLst/>
          </a:prstGeom>
          <a:noFill/>
          <a:ln w="25400">
            <a:noFill/>
            <a:miter lim="800000"/>
            <a:headEnd/>
            <a:tailEnd type="none" w="sm" len="sm"/>
          </a:ln>
        </p:spPr>
        <p:txBody>
          <a:bodyPr wrap="none">
            <a:spAutoFit/>
          </a:bodyPr>
          <a:lstStyle/>
          <a:p>
            <a:r>
              <a:rPr lang="fa-IR">
                <a:solidFill>
                  <a:srgbClr val="FF0000"/>
                </a:solidFill>
              </a:rPr>
              <a:t>نسبت باطله به ماده معدني </a:t>
            </a:r>
            <a:r>
              <a:rPr lang="en-US">
                <a:solidFill>
                  <a:srgbClr val="FF0000"/>
                </a:solidFill>
              </a:rPr>
              <a:t>Stripping Ratio</a:t>
            </a:r>
            <a:endParaRPr lang="fa-IR">
              <a:solidFill>
                <a:srgbClr val="FF0000"/>
              </a:solidFill>
            </a:endParaRPr>
          </a:p>
        </p:txBody>
      </p:sp>
      <p:sp>
        <p:nvSpPr>
          <p:cNvPr id="2062" name="Text Box 14"/>
          <p:cNvSpPr txBox="1">
            <a:spLocks noChangeArrowheads="1"/>
          </p:cNvSpPr>
          <p:nvPr/>
        </p:nvSpPr>
        <p:spPr bwMode="auto">
          <a:xfrm>
            <a:off x="3754438" y="1258888"/>
            <a:ext cx="5013325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>
                <a:solidFill>
                  <a:schemeClr val="accent2"/>
                </a:solidFill>
              </a:rPr>
              <a:t>نسبت باطله برداري کلي </a:t>
            </a:r>
            <a:r>
              <a:rPr lang="en-US">
                <a:solidFill>
                  <a:schemeClr val="accent2"/>
                </a:solidFill>
              </a:rPr>
              <a:t>Overall Stripping Ratio </a:t>
            </a:r>
          </a:p>
        </p:txBody>
      </p:sp>
      <p:sp>
        <p:nvSpPr>
          <p:cNvPr id="2063" name="Text Box 15"/>
          <p:cNvSpPr txBox="1">
            <a:spLocks noChangeArrowheads="1"/>
          </p:cNvSpPr>
          <p:nvPr/>
        </p:nvSpPr>
        <p:spPr bwMode="auto">
          <a:xfrm>
            <a:off x="2644775" y="115888"/>
            <a:ext cx="32956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0033CC"/>
                </a:solidFill>
              </a:rPr>
              <a:t>Open Pit mining</a:t>
            </a:r>
          </a:p>
        </p:txBody>
      </p:sp>
      <p:graphicFrame>
        <p:nvGraphicFramePr>
          <p:cNvPr id="48144" name="Object 16"/>
          <p:cNvGraphicFramePr>
            <a:graphicFrameLocks noChangeAspect="1"/>
          </p:cNvGraphicFramePr>
          <p:nvPr/>
        </p:nvGraphicFramePr>
        <p:xfrm>
          <a:off x="7164388" y="2492375"/>
          <a:ext cx="1165225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" name="Equation" r:id="rId14" imgW="634680" imgH="393480" progId="Equation.3">
                  <p:embed/>
                </p:oleObj>
              </mc:Choice>
              <mc:Fallback>
                <p:oleObj name="Equation" r:id="rId14" imgW="634680" imgH="39348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64388" y="2492375"/>
                        <a:ext cx="1165225" cy="720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145" name="Text Box 17"/>
          <p:cNvSpPr txBox="1">
            <a:spLocks noChangeArrowheads="1"/>
          </p:cNvSpPr>
          <p:nvPr/>
        </p:nvSpPr>
        <p:spPr bwMode="auto">
          <a:xfrm>
            <a:off x="1279525" y="3879850"/>
            <a:ext cx="7289800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>
              <a:buFontTx/>
              <a:buBlip>
                <a:blip r:embed="rId16"/>
              </a:buBlip>
            </a:pPr>
            <a:r>
              <a:rPr lang="fa-IR"/>
              <a:t>پس از پايان عمر معدن به ازاي هر تن ماده معدني 2 تن باطله برداشته شده است</a:t>
            </a:r>
          </a:p>
          <a:p>
            <a:pPr marL="342900" indent="-342900">
              <a:buFontTx/>
              <a:buBlip>
                <a:blip r:embed="rId16"/>
              </a:buBlip>
            </a:pPr>
            <a:r>
              <a:rPr lang="fa-IR"/>
              <a:t>ممکن است در زمان هاي مختلف نسبت باطله برداي کمتر يا بيشتر از اين مقدار باشد</a:t>
            </a:r>
            <a:endParaRPr lang="en-US"/>
          </a:p>
        </p:txBody>
      </p:sp>
      <p:graphicFrame>
        <p:nvGraphicFramePr>
          <p:cNvPr id="48146" name="Object 18"/>
          <p:cNvGraphicFramePr>
            <a:graphicFrameLocks noChangeAspect="1"/>
          </p:cNvGraphicFramePr>
          <p:nvPr/>
        </p:nvGraphicFramePr>
        <p:xfrm>
          <a:off x="1042988" y="5013325"/>
          <a:ext cx="1770062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4" name="Equation" r:id="rId17" imgW="965160" imgH="393480" progId="Equation.3">
                  <p:embed/>
                </p:oleObj>
              </mc:Choice>
              <mc:Fallback>
                <p:oleObj name="Equation" r:id="rId17" imgW="965160" imgH="39348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2988" y="5013325"/>
                        <a:ext cx="1770062" cy="720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147" name="Object 19"/>
          <p:cNvGraphicFramePr>
            <a:graphicFrameLocks noChangeAspect="1"/>
          </p:cNvGraphicFramePr>
          <p:nvPr/>
        </p:nvGraphicFramePr>
        <p:xfrm>
          <a:off x="2987675" y="5014913"/>
          <a:ext cx="1397000" cy="79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5" name="Equation" r:id="rId18" imgW="761760" imgH="431640" progId="Equation.3">
                  <p:embed/>
                </p:oleObj>
              </mc:Choice>
              <mc:Fallback>
                <p:oleObj name="Equation" r:id="rId18" imgW="761760" imgH="43164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7675" y="5014913"/>
                        <a:ext cx="1397000" cy="790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65" name="TextBox 14"/>
          <p:cNvSpPr txBox="1">
            <a:spLocks noChangeArrowheads="1"/>
          </p:cNvSpPr>
          <p:nvPr/>
        </p:nvSpPr>
        <p:spPr bwMode="auto">
          <a:xfrm>
            <a:off x="0" y="0"/>
            <a:ext cx="15001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>
                <a:solidFill>
                  <a:srgbClr val="E7F9FD"/>
                </a:solidFill>
                <a:latin typeface="Viner Hand ITC" pitchFamily="66" charset="0"/>
              </a:rPr>
              <a:t>USFI</a:t>
            </a:r>
            <a:endParaRPr lang="fa-IR" sz="3200">
              <a:solidFill>
                <a:srgbClr val="E7F9FD"/>
              </a:solidFill>
              <a:latin typeface="Viner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8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8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8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8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8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" name="Rectangle 4"/>
          <p:cNvSpPr>
            <a:spLocks noChangeArrowheads="1"/>
          </p:cNvSpPr>
          <p:nvPr/>
        </p:nvSpPr>
        <p:spPr bwMode="auto">
          <a:xfrm>
            <a:off x="4683125" y="908050"/>
            <a:ext cx="4156075" cy="396875"/>
          </a:xfrm>
          <a:prstGeom prst="rect">
            <a:avLst/>
          </a:prstGeom>
          <a:noFill/>
          <a:ln w="25400">
            <a:noFill/>
            <a:miter lim="800000"/>
            <a:headEnd/>
            <a:tailEnd type="none" w="sm" len="sm"/>
          </a:ln>
        </p:spPr>
        <p:txBody>
          <a:bodyPr wrap="none">
            <a:spAutoFit/>
          </a:bodyPr>
          <a:lstStyle/>
          <a:p>
            <a:r>
              <a:rPr lang="fa-IR">
                <a:solidFill>
                  <a:srgbClr val="FF0000"/>
                </a:solidFill>
              </a:rPr>
              <a:t>نسبت باطله به ماده معدني </a:t>
            </a:r>
            <a:r>
              <a:rPr lang="en-US">
                <a:solidFill>
                  <a:srgbClr val="FF0000"/>
                </a:solidFill>
              </a:rPr>
              <a:t>Stripping Ratio</a:t>
            </a:r>
            <a:endParaRPr lang="fa-IR">
              <a:solidFill>
                <a:srgbClr val="FF0000"/>
              </a:solidFill>
            </a:endParaRPr>
          </a:p>
        </p:txBody>
      </p:sp>
      <p:sp>
        <p:nvSpPr>
          <p:cNvPr id="3083" name="Text Box 5"/>
          <p:cNvSpPr txBox="1">
            <a:spLocks noChangeArrowheads="1"/>
          </p:cNvSpPr>
          <p:nvPr/>
        </p:nvSpPr>
        <p:spPr bwMode="auto">
          <a:xfrm>
            <a:off x="3754438" y="1258888"/>
            <a:ext cx="5013325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>
                <a:solidFill>
                  <a:schemeClr val="accent2"/>
                </a:solidFill>
              </a:rPr>
              <a:t>نسبت باطله برداري کلي </a:t>
            </a:r>
            <a:r>
              <a:rPr lang="en-US">
                <a:solidFill>
                  <a:schemeClr val="accent2"/>
                </a:solidFill>
              </a:rPr>
              <a:t>Overall Stripping Ratio </a:t>
            </a:r>
          </a:p>
        </p:txBody>
      </p:sp>
      <p:sp>
        <p:nvSpPr>
          <p:cNvPr id="3084" name="Text Box 6"/>
          <p:cNvSpPr txBox="1">
            <a:spLocks noChangeArrowheads="1"/>
          </p:cNvSpPr>
          <p:nvPr/>
        </p:nvSpPr>
        <p:spPr bwMode="auto">
          <a:xfrm>
            <a:off x="2644775" y="115888"/>
            <a:ext cx="32956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0033CC"/>
                </a:solidFill>
              </a:rPr>
              <a:t>Open Pit mining</a:t>
            </a:r>
          </a:p>
        </p:txBody>
      </p:sp>
      <p:sp>
        <p:nvSpPr>
          <p:cNvPr id="49159" name="AutoShape 7" descr="Granite"/>
          <p:cNvSpPr>
            <a:spLocks noChangeArrowheads="1"/>
          </p:cNvSpPr>
          <p:nvPr/>
        </p:nvSpPr>
        <p:spPr bwMode="auto">
          <a:xfrm>
            <a:off x="1547813" y="2636838"/>
            <a:ext cx="863600" cy="1368425"/>
          </a:xfrm>
          <a:prstGeom prst="can">
            <a:avLst>
              <a:gd name="adj" fmla="val 3961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a-IR"/>
          </a:p>
        </p:txBody>
      </p:sp>
      <p:sp>
        <p:nvSpPr>
          <p:cNvPr id="49160" name="Line 8"/>
          <p:cNvSpPr>
            <a:spLocks noChangeShapeType="1"/>
          </p:cNvSpPr>
          <p:nvPr/>
        </p:nvSpPr>
        <p:spPr bwMode="auto">
          <a:xfrm flipV="1">
            <a:off x="1979613" y="2670175"/>
            <a:ext cx="255587" cy="111125"/>
          </a:xfrm>
          <a:prstGeom prst="line">
            <a:avLst/>
          </a:prstGeom>
          <a:noFill/>
          <a:ln w="9525">
            <a:solidFill>
              <a:srgbClr val="FF0000"/>
            </a:solidFill>
            <a:prstDash val="dash"/>
            <a:round/>
            <a:headEnd/>
            <a:tailEnd type="triangle" w="sm" len="sm"/>
          </a:ln>
        </p:spPr>
        <p:txBody>
          <a:bodyPr/>
          <a:lstStyle/>
          <a:p>
            <a:endParaRPr lang="fa-IR"/>
          </a:p>
        </p:txBody>
      </p:sp>
      <p:sp>
        <p:nvSpPr>
          <p:cNvPr id="49161" name="Line 9"/>
          <p:cNvSpPr>
            <a:spLocks noChangeShapeType="1"/>
          </p:cNvSpPr>
          <p:nvPr/>
        </p:nvSpPr>
        <p:spPr bwMode="auto">
          <a:xfrm flipV="1">
            <a:off x="1476375" y="2781300"/>
            <a:ext cx="3175" cy="1057275"/>
          </a:xfrm>
          <a:prstGeom prst="line">
            <a:avLst/>
          </a:prstGeom>
          <a:noFill/>
          <a:ln w="9525">
            <a:solidFill>
              <a:srgbClr val="FF0000"/>
            </a:solidFill>
            <a:prstDash val="dash"/>
            <a:round/>
            <a:headEnd type="triangle" w="sm" len="sm"/>
            <a:tailEnd type="triangle" w="sm" len="sm"/>
          </a:ln>
        </p:spPr>
        <p:txBody>
          <a:bodyPr/>
          <a:lstStyle/>
          <a:p>
            <a:endParaRPr lang="fa-IR"/>
          </a:p>
        </p:txBody>
      </p:sp>
      <p:sp>
        <p:nvSpPr>
          <p:cNvPr id="49163" name="Text Box 11"/>
          <p:cNvSpPr txBox="1">
            <a:spLocks noChangeArrowheads="1"/>
          </p:cNvSpPr>
          <p:nvPr/>
        </p:nvSpPr>
        <p:spPr bwMode="auto">
          <a:xfrm>
            <a:off x="1835150" y="2511425"/>
            <a:ext cx="263525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/>
              <a:t>r</a:t>
            </a:r>
          </a:p>
        </p:txBody>
      </p:sp>
      <p:sp>
        <p:nvSpPr>
          <p:cNvPr id="49164" name="Text Box 12"/>
          <p:cNvSpPr txBox="1">
            <a:spLocks noChangeArrowheads="1"/>
          </p:cNvSpPr>
          <p:nvPr/>
        </p:nvSpPr>
        <p:spPr bwMode="auto">
          <a:xfrm>
            <a:off x="1143000" y="3068638"/>
            <a:ext cx="307975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/>
              <a:t>h</a:t>
            </a:r>
          </a:p>
        </p:txBody>
      </p:sp>
      <p:graphicFrame>
        <p:nvGraphicFramePr>
          <p:cNvPr id="49165" name="Object 13"/>
          <p:cNvGraphicFramePr>
            <a:graphicFrameLocks noChangeAspect="1"/>
          </p:cNvGraphicFramePr>
          <p:nvPr/>
        </p:nvGraphicFramePr>
        <p:xfrm>
          <a:off x="4730750" y="2133600"/>
          <a:ext cx="1697038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Equation" r:id="rId4" imgW="761760" imgH="241200" progId="Equation.3">
                  <p:embed/>
                </p:oleObj>
              </mc:Choice>
              <mc:Fallback>
                <p:oleObj name="Equation" r:id="rId4" imgW="761760" imgH="24120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30750" y="2133600"/>
                        <a:ext cx="1697038" cy="536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99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32"/>
          <p:cNvGrpSpPr>
            <a:grpSpLocks/>
          </p:cNvGrpSpPr>
          <p:nvPr/>
        </p:nvGrpSpPr>
        <p:grpSpPr bwMode="auto">
          <a:xfrm>
            <a:off x="539750" y="2533650"/>
            <a:ext cx="3024188" cy="1784350"/>
            <a:chOff x="340" y="1596"/>
            <a:chExt cx="1905" cy="1124"/>
          </a:xfrm>
        </p:grpSpPr>
        <p:sp>
          <p:nvSpPr>
            <p:cNvPr id="3100" name="Freeform 14"/>
            <p:cNvSpPr>
              <a:spLocks/>
            </p:cNvSpPr>
            <p:nvPr/>
          </p:nvSpPr>
          <p:spPr bwMode="auto">
            <a:xfrm>
              <a:off x="340" y="1752"/>
              <a:ext cx="1905" cy="968"/>
            </a:xfrm>
            <a:custGeom>
              <a:avLst/>
              <a:gdLst>
                <a:gd name="T0" fmla="*/ 0 w 1905"/>
                <a:gd name="T1" fmla="*/ 0 h 968"/>
                <a:gd name="T2" fmla="*/ 1905 w 1905"/>
                <a:gd name="T3" fmla="*/ 0 h 968"/>
                <a:gd name="T4" fmla="*/ 892 w 1905"/>
                <a:gd name="T5" fmla="*/ 968 h 968"/>
                <a:gd name="T6" fmla="*/ 0 w 1905"/>
                <a:gd name="T7" fmla="*/ 0 h 96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905"/>
                <a:gd name="T13" fmla="*/ 0 h 968"/>
                <a:gd name="T14" fmla="*/ 1905 w 1905"/>
                <a:gd name="T15" fmla="*/ 968 h 96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905" h="968">
                  <a:moveTo>
                    <a:pt x="0" y="0"/>
                  </a:moveTo>
                  <a:lnTo>
                    <a:pt x="1905" y="0"/>
                  </a:lnTo>
                  <a:lnTo>
                    <a:pt x="892" y="968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3101" name="Oval 15"/>
            <p:cNvSpPr>
              <a:spLocks noChangeArrowheads="1"/>
            </p:cNvSpPr>
            <p:nvPr/>
          </p:nvSpPr>
          <p:spPr bwMode="auto">
            <a:xfrm>
              <a:off x="345" y="1596"/>
              <a:ext cx="1891" cy="317"/>
            </a:xfrm>
            <a:prstGeom prst="ellips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49169" name="Line 17"/>
          <p:cNvSpPr>
            <a:spLocks noChangeShapeType="1"/>
          </p:cNvSpPr>
          <p:nvPr/>
        </p:nvSpPr>
        <p:spPr bwMode="auto">
          <a:xfrm flipV="1">
            <a:off x="539750" y="2781300"/>
            <a:ext cx="3175" cy="1543050"/>
          </a:xfrm>
          <a:prstGeom prst="line">
            <a:avLst/>
          </a:prstGeom>
          <a:noFill/>
          <a:ln w="9525">
            <a:solidFill>
              <a:srgbClr val="FF0000"/>
            </a:solidFill>
            <a:prstDash val="dash"/>
            <a:round/>
            <a:headEnd type="triangle" w="sm" len="sm"/>
            <a:tailEnd type="triangle" w="sm" len="sm"/>
          </a:ln>
        </p:spPr>
        <p:txBody>
          <a:bodyPr/>
          <a:lstStyle/>
          <a:p>
            <a:endParaRPr lang="fa-IR"/>
          </a:p>
        </p:txBody>
      </p:sp>
      <p:sp>
        <p:nvSpPr>
          <p:cNvPr id="49170" name="Line 18"/>
          <p:cNvSpPr>
            <a:spLocks noChangeShapeType="1"/>
          </p:cNvSpPr>
          <p:nvPr/>
        </p:nvSpPr>
        <p:spPr bwMode="auto">
          <a:xfrm>
            <a:off x="552450" y="4318000"/>
            <a:ext cx="1389063" cy="0"/>
          </a:xfrm>
          <a:prstGeom prst="line">
            <a:avLst/>
          </a:prstGeom>
          <a:noFill/>
          <a:ln w="9525">
            <a:solidFill>
              <a:srgbClr val="000080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49171" name="Text Box 19"/>
          <p:cNvSpPr txBox="1">
            <a:spLocks noChangeArrowheads="1"/>
          </p:cNvSpPr>
          <p:nvPr/>
        </p:nvSpPr>
        <p:spPr bwMode="auto">
          <a:xfrm>
            <a:off x="44450" y="3284538"/>
            <a:ext cx="442913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/>
              <a:t>Hc</a:t>
            </a:r>
          </a:p>
        </p:txBody>
      </p:sp>
      <p:sp>
        <p:nvSpPr>
          <p:cNvPr id="49172" name="Line 20"/>
          <p:cNvSpPr>
            <a:spLocks noChangeShapeType="1"/>
          </p:cNvSpPr>
          <p:nvPr/>
        </p:nvSpPr>
        <p:spPr bwMode="auto">
          <a:xfrm flipV="1">
            <a:off x="2411413" y="3860800"/>
            <a:ext cx="3175" cy="460375"/>
          </a:xfrm>
          <a:prstGeom prst="line">
            <a:avLst/>
          </a:prstGeom>
          <a:noFill/>
          <a:ln w="9525">
            <a:solidFill>
              <a:srgbClr val="FF0000"/>
            </a:solidFill>
            <a:prstDash val="dash"/>
            <a:round/>
            <a:headEnd type="triangle" w="sm" len="sm"/>
            <a:tailEnd type="triangle" w="sm" len="sm"/>
          </a:ln>
        </p:spPr>
        <p:txBody>
          <a:bodyPr/>
          <a:lstStyle/>
          <a:p>
            <a:endParaRPr lang="fa-IR"/>
          </a:p>
        </p:txBody>
      </p:sp>
      <p:sp>
        <p:nvSpPr>
          <p:cNvPr id="49173" name="Line 21"/>
          <p:cNvSpPr>
            <a:spLocks noChangeShapeType="1"/>
          </p:cNvSpPr>
          <p:nvPr/>
        </p:nvSpPr>
        <p:spPr bwMode="auto">
          <a:xfrm>
            <a:off x="1944688" y="4314825"/>
            <a:ext cx="487362" cy="0"/>
          </a:xfrm>
          <a:prstGeom prst="line">
            <a:avLst/>
          </a:prstGeom>
          <a:noFill/>
          <a:ln w="9525">
            <a:solidFill>
              <a:srgbClr val="000080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49174" name="Text Box 22"/>
          <p:cNvSpPr txBox="1">
            <a:spLocks noChangeArrowheads="1"/>
          </p:cNvSpPr>
          <p:nvPr/>
        </p:nvSpPr>
        <p:spPr bwMode="auto">
          <a:xfrm>
            <a:off x="2339975" y="3933825"/>
            <a:ext cx="454025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1600">
                <a:cs typeface="Arial" pitchFamily="34" charset="0"/>
              </a:rPr>
              <a:t>Δ</a:t>
            </a:r>
            <a:r>
              <a:rPr lang="en-US" sz="1600">
                <a:cs typeface="Arial" pitchFamily="34" charset="0"/>
              </a:rPr>
              <a:t>h</a:t>
            </a:r>
            <a:endParaRPr lang="el-GR" sz="1600">
              <a:cs typeface="Arial" pitchFamily="34" charset="0"/>
            </a:endParaRPr>
          </a:p>
        </p:txBody>
      </p:sp>
      <p:sp>
        <p:nvSpPr>
          <p:cNvPr id="49175" name="Text Box 23"/>
          <p:cNvSpPr txBox="1">
            <a:spLocks noChangeArrowheads="1"/>
          </p:cNvSpPr>
          <p:nvPr/>
        </p:nvSpPr>
        <p:spPr bwMode="auto">
          <a:xfrm>
            <a:off x="2489200" y="2492375"/>
            <a:ext cx="3302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/>
              <a:t>R</a:t>
            </a:r>
          </a:p>
        </p:txBody>
      </p:sp>
      <p:graphicFrame>
        <p:nvGraphicFramePr>
          <p:cNvPr id="49176" name="Object 24"/>
          <p:cNvGraphicFramePr>
            <a:graphicFrameLocks noChangeAspect="1"/>
          </p:cNvGraphicFramePr>
          <p:nvPr/>
        </p:nvGraphicFramePr>
        <p:xfrm>
          <a:off x="1600200" y="4087813"/>
          <a:ext cx="187325" cy="261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Equation" r:id="rId6" imgW="126720" imgH="177480" progId="Equation.3">
                  <p:embed/>
                </p:oleObj>
              </mc:Choice>
              <mc:Fallback>
                <p:oleObj name="Equation" r:id="rId6" imgW="126720" imgH="177480" progId="Equation.3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0200" y="4087813"/>
                        <a:ext cx="187325" cy="2619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177" name="Object 25"/>
          <p:cNvGraphicFramePr>
            <a:graphicFrameLocks noChangeAspect="1"/>
          </p:cNvGraphicFramePr>
          <p:nvPr/>
        </p:nvGraphicFramePr>
        <p:xfrm>
          <a:off x="2771775" y="4005263"/>
          <a:ext cx="863600" cy="263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Equation" r:id="rId8" imgW="583920" imgH="177480" progId="Equation.3">
                  <p:embed/>
                </p:oleObj>
              </mc:Choice>
              <mc:Fallback>
                <p:oleObj name="Equation" r:id="rId8" imgW="583920" imgH="177480" progId="Equation.3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1775" y="4005263"/>
                        <a:ext cx="863600" cy="263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178" name="Object 26"/>
          <p:cNvGraphicFramePr>
            <a:graphicFrameLocks noChangeAspect="1"/>
          </p:cNvGraphicFramePr>
          <p:nvPr/>
        </p:nvGraphicFramePr>
        <p:xfrm>
          <a:off x="2843213" y="4292600"/>
          <a:ext cx="792162" cy="63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Equation" r:id="rId10" imgW="495000" imgH="393480" progId="Equation.3">
                  <p:embed/>
                </p:oleObj>
              </mc:Choice>
              <mc:Fallback>
                <p:oleObj name="Equation" r:id="rId10" imgW="495000" imgH="393480" progId="Equation.3">
                  <p:embed/>
                  <p:pic>
                    <p:nvPicPr>
                      <p:cNvPr id="0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3213" y="4292600"/>
                        <a:ext cx="792162" cy="630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9179" name="Freeform 27"/>
          <p:cNvSpPr>
            <a:spLocks/>
          </p:cNvSpPr>
          <p:nvPr/>
        </p:nvSpPr>
        <p:spPr bwMode="auto">
          <a:xfrm>
            <a:off x="1746250" y="4140200"/>
            <a:ext cx="196850" cy="508000"/>
          </a:xfrm>
          <a:custGeom>
            <a:avLst/>
            <a:gdLst>
              <a:gd name="T0" fmla="*/ 124 w 124"/>
              <a:gd name="T1" fmla="*/ 0 h 320"/>
              <a:gd name="T2" fmla="*/ 84 w 124"/>
              <a:gd name="T3" fmla="*/ 56 h 320"/>
              <a:gd name="T4" fmla="*/ 36 w 124"/>
              <a:gd name="T5" fmla="*/ 128 h 320"/>
              <a:gd name="T6" fmla="*/ 20 w 124"/>
              <a:gd name="T7" fmla="*/ 176 h 320"/>
              <a:gd name="T8" fmla="*/ 4 w 124"/>
              <a:gd name="T9" fmla="*/ 200 h 320"/>
              <a:gd name="T10" fmla="*/ 4 w 124"/>
              <a:gd name="T11" fmla="*/ 320 h 32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24"/>
              <a:gd name="T19" fmla="*/ 0 h 320"/>
              <a:gd name="T20" fmla="*/ 124 w 124"/>
              <a:gd name="T21" fmla="*/ 320 h 32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24" h="320">
                <a:moveTo>
                  <a:pt x="124" y="0"/>
                </a:moveTo>
                <a:cubicBezTo>
                  <a:pt x="84" y="13"/>
                  <a:pt x="103" y="0"/>
                  <a:pt x="84" y="56"/>
                </a:cubicBezTo>
                <a:cubicBezTo>
                  <a:pt x="75" y="83"/>
                  <a:pt x="45" y="101"/>
                  <a:pt x="36" y="128"/>
                </a:cubicBezTo>
                <a:cubicBezTo>
                  <a:pt x="31" y="144"/>
                  <a:pt x="29" y="162"/>
                  <a:pt x="20" y="176"/>
                </a:cubicBezTo>
                <a:cubicBezTo>
                  <a:pt x="15" y="184"/>
                  <a:pt x="5" y="190"/>
                  <a:pt x="4" y="200"/>
                </a:cubicBezTo>
                <a:cubicBezTo>
                  <a:pt x="0" y="240"/>
                  <a:pt x="4" y="280"/>
                  <a:pt x="4" y="320"/>
                </a:cubicBezTo>
              </a:path>
            </a:pathLst>
          </a:custGeom>
          <a:noFill/>
          <a:ln w="9525">
            <a:solidFill>
              <a:srgbClr val="66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fa-IR"/>
          </a:p>
        </p:txBody>
      </p:sp>
      <p:graphicFrame>
        <p:nvGraphicFramePr>
          <p:cNvPr id="49180" name="Object 28"/>
          <p:cNvGraphicFramePr>
            <a:graphicFrameLocks noChangeAspect="1"/>
          </p:cNvGraphicFramePr>
          <p:nvPr/>
        </p:nvGraphicFramePr>
        <p:xfrm>
          <a:off x="4427538" y="2636838"/>
          <a:ext cx="3425825" cy="81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Equation" r:id="rId12" imgW="1650960" imgH="393480" progId="Equation.3">
                  <p:embed/>
                </p:oleObj>
              </mc:Choice>
              <mc:Fallback>
                <p:oleObj name="Equation" r:id="rId12" imgW="1650960" imgH="393480" progId="Equation.3">
                  <p:embed/>
                  <p:pic>
                    <p:nvPicPr>
                      <p:cNvPr id="0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7538" y="2636838"/>
                        <a:ext cx="3425825" cy="815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99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181" name="Object 29"/>
          <p:cNvGraphicFramePr>
            <a:graphicFrameLocks noChangeAspect="1"/>
          </p:cNvGraphicFramePr>
          <p:nvPr/>
        </p:nvGraphicFramePr>
        <p:xfrm>
          <a:off x="971550" y="4652963"/>
          <a:ext cx="1282700" cy="601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Equation" r:id="rId14" imgW="838080" imgH="393480" progId="Equation.3">
                  <p:embed/>
                </p:oleObj>
              </mc:Choice>
              <mc:Fallback>
                <p:oleObj name="Equation" r:id="rId14" imgW="838080" imgH="393480" progId="Equation.3">
                  <p:embed/>
                  <p:pic>
                    <p:nvPicPr>
                      <p:cNvPr id="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550" y="4652963"/>
                        <a:ext cx="1282700" cy="601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99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182" name="Object 30"/>
          <p:cNvGraphicFramePr>
            <a:graphicFrameLocks noChangeAspect="1"/>
          </p:cNvGraphicFramePr>
          <p:nvPr/>
        </p:nvGraphicFramePr>
        <p:xfrm>
          <a:off x="4932363" y="3644900"/>
          <a:ext cx="1955800" cy="79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Equation" r:id="rId16" imgW="1066680" imgH="431640" progId="Equation.3">
                  <p:embed/>
                </p:oleObj>
              </mc:Choice>
              <mc:Fallback>
                <p:oleObj name="Equation" r:id="rId16" imgW="1066680" imgH="431640" progId="Equation.3">
                  <p:embed/>
                  <p:pic>
                    <p:nvPicPr>
                      <p:cNvPr id="0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2363" y="3644900"/>
                        <a:ext cx="1955800" cy="790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183" name="Object 31"/>
          <p:cNvGraphicFramePr>
            <a:graphicFrameLocks noChangeAspect="1"/>
          </p:cNvGraphicFramePr>
          <p:nvPr/>
        </p:nvGraphicFramePr>
        <p:xfrm>
          <a:off x="3851275" y="4868863"/>
          <a:ext cx="4051300" cy="1046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Equation" r:id="rId18" imgW="2209680" imgH="571320" progId="Equation.3">
                  <p:embed/>
                </p:oleObj>
              </mc:Choice>
              <mc:Fallback>
                <p:oleObj name="Equation" r:id="rId18" imgW="2209680" imgH="571320" progId="Equation.3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1275" y="4868863"/>
                        <a:ext cx="4051300" cy="1046162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FF66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99" name="TextBox 14"/>
          <p:cNvSpPr txBox="1">
            <a:spLocks noChangeArrowheads="1"/>
          </p:cNvSpPr>
          <p:nvPr/>
        </p:nvSpPr>
        <p:spPr bwMode="auto">
          <a:xfrm>
            <a:off x="0" y="0"/>
            <a:ext cx="15001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>
                <a:solidFill>
                  <a:srgbClr val="E7F9FD"/>
                </a:solidFill>
                <a:latin typeface="Viner Hand ITC" pitchFamily="66" charset="0"/>
              </a:rPr>
              <a:t>USFI</a:t>
            </a:r>
            <a:endParaRPr lang="fa-IR" sz="3200">
              <a:solidFill>
                <a:srgbClr val="E7F9FD"/>
              </a:solidFill>
              <a:latin typeface="Viner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9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9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9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9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9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49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49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49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49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49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49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49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49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9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49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49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49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49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49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49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49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9" grpId="0" animBg="1"/>
      <p:bldP spid="49160" grpId="0" animBg="1"/>
      <p:bldP spid="49161" grpId="0" animBg="1"/>
      <p:bldP spid="49163" grpId="0"/>
      <p:bldP spid="49164" grpId="0"/>
      <p:bldP spid="49169" grpId="0" animBg="1"/>
      <p:bldP spid="49170" grpId="0" animBg="1"/>
      <p:bldP spid="49171" grpId="0"/>
      <p:bldP spid="49172" grpId="0" animBg="1"/>
      <p:bldP spid="49173" grpId="0" animBg="1"/>
      <p:bldP spid="49174" grpId="0"/>
      <p:bldP spid="49175" grpId="0"/>
      <p:bldP spid="4917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Rectangle 4"/>
          <p:cNvSpPr>
            <a:spLocks noChangeArrowheads="1"/>
          </p:cNvSpPr>
          <p:nvPr/>
        </p:nvSpPr>
        <p:spPr bwMode="auto">
          <a:xfrm>
            <a:off x="4683125" y="908050"/>
            <a:ext cx="4156075" cy="396875"/>
          </a:xfrm>
          <a:prstGeom prst="rect">
            <a:avLst/>
          </a:prstGeom>
          <a:noFill/>
          <a:ln w="25400">
            <a:noFill/>
            <a:miter lim="800000"/>
            <a:headEnd/>
            <a:tailEnd type="none" w="sm" len="sm"/>
          </a:ln>
        </p:spPr>
        <p:txBody>
          <a:bodyPr wrap="none">
            <a:spAutoFit/>
          </a:bodyPr>
          <a:lstStyle/>
          <a:p>
            <a:r>
              <a:rPr lang="fa-IR">
                <a:solidFill>
                  <a:srgbClr val="FF0000"/>
                </a:solidFill>
              </a:rPr>
              <a:t>نسبت باطله به ماده معدني </a:t>
            </a:r>
            <a:r>
              <a:rPr lang="en-US">
                <a:solidFill>
                  <a:srgbClr val="FF0000"/>
                </a:solidFill>
              </a:rPr>
              <a:t>Stripping Ratio</a:t>
            </a:r>
            <a:endParaRPr lang="fa-IR">
              <a:solidFill>
                <a:srgbClr val="FF0000"/>
              </a:solidFill>
            </a:endParaRPr>
          </a:p>
        </p:txBody>
      </p:sp>
      <p:sp>
        <p:nvSpPr>
          <p:cNvPr id="4103" name="Text Box 5"/>
          <p:cNvSpPr txBox="1">
            <a:spLocks noChangeArrowheads="1"/>
          </p:cNvSpPr>
          <p:nvPr/>
        </p:nvSpPr>
        <p:spPr bwMode="auto">
          <a:xfrm>
            <a:off x="2789238" y="1258888"/>
            <a:ext cx="5978525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>
                <a:solidFill>
                  <a:schemeClr val="accent2"/>
                </a:solidFill>
              </a:rPr>
              <a:t>نسبت باطله برداري اقتصادي </a:t>
            </a:r>
            <a:r>
              <a:rPr lang="en-US">
                <a:solidFill>
                  <a:schemeClr val="accent2"/>
                </a:solidFill>
              </a:rPr>
              <a:t>Economic Stripping Ratio </a:t>
            </a:r>
            <a:endParaRPr lang="fa-IR">
              <a:solidFill>
                <a:schemeClr val="accent2"/>
              </a:solidFill>
            </a:endParaRPr>
          </a:p>
          <a:p>
            <a:r>
              <a:rPr lang="fa-IR">
                <a:solidFill>
                  <a:schemeClr val="accent2"/>
                </a:solidFill>
              </a:rPr>
              <a:t>نسبت باطله برداري سربه سري </a:t>
            </a:r>
            <a:r>
              <a:rPr lang="en-US">
                <a:solidFill>
                  <a:schemeClr val="accent2"/>
                </a:solidFill>
              </a:rPr>
              <a:t>Break Even Stripping Ratio</a:t>
            </a:r>
          </a:p>
        </p:txBody>
      </p:sp>
      <p:sp>
        <p:nvSpPr>
          <p:cNvPr id="4104" name="Text Box 6"/>
          <p:cNvSpPr txBox="1">
            <a:spLocks noChangeArrowheads="1"/>
          </p:cNvSpPr>
          <p:nvPr/>
        </p:nvSpPr>
        <p:spPr bwMode="auto">
          <a:xfrm>
            <a:off x="2644775" y="115888"/>
            <a:ext cx="32956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0033CC"/>
                </a:solidFill>
              </a:rPr>
              <a:t>Open Pit mining</a:t>
            </a:r>
          </a:p>
        </p:txBody>
      </p:sp>
      <p:graphicFrame>
        <p:nvGraphicFramePr>
          <p:cNvPr id="50184" name="Object 8"/>
          <p:cNvGraphicFramePr>
            <a:graphicFrameLocks noChangeAspect="1"/>
          </p:cNvGraphicFramePr>
          <p:nvPr/>
        </p:nvGraphicFramePr>
        <p:xfrm>
          <a:off x="1763713" y="3068638"/>
          <a:ext cx="935037" cy="468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2" name="Equation" r:id="rId3" imgW="431640" imgH="215640" progId="Equation.3">
                  <p:embed/>
                </p:oleObj>
              </mc:Choice>
              <mc:Fallback>
                <p:oleObj name="Equation" r:id="rId3" imgW="431640" imgH="21564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713" y="3068638"/>
                        <a:ext cx="935037" cy="4683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5" name="Line 9"/>
          <p:cNvSpPr>
            <a:spLocks noChangeShapeType="1"/>
          </p:cNvSpPr>
          <p:nvPr/>
        </p:nvSpPr>
        <p:spPr bwMode="auto">
          <a:xfrm flipH="1" flipV="1">
            <a:off x="1546225" y="3141663"/>
            <a:ext cx="215900" cy="144462"/>
          </a:xfrm>
          <a:prstGeom prst="line">
            <a:avLst/>
          </a:prstGeom>
          <a:noFill/>
          <a:ln w="9525">
            <a:solidFill>
              <a:srgbClr val="CC330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fa-IR"/>
          </a:p>
        </p:txBody>
      </p:sp>
      <p:sp>
        <p:nvSpPr>
          <p:cNvPr id="50186" name="Text Box 10"/>
          <p:cNvSpPr txBox="1">
            <a:spLocks noChangeArrowheads="1"/>
          </p:cNvSpPr>
          <p:nvPr/>
        </p:nvSpPr>
        <p:spPr bwMode="auto">
          <a:xfrm>
            <a:off x="176213" y="2908300"/>
            <a:ext cx="1947862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 type="none" w="sm" len="sm"/>
          </a:ln>
        </p:spPr>
        <p:txBody>
          <a:bodyPr wrap="none">
            <a:spAutoFit/>
          </a:bodyPr>
          <a:lstStyle/>
          <a:p>
            <a:r>
              <a:rPr lang="fa-IR" sz="1400">
                <a:solidFill>
                  <a:srgbClr val="006600"/>
                </a:solidFill>
              </a:rPr>
              <a:t>درامد حاصل از هر تن کانسنگ</a:t>
            </a:r>
            <a:endParaRPr lang="en-US" sz="1400">
              <a:solidFill>
                <a:srgbClr val="006600"/>
              </a:solidFill>
            </a:endParaRPr>
          </a:p>
        </p:txBody>
      </p:sp>
      <p:sp>
        <p:nvSpPr>
          <p:cNvPr id="50187" name="Line 11"/>
          <p:cNvSpPr>
            <a:spLocks noChangeShapeType="1"/>
          </p:cNvSpPr>
          <p:nvPr/>
        </p:nvSpPr>
        <p:spPr bwMode="auto">
          <a:xfrm flipV="1">
            <a:off x="2555875" y="3141663"/>
            <a:ext cx="215900" cy="144462"/>
          </a:xfrm>
          <a:prstGeom prst="line">
            <a:avLst/>
          </a:prstGeom>
          <a:noFill/>
          <a:ln w="9525">
            <a:solidFill>
              <a:srgbClr val="CC330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fa-IR"/>
          </a:p>
        </p:txBody>
      </p:sp>
      <p:sp>
        <p:nvSpPr>
          <p:cNvPr id="50188" name="Text Box 12"/>
          <p:cNvSpPr txBox="1">
            <a:spLocks noChangeArrowheads="1"/>
          </p:cNvSpPr>
          <p:nvPr/>
        </p:nvSpPr>
        <p:spPr bwMode="auto">
          <a:xfrm>
            <a:off x="2617788" y="2908300"/>
            <a:ext cx="2459037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 type="none" w="sm" len="sm"/>
          </a:ln>
        </p:spPr>
        <p:txBody>
          <a:bodyPr wrap="none">
            <a:spAutoFit/>
          </a:bodyPr>
          <a:lstStyle/>
          <a:p>
            <a:r>
              <a:rPr lang="fa-IR" sz="1400">
                <a:solidFill>
                  <a:srgbClr val="006600"/>
                </a:solidFill>
              </a:rPr>
              <a:t>کل هزينه هاي استخراج يک تن کانسنگ</a:t>
            </a:r>
            <a:endParaRPr lang="en-US" sz="1400">
              <a:solidFill>
                <a:srgbClr val="006600"/>
              </a:solidFill>
            </a:endParaRPr>
          </a:p>
        </p:txBody>
      </p:sp>
      <p:graphicFrame>
        <p:nvGraphicFramePr>
          <p:cNvPr id="50189" name="Object 13"/>
          <p:cNvGraphicFramePr>
            <a:graphicFrameLocks noChangeAspect="1"/>
          </p:cNvGraphicFramePr>
          <p:nvPr/>
        </p:nvGraphicFramePr>
        <p:xfrm>
          <a:off x="1692275" y="3933825"/>
          <a:ext cx="1704975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3" name="Equation" r:id="rId5" imgW="787320" imgH="228600" progId="Equation.3">
                  <p:embed/>
                </p:oleObj>
              </mc:Choice>
              <mc:Fallback>
                <p:oleObj name="Equation" r:id="rId5" imgW="787320" imgH="22860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2275" y="3933825"/>
                        <a:ext cx="1704975" cy="495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90" name="Text Box 14"/>
          <p:cNvSpPr txBox="1">
            <a:spLocks noChangeArrowheads="1"/>
          </p:cNvSpPr>
          <p:nvPr/>
        </p:nvSpPr>
        <p:spPr bwMode="auto">
          <a:xfrm>
            <a:off x="2270125" y="3556000"/>
            <a:ext cx="2230438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 type="none" w="sm" len="sm"/>
          </a:ln>
        </p:spPr>
        <p:txBody>
          <a:bodyPr wrap="none">
            <a:spAutoFit/>
          </a:bodyPr>
          <a:lstStyle/>
          <a:p>
            <a:r>
              <a:rPr lang="fa-IR" sz="1400">
                <a:solidFill>
                  <a:srgbClr val="006600"/>
                </a:solidFill>
              </a:rPr>
              <a:t>هزينه هاي استخراج يک تن کانسنگ</a:t>
            </a:r>
            <a:endParaRPr lang="en-US" sz="1400">
              <a:solidFill>
                <a:srgbClr val="006600"/>
              </a:solidFill>
            </a:endParaRPr>
          </a:p>
        </p:txBody>
      </p:sp>
      <p:sp>
        <p:nvSpPr>
          <p:cNvPr id="50191" name="Line 15"/>
          <p:cNvSpPr>
            <a:spLocks noChangeShapeType="1"/>
          </p:cNvSpPr>
          <p:nvPr/>
        </p:nvSpPr>
        <p:spPr bwMode="auto">
          <a:xfrm flipV="1">
            <a:off x="2484438" y="3860800"/>
            <a:ext cx="215900" cy="144463"/>
          </a:xfrm>
          <a:prstGeom prst="line">
            <a:avLst/>
          </a:prstGeom>
          <a:noFill/>
          <a:ln w="9525">
            <a:solidFill>
              <a:srgbClr val="CC330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fa-IR"/>
          </a:p>
        </p:txBody>
      </p:sp>
      <p:sp>
        <p:nvSpPr>
          <p:cNvPr id="50192" name="Text Box 16"/>
          <p:cNvSpPr txBox="1">
            <a:spLocks noChangeArrowheads="1"/>
          </p:cNvSpPr>
          <p:nvPr/>
        </p:nvSpPr>
        <p:spPr bwMode="auto">
          <a:xfrm>
            <a:off x="3600450" y="4005263"/>
            <a:ext cx="2916238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 type="none" w="sm" len="sm"/>
          </a:ln>
        </p:spPr>
        <p:txBody>
          <a:bodyPr wrap="none">
            <a:spAutoFit/>
          </a:bodyPr>
          <a:lstStyle/>
          <a:p>
            <a:r>
              <a:rPr lang="fa-IR" sz="1400">
                <a:solidFill>
                  <a:srgbClr val="006600"/>
                </a:solidFill>
              </a:rPr>
              <a:t>هزينه هاي استخراج باطله هاي همراه ماده معدني</a:t>
            </a:r>
            <a:endParaRPr lang="en-US" sz="1400">
              <a:solidFill>
                <a:srgbClr val="006600"/>
              </a:solidFill>
            </a:endParaRPr>
          </a:p>
        </p:txBody>
      </p:sp>
      <p:sp>
        <p:nvSpPr>
          <p:cNvPr id="50193" name="Line 17"/>
          <p:cNvSpPr>
            <a:spLocks noChangeShapeType="1"/>
          </p:cNvSpPr>
          <p:nvPr/>
        </p:nvSpPr>
        <p:spPr bwMode="auto">
          <a:xfrm flipV="1">
            <a:off x="3276600" y="4149725"/>
            <a:ext cx="215900" cy="0"/>
          </a:xfrm>
          <a:prstGeom prst="line">
            <a:avLst/>
          </a:prstGeom>
          <a:noFill/>
          <a:ln w="9525">
            <a:solidFill>
              <a:srgbClr val="CC330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fa-IR"/>
          </a:p>
        </p:txBody>
      </p:sp>
      <p:graphicFrame>
        <p:nvGraphicFramePr>
          <p:cNvPr id="50194" name="Object 18"/>
          <p:cNvGraphicFramePr>
            <a:graphicFrameLocks noChangeAspect="1"/>
          </p:cNvGraphicFramePr>
          <p:nvPr/>
        </p:nvGraphicFramePr>
        <p:xfrm>
          <a:off x="1692275" y="4797425"/>
          <a:ext cx="2668588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4" name="Equation" r:id="rId7" imgW="1231560" imgH="228600" progId="Equation.3">
                  <p:embed/>
                </p:oleObj>
              </mc:Choice>
              <mc:Fallback>
                <p:oleObj name="Equation" r:id="rId7" imgW="1231560" imgH="22860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2275" y="4797425"/>
                        <a:ext cx="2668588" cy="495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195" name="Object 19"/>
          <p:cNvGraphicFramePr>
            <a:graphicFrameLocks noChangeAspect="1"/>
          </p:cNvGraphicFramePr>
          <p:nvPr/>
        </p:nvGraphicFramePr>
        <p:xfrm>
          <a:off x="3492500" y="5589588"/>
          <a:ext cx="2117725" cy="935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5" name="Equation" r:id="rId9" imgW="977760" imgH="431640" progId="Equation.3">
                  <p:embed/>
                </p:oleObj>
              </mc:Choice>
              <mc:Fallback>
                <p:oleObj name="Equation" r:id="rId9" imgW="977760" imgH="43164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2500" y="5589588"/>
                        <a:ext cx="2117725" cy="935037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FF66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96" name="Text Box 20"/>
          <p:cNvSpPr txBox="1">
            <a:spLocks noChangeArrowheads="1"/>
          </p:cNvSpPr>
          <p:nvPr/>
        </p:nvSpPr>
        <p:spPr bwMode="auto">
          <a:xfrm>
            <a:off x="1492250" y="1979613"/>
            <a:ext cx="7059613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 type="none" w="sm" len="sm"/>
          </a:ln>
        </p:spPr>
        <p:txBody>
          <a:bodyPr wrap="none">
            <a:spAutoFit/>
          </a:bodyPr>
          <a:lstStyle/>
          <a:p>
            <a:r>
              <a:rPr lang="fa-IR"/>
              <a:t>معدن کاري وقتي شروع مي شود و يا تا زماني ادامه دارد که نسبت باطله برداري کمتر</a:t>
            </a:r>
          </a:p>
          <a:p>
            <a:r>
              <a:rPr lang="fa-IR"/>
              <a:t> از نسبت اقتصادي باشد</a:t>
            </a:r>
            <a:endParaRPr lang="en-US"/>
          </a:p>
        </p:txBody>
      </p:sp>
      <p:sp>
        <p:nvSpPr>
          <p:cNvPr id="4114" name="TextBox 14"/>
          <p:cNvSpPr txBox="1">
            <a:spLocks noChangeArrowheads="1"/>
          </p:cNvSpPr>
          <p:nvPr/>
        </p:nvSpPr>
        <p:spPr bwMode="auto">
          <a:xfrm>
            <a:off x="0" y="0"/>
            <a:ext cx="15001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>
                <a:solidFill>
                  <a:srgbClr val="E7F9FD"/>
                </a:solidFill>
                <a:latin typeface="Viner Hand ITC" pitchFamily="66" charset="0"/>
              </a:rPr>
              <a:t>USFI</a:t>
            </a:r>
            <a:endParaRPr lang="fa-IR" sz="3200">
              <a:solidFill>
                <a:srgbClr val="E7F9FD"/>
              </a:solidFill>
              <a:latin typeface="Viner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0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0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0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0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0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50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50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50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50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50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50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50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50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5" grpId="0" animBg="1"/>
      <p:bldP spid="50186" grpId="0"/>
      <p:bldP spid="50187" grpId="0" animBg="1"/>
      <p:bldP spid="50188" grpId="0"/>
      <p:bldP spid="50190" grpId="0"/>
      <p:bldP spid="50191" grpId="0" animBg="1"/>
      <p:bldP spid="50192" grpId="0"/>
      <p:bldP spid="50193" grpId="0" animBg="1"/>
      <p:bldP spid="5019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4"/>
          <p:cNvSpPr>
            <a:spLocks noChangeArrowheads="1"/>
          </p:cNvSpPr>
          <p:nvPr/>
        </p:nvSpPr>
        <p:spPr bwMode="auto">
          <a:xfrm>
            <a:off x="4683125" y="908050"/>
            <a:ext cx="4156075" cy="396875"/>
          </a:xfrm>
          <a:prstGeom prst="rect">
            <a:avLst/>
          </a:prstGeom>
          <a:noFill/>
          <a:ln w="25400">
            <a:noFill/>
            <a:miter lim="800000"/>
            <a:headEnd/>
            <a:tailEnd type="none" w="sm" len="sm"/>
          </a:ln>
        </p:spPr>
        <p:txBody>
          <a:bodyPr wrap="none">
            <a:spAutoFit/>
          </a:bodyPr>
          <a:lstStyle/>
          <a:p>
            <a:r>
              <a:rPr lang="fa-IR">
                <a:solidFill>
                  <a:srgbClr val="FF0000"/>
                </a:solidFill>
              </a:rPr>
              <a:t>نسبت باطله به ماده معدني </a:t>
            </a:r>
            <a:r>
              <a:rPr lang="en-US">
                <a:solidFill>
                  <a:srgbClr val="FF0000"/>
                </a:solidFill>
              </a:rPr>
              <a:t>Stripping Ratio</a:t>
            </a:r>
            <a:endParaRPr lang="fa-IR">
              <a:solidFill>
                <a:srgbClr val="FF0000"/>
              </a:solidFill>
            </a:endParaRPr>
          </a:p>
        </p:txBody>
      </p:sp>
      <p:sp>
        <p:nvSpPr>
          <p:cNvPr id="5126" name="Text Box 5"/>
          <p:cNvSpPr txBox="1">
            <a:spLocks noChangeArrowheads="1"/>
          </p:cNvSpPr>
          <p:nvPr/>
        </p:nvSpPr>
        <p:spPr bwMode="auto">
          <a:xfrm>
            <a:off x="2789238" y="1258888"/>
            <a:ext cx="5978525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>
                <a:solidFill>
                  <a:schemeClr val="accent2"/>
                </a:solidFill>
              </a:rPr>
              <a:t>نسبت باطله برداري اقتصادي </a:t>
            </a:r>
            <a:r>
              <a:rPr lang="en-US">
                <a:solidFill>
                  <a:schemeClr val="accent2"/>
                </a:solidFill>
              </a:rPr>
              <a:t>Economic Stripping Ratio </a:t>
            </a:r>
            <a:endParaRPr lang="fa-IR">
              <a:solidFill>
                <a:schemeClr val="accent2"/>
              </a:solidFill>
            </a:endParaRPr>
          </a:p>
          <a:p>
            <a:r>
              <a:rPr lang="fa-IR">
                <a:solidFill>
                  <a:schemeClr val="accent2"/>
                </a:solidFill>
              </a:rPr>
              <a:t>نسبت باطله برداري سربه سري </a:t>
            </a:r>
            <a:r>
              <a:rPr lang="en-US">
                <a:solidFill>
                  <a:schemeClr val="accent2"/>
                </a:solidFill>
              </a:rPr>
              <a:t>Break Even Stripping Ratio</a:t>
            </a:r>
          </a:p>
        </p:txBody>
      </p:sp>
      <p:sp>
        <p:nvSpPr>
          <p:cNvPr id="5127" name="Text Box 6"/>
          <p:cNvSpPr txBox="1">
            <a:spLocks noChangeArrowheads="1"/>
          </p:cNvSpPr>
          <p:nvPr/>
        </p:nvSpPr>
        <p:spPr bwMode="auto">
          <a:xfrm>
            <a:off x="2644775" y="115888"/>
            <a:ext cx="32956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0033CC"/>
                </a:solidFill>
              </a:rPr>
              <a:t>Open Pit mining</a:t>
            </a:r>
          </a:p>
        </p:txBody>
      </p:sp>
      <p:graphicFrame>
        <p:nvGraphicFramePr>
          <p:cNvPr id="51208" name="Object 8"/>
          <p:cNvGraphicFramePr>
            <a:graphicFrameLocks noChangeAspect="1"/>
          </p:cNvGraphicFramePr>
          <p:nvPr/>
        </p:nvGraphicFramePr>
        <p:xfrm>
          <a:off x="900113" y="2278063"/>
          <a:ext cx="2117725" cy="935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5" name="Equation" r:id="rId3" imgW="977760" imgH="431640" progId="Equation.3">
                  <p:embed/>
                </p:oleObj>
              </mc:Choice>
              <mc:Fallback>
                <p:oleObj name="Equation" r:id="rId3" imgW="977760" imgH="43164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0113" y="2278063"/>
                        <a:ext cx="2117725" cy="935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FF66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09" name="Object 9"/>
          <p:cNvGraphicFramePr>
            <a:graphicFrameLocks noChangeAspect="1"/>
          </p:cNvGraphicFramePr>
          <p:nvPr/>
        </p:nvGraphicFramePr>
        <p:xfrm>
          <a:off x="4600575" y="2563813"/>
          <a:ext cx="1627188" cy="433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6" name="Equation" r:id="rId5" imgW="761760" imgH="203040" progId="Equation.3">
                  <p:embed/>
                </p:oleObj>
              </mc:Choice>
              <mc:Fallback>
                <p:oleObj name="Equation" r:id="rId5" imgW="761760" imgH="20304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00575" y="2563813"/>
                        <a:ext cx="1627188" cy="4333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10" name="Text Box 10"/>
          <p:cNvSpPr txBox="1">
            <a:spLocks noChangeArrowheads="1"/>
          </p:cNvSpPr>
          <p:nvPr/>
        </p:nvSpPr>
        <p:spPr bwMode="auto">
          <a:xfrm>
            <a:off x="5576888" y="2205038"/>
            <a:ext cx="2386012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 type="none" w="sm" len="sm"/>
          </a:ln>
        </p:spPr>
        <p:txBody>
          <a:bodyPr wrap="none">
            <a:spAutoFit/>
          </a:bodyPr>
          <a:lstStyle/>
          <a:p>
            <a:r>
              <a:rPr lang="fa-IR" sz="1400">
                <a:solidFill>
                  <a:srgbClr val="006600"/>
                </a:solidFill>
              </a:rPr>
              <a:t>قيمت هر کيلوگرم فلز يا محصول نهايي</a:t>
            </a:r>
            <a:endParaRPr lang="en-US" sz="1400">
              <a:solidFill>
                <a:srgbClr val="006600"/>
              </a:solidFill>
            </a:endParaRPr>
          </a:p>
        </p:txBody>
      </p:sp>
      <p:sp>
        <p:nvSpPr>
          <p:cNvPr id="51211" name="Line 11"/>
          <p:cNvSpPr>
            <a:spLocks noChangeShapeType="1"/>
          </p:cNvSpPr>
          <p:nvPr/>
        </p:nvSpPr>
        <p:spPr bwMode="auto">
          <a:xfrm flipV="1">
            <a:off x="5651500" y="2493963"/>
            <a:ext cx="215900" cy="144462"/>
          </a:xfrm>
          <a:prstGeom prst="line">
            <a:avLst/>
          </a:prstGeom>
          <a:noFill/>
          <a:ln w="9525">
            <a:solidFill>
              <a:srgbClr val="CC330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fa-IR"/>
          </a:p>
        </p:txBody>
      </p:sp>
      <p:sp>
        <p:nvSpPr>
          <p:cNvPr id="51212" name="Line 12"/>
          <p:cNvSpPr>
            <a:spLocks noChangeShapeType="1"/>
          </p:cNvSpPr>
          <p:nvPr/>
        </p:nvSpPr>
        <p:spPr bwMode="auto">
          <a:xfrm>
            <a:off x="5795963" y="2998788"/>
            <a:ext cx="144462" cy="214312"/>
          </a:xfrm>
          <a:prstGeom prst="line">
            <a:avLst/>
          </a:prstGeom>
          <a:noFill/>
          <a:ln w="9525">
            <a:solidFill>
              <a:srgbClr val="CC330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fa-IR"/>
          </a:p>
        </p:txBody>
      </p:sp>
      <p:sp>
        <p:nvSpPr>
          <p:cNvPr id="51213" name="Text Box 13"/>
          <p:cNvSpPr txBox="1">
            <a:spLocks noChangeArrowheads="1"/>
          </p:cNvSpPr>
          <p:nvPr/>
        </p:nvSpPr>
        <p:spPr bwMode="auto">
          <a:xfrm>
            <a:off x="5080000" y="3141663"/>
            <a:ext cx="1592263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 type="none" w="sm" len="sm"/>
          </a:ln>
        </p:spPr>
        <p:txBody>
          <a:bodyPr wrap="none">
            <a:spAutoFit/>
          </a:bodyPr>
          <a:lstStyle/>
          <a:p>
            <a:r>
              <a:rPr lang="fa-IR" sz="1400">
                <a:solidFill>
                  <a:srgbClr val="006600"/>
                </a:solidFill>
              </a:rPr>
              <a:t>عيار ماده معدني (درصد)</a:t>
            </a:r>
            <a:endParaRPr lang="en-US" sz="1400">
              <a:solidFill>
                <a:srgbClr val="006600"/>
              </a:solidFill>
            </a:endParaRPr>
          </a:p>
        </p:txBody>
      </p:sp>
      <p:sp>
        <p:nvSpPr>
          <p:cNvPr id="51214" name="Line 14"/>
          <p:cNvSpPr>
            <a:spLocks noChangeShapeType="1"/>
          </p:cNvSpPr>
          <p:nvPr/>
        </p:nvSpPr>
        <p:spPr bwMode="auto">
          <a:xfrm flipV="1">
            <a:off x="6156325" y="2852738"/>
            <a:ext cx="287338" cy="1587"/>
          </a:xfrm>
          <a:prstGeom prst="line">
            <a:avLst/>
          </a:prstGeom>
          <a:noFill/>
          <a:ln w="9525">
            <a:solidFill>
              <a:srgbClr val="CC330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fa-IR"/>
          </a:p>
        </p:txBody>
      </p:sp>
      <p:sp>
        <p:nvSpPr>
          <p:cNvPr id="51215" name="Text Box 15"/>
          <p:cNvSpPr txBox="1">
            <a:spLocks noChangeArrowheads="1"/>
          </p:cNvSpPr>
          <p:nvPr/>
        </p:nvSpPr>
        <p:spPr bwMode="auto">
          <a:xfrm>
            <a:off x="6453188" y="2636838"/>
            <a:ext cx="2246312" cy="517525"/>
          </a:xfrm>
          <a:prstGeom prst="rect">
            <a:avLst/>
          </a:prstGeom>
          <a:noFill/>
          <a:ln w="9525" algn="ctr">
            <a:noFill/>
            <a:miter lim="800000"/>
            <a:headEnd/>
            <a:tailEnd type="none" w="sm" len="sm"/>
          </a:ln>
        </p:spPr>
        <p:txBody>
          <a:bodyPr wrap="none">
            <a:spAutoFit/>
          </a:bodyPr>
          <a:lstStyle/>
          <a:p>
            <a:r>
              <a:rPr lang="fa-IR" sz="1400">
                <a:solidFill>
                  <a:srgbClr val="006600"/>
                </a:solidFill>
              </a:rPr>
              <a:t>ميزان بازيابي فلز يا کاني</a:t>
            </a:r>
          </a:p>
          <a:p>
            <a:r>
              <a:rPr lang="fa-IR" sz="1400">
                <a:solidFill>
                  <a:srgbClr val="006600"/>
                </a:solidFill>
              </a:rPr>
              <a:t>پس از مراحل تغليظ, ذوب و پالايش</a:t>
            </a:r>
            <a:endParaRPr lang="en-US" sz="1400">
              <a:solidFill>
                <a:srgbClr val="006600"/>
              </a:solidFill>
            </a:endParaRPr>
          </a:p>
        </p:txBody>
      </p:sp>
      <p:graphicFrame>
        <p:nvGraphicFramePr>
          <p:cNvPr id="51216" name="Object 16"/>
          <p:cNvGraphicFramePr>
            <a:graphicFrameLocks noChangeAspect="1"/>
          </p:cNvGraphicFramePr>
          <p:nvPr/>
        </p:nvGraphicFramePr>
        <p:xfrm>
          <a:off x="2484438" y="3789363"/>
          <a:ext cx="3025775" cy="935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7" name="Equation" r:id="rId7" imgW="1396800" imgH="431640" progId="Equation.3">
                  <p:embed/>
                </p:oleObj>
              </mc:Choice>
              <mc:Fallback>
                <p:oleObj name="Equation" r:id="rId7" imgW="1396800" imgH="43164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4438" y="3789363"/>
                        <a:ext cx="3025775" cy="935037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FF66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34" name="TextBox 14"/>
          <p:cNvSpPr txBox="1">
            <a:spLocks noChangeArrowheads="1"/>
          </p:cNvSpPr>
          <p:nvPr/>
        </p:nvSpPr>
        <p:spPr bwMode="auto">
          <a:xfrm>
            <a:off x="0" y="0"/>
            <a:ext cx="15001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>
                <a:solidFill>
                  <a:srgbClr val="E7F9FD"/>
                </a:solidFill>
                <a:latin typeface="Viner Hand ITC" pitchFamily="66" charset="0"/>
              </a:rPr>
              <a:t>USFI</a:t>
            </a:r>
            <a:endParaRPr lang="fa-IR" sz="3200">
              <a:solidFill>
                <a:srgbClr val="E7F9FD"/>
              </a:solidFill>
              <a:latin typeface="Viner Hand ITC" pitchFamily="66" charset="0"/>
            </a:endParaRPr>
          </a:p>
        </p:txBody>
      </p:sp>
      <p:sp>
        <p:nvSpPr>
          <p:cNvPr id="5135" name="TextBox 14"/>
          <p:cNvSpPr txBox="1">
            <a:spLocks noChangeArrowheads="1"/>
          </p:cNvSpPr>
          <p:nvPr/>
        </p:nvSpPr>
        <p:spPr bwMode="auto">
          <a:xfrm>
            <a:off x="0" y="0"/>
            <a:ext cx="15001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>
                <a:solidFill>
                  <a:srgbClr val="E7F9FD"/>
                </a:solidFill>
                <a:latin typeface="Viner Hand ITC" pitchFamily="66" charset="0"/>
              </a:rPr>
              <a:t>USFI</a:t>
            </a:r>
            <a:endParaRPr lang="fa-IR" sz="3200">
              <a:solidFill>
                <a:srgbClr val="E7F9FD"/>
              </a:solidFill>
              <a:latin typeface="Viner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1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1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1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51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51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51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51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0" grpId="0"/>
      <p:bldP spid="51211" grpId="0" animBg="1"/>
      <p:bldP spid="51212" grpId="0" animBg="1"/>
      <p:bldP spid="51213" grpId="0"/>
      <p:bldP spid="51214" grpId="0" animBg="1"/>
      <p:bldP spid="512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Rectangle 4"/>
          <p:cNvSpPr>
            <a:spLocks noChangeArrowheads="1"/>
          </p:cNvSpPr>
          <p:nvPr/>
        </p:nvSpPr>
        <p:spPr bwMode="auto">
          <a:xfrm>
            <a:off x="4683125" y="908050"/>
            <a:ext cx="4156075" cy="396875"/>
          </a:xfrm>
          <a:prstGeom prst="rect">
            <a:avLst/>
          </a:prstGeom>
          <a:noFill/>
          <a:ln w="25400">
            <a:noFill/>
            <a:miter lim="800000"/>
            <a:headEnd/>
            <a:tailEnd type="none" w="sm" len="sm"/>
          </a:ln>
        </p:spPr>
        <p:txBody>
          <a:bodyPr wrap="none">
            <a:spAutoFit/>
          </a:bodyPr>
          <a:lstStyle/>
          <a:p>
            <a:r>
              <a:rPr lang="fa-IR">
                <a:solidFill>
                  <a:srgbClr val="FF0000"/>
                </a:solidFill>
              </a:rPr>
              <a:t>نسبت باطله به ماده معدني </a:t>
            </a:r>
            <a:r>
              <a:rPr lang="en-US">
                <a:solidFill>
                  <a:srgbClr val="FF0000"/>
                </a:solidFill>
              </a:rPr>
              <a:t>Stripping Ratio</a:t>
            </a:r>
            <a:endParaRPr lang="fa-IR">
              <a:solidFill>
                <a:srgbClr val="FF0000"/>
              </a:solidFill>
            </a:endParaRPr>
          </a:p>
        </p:txBody>
      </p:sp>
      <p:sp>
        <p:nvSpPr>
          <p:cNvPr id="6150" name="Text Box 5"/>
          <p:cNvSpPr txBox="1">
            <a:spLocks noChangeArrowheads="1"/>
          </p:cNvSpPr>
          <p:nvPr/>
        </p:nvSpPr>
        <p:spPr bwMode="auto">
          <a:xfrm>
            <a:off x="2789238" y="1258888"/>
            <a:ext cx="5978525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>
                <a:solidFill>
                  <a:schemeClr val="accent2"/>
                </a:solidFill>
              </a:rPr>
              <a:t>نسبت باطله برداري اقتصادي </a:t>
            </a:r>
            <a:r>
              <a:rPr lang="en-US">
                <a:solidFill>
                  <a:schemeClr val="accent2"/>
                </a:solidFill>
              </a:rPr>
              <a:t>Economic Stripping Ratio </a:t>
            </a:r>
            <a:endParaRPr lang="fa-IR">
              <a:solidFill>
                <a:schemeClr val="accent2"/>
              </a:solidFill>
            </a:endParaRPr>
          </a:p>
          <a:p>
            <a:r>
              <a:rPr lang="fa-IR">
                <a:solidFill>
                  <a:schemeClr val="accent2"/>
                </a:solidFill>
              </a:rPr>
              <a:t>نسبت باطله برداري سربه سري </a:t>
            </a:r>
            <a:r>
              <a:rPr lang="en-US">
                <a:solidFill>
                  <a:schemeClr val="accent2"/>
                </a:solidFill>
              </a:rPr>
              <a:t>Break Even Stripping Ratio</a:t>
            </a:r>
          </a:p>
        </p:txBody>
      </p:sp>
      <p:sp>
        <p:nvSpPr>
          <p:cNvPr id="6151" name="Text Box 6"/>
          <p:cNvSpPr txBox="1">
            <a:spLocks noChangeArrowheads="1"/>
          </p:cNvSpPr>
          <p:nvPr/>
        </p:nvSpPr>
        <p:spPr bwMode="auto">
          <a:xfrm>
            <a:off x="2644775" y="115888"/>
            <a:ext cx="32956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0033CC"/>
                </a:solidFill>
              </a:rPr>
              <a:t>Open Pit mining</a:t>
            </a:r>
          </a:p>
        </p:txBody>
      </p:sp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5775325" y="1979613"/>
            <a:ext cx="292100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 type="none" w="sm" len="sm"/>
          </a:ln>
        </p:spPr>
        <p:txBody>
          <a:bodyPr wrap="none">
            <a:spAutoFit/>
          </a:bodyPr>
          <a:lstStyle/>
          <a:p>
            <a:r>
              <a:rPr lang="fa-IR"/>
              <a:t>رسم خط باطله برداري سربه سري</a:t>
            </a:r>
            <a:endParaRPr lang="en-US"/>
          </a:p>
        </p:txBody>
      </p:sp>
      <p:sp>
        <p:nvSpPr>
          <p:cNvPr id="52232" name="Line 8"/>
          <p:cNvSpPr>
            <a:spLocks noChangeShapeType="1"/>
          </p:cNvSpPr>
          <p:nvPr/>
        </p:nvSpPr>
        <p:spPr bwMode="auto">
          <a:xfrm flipV="1">
            <a:off x="1908175" y="2924175"/>
            <a:ext cx="0" cy="20177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fa-IR"/>
          </a:p>
        </p:txBody>
      </p:sp>
      <p:sp>
        <p:nvSpPr>
          <p:cNvPr id="52233" name="Line 9"/>
          <p:cNvSpPr>
            <a:spLocks noChangeShapeType="1"/>
          </p:cNvSpPr>
          <p:nvPr/>
        </p:nvSpPr>
        <p:spPr bwMode="auto">
          <a:xfrm>
            <a:off x="1908175" y="4941888"/>
            <a:ext cx="40322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fa-IR"/>
          </a:p>
        </p:txBody>
      </p:sp>
      <p:graphicFrame>
        <p:nvGraphicFramePr>
          <p:cNvPr id="52234" name="Object 10"/>
          <p:cNvGraphicFramePr>
            <a:graphicFrameLocks noChangeAspect="1"/>
          </p:cNvGraphicFramePr>
          <p:nvPr/>
        </p:nvGraphicFramePr>
        <p:xfrm>
          <a:off x="1187450" y="2686050"/>
          <a:ext cx="622300" cy="273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9" name="Equation" r:id="rId3" imgW="406080" imgH="177480" progId="Equation.3">
                  <p:embed/>
                </p:oleObj>
              </mc:Choice>
              <mc:Fallback>
                <p:oleObj name="Equation" r:id="rId3" imgW="406080" imgH="17748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7450" y="2686050"/>
                        <a:ext cx="622300" cy="273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99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235" name="Object 11"/>
          <p:cNvGraphicFramePr>
            <a:graphicFrameLocks noChangeAspect="1"/>
          </p:cNvGraphicFramePr>
          <p:nvPr/>
        </p:nvGraphicFramePr>
        <p:xfrm>
          <a:off x="5435600" y="5013325"/>
          <a:ext cx="304800" cy="360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0" name="Equation" r:id="rId5" imgW="139680" imgH="164880" progId="Equation.3">
                  <p:embed/>
                </p:oleObj>
              </mc:Choice>
              <mc:Fallback>
                <p:oleObj name="Equation" r:id="rId5" imgW="139680" imgH="16488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5013325"/>
                        <a:ext cx="304800" cy="360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236" name="Object 12"/>
          <p:cNvGraphicFramePr>
            <a:graphicFrameLocks noChangeAspect="1"/>
          </p:cNvGraphicFramePr>
          <p:nvPr/>
        </p:nvGraphicFramePr>
        <p:xfrm>
          <a:off x="2700338" y="5661025"/>
          <a:ext cx="3025775" cy="935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1" name="Equation" r:id="rId7" imgW="1396800" imgH="431640" progId="Equation.3">
                  <p:embed/>
                </p:oleObj>
              </mc:Choice>
              <mc:Fallback>
                <p:oleObj name="Equation" r:id="rId7" imgW="1396800" imgH="43164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00338" y="5661025"/>
                        <a:ext cx="3025775" cy="935038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FF66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237" name="Line 13"/>
          <p:cNvSpPr>
            <a:spLocks noChangeShapeType="1"/>
          </p:cNvSpPr>
          <p:nvPr/>
        </p:nvSpPr>
        <p:spPr bwMode="auto">
          <a:xfrm flipV="1">
            <a:off x="2484438" y="2924175"/>
            <a:ext cx="2374900" cy="2017713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none" w="sm" len="sm"/>
          </a:ln>
        </p:spPr>
        <p:txBody>
          <a:bodyPr/>
          <a:lstStyle/>
          <a:p>
            <a:endParaRPr lang="fa-IR"/>
          </a:p>
        </p:txBody>
      </p:sp>
      <p:sp>
        <p:nvSpPr>
          <p:cNvPr id="6156" name="TextBox 14"/>
          <p:cNvSpPr txBox="1">
            <a:spLocks noChangeArrowheads="1"/>
          </p:cNvSpPr>
          <p:nvPr/>
        </p:nvSpPr>
        <p:spPr bwMode="auto">
          <a:xfrm>
            <a:off x="0" y="0"/>
            <a:ext cx="15001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>
                <a:solidFill>
                  <a:srgbClr val="E7F9FD"/>
                </a:solidFill>
                <a:latin typeface="Viner Hand ITC" pitchFamily="66" charset="0"/>
              </a:rPr>
              <a:t>USFI</a:t>
            </a:r>
            <a:endParaRPr lang="fa-IR" sz="3200">
              <a:solidFill>
                <a:srgbClr val="E7F9FD"/>
              </a:solidFill>
              <a:latin typeface="Viner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2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2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2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2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52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52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52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1" grpId="0"/>
      <p:bldP spid="52232" grpId="0" animBg="1"/>
      <p:bldP spid="52233" grpId="0" animBg="1"/>
      <p:bldP spid="5223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9" name="Rectangle 4"/>
          <p:cNvSpPr>
            <a:spLocks noChangeArrowheads="1"/>
          </p:cNvSpPr>
          <p:nvPr/>
        </p:nvSpPr>
        <p:spPr bwMode="auto">
          <a:xfrm>
            <a:off x="4683125" y="908050"/>
            <a:ext cx="4156075" cy="396875"/>
          </a:xfrm>
          <a:prstGeom prst="rect">
            <a:avLst/>
          </a:prstGeom>
          <a:noFill/>
          <a:ln w="25400">
            <a:noFill/>
            <a:miter lim="800000"/>
            <a:headEnd/>
            <a:tailEnd type="none" w="sm" len="sm"/>
          </a:ln>
        </p:spPr>
        <p:txBody>
          <a:bodyPr wrap="none">
            <a:spAutoFit/>
          </a:bodyPr>
          <a:lstStyle/>
          <a:p>
            <a:r>
              <a:rPr lang="fa-IR">
                <a:solidFill>
                  <a:srgbClr val="FF0000"/>
                </a:solidFill>
              </a:rPr>
              <a:t>نسبت باطله به ماده معدني </a:t>
            </a:r>
            <a:r>
              <a:rPr lang="en-US">
                <a:solidFill>
                  <a:srgbClr val="FF0000"/>
                </a:solidFill>
              </a:rPr>
              <a:t>Stripping Ratio</a:t>
            </a:r>
            <a:endParaRPr lang="fa-IR">
              <a:solidFill>
                <a:srgbClr val="FF0000"/>
              </a:solidFill>
            </a:endParaRPr>
          </a:p>
        </p:txBody>
      </p:sp>
      <p:sp>
        <p:nvSpPr>
          <p:cNvPr id="7180" name="Text Box 5"/>
          <p:cNvSpPr txBox="1">
            <a:spLocks noChangeArrowheads="1"/>
          </p:cNvSpPr>
          <p:nvPr/>
        </p:nvSpPr>
        <p:spPr bwMode="auto">
          <a:xfrm>
            <a:off x="514350" y="1258888"/>
            <a:ext cx="8253413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>
                <a:solidFill>
                  <a:schemeClr val="accent2"/>
                </a:solidFill>
              </a:rPr>
              <a:t>نسبت باطله برداري لحظه اي </a:t>
            </a:r>
            <a:r>
              <a:rPr lang="en-US">
                <a:solidFill>
                  <a:schemeClr val="accent2"/>
                </a:solidFill>
              </a:rPr>
              <a:t>Instantaneous OR Incremental  Stripping Ratio </a:t>
            </a:r>
            <a:endParaRPr lang="fa-IR">
              <a:solidFill>
                <a:schemeClr val="accent2"/>
              </a:solidFill>
            </a:endParaRPr>
          </a:p>
        </p:txBody>
      </p:sp>
      <p:sp>
        <p:nvSpPr>
          <p:cNvPr id="7181" name="Text Box 6"/>
          <p:cNvSpPr txBox="1">
            <a:spLocks noChangeArrowheads="1"/>
          </p:cNvSpPr>
          <p:nvPr/>
        </p:nvSpPr>
        <p:spPr bwMode="auto">
          <a:xfrm>
            <a:off x="2644775" y="115888"/>
            <a:ext cx="32956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0033CC"/>
                </a:solidFill>
              </a:rPr>
              <a:t>Open Pit mining</a:t>
            </a:r>
          </a:p>
        </p:txBody>
      </p:sp>
      <p:sp>
        <p:nvSpPr>
          <p:cNvPr id="67591" name="Freeform 7"/>
          <p:cNvSpPr>
            <a:spLocks/>
          </p:cNvSpPr>
          <p:nvPr/>
        </p:nvSpPr>
        <p:spPr bwMode="auto">
          <a:xfrm>
            <a:off x="800100" y="2132013"/>
            <a:ext cx="3713163" cy="1587"/>
          </a:xfrm>
          <a:custGeom>
            <a:avLst/>
            <a:gdLst>
              <a:gd name="T0" fmla="*/ 0 w 2339"/>
              <a:gd name="T1" fmla="*/ 0 h 1"/>
              <a:gd name="T2" fmla="*/ 2339 w 2339"/>
              <a:gd name="T3" fmla="*/ 1 h 1"/>
              <a:gd name="T4" fmla="*/ 0 60000 65536"/>
              <a:gd name="T5" fmla="*/ 0 60000 65536"/>
              <a:gd name="T6" fmla="*/ 0 w 2339"/>
              <a:gd name="T7" fmla="*/ 0 h 1"/>
              <a:gd name="T8" fmla="*/ 2339 w 2339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339" h="1">
                <a:moveTo>
                  <a:pt x="0" y="0"/>
                </a:moveTo>
                <a:lnTo>
                  <a:pt x="2339" y="1"/>
                </a:ln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 type="none" w="sm" len="sm"/>
          </a:ln>
        </p:spPr>
        <p:txBody>
          <a:bodyPr/>
          <a:lstStyle/>
          <a:p>
            <a:endParaRPr lang="fa-IR"/>
          </a:p>
        </p:txBody>
      </p:sp>
      <p:sp>
        <p:nvSpPr>
          <p:cNvPr id="67592" name="Freeform 8" descr="Sand"/>
          <p:cNvSpPr>
            <a:spLocks/>
          </p:cNvSpPr>
          <p:nvPr/>
        </p:nvSpPr>
        <p:spPr bwMode="auto">
          <a:xfrm rot="1397889">
            <a:off x="2051050" y="2133600"/>
            <a:ext cx="935038" cy="1587500"/>
          </a:xfrm>
          <a:custGeom>
            <a:avLst/>
            <a:gdLst>
              <a:gd name="T0" fmla="*/ 0 w 589"/>
              <a:gd name="T1" fmla="*/ 1000 h 1000"/>
              <a:gd name="T2" fmla="*/ 0 w 589"/>
              <a:gd name="T3" fmla="*/ 93 h 1000"/>
              <a:gd name="T4" fmla="*/ 147 w 589"/>
              <a:gd name="T5" fmla="*/ 13 h 1000"/>
              <a:gd name="T6" fmla="*/ 385 w 589"/>
              <a:gd name="T7" fmla="*/ 13 h 1000"/>
              <a:gd name="T8" fmla="*/ 412 w 589"/>
              <a:gd name="T9" fmla="*/ 22 h 1000"/>
              <a:gd name="T10" fmla="*/ 440 w 589"/>
              <a:gd name="T11" fmla="*/ 40 h 1000"/>
              <a:gd name="T12" fmla="*/ 495 w 589"/>
              <a:gd name="T13" fmla="*/ 58 h 1000"/>
              <a:gd name="T14" fmla="*/ 550 w 589"/>
              <a:gd name="T15" fmla="*/ 122 h 1000"/>
              <a:gd name="T16" fmla="*/ 589 w 589"/>
              <a:gd name="T17" fmla="*/ 1000 h 1000"/>
              <a:gd name="T18" fmla="*/ 0 w 589"/>
              <a:gd name="T19" fmla="*/ 1000 h 10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589"/>
              <a:gd name="T31" fmla="*/ 0 h 1000"/>
              <a:gd name="T32" fmla="*/ 589 w 589"/>
              <a:gd name="T33" fmla="*/ 1000 h 10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589" h="1000">
                <a:moveTo>
                  <a:pt x="0" y="1000"/>
                </a:moveTo>
                <a:lnTo>
                  <a:pt x="0" y="93"/>
                </a:lnTo>
                <a:cubicBezTo>
                  <a:pt x="44" y="52"/>
                  <a:pt x="82" y="13"/>
                  <a:pt x="147" y="13"/>
                </a:cubicBezTo>
                <a:cubicBezTo>
                  <a:pt x="244" y="0"/>
                  <a:pt x="279" y="5"/>
                  <a:pt x="385" y="13"/>
                </a:cubicBezTo>
                <a:cubicBezTo>
                  <a:pt x="394" y="16"/>
                  <a:pt x="403" y="18"/>
                  <a:pt x="412" y="22"/>
                </a:cubicBezTo>
                <a:cubicBezTo>
                  <a:pt x="422" y="27"/>
                  <a:pt x="430" y="36"/>
                  <a:pt x="440" y="40"/>
                </a:cubicBezTo>
                <a:cubicBezTo>
                  <a:pt x="458" y="48"/>
                  <a:pt x="495" y="58"/>
                  <a:pt x="495" y="58"/>
                </a:cubicBezTo>
                <a:cubicBezTo>
                  <a:pt x="519" y="84"/>
                  <a:pt x="550" y="80"/>
                  <a:pt x="550" y="122"/>
                </a:cubicBezTo>
                <a:lnTo>
                  <a:pt x="589" y="1000"/>
                </a:lnTo>
                <a:lnTo>
                  <a:pt x="0" y="1000"/>
                </a:lnTo>
                <a:close/>
              </a:path>
            </a:pathLst>
          </a:cu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 type="none" w="sm" len="sm"/>
          </a:ln>
        </p:spPr>
        <p:txBody>
          <a:bodyPr/>
          <a:lstStyle/>
          <a:p>
            <a:endParaRPr lang="fa-IR"/>
          </a:p>
        </p:txBody>
      </p:sp>
      <p:sp>
        <p:nvSpPr>
          <p:cNvPr id="67596" name="Freeform 12"/>
          <p:cNvSpPr>
            <a:spLocks/>
          </p:cNvSpPr>
          <p:nvPr/>
        </p:nvSpPr>
        <p:spPr bwMode="auto">
          <a:xfrm>
            <a:off x="1335088" y="2119313"/>
            <a:ext cx="2424112" cy="914400"/>
          </a:xfrm>
          <a:custGeom>
            <a:avLst/>
            <a:gdLst>
              <a:gd name="T0" fmla="*/ 0 w 1527"/>
              <a:gd name="T1" fmla="*/ 0 h 576"/>
              <a:gd name="T2" fmla="*/ 402 w 1527"/>
              <a:gd name="T3" fmla="*/ 558 h 576"/>
              <a:gd name="T4" fmla="*/ 978 w 1527"/>
              <a:gd name="T5" fmla="*/ 576 h 576"/>
              <a:gd name="T6" fmla="*/ 1527 w 1527"/>
              <a:gd name="T7" fmla="*/ 18 h 576"/>
              <a:gd name="T8" fmla="*/ 0 60000 65536"/>
              <a:gd name="T9" fmla="*/ 0 60000 65536"/>
              <a:gd name="T10" fmla="*/ 0 60000 65536"/>
              <a:gd name="T11" fmla="*/ 0 60000 65536"/>
              <a:gd name="T12" fmla="*/ 0 w 1527"/>
              <a:gd name="T13" fmla="*/ 0 h 576"/>
              <a:gd name="T14" fmla="*/ 1527 w 1527"/>
              <a:gd name="T15" fmla="*/ 576 h 57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527" h="576">
                <a:moveTo>
                  <a:pt x="0" y="0"/>
                </a:moveTo>
                <a:lnTo>
                  <a:pt x="402" y="558"/>
                </a:lnTo>
                <a:lnTo>
                  <a:pt x="978" y="576"/>
                </a:lnTo>
                <a:lnTo>
                  <a:pt x="1527" y="18"/>
                </a:lnTo>
              </a:path>
            </a:pathLst>
          </a:custGeom>
          <a:noFill/>
          <a:ln w="25400">
            <a:solidFill>
              <a:schemeClr val="accent2"/>
            </a:solidFill>
            <a:prstDash val="dash"/>
            <a:round/>
            <a:headEnd/>
            <a:tailEnd type="none" w="sm" len="sm"/>
          </a:ln>
        </p:spPr>
        <p:txBody>
          <a:bodyPr/>
          <a:lstStyle/>
          <a:p>
            <a:endParaRPr lang="fa-IR"/>
          </a:p>
        </p:txBody>
      </p:sp>
      <p:sp>
        <p:nvSpPr>
          <p:cNvPr id="67597" name="Freeform 13"/>
          <p:cNvSpPr>
            <a:spLocks/>
          </p:cNvSpPr>
          <p:nvPr/>
        </p:nvSpPr>
        <p:spPr bwMode="auto">
          <a:xfrm>
            <a:off x="1074738" y="2105025"/>
            <a:ext cx="2900362" cy="1230313"/>
          </a:xfrm>
          <a:custGeom>
            <a:avLst/>
            <a:gdLst>
              <a:gd name="T0" fmla="*/ 0 w 1827"/>
              <a:gd name="T1" fmla="*/ 0 h 775"/>
              <a:gd name="T2" fmla="*/ 518 w 1827"/>
              <a:gd name="T3" fmla="*/ 757 h 775"/>
              <a:gd name="T4" fmla="*/ 1094 w 1827"/>
              <a:gd name="T5" fmla="*/ 775 h 775"/>
              <a:gd name="T6" fmla="*/ 1827 w 1827"/>
              <a:gd name="T7" fmla="*/ 26 h 775"/>
              <a:gd name="T8" fmla="*/ 0 60000 65536"/>
              <a:gd name="T9" fmla="*/ 0 60000 65536"/>
              <a:gd name="T10" fmla="*/ 0 60000 65536"/>
              <a:gd name="T11" fmla="*/ 0 60000 65536"/>
              <a:gd name="T12" fmla="*/ 0 w 1827"/>
              <a:gd name="T13" fmla="*/ 0 h 775"/>
              <a:gd name="T14" fmla="*/ 1827 w 1827"/>
              <a:gd name="T15" fmla="*/ 775 h 77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827" h="775">
                <a:moveTo>
                  <a:pt x="0" y="0"/>
                </a:moveTo>
                <a:lnTo>
                  <a:pt x="518" y="757"/>
                </a:lnTo>
                <a:lnTo>
                  <a:pt x="1094" y="775"/>
                </a:lnTo>
                <a:lnTo>
                  <a:pt x="1827" y="26"/>
                </a:lnTo>
              </a:path>
            </a:pathLst>
          </a:custGeom>
          <a:noFill/>
          <a:ln w="25400">
            <a:solidFill>
              <a:schemeClr val="accent2"/>
            </a:solidFill>
            <a:prstDash val="dash"/>
            <a:round/>
            <a:headEnd/>
            <a:tailEnd type="none" w="sm" len="sm"/>
          </a:ln>
        </p:spPr>
        <p:txBody>
          <a:bodyPr/>
          <a:lstStyle/>
          <a:p>
            <a:endParaRPr lang="fa-IR"/>
          </a:p>
        </p:txBody>
      </p:sp>
      <p:graphicFrame>
        <p:nvGraphicFramePr>
          <p:cNvPr id="67599" name="Object 15"/>
          <p:cNvGraphicFramePr>
            <a:graphicFrameLocks noChangeAspect="1"/>
          </p:cNvGraphicFramePr>
          <p:nvPr/>
        </p:nvGraphicFramePr>
        <p:xfrm>
          <a:off x="827088" y="1773238"/>
          <a:ext cx="341312" cy="369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9" name="Equation" r:id="rId4" imgW="152280" imgH="164880" progId="Equation.3">
                  <p:embed/>
                </p:oleObj>
              </mc:Choice>
              <mc:Fallback>
                <p:oleObj name="Equation" r:id="rId4" imgW="152280" imgH="16488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088" y="1773238"/>
                        <a:ext cx="341312" cy="3698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600" name="Object 16"/>
          <p:cNvGraphicFramePr>
            <a:graphicFrameLocks noChangeAspect="1"/>
          </p:cNvGraphicFramePr>
          <p:nvPr/>
        </p:nvGraphicFramePr>
        <p:xfrm>
          <a:off x="1258888" y="1773238"/>
          <a:ext cx="341312" cy="369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0" name="Equation" r:id="rId6" imgW="152280" imgH="164880" progId="Equation.3">
                  <p:embed/>
                </p:oleObj>
              </mc:Choice>
              <mc:Fallback>
                <p:oleObj name="Equation" r:id="rId6" imgW="152280" imgH="16488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8888" y="1773238"/>
                        <a:ext cx="341312" cy="3698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601" name="Object 17"/>
          <p:cNvGraphicFramePr>
            <a:graphicFrameLocks noChangeAspect="1"/>
          </p:cNvGraphicFramePr>
          <p:nvPr/>
        </p:nvGraphicFramePr>
        <p:xfrm>
          <a:off x="3563938" y="1773238"/>
          <a:ext cx="341312" cy="369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1" name="Equation" r:id="rId8" imgW="152280" imgH="164880" progId="Equation.3">
                  <p:embed/>
                </p:oleObj>
              </mc:Choice>
              <mc:Fallback>
                <p:oleObj name="Equation" r:id="rId8" imgW="152280" imgH="16488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3938" y="1773238"/>
                        <a:ext cx="341312" cy="3698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602" name="Object 18"/>
          <p:cNvGraphicFramePr>
            <a:graphicFrameLocks noChangeAspect="1"/>
          </p:cNvGraphicFramePr>
          <p:nvPr/>
        </p:nvGraphicFramePr>
        <p:xfrm>
          <a:off x="3910013" y="1773238"/>
          <a:ext cx="369887" cy="369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2" name="Equation" r:id="rId10" imgW="164880" imgH="164880" progId="Equation.3">
                  <p:embed/>
                </p:oleObj>
              </mc:Choice>
              <mc:Fallback>
                <p:oleObj name="Equation" r:id="rId10" imgW="164880" imgH="16488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0013" y="1773238"/>
                        <a:ext cx="369887" cy="3698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603" name="Object 19"/>
          <p:cNvGraphicFramePr>
            <a:graphicFrameLocks noChangeAspect="1"/>
          </p:cNvGraphicFramePr>
          <p:nvPr/>
        </p:nvGraphicFramePr>
        <p:xfrm>
          <a:off x="2830513" y="3270250"/>
          <a:ext cx="368300" cy="398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3" name="Equation" r:id="rId12" imgW="164880" imgH="177480" progId="Equation.3">
                  <p:embed/>
                </p:oleObj>
              </mc:Choice>
              <mc:Fallback>
                <p:oleObj name="Equation" r:id="rId12" imgW="164880" imgH="17748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0513" y="3270250"/>
                        <a:ext cx="368300" cy="398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604" name="Object 20"/>
          <p:cNvGraphicFramePr>
            <a:graphicFrameLocks noChangeAspect="1"/>
          </p:cNvGraphicFramePr>
          <p:nvPr/>
        </p:nvGraphicFramePr>
        <p:xfrm>
          <a:off x="1547813" y="3270250"/>
          <a:ext cx="341312" cy="398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4" name="Equation" r:id="rId14" imgW="152280" imgH="177480" progId="Equation.3">
                  <p:embed/>
                </p:oleObj>
              </mc:Choice>
              <mc:Fallback>
                <p:oleObj name="Equation" r:id="rId14" imgW="152280" imgH="17748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7813" y="3270250"/>
                        <a:ext cx="341312" cy="398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605" name="Object 21"/>
          <p:cNvGraphicFramePr>
            <a:graphicFrameLocks noChangeAspect="1"/>
          </p:cNvGraphicFramePr>
          <p:nvPr/>
        </p:nvGraphicFramePr>
        <p:xfrm>
          <a:off x="1820863" y="2349500"/>
          <a:ext cx="369887" cy="369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5" name="Equation" r:id="rId16" imgW="164880" imgH="164880" progId="Equation.3">
                  <p:embed/>
                </p:oleObj>
              </mc:Choice>
              <mc:Fallback>
                <p:oleObj name="Equation" r:id="rId16" imgW="164880" imgH="16488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0863" y="2349500"/>
                        <a:ext cx="369887" cy="3698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606" name="Object 22"/>
          <p:cNvGraphicFramePr>
            <a:graphicFrameLocks noChangeAspect="1"/>
          </p:cNvGraphicFramePr>
          <p:nvPr/>
        </p:nvGraphicFramePr>
        <p:xfrm>
          <a:off x="2743200" y="2349500"/>
          <a:ext cx="398463" cy="369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6" name="Equation" r:id="rId18" imgW="177480" imgH="164880" progId="Equation.3">
                  <p:embed/>
                </p:oleObj>
              </mc:Choice>
              <mc:Fallback>
                <p:oleObj name="Equation" r:id="rId18" imgW="177480" imgH="16488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0" y="2349500"/>
                        <a:ext cx="398463" cy="3698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607" name="Object 23"/>
          <p:cNvGraphicFramePr>
            <a:graphicFrameLocks noChangeAspect="1"/>
          </p:cNvGraphicFramePr>
          <p:nvPr/>
        </p:nvGraphicFramePr>
        <p:xfrm>
          <a:off x="3924300" y="3789363"/>
          <a:ext cx="2949575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7" name="Equation" r:id="rId20" imgW="1434960" imgH="393480" progId="Equation.3">
                  <p:embed/>
                </p:oleObj>
              </mc:Choice>
              <mc:Fallback>
                <p:oleObj name="Equation" r:id="rId20" imgW="1434960" imgH="393480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4300" y="3789363"/>
                        <a:ext cx="2949575" cy="809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86" name="TextBox 14"/>
          <p:cNvSpPr txBox="1">
            <a:spLocks noChangeArrowheads="1"/>
          </p:cNvSpPr>
          <p:nvPr/>
        </p:nvSpPr>
        <p:spPr bwMode="auto">
          <a:xfrm>
            <a:off x="0" y="0"/>
            <a:ext cx="15001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>
                <a:solidFill>
                  <a:srgbClr val="E7F9FD"/>
                </a:solidFill>
                <a:latin typeface="Viner Hand ITC" pitchFamily="66" charset="0"/>
              </a:rPr>
              <a:t>USFI</a:t>
            </a:r>
            <a:endParaRPr lang="fa-IR" sz="3200">
              <a:solidFill>
                <a:srgbClr val="E7F9FD"/>
              </a:solidFill>
              <a:latin typeface="Viner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7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7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7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67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7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7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7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67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67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67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67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67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1" grpId="0" animBg="1"/>
      <p:bldP spid="67592" grpId="0" animBg="1"/>
      <p:bldP spid="67596" grpId="0" animBg="1"/>
      <p:bldP spid="6759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8" name="Rectangle 4"/>
          <p:cNvSpPr>
            <a:spLocks noChangeArrowheads="1"/>
          </p:cNvSpPr>
          <p:nvPr/>
        </p:nvSpPr>
        <p:spPr bwMode="auto">
          <a:xfrm>
            <a:off x="4683125" y="908050"/>
            <a:ext cx="4156075" cy="396875"/>
          </a:xfrm>
          <a:prstGeom prst="rect">
            <a:avLst/>
          </a:prstGeom>
          <a:noFill/>
          <a:ln w="25400">
            <a:noFill/>
            <a:miter lim="800000"/>
            <a:headEnd/>
            <a:tailEnd type="none" w="sm" len="sm"/>
          </a:ln>
        </p:spPr>
        <p:txBody>
          <a:bodyPr wrap="none">
            <a:spAutoFit/>
          </a:bodyPr>
          <a:lstStyle/>
          <a:p>
            <a:r>
              <a:rPr lang="fa-IR">
                <a:solidFill>
                  <a:srgbClr val="FF0000"/>
                </a:solidFill>
              </a:rPr>
              <a:t>نسبت باطله به ماده معدني </a:t>
            </a:r>
            <a:r>
              <a:rPr lang="en-US">
                <a:solidFill>
                  <a:srgbClr val="FF0000"/>
                </a:solidFill>
              </a:rPr>
              <a:t>Stripping Ratio</a:t>
            </a:r>
            <a:endParaRPr lang="fa-IR">
              <a:solidFill>
                <a:srgbClr val="FF0000"/>
              </a:solidFill>
            </a:endParaRPr>
          </a:p>
        </p:txBody>
      </p:sp>
      <p:sp>
        <p:nvSpPr>
          <p:cNvPr id="8199" name="Text Box 5"/>
          <p:cNvSpPr txBox="1">
            <a:spLocks noChangeArrowheads="1"/>
          </p:cNvSpPr>
          <p:nvPr/>
        </p:nvSpPr>
        <p:spPr bwMode="auto">
          <a:xfrm>
            <a:off x="3203575" y="1268413"/>
            <a:ext cx="5548313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>
                <a:solidFill>
                  <a:schemeClr val="accent2"/>
                </a:solidFill>
              </a:rPr>
              <a:t>نسبت باطله برداري دوره اي </a:t>
            </a:r>
            <a:r>
              <a:rPr lang="en-US">
                <a:solidFill>
                  <a:schemeClr val="accent2"/>
                </a:solidFill>
              </a:rPr>
              <a:t>Periodic  Stripping Ratio </a:t>
            </a:r>
            <a:endParaRPr lang="fa-IR">
              <a:solidFill>
                <a:schemeClr val="accent2"/>
              </a:solidFill>
            </a:endParaRPr>
          </a:p>
        </p:txBody>
      </p:sp>
      <p:sp>
        <p:nvSpPr>
          <p:cNvPr id="8200" name="Text Box 6"/>
          <p:cNvSpPr txBox="1">
            <a:spLocks noChangeArrowheads="1"/>
          </p:cNvSpPr>
          <p:nvPr/>
        </p:nvSpPr>
        <p:spPr bwMode="auto">
          <a:xfrm>
            <a:off x="2644775" y="115888"/>
            <a:ext cx="32956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0033CC"/>
                </a:solidFill>
              </a:rPr>
              <a:t>Open Pit mining</a:t>
            </a:r>
          </a:p>
        </p:txBody>
      </p:sp>
      <p:sp>
        <p:nvSpPr>
          <p:cNvPr id="68615" name="Freeform 7"/>
          <p:cNvSpPr>
            <a:spLocks/>
          </p:cNvSpPr>
          <p:nvPr/>
        </p:nvSpPr>
        <p:spPr bwMode="auto">
          <a:xfrm>
            <a:off x="800100" y="2132013"/>
            <a:ext cx="3713163" cy="1587"/>
          </a:xfrm>
          <a:custGeom>
            <a:avLst/>
            <a:gdLst>
              <a:gd name="T0" fmla="*/ 0 w 2339"/>
              <a:gd name="T1" fmla="*/ 0 h 1"/>
              <a:gd name="T2" fmla="*/ 2339 w 2339"/>
              <a:gd name="T3" fmla="*/ 1 h 1"/>
              <a:gd name="T4" fmla="*/ 0 60000 65536"/>
              <a:gd name="T5" fmla="*/ 0 60000 65536"/>
              <a:gd name="T6" fmla="*/ 0 w 2339"/>
              <a:gd name="T7" fmla="*/ 0 h 1"/>
              <a:gd name="T8" fmla="*/ 2339 w 2339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339" h="1">
                <a:moveTo>
                  <a:pt x="0" y="0"/>
                </a:moveTo>
                <a:lnTo>
                  <a:pt x="2339" y="1"/>
                </a:ln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 type="none" w="sm" len="sm"/>
          </a:ln>
        </p:spPr>
        <p:txBody>
          <a:bodyPr/>
          <a:lstStyle/>
          <a:p>
            <a:endParaRPr lang="fa-IR"/>
          </a:p>
        </p:txBody>
      </p:sp>
      <p:sp>
        <p:nvSpPr>
          <p:cNvPr id="68616" name="Freeform 8" descr="Sand"/>
          <p:cNvSpPr>
            <a:spLocks/>
          </p:cNvSpPr>
          <p:nvPr/>
        </p:nvSpPr>
        <p:spPr bwMode="auto">
          <a:xfrm rot="1397889">
            <a:off x="2051050" y="2133600"/>
            <a:ext cx="935038" cy="1587500"/>
          </a:xfrm>
          <a:custGeom>
            <a:avLst/>
            <a:gdLst>
              <a:gd name="T0" fmla="*/ 0 w 589"/>
              <a:gd name="T1" fmla="*/ 1000 h 1000"/>
              <a:gd name="T2" fmla="*/ 0 w 589"/>
              <a:gd name="T3" fmla="*/ 93 h 1000"/>
              <a:gd name="T4" fmla="*/ 147 w 589"/>
              <a:gd name="T5" fmla="*/ 13 h 1000"/>
              <a:gd name="T6" fmla="*/ 385 w 589"/>
              <a:gd name="T7" fmla="*/ 13 h 1000"/>
              <a:gd name="T8" fmla="*/ 412 w 589"/>
              <a:gd name="T9" fmla="*/ 22 h 1000"/>
              <a:gd name="T10" fmla="*/ 440 w 589"/>
              <a:gd name="T11" fmla="*/ 40 h 1000"/>
              <a:gd name="T12" fmla="*/ 495 w 589"/>
              <a:gd name="T13" fmla="*/ 58 h 1000"/>
              <a:gd name="T14" fmla="*/ 550 w 589"/>
              <a:gd name="T15" fmla="*/ 122 h 1000"/>
              <a:gd name="T16" fmla="*/ 589 w 589"/>
              <a:gd name="T17" fmla="*/ 1000 h 1000"/>
              <a:gd name="T18" fmla="*/ 0 w 589"/>
              <a:gd name="T19" fmla="*/ 1000 h 10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589"/>
              <a:gd name="T31" fmla="*/ 0 h 1000"/>
              <a:gd name="T32" fmla="*/ 589 w 589"/>
              <a:gd name="T33" fmla="*/ 1000 h 10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589" h="1000">
                <a:moveTo>
                  <a:pt x="0" y="1000"/>
                </a:moveTo>
                <a:lnTo>
                  <a:pt x="0" y="93"/>
                </a:lnTo>
                <a:cubicBezTo>
                  <a:pt x="44" y="52"/>
                  <a:pt x="82" y="13"/>
                  <a:pt x="147" y="13"/>
                </a:cubicBezTo>
                <a:cubicBezTo>
                  <a:pt x="244" y="0"/>
                  <a:pt x="279" y="5"/>
                  <a:pt x="385" y="13"/>
                </a:cubicBezTo>
                <a:cubicBezTo>
                  <a:pt x="394" y="16"/>
                  <a:pt x="403" y="18"/>
                  <a:pt x="412" y="22"/>
                </a:cubicBezTo>
                <a:cubicBezTo>
                  <a:pt x="422" y="27"/>
                  <a:pt x="430" y="36"/>
                  <a:pt x="440" y="40"/>
                </a:cubicBezTo>
                <a:cubicBezTo>
                  <a:pt x="458" y="48"/>
                  <a:pt x="495" y="58"/>
                  <a:pt x="495" y="58"/>
                </a:cubicBezTo>
                <a:cubicBezTo>
                  <a:pt x="519" y="84"/>
                  <a:pt x="550" y="80"/>
                  <a:pt x="550" y="122"/>
                </a:cubicBezTo>
                <a:lnTo>
                  <a:pt x="589" y="1000"/>
                </a:lnTo>
                <a:lnTo>
                  <a:pt x="0" y="1000"/>
                </a:lnTo>
                <a:close/>
              </a:path>
            </a:pathLst>
          </a:cu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 type="none" w="sm" len="sm"/>
          </a:ln>
        </p:spPr>
        <p:txBody>
          <a:bodyPr/>
          <a:lstStyle/>
          <a:p>
            <a:endParaRPr lang="fa-IR"/>
          </a:p>
        </p:txBody>
      </p:sp>
      <p:sp>
        <p:nvSpPr>
          <p:cNvPr id="68617" name="Freeform 9"/>
          <p:cNvSpPr>
            <a:spLocks/>
          </p:cNvSpPr>
          <p:nvPr/>
        </p:nvSpPr>
        <p:spPr bwMode="auto">
          <a:xfrm>
            <a:off x="1335088" y="2119313"/>
            <a:ext cx="2424112" cy="914400"/>
          </a:xfrm>
          <a:custGeom>
            <a:avLst/>
            <a:gdLst>
              <a:gd name="T0" fmla="*/ 0 w 1527"/>
              <a:gd name="T1" fmla="*/ 0 h 576"/>
              <a:gd name="T2" fmla="*/ 402 w 1527"/>
              <a:gd name="T3" fmla="*/ 558 h 576"/>
              <a:gd name="T4" fmla="*/ 978 w 1527"/>
              <a:gd name="T5" fmla="*/ 576 h 576"/>
              <a:gd name="T6" fmla="*/ 1527 w 1527"/>
              <a:gd name="T7" fmla="*/ 18 h 576"/>
              <a:gd name="T8" fmla="*/ 0 60000 65536"/>
              <a:gd name="T9" fmla="*/ 0 60000 65536"/>
              <a:gd name="T10" fmla="*/ 0 60000 65536"/>
              <a:gd name="T11" fmla="*/ 0 60000 65536"/>
              <a:gd name="T12" fmla="*/ 0 w 1527"/>
              <a:gd name="T13" fmla="*/ 0 h 576"/>
              <a:gd name="T14" fmla="*/ 1527 w 1527"/>
              <a:gd name="T15" fmla="*/ 576 h 57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527" h="576">
                <a:moveTo>
                  <a:pt x="0" y="0"/>
                </a:moveTo>
                <a:lnTo>
                  <a:pt x="402" y="558"/>
                </a:lnTo>
                <a:lnTo>
                  <a:pt x="978" y="576"/>
                </a:lnTo>
                <a:lnTo>
                  <a:pt x="1527" y="18"/>
                </a:lnTo>
              </a:path>
            </a:pathLst>
          </a:custGeom>
          <a:noFill/>
          <a:ln w="25400">
            <a:solidFill>
              <a:schemeClr val="accent2"/>
            </a:solidFill>
            <a:prstDash val="dash"/>
            <a:round/>
            <a:headEnd/>
            <a:tailEnd type="none" w="sm" len="sm"/>
          </a:ln>
        </p:spPr>
        <p:txBody>
          <a:bodyPr/>
          <a:lstStyle/>
          <a:p>
            <a:endParaRPr lang="fa-IR"/>
          </a:p>
        </p:txBody>
      </p:sp>
      <p:sp>
        <p:nvSpPr>
          <p:cNvPr id="68618" name="Freeform 10"/>
          <p:cNvSpPr>
            <a:spLocks/>
          </p:cNvSpPr>
          <p:nvPr/>
        </p:nvSpPr>
        <p:spPr bwMode="auto">
          <a:xfrm>
            <a:off x="1074738" y="2105025"/>
            <a:ext cx="2900362" cy="1230313"/>
          </a:xfrm>
          <a:custGeom>
            <a:avLst/>
            <a:gdLst>
              <a:gd name="T0" fmla="*/ 0 w 1827"/>
              <a:gd name="T1" fmla="*/ 0 h 775"/>
              <a:gd name="T2" fmla="*/ 518 w 1827"/>
              <a:gd name="T3" fmla="*/ 757 h 775"/>
              <a:gd name="T4" fmla="*/ 1094 w 1827"/>
              <a:gd name="T5" fmla="*/ 775 h 775"/>
              <a:gd name="T6" fmla="*/ 1827 w 1827"/>
              <a:gd name="T7" fmla="*/ 26 h 775"/>
              <a:gd name="T8" fmla="*/ 0 60000 65536"/>
              <a:gd name="T9" fmla="*/ 0 60000 65536"/>
              <a:gd name="T10" fmla="*/ 0 60000 65536"/>
              <a:gd name="T11" fmla="*/ 0 60000 65536"/>
              <a:gd name="T12" fmla="*/ 0 w 1827"/>
              <a:gd name="T13" fmla="*/ 0 h 775"/>
              <a:gd name="T14" fmla="*/ 1827 w 1827"/>
              <a:gd name="T15" fmla="*/ 775 h 77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827" h="775">
                <a:moveTo>
                  <a:pt x="0" y="0"/>
                </a:moveTo>
                <a:lnTo>
                  <a:pt x="518" y="757"/>
                </a:lnTo>
                <a:lnTo>
                  <a:pt x="1094" y="775"/>
                </a:lnTo>
                <a:lnTo>
                  <a:pt x="1827" y="26"/>
                </a:lnTo>
              </a:path>
            </a:pathLst>
          </a:custGeom>
          <a:noFill/>
          <a:ln w="25400">
            <a:solidFill>
              <a:schemeClr val="accent2"/>
            </a:solidFill>
            <a:prstDash val="dash"/>
            <a:round/>
            <a:headEnd/>
            <a:tailEnd type="none" w="sm" len="sm"/>
          </a:ln>
        </p:spPr>
        <p:txBody>
          <a:bodyPr/>
          <a:lstStyle/>
          <a:p>
            <a:endParaRPr lang="fa-IR"/>
          </a:p>
        </p:txBody>
      </p:sp>
      <p:sp>
        <p:nvSpPr>
          <p:cNvPr id="68628" name="Text Box 20"/>
          <p:cNvSpPr txBox="1">
            <a:spLocks noChangeArrowheads="1"/>
          </p:cNvSpPr>
          <p:nvPr/>
        </p:nvSpPr>
        <p:spPr bwMode="auto">
          <a:xfrm>
            <a:off x="5076825" y="2276475"/>
            <a:ext cx="3332163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 type="none" w="sm" len="sm"/>
          </a:ln>
        </p:spPr>
        <p:txBody>
          <a:bodyPr>
            <a:spAutoFit/>
          </a:bodyPr>
          <a:lstStyle/>
          <a:p>
            <a:r>
              <a:rPr lang="fa-IR"/>
              <a:t>نسبت باطله به ماده معدني براي يك دوره زماني مشخص</a:t>
            </a:r>
            <a:endParaRPr lang="en-US"/>
          </a:p>
        </p:txBody>
      </p:sp>
      <p:graphicFrame>
        <p:nvGraphicFramePr>
          <p:cNvPr id="68629" name="Object 21"/>
          <p:cNvGraphicFramePr>
            <a:graphicFrameLocks noChangeAspect="1"/>
          </p:cNvGraphicFramePr>
          <p:nvPr/>
        </p:nvGraphicFramePr>
        <p:xfrm>
          <a:off x="1403350" y="2349500"/>
          <a:ext cx="254000" cy="287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8" name="Equation" r:id="rId4" imgW="190440" imgH="215640" progId="Equation.3">
                  <p:embed/>
                </p:oleObj>
              </mc:Choice>
              <mc:Fallback>
                <p:oleObj name="Equation" r:id="rId4" imgW="190440" imgH="21564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3350" y="2349500"/>
                        <a:ext cx="254000" cy="287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99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630" name="Object 22"/>
          <p:cNvGraphicFramePr>
            <a:graphicFrameLocks noChangeAspect="1"/>
          </p:cNvGraphicFramePr>
          <p:nvPr/>
        </p:nvGraphicFramePr>
        <p:xfrm>
          <a:off x="3203575" y="2565400"/>
          <a:ext cx="269875" cy="287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9" name="Equation" r:id="rId6" imgW="203040" imgH="215640" progId="Equation.3">
                  <p:embed/>
                </p:oleObj>
              </mc:Choice>
              <mc:Fallback>
                <p:oleObj name="Equation" r:id="rId6" imgW="203040" imgH="21564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3575" y="2565400"/>
                        <a:ext cx="269875" cy="287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99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631" name="Object 23"/>
          <p:cNvGraphicFramePr>
            <a:graphicFrameLocks noChangeAspect="1"/>
          </p:cNvGraphicFramePr>
          <p:nvPr/>
        </p:nvGraphicFramePr>
        <p:xfrm>
          <a:off x="2339975" y="3068638"/>
          <a:ext cx="247650" cy="288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0" name="Equation" r:id="rId8" imgW="152280" imgH="177480" progId="Equation.3">
                  <p:embed/>
                </p:oleObj>
              </mc:Choice>
              <mc:Fallback>
                <p:oleObj name="Equation" r:id="rId8" imgW="152280" imgH="177480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975" y="3068638"/>
                        <a:ext cx="247650" cy="288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99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632" name="Object 24"/>
          <p:cNvGraphicFramePr>
            <a:graphicFrameLocks noChangeAspect="1"/>
          </p:cNvGraphicFramePr>
          <p:nvPr/>
        </p:nvGraphicFramePr>
        <p:xfrm>
          <a:off x="3635375" y="3860800"/>
          <a:ext cx="2295525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1" name="Equation" r:id="rId10" imgW="952200" imgH="393480" progId="Equation.3">
                  <p:embed/>
                </p:oleObj>
              </mc:Choice>
              <mc:Fallback>
                <p:oleObj name="Equation" r:id="rId10" imgW="952200" imgH="393480" progId="Equation.3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5375" y="3860800"/>
                        <a:ext cx="2295525" cy="9477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06" name="TextBox 14"/>
          <p:cNvSpPr txBox="1">
            <a:spLocks noChangeArrowheads="1"/>
          </p:cNvSpPr>
          <p:nvPr/>
        </p:nvSpPr>
        <p:spPr bwMode="auto">
          <a:xfrm>
            <a:off x="0" y="0"/>
            <a:ext cx="15001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>
                <a:solidFill>
                  <a:srgbClr val="E7F9FD"/>
                </a:solidFill>
                <a:latin typeface="Viner Hand ITC" pitchFamily="66" charset="0"/>
              </a:rPr>
              <a:t>USFI</a:t>
            </a:r>
            <a:endParaRPr lang="fa-IR" sz="3200">
              <a:solidFill>
                <a:srgbClr val="E7F9FD"/>
              </a:solidFill>
              <a:latin typeface="Viner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8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8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8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8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68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68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68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68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68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5" grpId="0" animBg="1"/>
      <p:bldP spid="68616" grpId="0" animBg="1"/>
      <p:bldP spid="68617" grpId="0" animBg="1"/>
      <p:bldP spid="68618" grpId="0" animBg="1"/>
      <p:bldP spid="686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3" name="Rectangle 4"/>
          <p:cNvSpPr>
            <a:spLocks noChangeArrowheads="1"/>
          </p:cNvSpPr>
          <p:nvPr/>
        </p:nvSpPr>
        <p:spPr bwMode="auto">
          <a:xfrm>
            <a:off x="4683125" y="908050"/>
            <a:ext cx="4156075" cy="396875"/>
          </a:xfrm>
          <a:prstGeom prst="rect">
            <a:avLst/>
          </a:prstGeom>
          <a:noFill/>
          <a:ln w="25400">
            <a:noFill/>
            <a:miter lim="800000"/>
            <a:headEnd/>
            <a:tailEnd type="none" w="sm" len="sm"/>
          </a:ln>
        </p:spPr>
        <p:txBody>
          <a:bodyPr wrap="none">
            <a:spAutoFit/>
          </a:bodyPr>
          <a:lstStyle/>
          <a:p>
            <a:r>
              <a:rPr lang="fa-IR">
                <a:solidFill>
                  <a:srgbClr val="FF0000"/>
                </a:solidFill>
              </a:rPr>
              <a:t>نسبت باطله به ماده معدني </a:t>
            </a:r>
            <a:r>
              <a:rPr lang="en-US">
                <a:solidFill>
                  <a:srgbClr val="FF0000"/>
                </a:solidFill>
              </a:rPr>
              <a:t>Stripping Ratio</a:t>
            </a:r>
            <a:endParaRPr lang="fa-IR">
              <a:solidFill>
                <a:srgbClr val="FF0000"/>
              </a:solidFill>
            </a:endParaRPr>
          </a:p>
        </p:txBody>
      </p:sp>
      <p:sp>
        <p:nvSpPr>
          <p:cNvPr id="9224" name="Text Box 5"/>
          <p:cNvSpPr txBox="1">
            <a:spLocks noChangeArrowheads="1"/>
          </p:cNvSpPr>
          <p:nvPr/>
        </p:nvSpPr>
        <p:spPr bwMode="auto">
          <a:xfrm>
            <a:off x="0" y="1268413"/>
            <a:ext cx="857250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>
                <a:solidFill>
                  <a:schemeClr val="accent2"/>
                </a:solidFill>
              </a:rPr>
              <a:t>نسبت باطله برداري مجاز يا زيرزميني </a:t>
            </a:r>
            <a:r>
              <a:rPr lang="en-US">
                <a:solidFill>
                  <a:schemeClr val="accent2"/>
                </a:solidFill>
              </a:rPr>
              <a:t>Allowable OR Underground  Stripping Ratio </a:t>
            </a:r>
            <a:endParaRPr lang="fa-IR">
              <a:solidFill>
                <a:schemeClr val="accent2"/>
              </a:solidFill>
            </a:endParaRPr>
          </a:p>
        </p:txBody>
      </p:sp>
      <p:sp>
        <p:nvSpPr>
          <p:cNvPr id="9225" name="Text Box 6"/>
          <p:cNvSpPr txBox="1">
            <a:spLocks noChangeArrowheads="1"/>
          </p:cNvSpPr>
          <p:nvPr/>
        </p:nvSpPr>
        <p:spPr bwMode="auto">
          <a:xfrm>
            <a:off x="2644775" y="115888"/>
            <a:ext cx="32956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0033CC"/>
                </a:solidFill>
              </a:rPr>
              <a:t>Open Pit mining</a:t>
            </a:r>
          </a:p>
        </p:txBody>
      </p:sp>
      <p:sp>
        <p:nvSpPr>
          <p:cNvPr id="69639" name="Freeform 7"/>
          <p:cNvSpPr>
            <a:spLocks/>
          </p:cNvSpPr>
          <p:nvPr/>
        </p:nvSpPr>
        <p:spPr bwMode="auto">
          <a:xfrm>
            <a:off x="584200" y="3140075"/>
            <a:ext cx="3713163" cy="1588"/>
          </a:xfrm>
          <a:custGeom>
            <a:avLst/>
            <a:gdLst>
              <a:gd name="T0" fmla="*/ 0 w 2339"/>
              <a:gd name="T1" fmla="*/ 0 h 1"/>
              <a:gd name="T2" fmla="*/ 2339 w 2339"/>
              <a:gd name="T3" fmla="*/ 1 h 1"/>
              <a:gd name="T4" fmla="*/ 0 60000 65536"/>
              <a:gd name="T5" fmla="*/ 0 60000 65536"/>
              <a:gd name="T6" fmla="*/ 0 w 2339"/>
              <a:gd name="T7" fmla="*/ 0 h 1"/>
              <a:gd name="T8" fmla="*/ 2339 w 2339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339" h="1">
                <a:moveTo>
                  <a:pt x="0" y="0"/>
                </a:moveTo>
                <a:lnTo>
                  <a:pt x="2339" y="1"/>
                </a:ln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 type="none" w="sm" len="sm"/>
          </a:ln>
        </p:spPr>
        <p:txBody>
          <a:bodyPr/>
          <a:lstStyle/>
          <a:p>
            <a:endParaRPr lang="fa-IR"/>
          </a:p>
        </p:txBody>
      </p:sp>
      <p:sp>
        <p:nvSpPr>
          <p:cNvPr id="69640" name="Freeform 8" descr="Sand"/>
          <p:cNvSpPr>
            <a:spLocks/>
          </p:cNvSpPr>
          <p:nvPr/>
        </p:nvSpPr>
        <p:spPr bwMode="auto">
          <a:xfrm rot="1397889">
            <a:off x="1835150" y="3141663"/>
            <a:ext cx="935038" cy="1587500"/>
          </a:xfrm>
          <a:custGeom>
            <a:avLst/>
            <a:gdLst>
              <a:gd name="T0" fmla="*/ 0 w 589"/>
              <a:gd name="T1" fmla="*/ 1000 h 1000"/>
              <a:gd name="T2" fmla="*/ 0 w 589"/>
              <a:gd name="T3" fmla="*/ 93 h 1000"/>
              <a:gd name="T4" fmla="*/ 147 w 589"/>
              <a:gd name="T5" fmla="*/ 13 h 1000"/>
              <a:gd name="T6" fmla="*/ 385 w 589"/>
              <a:gd name="T7" fmla="*/ 13 h 1000"/>
              <a:gd name="T8" fmla="*/ 412 w 589"/>
              <a:gd name="T9" fmla="*/ 22 h 1000"/>
              <a:gd name="T10" fmla="*/ 440 w 589"/>
              <a:gd name="T11" fmla="*/ 40 h 1000"/>
              <a:gd name="T12" fmla="*/ 495 w 589"/>
              <a:gd name="T13" fmla="*/ 58 h 1000"/>
              <a:gd name="T14" fmla="*/ 550 w 589"/>
              <a:gd name="T15" fmla="*/ 122 h 1000"/>
              <a:gd name="T16" fmla="*/ 589 w 589"/>
              <a:gd name="T17" fmla="*/ 1000 h 1000"/>
              <a:gd name="T18" fmla="*/ 0 w 589"/>
              <a:gd name="T19" fmla="*/ 1000 h 10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589"/>
              <a:gd name="T31" fmla="*/ 0 h 1000"/>
              <a:gd name="T32" fmla="*/ 589 w 589"/>
              <a:gd name="T33" fmla="*/ 1000 h 10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589" h="1000">
                <a:moveTo>
                  <a:pt x="0" y="1000"/>
                </a:moveTo>
                <a:lnTo>
                  <a:pt x="0" y="93"/>
                </a:lnTo>
                <a:cubicBezTo>
                  <a:pt x="44" y="52"/>
                  <a:pt x="82" y="13"/>
                  <a:pt x="147" y="13"/>
                </a:cubicBezTo>
                <a:cubicBezTo>
                  <a:pt x="244" y="0"/>
                  <a:pt x="279" y="5"/>
                  <a:pt x="385" y="13"/>
                </a:cubicBezTo>
                <a:cubicBezTo>
                  <a:pt x="394" y="16"/>
                  <a:pt x="403" y="18"/>
                  <a:pt x="412" y="22"/>
                </a:cubicBezTo>
                <a:cubicBezTo>
                  <a:pt x="422" y="27"/>
                  <a:pt x="430" y="36"/>
                  <a:pt x="440" y="40"/>
                </a:cubicBezTo>
                <a:cubicBezTo>
                  <a:pt x="458" y="48"/>
                  <a:pt x="495" y="58"/>
                  <a:pt x="495" y="58"/>
                </a:cubicBezTo>
                <a:cubicBezTo>
                  <a:pt x="519" y="84"/>
                  <a:pt x="550" y="80"/>
                  <a:pt x="550" y="122"/>
                </a:cubicBezTo>
                <a:lnTo>
                  <a:pt x="589" y="1000"/>
                </a:lnTo>
                <a:lnTo>
                  <a:pt x="0" y="1000"/>
                </a:lnTo>
                <a:close/>
              </a:path>
            </a:pathLst>
          </a:cu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 type="none" w="sm" len="sm"/>
          </a:ln>
        </p:spPr>
        <p:txBody>
          <a:bodyPr/>
          <a:lstStyle/>
          <a:p>
            <a:endParaRPr lang="fa-IR"/>
          </a:p>
        </p:txBody>
      </p:sp>
      <p:sp>
        <p:nvSpPr>
          <p:cNvPr id="69648" name="Line 16"/>
          <p:cNvSpPr>
            <a:spLocks noChangeShapeType="1"/>
          </p:cNvSpPr>
          <p:nvPr/>
        </p:nvSpPr>
        <p:spPr bwMode="auto">
          <a:xfrm>
            <a:off x="611188" y="4005263"/>
            <a:ext cx="3673475" cy="0"/>
          </a:xfrm>
          <a:prstGeom prst="line">
            <a:avLst/>
          </a:prstGeom>
          <a:noFill/>
          <a:ln w="22225">
            <a:solidFill>
              <a:srgbClr val="FF0000"/>
            </a:solidFill>
            <a:prstDash val="dash"/>
            <a:round/>
            <a:headEnd/>
            <a:tailEnd type="none" w="sm" len="sm"/>
          </a:ln>
        </p:spPr>
        <p:txBody>
          <a:bodyPr/>
          <a:lstStyle/>
          <a:p>
            <a:endParaRPr lang="fa-IR"/>
          </a:p>
        </p:txBody>
      </p:sp>
      <p:graphicFrame>
        <p:nvGraphicFramePr>
          <p:cNvPr id="69649" name="Object 17"/>
          <p:cNvGraphicFramePr>
            <a:graphicFrameLocks noChangeAspect="1"/>
          </p:cNvGraphicFramePr>
          <p:nvPr/>
        </p:nvGraphicFramePr>
        <p:xfrm>
          <a:off x="6156325" y="2276475"/>
          <a:ext cx="1368425" cy="573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3" name="Equation" r:id="rId4" imgW="545760" imgH="228600" progId="Equation.3">
                  <p:embed/>
                </p:oleObj>
              </mc:Choice>
              <mc:Fallback>
                <p:oleObj name="Equation" r:id="rId4" imgW="545760" imgH="22860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56325" y="2276475"/>
                        <a:ext cx="1368425" cy="573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651" name="Object 19"/>
          <p:cNvGraphicFramePr>
            <a:graphicFrameLocks noChangeAspect="1"/>
          </p:cNvGraphicFramePr>
          <p:nvPr/>
        </p:nvGraphicFramePr>
        <p:xfrm>
          <a:off x="5311775" y="3933825"/>
          <a:ext cx="2916238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4" name="Equation" r:id="rId6" imgW="1346040" imgH="228600" progId="Equation.3">
                  <p:embed/>
                </p:oleObj>
              </mc:Choice>
              <mc:Fallback>
                <p:oleObj name="Equation" r:id="rId6" imgW="1346040" imgH="22860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11775" y="3933825"/>
                        <a:ext cx="2916238" cy="495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652" name="Object 20"/>
          <p:cNvGraphicFramePr>
            <a:graphicFrameLocks noChangeAspect="1"/>
          </p:cNvGraphicFramePr>
          <p:nvPr/>
        </p:nvGraphicFramePr>
        <p:xfrm>
          <a:off x="5435600" y="4724400"/>
          <a:ext cx="2365375" cy="935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5" name="Equation" r:id="rId8" imgW="1091880" imgH="431640" progId="Equation.3">
                  <p:embed/>
                </p:oleObj>
              </mc:Choice>
              <mc:Fallback>
                <p:oleObj name="Equation" r:id="rId8" imgW="1091880" imgH="43164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4724400"/>
                        <a:ext cx="2365375" cy="935038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FF66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653" name="Object 21"/>
          <p:cNvGraphicFramePr>
            <a:graphicFrameLocks noChangeAspect="1"/>
          </p:cNvGraphicFramePr>
          <p:nvPr/>
        </p:nvGraphicFramePr>
        <p:xfrm>
          <a:off x="5961063" y="3141663"/>
          <a:ext cx="1952625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6" name="Equation" r:id="rId10" imgW="901440" imgH="228600" progId="Equation.3">
                  <p:embed/>
                </p:oleObj>
              </mc:Choice>
              <mc:Fallback>
                <p:oleObj name="Equation" r:id="rId10" imgW="901440" imgH="22860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61063" y="3141663"/>
                        <a:ext cx="1952625" cy="495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654" name="Object 22"/>
          <p:cNvGraphicFramePr>
            <a:graphicFrameLocks noChangeAspect="1"/>
          </p:cNvGraphicFramePr>
          <p:nvPr/>
        </p:nvGraphicFramePr>
        <p:xfrm>
          <a:off x="1692275" y="5300663"/>
          <a:ext cx="2530475" cy="935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7" name="Equation" r:id="rId12" imgW="1168200" imgH="431640" progId="Equation.3">
                  <p:embed/>
                </p:oleObj>
              </mc:Choice>
              <mc:Fallback>
                <p:oleObj name="Equation" r:id="rId12" imgW="1168200" imgH="43164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2275" y="5300663"/>
                        <a:ext cx="2530475" cy="935037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FF66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9" name="TextBox 14"/>
          <p:cNvSpPr txBox="1">
            <a:spLocks noChangeArrowheads="1"/>
          </p:cNvSpPr>
          <p:nvPr/>
        </p:nvSpPr>
        <p:spPr bwMode="auto">
          <a:xfrm>
            <a:off x="0" y="0"/>
            <a:ext cx="15001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>
                <a:solidFill>
                  <a:srgbClr val="E7F9FD"/>
                </a:solidFill>
                <a:latin typeface="Viner Hand ITC" pitchFamily="66" charset="0"/>
              </a:rPr>
              <a:t>USFI</a:t>
            </a:r>
            <a:endParaRPr lang="fa-IR" sz="3200">
              <a:solidFill>
                <a:srgbClr val="E7F9FD"/>
              </a:solidFill>
              <a:latin typeface="Viner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9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9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9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9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9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9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69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69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69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69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9" grpId="0" animBg="1"/>
      <p:bldP spid="69639" grpId="1" animBg="1"/>
      <p:bldP spid="69640" grpId="0" animBg="1"/>
      <p:bldP spid="69640" grpId="1" animBg="1"/>
      <p:bldP spid="6964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Line 4"/>
          <p:cNvSpPr>
            <a:spLocks noChangeShapeType="1"/>
          </p:cNvSpPr>
          <p:nvPr/>
        </p:nvSpPr>
        <p:spPr bwMode="auto">
          <a:xfrm flipV="1">
            <a:off x="971550" y="1771650"/>
            <a:ext cx="0" cy="20177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fa-IR"/>
          </a:p>
        </p:txBody>
      </p:sp>
      <p:sp>
        <p:nvSpPr>
          <p:cNvPr id="70661" name="Line 5"/>
          <p:cNvSpPr>
            <a:spLocks noChangeShapeType="1"/>
          </p:cNvSpPr>
          <p:nvPr/>
        </p:nvSpPr>
        <p:spPr bwMode="auto">
          <a:xfrm>
            <a:off x="971550" y="3789363"/>
            <a:ext cx="40322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fa-IR"/>
          </a:p>
        </p:txBody>
      </p:sp>
      <p:graphicFrame>
        <p:nvGraphicFramePr>
          <p:cNvPr id="70662" name="Object 6"/>
          <p:cNvGraphicFramePr>
            <a:graphicFrameLocks noChangeAspect="1"/>
          </p:cNvGraphicFramePr>
          <p:nvPr/>
        </p:nvGraphicFramePr>
        <p:xfrm>
          <a:off x="250825" y="1533525"/>
          <a:ext cx="622300" cy="273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8" name="Equation" r:id="rId3" imgW="406080" imgH="177480" progId="Equation.3">
                  <p:embed/>
                </p:oleObj>
              </mc:Choice>
              <mc:Fallback>
                <p:oleObj name="Equation" r:id="rId3" imgW="406080" imgH="17748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1533525"/>
                        <a:ext cx="622300" cy="273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99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663" name="Object 7"/>
          <p:cNvGraphicFramePr>
            <a:graphicFrameLocks noChangeAspect="1"/>
          </p:cNvGraphicFramePr>
          <p:nvPr/>
        </p:nvGraphicFramePr>
        <p:xfrm>
          <a:off x="4498975" y="3860800"/>
          <a:ext cx="304800" cy="360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9" name="Equation" r:id="rId5" imgW="139680" imgH="164880" progId="Equation.3">
                  <p:embed/>
                </p:oleObj>
              </mc:Choice>
              <mc:Fallback>
                <p:oleObj name="Equation" r:id="rId5" imgW="139680" imgH="16488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8975" y="3860800"/>
                        <a:ext cx="304800" cy="360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664" name="Object 8"/>
          <p:cNvGraphicFramePr>
            <a:graphicFrameLocks noChangeAspect="1"/>
          </p:cNvGraphicFramePr>
          <p:nvPr/>
        </p:nvGraphicFramePr>
        <p:xfrm>
          <a:off x="5148263" y="2276475"/>
          <a:ext cx="3025775" cy="935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0" name="Equation" r:id="rId7" imgW="1396800" imgH="431640" progId="Equation.3">
                  <p:embed/>
                </p:oleObj>
              </mc:Choice>
              <mc:Fallback>
                <p:oleObj name="Equation" r:id="rId7" imgW="1396800" imgH="43164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48263" y="2276475"/>
                        <a:ext cx="3025775" cy="935038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FF66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0665" name="Line 9"/>
          <p:cNvSpPr>
            <a:spLocks noChangeShapeType="1"/>
          </p:cNvSpPr>
          <p:nvPr/>
        </p:nvSpPr>
        <p:spPr bwMode="auto">
          <a:xfrm flipV="1">
            <a:off x="1547813" y="1771650"/>
            <a:ext cx="2374900" cy="2017713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none" w="sm" len="sm"/>
          </a:ln>
        </p:spPr>
        <p:txBody>
          <a:bodyPr/>
          <a:lstStyle/>
          <a:p>
            <a:endParaRPr lang="fa-IR"/>
          </a:p>
        </p:txBody>
      </p:sp>
      <p:sp>
        <p:nvSpPr>
          <p:cNvPr id="10251" name="Rectangle 10"/>
          <p:cNvSpPr>
            <a:spLocks noChangeArrowheads="1"/>
          </p:cNvSpPr>
          <p:nvPr/>
        </p:nvSpPr>
        <p:spPr bwMode="auto">
          <a:xfrm>
            <a:off x="6300788" y="908050"/>
            <a:ext cx="2468562" cy="396875"/>
          </a:xfrm>
          <a:prstGeom prst="rect">
            <a:avLst/>
          </a:prstGeom>
          <a:noFill/>
          <a:ln w="25400">
            <a:noFill/>
            <a:miter lim="800000"/>
            <a:headEnd/>
            <a:tailEnd type="none" w="sm" len="sm"/>
          </a:ln>
        </p:spPr>
        <p:txBody>
          <a:bodyPr wrap="none">
            <a:spAutoFit/>
          </a:bodyPr>
          <a:lstStyle/>
          <a:p>
            <a:r>
              <a:rPr lang="fa-IR">
                <a:solidFill>
                  <a:srgbClr val="FF0000"/>
                </a:solidFill>
              </a:rPr>
              <a:t>عيار حد </a:t>
            </a:r>
            <a:r>
              <a:rPr lang="en-US">
                <a:solidFill>
                  <a:srgbClr val="FF0000"/>
                </a:solidFill>
              </a:rPr>
              <a:t>cut-off grade</a:t>
            </a:r>
            <a:endParaRPr lang="fa-IR">
              <a:solidFill>
                <a:srgbClr val="FF0000"/>
              </a:solidFill>
            </a:endParaRPr>
          </a:p>
        </p:txBody>
      </p:sp>
      <p:sp>
        <p:nvSpPr>
          <p:cNvPr id="10252" name="Text Box 11"/>
          <p:cNvSpPr txBox="1">
            <a:spLocks noChangeArrowheads="1"/>
          </p:cNvSpPr>
          <p:nvPr/>
        </p:nvSpPr>
        <p:spPr bwMode="auto">
          <a:xfrm>
            <a:off x="2644775" y="115888"/>
            <a:ext cx="32956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0033CC"/>
                </a:solidFill>
              </a:rPr>
              <a:t>Open Pit mining</a:t>
            </a:r>
          </a:p>
        </p:txBody>
      </p:sp>
      <p:sp>
        <p:nvSpPr>
          <p:cNvPr id="70668" name="Oval 12"/>
          <p:cNvSpPr>
            <a:spLocks noChangeArrowheads="1"/>
          </p:cNvSpPr>
          <p:nvPr/>
        </p:nvSpPr>
        <p:spPr bwMode="auto">
          <a:xfrm>
            <a:off x="1331913" y="3429000"/>
            <a:ext cx="576262" cy="647700"/>
          </a:xfrm>
          <a:prstGeom prst="ellipse">
            <a:avLst/>
          </a:prstGeom>
          <a:noFill/>
          <a:ln w="9525" algn="ctr">
            <a:solidFill>
              <a:schemeClr val="accent2"/>
            </a:solidFill>
            <a:round/>
            <a:headEnd/>
            <a:tailEnd type="none" w="sm" len="sm"/>
          </a:ln>
        </p:spPr>
        <p:txBody>
          <a:bodyPr wrap="none" anchor="ctr"/>
          <a:lstStyle/>
          <a:p>
            <a:endParaRPr lang="fa-IR"/>
          </a:p>
        </p:txBody>
      </p:sp>
      <p:graphicFrame>
        <p:nvGraphicFramePr>
          <p:cNvPr id="70669" name="Object 13"/>
          <p:cNvGraphicFramePr>
            <a:graphicFrameLocks noChangeAspect="1"/>
          </p:cNvGraphicFramePr>
          <p:nvPr/>
        </p:nvGraphicFramePr>
        <p:xfrm>
          <a:off x="1335088" y="3790950"/>
          <a:ext cx="442912" cy="500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1" name="Equation" r:id="rId9" imgW="203040" imgH="228600" progId="Equation.3">
                  <p:embed/>
                </p:oleObj>
              </mc:Choice>
              <mc:Fallback>
                <p:oleObj name="Equation" r:id="rId9" imgW="203040" imgH="22860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5088" y="3790950"/>
                        <a:ext cx="442912" cy="500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670" name="Object 14"/>
          <p:cNvGraphicFramePr>
            <a:graphicFrameLocks noChangeAspect="1"/>
          </p:cNvGraphicFramePr>
          <p:nvPr/>
        </p:nvGraphicFramePr>
        <p:xfrm>
          <a:off x="5381625" y="3573463"/>
          <a:ext cx="2447925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2" name="Equation" r:id="rId11" imgW="1130040" imgH="228600" progId="Equation.3">
                  <p:embed/>
                </p:oleObj>
              </mc:Choice>
              <mc:Fallback>
                <p:oleObj name="Equation" r:id="rId11" imgW="1130040" imgH="22860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1625" y="3573463"/>
                        <a:ext cx="2447925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FF66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671" name="Object 15"/>
          <p:cNvGraphicFramePr>
            <a:graphicFrameLocks noChangeAspect="1"/>
          </p:cNvGraphicFramePr>
          <p:nvPr/>
        </p:nvGraphicFramePr>
        <p:xfrm>
          <a:off x="5580063" y="4437063"/>
          <a:ext cx="1595437" cy="908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3" name="Equation" r:id="rId13" imgW="736560" imgH="419040" progId="Equation.3">
                  <p:embed/>
                </p:oleObj>
              </mc:Choice>
              <mc:Fallback>
                <p:oleObj name="Equation" r:id="rId13" imgW="736560" imgH="41904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063" y="4437063"/>
                        <a:ext cx="1595437" cy="908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FF66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54" name="TextBox 14"/>
          <p:cNvSpPr txBox="1">
            <a:spLocks noChangeArrowheads="1"/>
          </p:cNvSpPr>
          <p:nvPr/>
        </p:nvSpPr>
        <p:spPr bwMode="auto">
          <a:xfrm>
            <a:off x="0" y="0"/>
            <a:ext cx="15001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>
                <a:solidFill>
                  <a:srgbClr val="E7F9FD"/>
                </a:solidFill>
                <a:latin typeface="Viner Hand ITC" pitchFamily="66" charset="0"/>
              </a:rPr>
              <a:t>USFI</a:t>
            </a:r>
            <a:endParaRPr lang="fa-IR" sz="3200">
              <a:solidFill>
                <a:srgbClr val="E7F9FD"/>
              </a:solidFill>
              <a:latin typeface="Viner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0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0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0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0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0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70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0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0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0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0" grpId="0" animBg="1"/>
      <p:bldP spid="70661" grpId="0" animBg="1"/>
      <p:bldP spid="70665" grpId="0" animBg="1"/>
      <p:bldP spid="7066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4"/>
          <p:cNvSpPr txBox="1">
            <a:spLocks noChangeArrowheads="1"/>
          </p:cNvSpPr>
          <p:nvPr/>
        </p:nvSpPr>
        <p:spPr bwMode="auto">
          <a:xfrm>
            <a:off x="2644775" y="115888"/>
            <a:ext cx="32956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0033CC"/>
                </a:solidFill>
              </a:rPr>
              <a:t>Open Pit mining</a:t>
            </a:r>
          </a:p>
        </p:txBody>
      </p:sp>
      <p:sp>
        <p:nvSpPr>
          <p:cNvPr id="12291" name="Text Box 5"/>
          <p:cNvSpPr txBox="1">
            <a:spLocks noChangeArrowheads="1"/>
          </p:cNvSpPr>
          <p:nvPr/>
        </p:nvSpPr>
        <p:spPr bwMode="auto">
          <a:xfrm>
            <a:off x="8096250" y="1042988"/>
            <a:ext cx="671513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 type="none" w="sm" len="sm"/>
          </a:ln>
        </p:spPr>
        <p:txBody>
          <a:bodyPr wrap="none">
            <a:spAutoFit/>
          </a:bodyPr>
          <a:lstStyle/>
          <a:p>
            <a:r>
              <a:rPr lang="fa-IR">
                <a:solidFill>
                  <a:srgbClr val="FF0000"/>
                </a:solidFill>
              </a:rPr>
              <a:t>تمرين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12292" name="Text Box 6"/>
          <p:cNvSpPr txBox="1">
            <a:spLocks noChangeArrowheads="1"/>
          </p:cNvSpPr>
          <p:nvPr/>
        </p:nvSpPr>
        <p:spPr bwMode="auto">
          <a:xfrm>
            <a:off x="2836863" y="1690688"/>
            <a:ext cx="5715000" cy="2835275"/>
          </a:xfrm>
          <a:prstGeom prst="rect">
            <a:avLst/>
          </a:prstGeom>
          <a:noFill/>
          <a:ln w="9525" algn="ctr">
            <a:noFill/>
            <a:miter lim="800000"/>
            <a:headEnd/>
            <a:tailEnd type="none" w="sm" len="sm"/>
          </a:ln>
        </p:spPr>
        <p:txBody>
          <a:bodyPr wrap="none">
            <a:spAutoFit/>
          </a:bodyPr>
          <a:lstStyle/>
          <a:p>
            <a:pPr marL="342900" indent="-342900"/>
            <a:r>
              <a:rPr lang="fa-IR"/>
              <a:t>با توجه به اطلاعات زير به سوالات پاسخ دهيد</a:t>
            </a:r>
          </a:p>
          <a:p>
            <a:pPr marL="342900" indent="-342900">
              <a:buFontTx/>
              <a:buChar char="•"/>
            </a:pPr>
            <a:r>
              <a:rPr lang="fa-IR"/>
              <a:t>هزينه استخراج هر تن ماده معدني 2000 واحد</a:t>
            </a:r>
          </a:p>
          <a:p>
            <a:pPr marL="342900" indent="-342900">
              <a:buFontTx/>
              <a:buChar char="•"/>
            </a:pPr>
            <a:r>
              <a:rPr lang="fa-IR"/>
              <a:t>هزينه حمل و فراوري هر تن  ماده معدني 500 واحد</a:t>
            </a:r>
          </a:p>
          <a:p>
            <a:pPr marL="342900" indent="-342900">
              <a:buFontTx/>
              <a:buChar char="•"/>
            </a:pPr>
            <a:r>
              <a:rPr lang="fa-IR"/>
              <a:t>هزينه ذوب و تغليظ هر كيلو گرم فلز 100 واحد</a:t>
            </a:r>
          </a:p>
          <a:p>
            <a:pPr marL="342900" indent="-342900">
              <a:buFontTx/>
              <a:buChar char="•"/>
            </a:pPr>
            <a:r>
              <a:rPr lang="fa-IR"/>
              <a:t>هزينه حفاري و دمپ هر تن باطله 1000 واحد</a:t>
            </a:r>
          </a:p>
          <a:p>
            <a:pPr marL="342900" indent="-342900">
              <a:buFontTx/>
              <a:buChar char="•"/>
            </a:pPr>
            <a:r>
              <a:rPr lang="fa-IR"/>
              <a:t>هزينه استخراج هر تن ماده معدني به روش زيرزميني 4000 واحد</a:t>
            </a:r>
          </a:p>
          <a:p>
            <a:pPr marL="342900" indent="-342900">
              <a:buFontTx/>
              <a:buChar char="•"/>
            </a:pPr>
            <a:r>
              <a:rPr lang="fa-IR"/>
              <a:t>قيمت هر كيلوگرم ماده معدني 800 واحد</a:t>
            </a:r>
          </a:p>
          <a:p>
            <a:pPr marL="342900" indent="-342900">
              <a:buFontTx/>
              <a:buChar char="•"/>
            </a:pPr>
            <a:r>
              <a:rPr lang="fa-IR"/>
              <a:t>بازيابي 80 درصد</a:t>
            </a:r>
          </a:p>
          <a:p>
            <a:pPr marL="342900" indent="-342900">
              <a:buFontTx/>
              <a:buChar char="•"/>
            </a:pPr>
            <a:r>
              <a:rPr lang="fa-IR"/>
              <a:t>عيار متوسط 80 كيلوگرم در تن</a:t>
            </a:r>
            <a:endParaRPr lang="en-US"/>
          </a:p>
        </p:txBody>
      </p:sp>
      <p:sp>
        <p:nvSpPr>
          <p:cNvPr id="12293" name="Text Box 7"/>
          <p:cNvSpPr txBox="1">
            <a:spLocks noChangeArrowheads="1"/>
          </p:cNvSpPr>
          <p:nvPr/>
        </p:nvSpPr>
        <p:spPr bwMode="auto">
          <a:xfrm>
            <a:off x="4572000" y="4652963"/>
            <a:ext cx="2849563" cy="1006475"/>
          </a:xfrm>
          <a:prstGeom prst="rect">
            <a:avLst/>
          </a:prstGeom>
          <a:noFill/>
          <a:ln w="9525" algn="ctr">
            <a:noFill/>
            <a:miter lim="800000"/>
            <a:headEnd/>
            <a:tailEnd type="none" w="sm" len="sm"/>
          </a:ln>
        </p:spPr>
        <p:txBody>
          <a:bodyPr wrap="none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fa-IR"/>
              <a:t>عيار حد</a:t>
            </a:r>
          </a:p>
          <a:p>
            <a:pPr marL="342900" indent="-342900">
              <a:buFontTx/>
              <a:buAutoNum type="arabicPeriod"/>
            </a:pPr>
            <a:r>
              <a:rPr lang="fa-IR"/>
              <a:t>نسبت باطله برداري اقتصادي</a:t>
            </a:r>
          </a:p>
          <a:p>
            <a:pPr marL="342900" indent="-342900">
              <a:buFontTx/>
              <a:buAutoNum type="arabicPeriod"/>
            </a:pPr>
            <a:r>
              <a:rPr lang="fa-IR"/>
              <a:t>نسبت باطله برداري زيرزميني</a:t>
            </a:r>
            <a:endParaRPr lang="en-US"/>
          </a:p>
        </p:txBody>
      </p:sp>
      <p:sp>
        <p:nvSpPr>
          <p:cNvPr id="12294" name="TextBox 14"/>
          <p:cNvSpPr txBox="1">
            <a:spLocks noChangeArrowheads="1"/>
          </p:cNvSpPr>
          <p:nvPr/>
        </p:nvSpPr>
        <p:spPr bwMode="auto">
          <a:xfrm>
            <a:off x="0" y="0"/>
            <a:ext cx="15001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>
                <a:solidFill>
                  <a:srgbClr val="E7F9FD"/>
                </a:solidFill>
                <a:latin typeface="Viner Hand ITC" pitchFamily="66" charset="0"/>
              </a:rPr>
              <a:t>USFI</a:t>
            </a:r>
            <a:endParaRPr lang="fa-IR" sz="3200">
              <a:solidFill>
                <a:srgbClr val="E7F9FD"/>
              </a:solidFill>
              <a:latin typeface="Viner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99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Lotus" pitchFamily="2" charset="-7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99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Lotus" pitchFamily="2" charset="-78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1159</TotalTime>
  <Words>482</Words>
  <Application>Microsoft Office PowerPoint</Application>
  <PresentationFormat>On-screen Show (4:3)</PresentationFormat>
  <Paragraphs>88</Paragraphs>
  <Slides>12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Default Design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jalal</dc:creator>
  <cp:lastModifiedBy>Windows User</cp:lastModifiedBy>
  <cp:revision>83</cp:revision>
  <dcterms:created xsi:type="dcterms:W3CDTF">2007-02-23T08:37:05Z</dcterms:created>
  <dcterms:modified xsi:type="dcterms:W3CDTF">2020-05-07T23:26:27Z</dcterms:modified>
</cp:coreProperties>
</file>