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99" r:id="rId2"/>
    <p:sldId id="256" r:id="rId3"/>
    <p:sldId id="257" r:id="rId4"/>
    <p:sldId id="258" r:id="rId5"/>
    <p:sldId id="259" r:id="rId6"/>
    <p:sldId id="260" r:id="rId7"/>
    <p:sldId id="261" r:id="rId8"/>
    <p:sldId id="273" r:id="rId9"/>
    <p:sldId id="274" r:id="rId10"/>
    <p:sldId id="287" r:id="rId11"/>
    <p:sldId id="288" r:id="rId12"/>
    <p:sldId id="294" r:id="rId13"/>
    <p:sldId id="295" r:id="rId14"/>
    <p:sldId id="296" r:id="rId15"/>
    <p:sldId id="297" r:id="rId16"/>
    <p:sldId id="29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EE42B-FEE9-41D6-A848-7F824EAE4A7F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F254A-8B7B-4928-973A-8F3DC2B1C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937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8FA7E-0674-4EF8-A391-79BE7FA707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033E1-33DF-4434-BB35-A50753885F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C7C962-E1EE-4BF6-A67B-CAFA37FC6D2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79D02D-DCAA-4EDF-82C8-F8B13C9D3A6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Documents%20and%20Settings\yazdan\Desktop\excel%20learning\f1-5.avi" TargetMode="Externa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Documents%20and%20Settings\yazdan\Desktop\excel%20learning\f1-6.avi" TargetMode="External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35620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FF00"/>
                </a:solidFill>
              </a:rPr>
              <a:t>نرم افزار صفحه گستر اکسل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053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یک برنامه صفحه گسترده است.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برنامه صفحه گسترده یعنی برنامه ای که میتوان اطلاعات متنی و عددی را در آنها در قالب جدول نگهداری کرد و بین اطلاعات جداول ارتباط برقرار نمود.</a:t>
            </a:r>
            <a:endParaRPr lang="en-US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در اکسل می توان محسابتی را از قبیل میانگین، تعیین حداقل، حداکثر، شمارش داده ها، ترسیم نمودار و غیره انجام داد. 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در صفحه بعد، نمای کلی ا کسل و نیز نوار فرمول قابل مشاهده است.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در پایین هر صفحه بخشهایی به اسم </a:t>
            </a:r>
            <a:r>
              <a:rPr lang="en-US" dirty="0" smtClean="0">
                <a:cs typeface="B Nazanin" panose="00000400000000000000" pitchFamily="2" charset="-78"/>
              </a:rPr>
              <a:t>Sheet</a:t>
            </a:r>
            <a:r>
              <a:rPr lang="fa-IR" dirty="0" smtClean="0">
                <a:cs typeface="B Nazanin" panose="00000400000000000000" pitchFamily="2" charset="-78"/>
              </a:rPr>
              <a:t> وجود دارد که اکسل به صورت پیش فرض دارای سه برگه است. با کلیک کردن کنار هر شیت میتوان صفحه جدید درست کرد. 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1675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8076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سر سطرها و سر ستونها و نوارهای پیمایش افقی و عمودی از دیگر موارد مرتبط با این برنامه هستند.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به هر فایل اکسل یک </a:t>
            </a:r>
            <a:r>
              <a:rPr lang="en-US" dirty="0" smtClean="0">
                <a:cs typeface="B Nazanin" panose="00000400000000000000" pitchFamily="2" charset="-78"/>
              </a:rPr>
              <a:t>Workbook</a:t>
            </a:r>
            <a:r>
              <a:rPr lang="fa-IR" dirty="0" smtClean="0">
                <a:cs typeface="B Nazanin" panose="00000400000000000000" pitchFamily="2" charset="-78"/>
              </a:rPr>
              <a:t> می گویند. هر پوشه کار میتواند حاوی 1 تا 255 برگه باشد. داده هایی که میتوان وارد سلولها کرد عبارتند از: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عدد، متن، تاریخ، ساعت</a:t>
            </a:r>
            <a:endParaRPr lang="en-US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برای کپی کردن داده ها در سلول مجاور باید آن را با استفاده از علامت+ درگ کرد.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قابلیت آدرس دهی: تایپ کردن سر ستون و عدد سرسطر و اینتر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8076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8076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8076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a-IR"/>
          </a:p>
        </p:txBody>
      </p:sp>
      <p:pic>
        <p:nvPicPr>
          <p:cNvPr id="13317" name="f1-5.avi">
            <a:hlinkClick r:id="" action="ppaction://media"/>
          </p:cNvPr>
          <p:cNvPicPr>
            <a:picLocks noGrp="1" noRot="1" noChangeAspect="1" noChangeArrowheads="1"/>
          </p:cNvPicPr>
          <p:nvPr>
            <p:ph/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3321" name="Oval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053388" y="6191250"/>
            <a:ext cx="914400" cy="533400"/>
          </a:xfrm>
          <a:prstGeom prst="ellipse">
            <a:avLst/>
          </a:prstGeom>
          <a:solidFill>
            <a:srgbClr val="FFFF00"/>
          </a:solidFill>
          <a:ln w="3175">
            <a:solidFill>
              <a:srgbClr val="FFFF99"/>
            </a:solidFill>
            <a:round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 bIns="46800" anchor="ctr"/>
          <a:lstStyle/>
          <a:p>
            <a:pPr algn="ctr">
              <a:defRPr/>
            </a:pPr>
            <a:r>
              <a:rPr lang="ar-SA" sz="2400" b="1">
                <a:latin typeface="Times New Roman" pitchFamily="18" charset="0"/>
                <a:cs typeface="Kamran" pitchFamily="2" charset="-78"/>
              </a:rPr>
              <a:t>بازگشت</a:t>
            </a:r>
            <a:endParaRPr lang="en-US" sz="2400" b="1">
              <a:latin typeface="Times New Roman" pitchFamily="18" charset="0"/>
              <a:cs typeface="Kamran" pitchFamily="2" charset="-78"/>
            </a:endParaRPr>
          </a:p>
        </p:txBody>
      </p:sp>
      <p:sp>
        <p:nvSpPr>
          <p:cNvPr id="13323" name="Oval 11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34925" y="6237288"/>
            <a:ext cx="838200" cy="533400"/>
          </a:xfrm>
          <a:prstGeom prst="ellipse">
            <a:avLst/>
          </a:prstGeom>
          <a:gradFill rotWithShape="0">
            <a:gsLst>
              <a:gs pos="0">
                <a:srgbClr val="CC0000"/>
              </a:gs>
              <a:gs pos="100000">
                <a:srgbClr val="4A0000"/>
              </a:gs>
            </a:gsLst>
            <a:lin ang="0" scaled="1"/>
          </a:gradFill>
          <a:ln w="3175">
            <a:solidFill>
              <a:srgbClr val="FFFF99"/>
            </a:solidFill>
            <a:round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 bIns="118800" anchor="ctr"/>
          <a:lstStyle/>
          <a:p>
            <a:pPr algn="ctr">
              <a:defRPr/>
            </a:pPr>
            <a:r>
              <a:rPr lang="ar-SA" sz="3600" b="1">
                <a:latin typeface="Times New Roman" pitchFamily="18" charset="0"/>
                <a:cs typeface="Kamran" pitchFamily="2" charset="-78"/>
              </a:rPr>
              <a:t>خروج</a:t>
            </a:r>
            <a:endParaRPr lang="en-US" sz="3600" b="1">
              <a:latin typeface="Times New Roman" pitchFamily="18" charset="0"/>
              <a:cs typeface="Kamran" pitchFamily="2" charset="-78"/>
            </a:endParaRPr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7801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</p:childTnLst>
        </p:cTn>
      </p:par>
    </p:tnLst>
    <p:bldLst>
      <p:bldP spid="13321" grpId="0" animBg="1" autoUpdateAnimBg="0"/>
      <p:bldP spid="13323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a-IR"/>
          </a:p>
        </p:txBody>
      </p:sp>
      <p:pic>
        <p:nvPicPr>
          <p:cNvPr id="14341" name="f1-6.avi">
            <a:hlinkClick r:id="" action="ppaction://media"/>
          </p:cNvPr>
          <p:cNvPicPr>
            <a:picLocks noGrp="1" noRot="1" noChangeAspect="1" noChangeArrowheads="1"/>
          </p:cNvPicPr>
          <p:nvPr>
            <p:ph/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4345" name="Oval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053388" y="6191250"/>
            <a:ext cx="914400" cy="533400"/>
          </a:xfrm>
          <a:prstGeom prst="ellipse">
            <a:avLst/>
          </a:prstGeom>
          <a:solidFill>
            <a:srgbClr val="FFFF00"/>
          </a:solidFill>
          <a:ln w="3175">
            <a:solidFill>
              <a:srgbClr val="FFFF99"/>
            </a:solidFill>
            <a:round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 bIns="46800" anchor="ctr"/>
          <a:lstStyle/>
          <a:p>
            <a:pPr algn="ctr">
              <a:defRPr/>
            </a:pPr>
            <a:r>
              <a:rPr lang="ar-SA" sz="2400" b="1">
                <a:latin typeface="Times New Roman" pitchFamily="18" charset="0"/>
                <a:cs typeface="Kamran" pitchFamily="2" charset="-78"/>
              </a:rPr>
              <a:t>بازگشت</a:t>
            </a:r>
            <a:endParaRPr lang="en-US" sz="2400" b="1">
              <a:latin typeface="Times New Roman" pitchFamily="18" charset="0"/>
              <a:cs typeface="Kamran" pitchFamily="2" charset="-78"/>
            </a:endParaRPr>
          </a:p>
        </p:txBody>
      </p:sp>
      <p:sp>
        <p:nvSpPr>
          <p:cNvPr id="14346" name="Oval 10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34925" y="6237288"/>
            <a:ext cx="838200" cy="533400"/>
          </a:xfrm>
          <a:prstGeom prst="ellipse">
            <a:avLst/>
          </a:prstGeom>
          <a:gradFill rotWithShape="0">
            <a:gsLst>
              <a:gs pos="0">
                <a:srgbClr val="CC0000"/>
              </a:gs>
              <a:gs pos="100000">
                <a:srgbClr val="4A0000"/>
              </a:gs>
            </a:gsLst>
            <a:lin ang="0" scaled="1"/>
          </a:gradFill>
          <a:ln w="3175">
            <a:solidFill>
              <a:srgbClr val="FFFF99"/>
            </a:solidFill>
            <a:round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 bIns="118800" anchor="ctr"/>
          <a:lstStyle/>
          <a:p>
            <a:pPr algn="ctr">
              <a:defRPr/>
            </a:pPr>
            <a:r>
              <a:rPr lang="ar-SA" sz="3600" b="1">
                <a:latin typeface="Times New Roman" pitchFamily="18" charset="0"/>
                <a:cs typeface="Kamran" pitchFamily="2" charset="-78"/>
              </a:rPr>
              <a:t>خروج</a:t>
            </a:r>
            <a:endParaRPr lang="en-US" sz="3600" b="1">
              <a:latin typeface="Times New Roman" pitchFamily="18" charset="0"/>
              <a:cs typeface="Kamran" pitchFamily="2" charset="-78"/>
            </a:endParaRPr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9868" fill="hold"/>
                                        <p:tgtEl>
                                          <p:spTgt spid="143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4341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43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1"/>
                  </p:tgtEl>
                </p:cond>
              </p:nextCondLst>
            </p:seq>
          </p:childTnLst>
        </p:cTn>
      </p:par>
    </p:tnLst>
    <p:bldLst>
      <p:bldP spid="14345" grpId="0" animBg="1" autoUpdateAnimBg="0"/>
      <p:bldP spid="14346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DA3EB9"/>
                </a:solidFill>
              </a:rPr>
              <a:t>تنظیمات </a:t>
            </a:r>
            <a:r>
              <a:rPr lang="en-US" b="1" smtClean="0">
                <a:solidFill>
                  <a:srgbClr val="DA3EB9"/>
                </a:solidFill>
              </a:rPr>
              <a:t>)Sheet</a:t>
            </a:r>
            <a:r>
              <a:rPr lang="fa-IR" b="1" smtClean="0">
                <a:solidFill>
                  <a:srgbClr val="DA3EB9"/>
                </a:solidFill>
              </a:rPr>
              <a:t>صفحه)</a:t>
            </a:r>
            <a:endParaRPr lang="en-US" b="1" smtClean="0">
              <a:solidFill>
                <a:srgbClr val="DA3EB9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875213" y="1600200"/>
            <a:ext cx="3811587" cy="4530725"/>
          </a:xfrm>
        </p:spPr>
        <p:txBody>
          <a:bodyPr/>
          <a:lstStyle/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400" b="1" smtClean="0">
                <a:solidFill>
                  <a:srgbClr val="1BB3C7"/>
                </a:solidFill>
              </a:rPr>
              <a:t>راست کلیک بر روی </a:t>
            </a:r>
            <a:r>
              <a:rPr lang="en-US" sz="2400" b="1" smtClean="0">
                <a:solidFill>
                  <a:srgbClr val="1BB3C7"/>
                </a:solidFill>
              </a:rPr>
              <a:t>Sheet</a:t>
            </a:r>
          </a:p>
          <a:p>
            <a:pPr marL="533400" indent="-533400" algn="r" rtl="1" eaLnBrk="1" hangingPunct="1">
              <a:buFontTx/>
              <a:buAutoNum type="arabicPeriod"/>
            </a:pPr>
            <a:r>
              <a:rPr lang="en-US" sz="2400" b="1" smtClean="0">
                <a:solidFill>
                  <a:srgbClr val="1BB3C7"/>
                </a:solidFill>
              </a:rPr>
              <a:t>:Insert</a:t>
            </a:r>
            <a:r>
              <a:rPr lang="fa-IR" sz="2400" b="1" smtClean="0">
                <a:solidFill>
                  <a:srgbClr val="1BB3C7"/>
                </a:solidFill>
              </a:rPr>
              <a:t>اضافه کردن</a:t>
            </a:r>
            <a:endParaRPr lang="en-US" sz="2400" b="1" smtClean="0">
              <a:solidFill>
                <a:srgbClr val="1BB3C7"/>
              </a:solidFill>
            </a:endParaRPr>
          </a:p>
          <a:p>
            <a:pPr marL="533400" indent="-533400" algn="r" rtl="1" eaLnBrk="1" hangingPunct="1">
              <a:buFontTx/>
              <a:buAutoNum type="arabicPeriod"/>
            </a:pPr>
            <a:r>
              <a:rPr lang="en-US" sz="2400" b="1" smtClean="0">
                <a:solidFill>
                  <a:srgbClr val="1BB3C7"/>
                </a:solidFill>
              </a:rPr>
              <a:t>:Delete</a:t>
            </a:r>
            <a:r>
              <a:rPr lang="fa-IR" sz="2400" b="1" smtClean="0">
                <a:solidFill>
                  <a:srgbClr val="1BB3C7"/>
                </a:solidFill>
              </a:rPr>
              <a:t>حذف</a:t>
            </a:r>
            <a:endParaRPr lang="en-US" sz="2400" b="1" smtClean="0">
              <a:solidFill>
                <a:srgbClr val="1BB3C7"/>
              </a:solidFill>
            </a:endParaRPr>
          </a:p>
          <a:p>
            <a:pPr marL="533400" indent="-533400" algn="r" rtl="1" eaLnBrk="1" hangingPunct="1">
              <a:buFontTx/>
              <a:buAutoNum type="arabicPeriod"/>
            </a:pPr>
            <a:r>
              <a:rPr lang="en-US" sz="2400" b="1" smtClean="0">
                <a:solidFill>
                  <a:srgbClr val="1BB3C7"/>
                </a:solidFill>
              </a:rPr>
              <a:t>:Rename </a:t>
            </a:r>
            <a:r>
              <a:rPr lang="fa-IR" sz="2400" b="1" smtClean="0">
                <a:solidFill>
                  <a:srgbClr val="1BB3C7"/>
                </a:solidFill>
              </a:rPr>
              <a:t>تغییر نام</a:t>
            </a:r>
            <a:endParaRPr lang="en-US" sz="2400" b="1" smtClean="0">
              <a:solidFill>
                <a:srgbClr val="1BB3C7"/>
              </a:solidFill>
            </a:endParaRPr>
          </a:p>
          <a:p>
            <a:pPr marL="533400" indent="-533400" algn="r" rtl="1" eaLnBrk="1" hangingPunct="1">
              <a:buFontTx/>
              <a:buAutoNum type="arabicPeriod"/>
            </a:pPr>
            <a:r>
              <a:rPr lang="en-US" sz="2400" b="1" smtClean="0">
                <a:solidFill>
                  <a:srgbClr val="1BB3C7"/>
                </a:solidFill>
              </a:rPr>
              <a:t>:Tab color</a:t>
            </a:r>
            <a:r>
              <a:rPr lang="fa-IR" sz="2400" b="1" smtClean="0">
                <a:solidFill>
                  <a:srgbClr val="1BB3C7"/>
                </a:solidFill>
              </a:rPr>
              <a:t>تغییر رنگ</a:t>
            </a:r>
            <a:endParaRPr lang="en-US" sz="2400" b="1" smtClean="0">
              <a:solidFill>
                <a:srgbClr val="1BB3C7"/>
              </a:solidFill>
            </a:endParaRPr>
          </a:p>
        </p:txBody>
      </p:sp>
      <p:pic>
        <p:nvPicPr>
          <p:cNvPr id="4103" name="Picture 7" descr="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205038"/>
            <a:ext cx="4932363" cy="4203700"/>
          </a:xfrm>
          <a:noFill/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1000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1000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1000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DA3EB9"/>
                </a:solidFill>
              </a:rPr>
              <a:t>فرمول نویسی اتوما تیک</a:t>
            </a:r>
            <a:endParaRPr lang="en-US" b="1" smtClean="0">
              <a:solidFill>
                <a:srgbClr val="DA3EB9"/>
              </a:solidFill>
            </a:endParaRPr>
          </a:p>
        </p:txBody>
      </p:sp>
      <p:pic>
        <p:nvPicPr>
          <p:cNvPr id="5131" name="Picture 11" descr="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205038"/>
            <a:ext cx="4787900" cy="4608512"/>
          </a:xfrm>
          <a:noFill/>
        </p:spPr>
      </p:pic>
      <p:sp>
        <p:nvSpPr>
          <p:cNvPr id="5133" name="AutoShape 13"/>
          <p:cNvSpPr>
            <a:spLocks/>
          </p:cNvSpPr>
          <p:nvPr/>
        </p:nvSpPr>
        <p:spPr bwMode="auto">
          <a:xfrm>
            <a:off x="468313" y="4724400"/>
            <a:ext cx="215900" cy="1439863"/>
          </a:xfrm>
          <a:prstGeom prst="leftBrace">
            <a:avLst>
              <a:gd name="adj1" fmla="val 5557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body" sz="half" idx="2"/>
          </p:nvPr>
        </p:nvSpPr>
        <p:spPr>
          <a:xfrm>
            <a:off x="4932363" y="1628775"/>
            <a:ext cx="3811587" cy="4530725"/>
          </a:xfrm>
        </p:spPr>
        <p:txBody>
          <a:bodyPr/>
          <a:lstStyle/>
          <a:p>
            <a:pPr marL="533400" indent="-533400" algn="r" rtl="1" eaLnBrk="1" hangingPunct="1">
              <a:buFontTx/>
              <a:buAutoNum type="arabicPeriod"/>
            </a:pPr>
            <a:r>
              <a:rPr lang="fa-IR" sz="2000" smtClean="0"/>
              <a:t>انتخاب سلولی که باید در آن جواب باشد</a:t>
            </a:r>
          </a:p>
          <a:p>
            <a:pPr marL="533400" indent="-533400" algn="r" rtl="1" eaLnBrk="1" hangingPunct="1">
              <a:buFontTx/>
              <a:buAutoNum type="arabicPeriod"/>
            </a:pPr>
            <a:r>
              <a:rPr lang="fa-IR" sz="2000" smtClean="0"/>
              <a:t>نوار ابزار استاندارد گزینه 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en-US" sz="2000" smtClean="0"/>
              <a:t>Auto sum   </a:t>
            </a:r>
            <a:r>
              <a:rPr lang="fa-IR" sz="2000" smtClean="0"/>
              <a:t> </a:t>
            </a:r>
            <a:r>
              <a:rPr lang="en-US" sz="2000" smtClean="0"/>
              <a:t> </a:t>
            </a:r>
            <a:r>
              <a:rPr lang="fa-IR" sz="2000" smtClean="0"/>
              <a:t> </a:t>
            </a:r>
            <a:r>
              <a:rPr lang="en-US" sz="2000" smtClean="0"/>
              <a:t>sum</a:t>
            </a:r>
            <a:r>
              <a:rPr lang="fa-IR" sz="2000" smtClean="0"/>
              <a:t>: مجموع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000" smtClean="0"/>
              <a:t>                  </a:t>
            </a:r>
            <a:r>
              <a:rPr lang="en-US" sz="2000" smtClean="0"/>
              <a:t>  </a:t>
            </a:r>
            <a:r>
              <a:rPr lang="fa-IR" sz="2000" smtClean="0"/>
              <a:t> </a:t>
            </a:r>
            <a:r>
              <a:rPr lang="en-US" sz="2000" smtClean="0"/>
              <a:t> Average</a:t>
            </a:r>
            <a:r>
              <a:rPr lang="fa-IR" sz="2000" smtClean="0"/>
              <a:t>: میانگین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000" smtClean="0"/>
              <a:t>                  </a:t>
            </a:r>
            <a:r>
              <a:rPr lang="en-US" sz="2000" smtClean="0"/>
              <a:t>  </a:t>
            </a:r>
            <a:r>
              <a:rPr lang="fa-IR" sz="2000" smtClean="0"/>
              <a:t> </a:t>
            </a:r>
            <a:r>
              <a:rPr lang="en-US" sz="2000" smtClean="0"/>
              <a:t>count</a:t>
            </a:r>
            <a:r>
              <a:rPr lang="fa-IR" sz="2000" smtClean="0"/>
              <a:t>: شمارش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en-US" sz="2000" smtClean="0"/>
              <a:t>              </a:t>
            </a:r>
            <a:r>
              <a:rPr lang="fa-IR" sz="2000" smtClean="0"/>
              <a:t>    </a:t>
            </a:r>
            <a:r>
              <a:rPr lang="en-US" sz="2000" smtClean="0"/>
              <a:t>  </a:t>
            </a:r>
            <a:r>
              <a:rPr lang="fa-IR" sz="2000" smtClean="0"/>
              <a:t> </a:t>
            </a:r>
            <a:r>
              <a:rPr lang="en-US" sz="2000" smtClean="0"/>
              <a:t>max</a:t>
            </a:r>
            <a:r>
              <a:rPr lang="fa-IR" sz="2000" smtClean="0"/>
              <a:t>: بزرگترین 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000" smtClean="0"/>
              <a:t>                  </a:t>
            </a:r>
            <a:r>
              <a:rPr lang="en-US" sz="2000" smtClean="0"/>
              <a:t>  </a:t>
            </a:r>
            <a:r>
              <a:rPr lang="fa-IR" sz="2000" smtClean="0"/>
              <a:t> </a:t>
            </a:r>
            <a:r>
              <a:rPr lang="en-US" sz="2000" smtClean="0"/>
              <a:t>min</a:t>
            </a:r>
            <a:r>
              <a:rPr lang="fa-IR" sz="2000" smtClean="0"/>
              <a:t>: کوچکترین</a:t>
            </a:r>
            <a:endParaRPr lang="en-US" sz="2000" smtClean="0"/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000" smtClean="0"/>
              <a:t>3.  انتخاب اعدادی که باید در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000" smtClean="0"/>
              <a:t> محاسبه قرار گیرند</a:t>
            </a:r>
          </a:p>
          <a:p>
            <a:pPr marL="533400" indent="-533400" algn="r" rtl="1" eaLnBrk="1" hangingPunct="1">
              <a:buFont typeface="Wingdings" pitchFamily="2" charset="2"/>
              <a:buNone/>
            </a:pPr>
            <a:r>
              <a:rPr lang="fa-IR" sz="2000" smtClean="0"/>
              <a:t>4. فشردن دکمه </a:t>
            </a:r>
            <a:r>
              <a:rPr lang="en-US" sz="2000" smtClean="0"/>
              <a:t>Enter</a:t>
            </a:r>
          </a:p>
        </p:txBody>
      </p:sp>
      <p:sp>
        <p:nvSpPr>
          <p:cNvPr id="5143" name="AutoShape 23"/>
          <p:cNvSpPr>
            <a:spLocks/>
          </p:cNvSpPr>
          <p:nvPr/>
        </p:nvSpPr>
        <p:spPr bwMode="auto">
          <a:xfrm>
            <a:off x="7308850" y="2852738"/>
            <a:ext cx="73025" cy="1584325"/>
          </a:xfrm>
          <a:prstGeom prst="rightBrace">
            <a:avLst>
              <a:gd name="adj1" fmla="val 18079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5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5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51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1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1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51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1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33" grpId="0" animBg="1"/>
      <p:bldP spid="51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DA3EB9"/>
                </a:solidFill>
              </a:rPr>
              <a:t>رسم نمودار</a:t>
            </a:r>
            <a:endParaRPr lang="en-US" b="1" smtClean="0">
              <a:solidFill>
                <a:srgbClr val="DA3EB9"/>
              </a:solidFill>
            </a:endParaRPr>
          </a:p>
        </p:txBody>
      </p:sp>
      <p:pic>
        <p:nvPicPr>
          <p:cNvPr id="26630" name="Picture 6" descr="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700213"/>
            <a:ext cx="5256212" cy="4897437"/>
          </a:xfrm>
          <a:noFill/>
        </p:spPr>
      </p:pic>
      <p:sp>
        <p:nvSpPr>
          <p:cNvPr id="26631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4875213" y="1600200"/>
            <a:ext cx="3811587" cy="4530725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3600" smtClean="0">
                <a:solidFill>
                  <a:srgbClr val="1BB3C7"/>
                </a:solidFill>
              </a:rPr>
              <a:t>مرحله اول: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3600" smtClean="0">
                <a:solidFill>
                  <a:srgbClr val="1BB3C7"/>
                </a:solidFill>
              </a:rPr>
              <a:t>انتخاب نوع نمودار</a:t>
            </a:r>
          </a:p>
          <a:p>
            <a:pPr algn="r" rtl="1" eaLnBrk="1" hangingPunct="1">
              <a:buFont typeface="Wingdings" pitchFamily="2" charset="2"/>
              <a:buNone/>
            </a:pPr>
            <a:endParaRPr lang="en-US" sz="3600" smtClean="0">
              <a:solidFill>
                <a:srgbClr val="1BB3C7"/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66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chemeClr val="tx1"/>
                </a:solidFill>
              </a:rPr>
              <a:t>مرحله دوم</a:t>
            </a:r>
            <a:endParaRPr lang="en-US" b="1" smtClean="0">
              <a:solidFill>
                <a:schemeClr val="tx1"/>
              </a:solidFill>
            </a:endParaRPr>
          </a:p>
        </p:txBody>
      </p:sp>
      <p:pic>
        <p:nvPicPr>
          <p:cNvPr id="28680" name="Picture 8" descr="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3138" y="1652588"/>
            <a:ext cx="3698875" cy="4425950"/>
          </a:xfrm>
          <a:noFill/>
        </p:spPr>
      </p:pic>
      <p:sp>
        <p:nvSpPr>
          <p:cNvPr id="28681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875213" y="1600200"/>
            <a:ext cx="3811587" cy="4530725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3600" smtClean="0"/>
              <a:t>انتخاب داده ها</a:t>
            </a:r>
            <a:r>
              <a:rPr lang="en-US" sz="3600" smtClean="0"/>
              <a:t> </a:t>
            </a:r>
            <a:r>
              <a:rPr lang="fa-IR" sz="3600" smtClean="0"/>
              <a:t>: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en-US" sz="3600" smtClean="0"/>
              <a:t>Rows  </a:t>
            </a:r>
            <a:r>
              <a:rPr lang="fa-IR" sz="3600" smtClean="0"/>
              <a:t>: سطری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3600" smtClean="0"/>
              <a:t>  </a:t>
            </a:r>
            <a:r>
              <a:rPr lang="en-US" sz="3600" smtClean="0"/>
              <a:t>Columns</a:t>
            </a:r>
            <a:r>
              <a:rPr lang="fa-IR" sz="3600" smtClean="0"/>
              <a:t>: ستونی</a:t>
            </a:r>
            <a:endParaRPr lang="en-US" sz="3600" smtClean="0"/>
          </a:p>
          <a:p>
            <a:pPr algn="r" rtl="1" eaLnBrk="1" hangingPunct="1">
              <a:buFont typeface="Wingdings" pitchFamily="2" charset="2"/>
              <a:buNone/>
            </a:pPr>
            <a:r>
              <a:rPr lang="fa-IR" sz="3600" smtClean="0"/>
              <a:t>                   </a:t>
            </a:r>
            <a:endParaRPr lang="en-US" sz="3600" smtClean="0"/>
          </a:p>
          <a:p>
            <a:pPr algn="r" rtl="1" eaLnBrk="1" hangingPunct="1">
              <a:buFont typeface="Wingdings" pitchFamily="2" charset="2"/>
              <a:buNone/>
            </a:pPr>
            <a:r>
              <a:rPr lang="en-US" sz="3600" smtClean="0"/>
              <a:t>  </a:t>
            </a:r>
            <a:r>
              <a:rPr lang="fa-IR" sz="3600" smtClean="0"/>
              <a:t> </a:t>
            </a:r>
            <a:endParaRPr lang="en-US" sz="3600" smtClean="0"/>
          </a:p>
        </p:txBody>
      </p:sp>
      <p:sp>
        <p:nvSpPr>
          <p:cNvPr id="28682" name="AutoShape 10"/>
          <p:cNvSpPr>
            <a:spLocks/>
          </p:cNvSpPr>
          <p:nvPr/>
        </p:nvSpPr>
        <p:spPr bwMode="auto">
          <a:xfrm>
            <a:off x="8532813" y="2492375"/>
            <a:ext cx="71437" cy="1008063"/>
          </a:xfrm>
          <a:prstGeom prst="rightBrace">
            <a:avLst>
              <a:gd name="adj1" fmla="val 117593"/>
              <a:gd name="adj2" fmla="val 50051"/>
            </a:avLst>
          </a:prstGeom>
          <a:noFill/>
          <a:ln w="57150">
            <a:solidFill>
              <a:srgbClr val="3399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86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86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81" grpId="0" build="p"/>
      <p:bldP spid="2868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12" name="Rectangle 16"/>
          <p:cNvSpPr>
            <a:spLocks noGrp="1" noChangeArrowheads="1"/>
          </p:cNvSpPr>
          <p:nvPr>
            <p:ph type="title"/>
          </p:nvPr>
        </p:nvSpPr>
        <p:spPr>
          <a:xfrm>
            <a:off x="468313" y="527050"/>
            <a:ext cx="8229600" cy="1020763"/>
          </a:xfrm>
        </p:spPr>
        <p:txBody>
          <a:bodyPr>
            <a:normAutofit fontScale="90000"/>
          </a:bodyPr>
          <a:lstStyle/>
          <a:p>
            <a:pPr algn="r" rtl="1" eaLnBrk="1" hangingPunct="1"/>
            <a:r>
              <a:rPr lang="fa-IR" sz="3800" smtClean="0"/>
              <a:t>                      </a:t>
            </a:r>
            <a:r>
              <a:rPr lang="fa-IR" sz="3800" b="1" smtClean="0">
                <a:solidFill>
                  <a:schemeClr val="tx1"/>
                </a:solidFill>
              </a:rPr>
              <a:t>مرحله سوم</a:t>
            </a:r>
            <a:r>
              <a:rPr lang="fa-IR" sz="3800" b="1" smtClean="0">
                <a:solidFill>
                  <a:srgbClr val="FFCCFF"/>
                </a:solidFill>
              </a:rPr>
              <a:t/>
            </a:r>
            <a:br>
              <a:rPr lang="fa-IR" sz="3800" b="1" smtClean="0">
                <a:solidFill>
                  <a:srgbClr val="FFCCFF"/>
                </a:solidFill>
              </a:rPr>
            </a:br>
            <a:endParaRPr lang="en-US" sz="3800" b="1" smtClean="0">
              <a:solidFill>
                <a:srgbClr val="FFCCFF"/>
              </a:solidFill>
            </a:endParaRPr>
          </a:p>
        </p:txBody>
      </p:sp>
      <p:pic>
        <p:nvPicPr>
          <p:cNvPr id="29716" name="Picture 20" descr="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844675"/>
            <a:ext cx="3289300" cy="4778375"/>
          </a:xfrm>
          <a:noFill/>
        </p:spPr>
      </p:pic>
      <p:pic>
        <p:nvPicPr>
          <p:cNvPr id="29717" name="Picture 21" descr="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76600" y="1844675"/>
            <a:ext cx="3463925" cy="4778375"/>
          </a:xfrm>
          <a:noFill/>
        </p:spPr>
      </p:pic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6804025" y="2349500"/>
            <a:ext cx="1868488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fa-IR" b="1"/>
              <a:t>تب 1:عناوین نمودار  </a:t>
            </a:r>
            <a:r>
              <a:rPr lang="en-US" b="1"/>
              <a:t/>
            </a:r>
            <a:br>
              <a:rPr lang="en-US" b="1"/>
            </a:br>
            <a:r>
              <a:rPr lang="fa-IR" b="1"/>
              <a:t>تب 2: اعداد محور</a:t>
            </a:r>
            <a:endParaRPr 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2" grpId="0"/>
      <p:bldP spid="297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71" name="Picture 15" descr="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12875"/>
            <a:ext cx="4495800" cy="5184775"/>
          </a:xfrm>
          <a:noFill/>
        </p:spPr>
      </p:pic>
      <p:pic>
        <p:nvPicPr>
          <p:cNvPr id="45072" name="Picture 16" descr="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00563" y="1412875"/>
            <a:ext cx="4495800" cy="5184775"/>
          </a:xfrm>
          <a:noFill/>
        </p:spPr>
      </p:pic>
      <p:sp>
        <p:nvSpPr>
          <p:cNvPr id="45073" name="Rectangle 17"/>
          <p:cNvSpPr>
            <a:spLocks noGrp="1" noChangeArrowheads="1"/>
          </p:cNvSpPr>
          <p:nvPr>
            <p:ph type="title"/>
          </p:nvPr>
        </p:nvSpPr>
        <p:spPr>
          <a:xfrm>
            <a:off x="914400" y="382588"/>
            <a:ext cx="7772400" cy="1038225"/>
          </a:xfrm>
        </p:spPr>
        <p:txBody>
          <a:bodyPr/>
          <a:lstStyle/>
          <a:p>
            <a:pPr algn="r" rtl="1" eaLnBrk="1" hangingPunct="1"/>
            <a:r>
              <a:rPr lang="fa-IR" sz="1900" b="1" smtClean="0"/>
              <a:t>تب 3: خط های راهنمای پشت نمودار</a:t>
            </a:r>
            <a:br>
              <a:rPr lang="fa-IR" sz="1900" b="1" smtClean="0"/>
            </a:br>
            <a:r>
              <a:rPr lang="fa-IR" sz="1900" b="1" smtClean="0"/>
              <a:t>تب 4:راهنمای نمودار که با غیر فعال کردن گزینه </a:t>
            </a:r>
            <a:r>
              <a:rPr lang="en-US" sz="1900" b="1" smtClean="0"/>
              <a:t>show legend</a:t>
            </a:r>
            <a:r>
              <a:rPr lang="fa-IR" sz="1900" b="1" smtClean="0"/>
              <a:t>راهنما از بین می رود</a:t>
            </a:r>
            <a:r>
              <a:rPr lang="fa-IR" sz="1900" smtClean="0"/>
              <a:t> </a:t>
            </a:r>
            <a:endParaRPr lang="en-US" sz="19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3" name="Picture 13" descr="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84313"/>
            <a:ext cx="4308475" cy="5068887"/>
          </a:xfrm>
          <a:noFill/>
        </p:spPr>
      </p:pic>
      <p:pic>
        <p:nvPicPr>
          <p:cNvPr id="30735" name="Picture 15" descr="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356100" y="1484313"/>
            <a:ext cx="4467225" cy="5068887"/>
          </a:xfrm>
          <a:noFill/>
        </p:spPr>
      </p:pic>
      <p:sp>
        <p:nvSpPr>
          <p:cNvPr id="30736" name="Rectangle 16"/>
          <p:cNvSpPr>
            <a:spLocks noGrp="1" noChangeArrowheads="1"/>
          </p:cNvSpPr>
          <p:nvPr>
            <p:ph type="title"/>
          </p:nvPr>
        </p:nvSpPr>
        <p:spPr>
          <a:xfrm>
            <a:off x="457200" y="887413"/>
            <a:ext cx="8362950" cy="530225"/>
          </a:xfrm>
        </p:spPr>
        <p:txBody>
          <a:bodyPr>
            <a:normAutofit fontScale="90000"/>
          </a:bodyPr>
          <a:lstStyle/>
          <a:p>
            <a:pPr algn="r" rtl="1" eaLnBrk="1" hangingPunct="1"/>
            <a:r>
              <a:rPr lang="fa-IR" sz="2100" b="1" smtClean="0"/>
              <a:t>تب 5: ارزش گذاری و فعال کردن ارزش </a:t>
            </a:r>
            <a:r>
              <a:rPr lang="en-US" sz="2100" b="1" smtClean="0"/>
              <a:t>value</a:t>
            </a:r>
            <a:r>
              <a:rPr lang="en-US" sz="1900" b="1" smtClean="0"/>
              <a:t> </a:t>
            </a:r>
            <a:r>
              <a:rPr lang="fa-IR" sz="2100" b="1" smtClean="0"/>
              <a:t/>
            </a:r>
            <a:br>
              <a:rPr lang="fa-IR" sz="2100" b="1" smtClean="0"/>
            </a:br>
            <a:r>
              <a:rPr lang="fa-IR" sz="2100" b="1" smtClean="0"/>
              <a:t>تب 6:اضافه کردن جدولی که بر حسب آن نمودار کشیده ایم</a:t>
            </a:r>
            <a:r>
              <a:rPr lang="en-US" sz="190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105</TotalTime>
  <Words>335</Words>
  <Application>Microsoft Office PowerPoint</Application>
  <PresentationFormat>On-screen Show (4:3)</PresentationFormat>
  <Paragraphs>46</Paragraphs>
  <Slides>16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بنام خدا</vt:lpstr>
      <vt:lpstr>نرم افزار صفحه گستر اکسل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تنظیمات )Sheetصفحه)</vt:lpstr>
      <vt:lpstr>فرمول نویسی اتوما تیک</vt:lpstr>
      <vt:lpstr>رسم نمودار</vt:lpstr>
      <vt:lpstr>مرحله دوم</vt:lpstr>
      <vt:lpstr>                      مرحله سوم </vt:lpstr>
      <vt:lpstr>تب 3: خط های راهنمای پشت نمودار تب 4:راهنمای نمودار که با غیر فعال کردن گزینه show legendراهنما از بین می رود </vt:lpstr>
      <vt:lpstr>تب 5: ارزش گذاری و فعال کردن ارزش value  تب 6:اضافه کردن جدولی که بر حسب آن نمودار کشیده ایم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Windows User</cp:lastModifiedBy>
  <cp:revision>7</cp:revision>
  <dcterms:created xsi:type="dcterms:W3CDTF">2015-12-07T01:38:16Z</dcterms:created>
  <dcterms:modified xsi:type="dcterms:W3CDTF">2020-06-13T09:47:35Z</dcterms:modified>
</cp:coreProperties>
</file>