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notesSlides/notesSlide3.xml" ContentType="application/vnd.openxmlformats-officedocument.presentationml.notesSlide+xml"/>
  <Override PartName="/ppt/tags/tag5.xml" ContentType="application/vnd.openxmlformats-officedocument.presentationml.tags+xml"/>
  <Override PartName="/ppt/notesSlides/notesSlide4.xml" ContentType="application/vnd.openxmlformats-officedocument.presentationml.notesSlide+xml"/>
  <Override PartName="/ppt/tags/tag6.xml" ContentType="application/vnd.openxmlformats-officedocument.presentationml.tags+xml"/>
  <Override PartName="/ppt/notesSlides/notesSlide5.xml" ContentType="application/vnd.openxmlformats-officedocument.presentationml.notesSlide+xml"/>
  <Override PartName="/ppt/tags/tag7.xml" ContentType="application/vnd.openxmlformats-officedocument.presentationml.tags+xml"/>
  <Override PartName="/ppt/notesSlides/notesSlide6.xml" ContentType="application/vnd.openxmlformats-officedocument.presentationml.notesSlide+xml"/>
  <Override PartName="/ppt/tags/tag8.xml" ContentType="application/vnd.openxmlformats-officedocument.presentationml.tags+xml"/>
  <Override PartName="/ppt/notesSlides/notesSlide7.xml" ContentType="application/vnd.openxmlformats-officedocument.presentationml.notesSlide+xml"/>
  <Override PartName="/ppt/tags/tag9.xml" ContentType="application/vnd.openxmlformats-officedocument.presentationml.tags+xml"/>
  <Override PartName="/ppt/notesSlides/notesSlide8.xml" ContentType="application/vnd.openxmlformats-officedocument.presentationml.notesSlide+xml"/>
  <Override PartName="/ppt/tags/tag10.xml" ContentType="application/vnd.openxmlformats-officedocument.presentationml.tags+xml"/>
  <Override PartName="/ppt/notesSlides/notesSlide9.xml" ContentType="application/vnd.openxmlformats-officedocument.presentationml.notesSlide+xml"/>
  <Override PartName="/ppt/tags/tag11.xml" ContentType="application/vnd.openxmlformats-officedocument.presentationml.tags+xml"/>
  <Override PartName="/ppt/notesSlides/notesSlide10.xml" ContentType="application/vnd.openxmlformats-officedocument.presentationml.notesSlide+xml"/>
  <Override PartName="/ppt/tags/tag12.xml" ContentType="application/vnd.openxmlformats-officedocument.presentationml.tags+xml"/>
  <Override PartName="/ppt/notesSlides/notesSlide11.xml" ContentType="application/vnd.openxmlformats-officedocument.presentationml.notesSlide+xml"/>
  <Override PartName="/ppt/tags/tag13.xml" ContentType="application/vnd.openxmlformats-officedocument.presentationml.tags+xml"/>
  <Override PartName="/ppt/notesSlides/notesSlide12.xml" ContentType="application/vnd.openxmlformats-officedocument.presentationml.notesSlide+xml"/>
  <Override PartName="/ppt/tags/tag14.xml" ContentType="application/vnd.openxmlformats-officedocument.presentationml.tags+xml"/>
  <Override PartName="/ppt/notesSlides/notesSlide13.xml" ContentType="application/vnd.openxmlformats-officedocument.presentationml.notesSlide+xml"/>
  <Override PartName="/ppt/tags/tag15.xml" ContentType="application/vnd.openxmlformats-officedocument.presentationml.tags+xml"/>
  <Override PartName="/ppt/notesSlides/notesSlide14.xml" ContentType="application/vnd.openxmlformats-officedocument.presentationml.notesSlide+xml"/>
  <Override PartName="/ppt/tags/tag16.xml" ContentType="application/vnd.openxmlformats-officedocument.presentationml.tags+xml"/>
  <Override PartName="/ppt/notesSlides/notesSlide15.xml" ContentType="application/vnd.openxmlformats-officedocument.presentationml.notesSlide+xml"/>
  <Override PartName="/ppt/tags/tag17.xml" ContentType="application/vnd.openxmlformats-officedocument.presentationml.tags+xml"/>
  <Override PartName="/ppt/notesSlides/notesSlide16.xml" ContentType="application/vnd.openxmlformats-officedocument.presentationml.notesSlide+xml"/>
  <Override PartName="/ppt/tags/tag18.xml" ContentType="application/vnd.openxmlformats-officedocument.presentationml.tags+xml"/>
  <Override PartName="/ppt/notesSlides/notesSlide17.xml" ContentType="application/vnd.openxmlformats-officedocument.presentationml.notesSlide+xml"/>
  <Override PartName="/ppt/tags/tag19.xml" ContentType="application/vnd.openxmlformats-officedocument.presentationml.tags+xml"/>
  <Override PartName="/ppt/notesSlides/notesSlide18.xml" ContentType="application/vnd.openxmlformats-officedocument.presentationml.notesSlide+xml"/>
  <Override PartName="/ppt/tags/tag20.xml" ContentType="application/vnd.openxmlformats-officedocument.presentationml.tags+xml"/>
  <Override PartName="/ppt/notesSlides/notesSlide19.xml" ContentType="application/vnd.openxmlformats-officedocument.presentationml.notesSlide+xml"/>
  <Override PartName="/ppt/tags/tag21.xml" ContentType="application/vnd.openxmlformats-officedocument.presentationml.tags+xml"/>
  <Override PartName="/ppt/notesSlides/notesSlide20.xml" ContentType="application/vnd.openxmlformats-officedocument.presentationml.notesSlide+xml"/>
  <Override PartName="/ppt/tags/tag22.xml" ContentType="application/vnd.openxmlformats-officedocument.presentationml.tags+xml"/>
  <Override PartName="/ppt/notesSlides/notesSlide21.xml" ContentType="application/vnd.openxmlformats-officedocument.presentationml.notesSlide+xml"/>
  <Override PartName="/ppt/tags/tag23.xml" ContentType="application/vnd.openxmlformats-officedocument.presentationml.tags+xml"/>
  <Override PartName="/ppt/notesSlides/notesSlide22.xml" ContentType="application/vnd.openxmlformats-officedocument.presentationml.notesSlide+xml"/>
  <Override PartName="/ppt/tags/tag24.xml" ContentType="application/vnd.openxmlformats-officedocument.presentationml.tags+xml"/>
  <Override PartName="/ppt/notesSlides/notesSlide23.xml" ContentType="application/vnd.openxmlformats-officedocument.presentationml.notesSlide+xml"/>
  <Override PartName="/ppt/tags/tag25.xml" ContentType="application/vnd.openxmlformats-officedocument.presentationml.tags+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9"/>
  </p:notesMasterIdLst>
  <p:sldIdLst>
    <p:sldId id="285" r:id="rId2"/>
    <p:sldId id="256" r:id="rId3"/>
    <p:sldId id="258" r:id="rId4"/>
    <p:sldId id="259" r:id="rId5"/>
    <p:sldId id="276" r:id="rId6"/>
    <p:sldId id="260" r:id="rId7"/>
    <p:sldId id="277" r:id="rId8"/>
    <p:sldId id="278" r:id="rId9"/>
    <p:sldId id="262" r:id="rId10"/>
    <p:sldId id="279" r:id="rId11"/>
    <p:sldId id="263" r:id="rId12"/>
    <p:sldId id="280" r:id="rId13"/>
    <p:sldId id="268" r:id="rId14"/>
    <p:sldId id="264" r:id="rId15"/>
    <p:sldId id="284" r:id="rId16"/>
    <p:sldId id="269" r:id="rId17"/>
    <p:sldId id="265" r:id="rId18"/>
    <p:sldId id="270" r:id="rId19"/>
    <p:sldId id="283" r:id="rId20"/>
    <p:sldId id="266" r:id="rId21"/>
    <p:sldId id="267" r:id="rId22"/>
    <p:sldId id="282" r:id="rId23"/>
    <p:sldId id="271" r:id="rId24"/>
    <p:sldId id="272" r:id="rId25"/>
    <p:sldId id="273" r:id="rId26"/>
    <p:sldId id="274" r:id="rId27"/>
    <p:sldId id="275" r:id="rId28"/>
  </p:sldIdLst>
  <p:sldSz cx="9144000" cy="6858000" type="screen4x3"/>
  <p:notesSz cx="6858000" cy="9144000"/>
  <p:custDataLst>
    <p:tags r:id="rId30"/>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90"/>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B579981-E126-4A85-A539-D97A57699384}" type="datetimeFigureOut">
              <a:rPr lang="en-US" smtClean="0"/>
              <a:t>6/18/2020</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80C2129-100B-4FC5-A9D3-211CD49FD2AE}" type="slidenum">
              <a:rPr lang="en-US" smtClean="0"/>
              <a:t>‹#›</a:t>
            </a:fld>
            <a:endParaRPr lang="en-US" dirty="0"/>
          </a:p>
        </p:txBody>
      </p:sp>
    </p:spTree>
    <p:extLst>
      <p:ext uri="{BB962C8B-B14F-4D97-AF65-F5344CB8AC3E}">
        <p14:creationId xmlns:p14="http://schemas.microsoft.com/office/powerpoint/2010/main" val="759035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80C2129-100B-4FC5-A9D3-211CD49FD2AE}" type="slidenum">
              <a:rPr lang="en-US" smtClean="0"/>
              <a:t>2</a:t>
            </a:fld>
            <a:endParaRPr lang="en-US" dirty="0"/>
          </a:p>
        </p:txBody>
      </p:sp>
    </p:spTree>
    <p:extLst>
      <p:ext uri="{BB962C8B-B14F-4D97-AF65-F5344CB8AC3E}">
        <p14:creationId xmlns:p14="http://schemas.microsoft.com/office/powerpoint/2010/main" val="7387479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80C2129-100B-4FC5-A9D3-211CD49FD2AE}" type="slidenum">
              <a:rPr lang="en-US" smtClean="0"/>
              <a:t>3</a:t>
            </a:fld>
            <a:endParaRPr lang="en-US" dirty="0"/>
          </a:p>
        </p:txBody>
      </p:sp>
    </p:spTree>
    <p:extLst>
      <p:ext uri="{BB962C8B-B14F-4D97-AF65-F5344CB8AC3E}">
        <p14:creationId xmlns:p14="http://schemas.microsoft.com/office/powerpoint/2010/main" val="25875436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80C2129-100B-4FC5-A9D3-211CD49FD2AE}" type="slidenum">
              <a:rPr lang="en-US" smtClean="0"/>
              <a:t>4</a:t>
            </a:fld>
            <a:endParaRPr lang="en-US" dirty="0"/>
          </a:p>
        </p:txBody>
      </p:sp>
    </p:spTree>
    <p:extLst>
      <p:ext uri="{BB962C8B-B14F-4D97-AF65-F5344CB8AC3E}">
        <p14:creationId xmlns:p14="http://schemas.microsoft.com/office/powerpoint/2010/main" val="20888405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80C2129-100B-4FC5-A9D3-211CD49FD2AE}" type="slidenum">
              <a:rPr lang="en-US" smtClean="0"/>
              <a:t>5</a:t>
            </a:fld>
            <a:endParaRPr lang="en-US" dirty="0"/>
          </a:p>
        </p:txBody>
      </p:sp>
    </p:spTree>
    <p:extLst>
      <p:ext uri="{BB962C8B-B14F-4D97-AF65-F5344CB8AC3E}">
        <p14:creationId xmlns:p14="http://schemas.microsoft.com/office/powerpoint/2010/main" val="20888405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80C2129-100B-4FC5-A9D3-211CD49FD2AE}" type="slidenum">
              <a:rPr lang="en-US" smtClean="0"/>
              <a:t>6</a:t>
            </a:fld>
            <a:endParaRPr lang="en-US" dirty="0"/>
          </a:p>
        </p:txBody>
      </p:sp>
    </p:spTree>
    <p:extLst>
      <p:ext uri="{BB962C8B-B14F-4D97-AF65-F5344CB8AC3E}">
        <p14:creationId xmlns:p14="http://schemas.microsoft.com/office/powerpoint/2010/main" val="28967003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80C2129-100B-4FC5-A9D3-211CD49FD2AE}" type="slidenum">
              <a:rPr lang="en-US" smtClean="0"/>
              <a:t>7</a:t>
            </a:fld>
            <a:endParaRPr lang="en-US" dirty="0"/>
          </a:p>
        </p:txBody>
      </p:sp>
    </p:spTree>
    <p:extLst>
      <p:ext uri="{BB962C8B-B14F-4D97-AF65-F5344CB8AC3E}">
        <p14:creationId xmlns:p14="http://schemas.microsoft.com/office/powerpoint/2010/main" val="14969767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80C2129-100B-4FC5-A9D3-211CD49FD2AE}" type="slidenum">
              <a:rPr lang="en-US" smtClean="0"/>
              <a:t>8</a:t>
            </a:fld>
            <a:endParaRPr lang="en-US" dirty="0"/>
          </a:p>
        </p:txBody>
      </p:sp>
    </p:spTree>
    <p:extLst>
      <p:ext uri="{BB962C8B-B14F-4D97-AF65-F5344CB8AC3E}">
        <p14:creationId xmlns:p14="http://schemas.microsoft.com/office/powerpoint/2010/main" val="14969767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80C2129-100B-4FC5-A9D3-211CD49FD2AE}" type="slidenum">
              <a:rPr lang="en-US" smtClean="0"/>
              <a:t>9</a:t>
            </a:fld>
            <a:endParaRPr lang="en-US" dirty="0"/>
          </a:p>
        </p:txBody>
      </p:sp>
    </p:spTree>
    <p:extLst>
      <p:ext uri="{BB962C8B-B14F-4D97-AF65-F5344CB8AC3E}">
        <p14:creationId xmlns:p14="http://schemas.microsoft.com/office/powerpoint/2010/main" val="108588982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80C2129-100B-4FC5-A9D3-211CD49FD2AE}" type="slidenum">
              <a:rPr lang="en-US" smtClean="0"/>
              <a:t>10</a:t>
            </a:fld>
            <a:endParaRPr lang="en-US" dirty="0"/>
          </a:p>
        </p:txBody>
      </p:sp>
    </p:spTree>
    <p:extLst>
      <p:ext uri="{BB962C8B-B14F-4D97-AF65-F5344CB8AC3E}">
        <p14:creationId xmlns:p14="http://schemas.microsoft.com/office/powerpoint/2010/main" val="108588982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80C2129-100B-4FC5-A9D3-211CD49FD2AE}" type="slidenum">
              <a:rPr lang="en-US" smtClean="0"/>
              <a:t>11</a:t>
            </a:fld>
            <a:endParaRPr lang="en-US" dirty="0"/>
          </a:p>
        </p:txBody>
      </p:sp>
    </p:spTree>
    <p:extLst>
      <p:ext uri="{BB962C8B-B14F-4D97-AF65-F5344CB8AC3E}">
        <p14:creationId xmlns:p14="http://schemas.microsoft.com/office/powerpoint/2010/main" val="201674111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80C2129-100B-4FC5-A9D3-211CD49FD2AE}" type="slidenum">
              <a:rPr lang="en-US" smtClean="0"/>
              <a:t>12</a:t>
            </a:fld>
            <a:endParaRPr lang="en-US" dirty="0"/>
          </a:p>
        </p:txBody>
      </p:sp>
    </p:spTree>
    <p:extLst>
      <p:ext uri="{BB962C8B-B14F-4D97-AF65-F5344CB8AC3E}">
        <p14:creationId xmlns:p14="http://schemas.microsoft.com/office/powerpoint/2010/main" val="223302160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80C2129-100B-4FC5-A9D3-211CD49FD2AE}" type="slidenum">
              <a:rPr lang="en-US" smtClean="0"/>
              <a:t>13</a:t>
            </a:fld>
            <a:endParaRPr lang="en-US" dirty="0"/>
          </a:p>
        </p:txBody>
      </p:sp>
    </p:spTree>
    <p:extLst>
      <p:ext uri="{BB962C8B-B14F-4D97-AF65-F5344CB8AC3E}">
        <p14:creationId xmlns:p14="http://schemas.microsoft.com/office/powerpoint/2010/main" val="223302160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80C2129-100B-4FC5-A9D3-211CD49FD2AE}" type="slidenum">
              <a:rPr lang="en-US" smtClean="0"/>
              <a:t>14</a:t>
            </a:fld>
            <a:endParaRPr lang="en-US" dirty="0"/>
          </a:p>
        </p:txBody>
      </p:sp>
    </p:spTree>
    <p:extLst>
      <p:ext uri="{BB962C8B-B14F-4D97-AF65-F5344CB8AC3E}">
        <p14:creationId xmlns:p14="http://schemas.microsoft.com/office/powerpoint/2010/main" val="23420350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80C2129-100B-4FC5-A9D3-211CD49FD2AE}" type="slidenum">
              <a:rPr lang="en-US" smtClean="0"/>
              <a:t>15</a:t>
            </a:fld>
            <a:endParaRPr lang="en-US" dirty="0"/>
          </a:p>
        </p:txBody>
      </p:sp>
    </p:spTree>
    <p:extLst>
      <p:ext uri="{BB962C8B-B14F-4D97-AF65-F5344CB8AC3E}">
        <p14:creationId xmlns:p14="http://schemas.microsoft.com/office/powerpoint/2010/main" val="225883239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80C2129-100B-4FC5-A9D3-211CD49FD2AE}" type="slidenum">
              <a:rPr lang="en-US" smtClean="0"/>
              <a:t>16</a:t>
            </a:fld>
            <a:endParaRPr lang="en-US" dirty="0"/>
          </a:p>
        </p:txBody>
      </p:sp>
    </p:spTree>
    <p:extLst>
      <p:ext uri="{BB962C8B-B14F-4D97-AF65-F5344CB8AC3E}">
        <p14:creationId xmlns:p14="http://schemas.microsoft.com/office/powerpoint/2010/main" val="225883239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80C2129-100B-4FC5-A9D3-211CD49FD2AE}" type="slidenum">
              <a:rPr lang="en-US" smtClean="0"/>
              <a:t>17</a:t>
            </a:fld>
            <a:endParaRPr lang="en-US" dirty="0"/>
          </a:p>
        </p:txBody>
      </p:sp>
    </p:spTree>
    <p:extLst>
      <p:ext uri="{BB962C8B-B14F-4D97-AF65-F5344CB8AC3E}">
        <p14:creationId xmlns:p14="http://schemas.microsoft.com/office/powerpoint/2010/main" val="52455937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80C2129-100B-4FC5-A9D3-211CD49FD2AE}" type="slidenum">
              <a:rPr lang="en-US" smtClean="0"/>
              <a:t>18</a:t>
            </a:fld>
            <a:endParaRPr lang="en-US" dirty="0"/>
          </a:p>
        </p:txBody>
      </p:sp>
    </p:spTree>
    <p:extLst>
      <p:ext uri="{BB962C8B-B14F-4D97-AF65-F5344CB8AC3E}">
        <p14:creationId xmlns:p14="http://schemas.microsoft.com/office/powerpoint/2010/main" val="293351871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80C2129-100B-4FC5-A9D3-211CD49FD2AE}" type="slidenum">
              <a:rPr lang="en-US" smtClean="0"/>
              <a:t>19</a:t>
            </a:fld>
            <a:endParaRPr lang="en-US" dirty="0"/>
          </a:p>
        </p:txBody>
      </p:sp>
    </p:spTree>
    <p:extLst>
      <p:ext uri="{BB962C8B-B14F-4D97-AF65-F5344CB8AC3E}">
        <p14:creationId xmlns:p14="http://schemas.microsoft.com/office/powerpoint/2010/main" val="293351871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80C2129-100B-4FC5-A9D3-211CD49FD2AE}" type="slidenum">
              <a:rPr lang="en-US" smtClean="0"/>
              <a:t>20</a:t>
            </a:fld>
            <a:endParaRPr lang="en-US" dirty="0"/>
          </a:p>
        </p:txBody>
      </p:sp>
    </p:spTree>
    <p:extLst>
      <p:ext uri="{BB962C8B-B14F-4D97-AF65-F5344CB8AC3E}">
        <p14:creationId xmlns:p14="http://schemas.microsoft.com/office/powerpoint/2010/main" val="249474264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80C2129-100B-4FC5-A9D3-211CD49FD2AE}" type="slidenum">
              <a:rPr lang="en-US" smtClean="0"/>
              <a:t>21</a:t>
            </a:fld>
            <a:endParaRPr lang="en-US" dirty="0"/>
          </a:p>
        </p:txBody>
      </p:sp>
    </p:spTree>
    <p:extLst>
      <p:ext uri="{BB962C8B-B14F-4D97-AF65-F5344CB8AC3E}">
        <p14:creationId xmlns:p14="http://schemas.microsoft.com/office/powerpoint/2010/main" val="760223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80C2129-100B-4FC5-A9D3-211CD49FD2AE}" type="slidenum">
              <a:rPr lang="en-US" smtClean="0"/>
              <a:t>22</a:t>
            </a:fld>
            <a:endParaRPr lang="en-US" dirty="0"/>
          </a:p>
        </p:txBody>
      </p:sp>
    </p:spTree>
    <p:extLst>
      <p:ext uri="{BB962C8B-B14F-4D97-AF65-F5344CB8AC3E}">
        <p14:creationId xmlns:p14="http://schemas.microsoft.com/office/powerpoint/2010/main" val="760223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80C2129-100B-4FC5-A9D3-211CD49FD2AE}" type="slidenum">
              <a:rPr lang="en-US" smtClean="0"/>
              <a:t>23</a:t>
            </a:fld>
            <a:endParaRPr lang="en-US" dirty="0"/>
          </a:p>
        </p:txBody>
      </p:sp>
    </p:spTree>
    <p:extLst>
      <p:ext uri="{BB962C8B-B14F-4D97-AF65-F5344CB8AC3E}">
        <p14:creationId xmlns:p14="http://schemas.microsoft.com/office/powerpoint/2010/main" val="53578234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80C2129-100B-4FC5-A9D3-211CD49FD2AE}" type="slidenum">
              <a:rPr lang="en-US" smtClean="0"/>
              <a:t>24</a:t>
            </a:fld>
            <a:endParaRPr lang="en-US" dirty="0"/>
          </a:p>
        </p:txBody>
      </p:sp>
    </p:spTree>
    <p:extLst>
      <p:ext uri="{BB962C8B-B14F-4D97-AF65-F5344CB8AC3E}">
        <p14:creationId xmlns:p14="http://schemas.microsoft.com/office/powerpoint/2010/main" val="28431041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80C2129-100B-4FC5-A9D3-211CD49FD2AE}" type="slidenum">
              <a:rPr lang="en-US" smtClean="0"/>
              <a:t>25</a:t>
            </a:fld>
            <a:endParaRPr lang="en-US" dirty="0"/>
          </a:p>
        </p:txBody>
      </p:sp>
    </p:spTree>
    <p:extLst>
      <p:ext uri="{BB962C8B-B14F-4D97-AF65-F5344CB8AC3E}">
        <p14:creationId xmlns:p14="http://schemas.microsoft.com/office/powerpoint/2010/main" val="254677697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dirty="0"/>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E566B07D-5E37-480D-B5AF-6A957C000903}" type="datetimeFigureOut">
              <a:rPr lang="en-US" smtClean="0"/>
              <a:t>6/18/2020</a:t>
            </a:fld>
            <a:endParaRPr lang="en-US" dirty="0"/>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US" dirty="0"/>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54756602-E7BD-4EBA-956D-FE8EBC19174D}" type="slidenum">
              <a:rPr lang="en-US" smtClean="0"/>
              <a:t>‹#›</a:t>
            </a:fld>
            <a:endParaRPr lang="en-US" dirty="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E566B07D-5E37-480D-B5AF-6A957C000903}" type="datetimeFigureOut">
              <a:rPr lang="en-US" smtClean="0"/>
              <a:t>6/18/2020</a:t>
            </a:fld>
            <a:endParaRPr lang="en-US" dirty="0"/>
          </a:p>
        </p:txBody>
      </p:sp>
      <p:sp>
        <p:nvSpPr>
          <p:cNvPr id="5" name="Footer Placeholder 4"/>
          <p:cNvSpPr>
            <a:spLocks noGrp="1"/>
          </p:cNvSpPr>
          <p:nvPr>
            <p:ph type="ftr" sz="quarter" idx="11"/>
          </p:nvPr>
        </p:nvSpPr>
        <p:spPr/>
        <p:txBody>
          <a:bodyPr/>
          <a:lstStyle>
            <a:extLst/>
          </a:lstStyle>
          <a:p>
            <a:endParaRPr lang="en-US" dirty="0"/>
          </a:p>
        </p:txBody>
      </p:sp>
      <p:sp>
        <p:nvSpPr>
          <p:cNvPr id="6" name="Slide Number Placeholder 5"/>
          <p:cNvSpPr>
            <a:spLocks noGrp="1"/>
          </p:cNvSpPr>
          <p:nvPr>
            <p:ph type="sldNum" sz="quarter" idx="12"/>
          </p:nvPr>
        </p:nvSpPr>
        <p:spPr/>
        <p:txBody>
          <a:bodyPr/>
          <a:lstStyle>
            <a:extLst/>
          </a:lstStyle>
          <a:p>
            <a:fld id="{54756602-E7BD-4EBA-956D-FE8EBC19174D}" type="slidenum">
              <a:rPr lang="en-US" smtClean="0"/>
              <a:t>‹#›</a:t>
            </a:fld>
            <a:endParaRPr lang="en-US" dirty="0"/>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E566B07D-5E37-480D-B5AF-6A957C000903}" type="datetimeFigureOut">
              <a:rPr lang="en-US" smtClean="0"/>
              <a:t>6/18/2020</a:t>
            </a:fld>
            <a:endParaRPr lang="en-US" dirty="0"/>
          </a:p>
        </p:txBody>
      </p:sp>
      <p:sp>
        <p:nvSpPr>
          <p:cNvPr id="5" name="Footer Placeholder 4"/>
          <p:cNvSpPr>
            <a:spLocks noGrp="1"/>
          </p:cNvSpPr>
          <p:nvPr>
            <p:ph type="ftr" sz="quarter" idx="11"/>
          </p:nvPr>
        </p:nvSpPr>
        <p:spPr/>
        <p:txBody>
          <a:bodyPr/>
          <a:lstStyle>
            <a:extLst/>
          </a:lstStyle>
          <a:p>
            <a:endParaRPr lang="en-US" dirty="0"/>
          </a:p>
        </p:txBody>
      </p:sp>
      <p:sp>
        <p:nvSpPr>
          <p:cNvPr id="6" name="Slide Number Placeholder 5"/>
          <p:cNvSpPr>
            <a:spLocks noGrp="1"/>
          </p:cNvSpPr>
          <p:nvPr>
            <p:ph type="sldNum" sz="quarter" idx="12"/>
          </p:nvPr>
        </p:nvSpPr>
        <p:spPr/>
        <p:txBody>
          <a:bodyPr/>
          <a:lstStyle>
            <a:extLst/>
          </a:lstStyle>
          <a:p>
            <a:fld id="{54756602-E7BD-4EBA-956D-FE8EBC19174D}" type="slidenum">
              <a:rPr lang="en-US" smtClean="0"/>
              <a:t>‹#›</a:t>
            </a:fld>
            <a:endParaRPr lang="en-US" dirty="0"/>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dirty="0"/>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E566B07D-5E37-480D-B5AF-6A957C000903}" type="datetimeFigureOut">
              <a:rPr lang="en-US" smtClean="0"/>
              <a:t>6/18/2020</a:t>
            </a:fld>
            <a:endParaRPr lang="en-US" dirty="0"/>
          </a:p>
        </p:txBody>
      </p:sp>
      <p:sp>
        <p:nvSpPr>
          <p:cNvPr id="6" name="Footer Placeholder 5"/>
          <p:cNvSpPr>
            <a:spLocks noGrp="1"/>
          </p:cNvSpPr>
          <p:nvPr>
            <p:ph type="ftr" sz="quarter" idx="11"/>
          </p:nvPr>
        </p:nvSpPr>
        <p:spPr/>
        <p:txBody>
          <a:bodyPr/>
          <a:lstStyle>
            <a:extLst/>
          </a:lstStyle>
          <a:p>
            <a:endParaRPr lang="en-US" dirty="0"/>
          </a:p>
        </p:txBody>
      </p:sp>
      <p:sp>
        <p:nvSpPr>
          <p:cNvPr id="7" name="Slide Number Placeholder 6"/>
          <p:cNvSpPr>
            <a:spLocks noGrp="1"/>
          </p:cNvSpPr>
          <p:nvPr>
            <p:ph type="sldNum" sz="quarter" idx="12"/>
          </p:nvPr>
        </p:nvSpPr>
        <p:spPr/>
        <p:txBody>
          <a:bodyPr/>
          <a:lstStyle>
            <a:extLst/>
          </a:lstStyle>
          <a:p>
            <a:fld id="{54756602-E7BD-4EBA-956D-FE8EBC19174D}" type="slidenum">
              <a:rPr lang="en-US" smtClean="0"/>
              <a:t>‹#›</a:t>
            </a:fld>
            <a:endParaRPr lang="en-US" dirty="0"/>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E566B07D-5E37-480D-B5AF-6A957C000903}" type="datetimeFigureOut">
              <a:rPr lang="en-US" smtClean="0"/>
              <a:t>6/18/2020</a:t>
            </a:fld>
            <a:endParaRPr lang="en-US" dirty="0"/>
          </a:p>
        </p:txBody>
      </p:sp>
      <p:sp>
        <p:nvSpPr>
          <p:cNvPr id="8" name="Footer Placeholder 7"/>
          <p:cNvSpPr>
            <a:spLocks noGrp="1"/>
          </p:cNvSpPr>
          <p:nvPr>
            <p:ph type="ftr" sz="quarter" idx="11"/>
          </p:nvPr>
        </p:nvSpPr>
        <p:spPr/>
        <p:txBody>
          <a:bodyPr/>
          <a:lstStyle>
            <a:extLst/>
          </a:lstStyle>
          <a:p>
            <a:endParaRPr lang="en-US" dirty="0"/>
          </a:p>
        </p:txBody>
      </p:sp>
      <p:sp>
        <p:nvSpPr>
          <p:cNvPr id="9" name="Slide Number Placeholder 8"/>
          <p:cNvSpPr>
            <a:spLocks noGrp="1"/>
          </p:cNvSpPr>
          <p:nvPr>
            <p:ph type="sldNum" sz="quarter" idx="12"/>
          </p:nvPr>
        </p:nvSpPr>
        <p:spPr/>
        <p:txBody>
          <a:bodyPr/>
          <a:lstStyle>
            <a:extLst/>
          </a:lstStyle>
          <a:p>
            <a:fld id="{54756602-E7BD-4EBA-956D-FE8EBC19174D}" type="slidenum">
              <a:rPr lang="en-US" smtClean="0"/>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E566B07D-5E37-480D-B5AF-6A957C000903}" type="datetimeFigureOut">
              <a:rPr lang="en-US" smtClean="0"/>
              <a:t>6/18/2020</a:t>
            </a:fld>
            <a:endParaRPr lang="en-US" dirty="0"/>
          </a:p>
        </p:txBody>
      </p:sp>
      <p:sp>
        <p:nvSpPr>
          <p:cNvPr id="4" name="Footer Placeholder 3"/>
          <p:cNvSpPr>
            <a:spLocks noGrp="1"/>
          </p:cNvSpPr>
          <p:nvPr>
            <p:ph type="ftr" sz="quarter" idx="11"/>
          </p:nvPr>
        </p:nvSpPr>
        <p:spPr/>
        <p:txBody>
          <a:bodyPr/>
          <a:lstStyle>
            <a:extLst/>
          </a:lstStyle>
          <a:p>
            <a:endParaRPr lang="en-US" dirty="0"/>
          </a:p>
        </p:txBody>
      </p:sp>
      <p:sp>
        <p:nvSpPr>
          <p:cNvPr id="5" name="Slide Number Placeholder 4"/>
          <p:cNvSpPr>
            <a:spLocks noGrp="1"/>
          </p:cNvSpPr>
          <p:nvPr>
            <p:ph type="sldNum" sz="quarter" idx="12"/>
          </p:nvPr>
        </p:nvSpPr>
        <p:spPr/>
        <p:txBody>
          <a:bodyPr/>
          <a:lstStyle>
            <a:extLst/>
          </a:lstStyle>
          <a:p>
            <a:fld id="{54756602-E7BD-4EBA-956D-FE8EBC19174D}" type="slidenum">
              <a:rPr lang="en-US" smtClean="0"/>
              <a:t>‹#›</a:t>
            </a:fld>
            <a:endParaRPr lang="en-US" dirty="0"/>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E566B07D-5E37-480D-B5AF-6A957C000903}" type="datetimeFigureOut">
              <a:rPr lang="en-US" smtClean="0"/>
              <a:t>6/18/2020</a:t>
            </a:fld>
            <a:endParaRPr lang="en-US" dirty="0"/>
          </a:p>
        </p:txBody>
      </p:sp>
      <p:sp>
        <p:nvSpPr>
          <p:cNvPr id="3" name="Footer Placeholder 2"/>
          <p:cNvSpPr>
            <a:spLocks noGrp="1"/>
          </p:cNvSpPr>
          <p:nvPr>
            <p:ph type="ftr" sz="quarter" idx="11"/>
          </p:nvPr>
        </p:nvSpPr>
        <p:spPr/>
        <p:txBody>
          <a:bodyPr/>
          <a:lstStyle>
            <a:extLst/>
          </a:lstStyle>
          <a:p>
            <a:endParaRPr lang="en-US" dirty="0"/>
          </a:p>
        </p:txBody>
      </p:sp>
      <p:sp>
        <p:nvSpPr>
          <p:cNvPr id="4" name="Slide Number Placeholder 3"/>
          <p:cNvSpPr>
            <a:spLocks noGrp="1"/>
          </p:cNvSpPr>
          <p:nvPr>
            <p:ph type="sldNum" sz="quarter" idx="12"/>
          </p:nvPr>
        </p:nvSpPr>
        <p:spPr/>
        <p:txBody>
          <a:bodyPr/>
          <a:lstStyle>
            <a:extLst/>
          </a:lstStyle>
          <a:p>
            <a:fld id="{54756602-E7BD-4EBA-956D-FE8EBC19174D}"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E566B07D-5E37-480D-B5AF-6A957C000903}" type="datetimeFigureOut">
              <a:rPr lang="en-US" smtClean="0"/>
              <a:t>6/18/2020</a:t>
            </a:fld>
            <a:endParaRPr lang="en-US" dirty="0"/>
          </a:p>
        </p:txBody>
      </p:sp>
      <p:sp>
        <p:nvSpPr>
          <p:cNvPr id="6" name="Footer Placeholder 5"/>
          <p:cNvSpPr>
            <a:spLocks noGrp="1"/>
          </p:cNvSpPr>
          <p:nvPr>
            <p:ph type="ftr" sz="quarter" idx="11"/>
          </p:nvPr>
        </p:nvSpPr>
        <p:spPr/>
        <p:txBody>
          <a:bodyPr/>
          <a:lstStyle>
            <a:extLst/>
          </a:lstStyle>
          <a:p>
            <a:endParaRPr lang="en-US" dirty="0"/>
          </a:p>
        </p:txBody>
      </p:sp>
      <p:sp>
        <p:nvSpPr>
          <p:cNvPr id="7" name="Slide Number Placeholder 6"/>
          <p:cNvSpPr>
            <a:spLocks noGrp="1"/>
          </p:cNvSpPr>
          <p:nvPr>
            <p:ph type="sldNum" sz="quarter" idx="12"/>
          </p:nvPr>
        </p:nvSpPr>
        <p:spPr/>
        <p:txBody>
          <a:bodyPr/>
          <a:lstStyle>
            <a:extLst/>
          </a:lstStyle>
          <a:p>
            <a:fld id="{54756602-E7BD-4EBA-956D-FE8EBC19174D}" type="slidenum">
              <a:rPr lang="en-US" smtClean="0"/>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dirty="0"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E566B07D-5E37-480D-B5AF-6A957C000903}" type="datetimeFigureOut">
              <a:rPr lang="en-US" smtClean="0"/>
              <a:t>6/18/2020</a:t>
            </a:fld>
            <a:endParaRPr lang="en-US" dirty="0"/>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US" dirty="0"/>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54756602-E7BD-4EBA-956D-FE8EBC19174D}" type="slidenum">
              <a:rPr lang="en-US" smtClean="0"/>
              <a:t>‹#›</a:t>
            </a:fld>
            <a:endParaRPr lang="en-US" dirty="0"/>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dirty="0"/>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dirty="0"/>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E566B07D-5E37-480D-B5AF-6A957C000903}" type="datetimeFigureOut">
              <a:rPr lang="en-US" smtClean="0"/>
              <a:t>6/18/2020</a:t>
            </a:fld>
            <a:endParaRPr lang="en-US" dirty="0"/>
          </a:p>
        </p:txBody>
      </p:sp>
      <p:sp>
        <p:nvSpPr>
          <p:cNvPr id="5" name="Footer Placeholder 4"/>
          <p:cNvSpPr>
            <a:spLocks noGrp="1"/>
          </p:cNvSpPr>
          <p:nvPr>
            <p:ph type="ftr" sz="quarter" idx="11"/>
          </p:nvPr>
        </p:nvSpPr>
        <p:spPr/>
        <p:txBody>
          <a:bodyPr/>
          <a:lstStyle>
            <a:extLst/>
          </a:lstStyle>
          <a:p>
            <a:endParaRPr lang="en-US" dirty="0"/>
          </a:p>
        </p:txBody>
      </p:sp>
      <p:sp>
        <p:nvSpPr>
          <p:cNvPr id="6" name="Slide Number Placeholder 5"/>
          <p:cNvSpPr>
            <a:spLocks noGrp="1"/>
          </p:cNvSpPr>
          <p:nvPr>
            <p:ph type="sldNum" sz="quarter" idx="12"/>
          </p:nvPr>
        </p:nvSpPr>
        <p:spPr/>
        <p:txBody>
          <a:bodyPr/>
          <a:lstStyle>
            <a:extLst/>
          </a:lstStyle>
          <a:p>
            <a:fld id="{54756602-E7BD-4EBA-956D-FE8EBC19174D}"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E566B07D-5E37-480D-B5AF-6A957C000903}" type="datetimeFigureOut">
              <a:rPr lang="en-US" smtClean="0"/>
              <a:t>6/18/2020</a:t>
            </a:fld>
            <a:endParaRPr lang="en-US" dirty="0"/>
          </a:p>
        </p:txBody>
      </p:sp>
      <p:sp>
        <p:nvSpPr>
          <p:cNvPr id="5" name="Footer Placeholder 4"/>
          <p:cNvSpPr>
            <a:spLocks noGrp="1"/>
          </p:cNvSpPr>
          <p:nvPr>
            <p:ph type="ftr" sz="quarter" idx="11"/>
          </p:nvPr>
        </p:nvSpPr>
        <p:spPr/>
        <p:txBody>
          <a:bodyPr/>
          <a:lstStyle>
            <a:extLst/>
          </a:lstStyle>
          <a:p>
            <a:endParaRPr lang="en-US" dirty="0"/>
          </a:p>
        </p:txBody>
      </p:sp>
      <p:sp>
        <p:nvSpPr>
          <p:cNvPr id="6" name="Slide Number Placeholder 5"/>
          <p:cNvSpPr>
            <a:spLocks noGrp="1"/>
          </p:cNvSpPr>
          <p:nvPr>
            <p:ph type="sldNum" sz="quarter" idx="12"/>
          </p:nvPr>
        </p:nvSpPr>
        <p:spPr/>
        <p:txBody>
          <a:bodyPr/>
          <a:lstStyle>
            <a:extLst/>
          </a:lstStyle>
          <a:p>
            <a:fld id="{54756602-E7BD-4EBA-956D-FE8EBC19174D}" type="slidenum">
              <a:rPr lang="en-US" smtClean="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dirty="0"/>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E566B07D-5E37-480D-B5AF-6A957C000903}" type="datetimeFigureOut">
              <a:rPr lang="en-US" smtClean="0"/>
              <a:t>6/18/2020</a:t>
            </a:fld>
            <a:endParaRPr lang="en-US" dirty="0"/>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US" dirty="0"/>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54756602-E7BD-4EBA-956D-FE8EBC19174D}"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id="1" dur="indefinite" restart="never" nodeType="tmRoot"/>
      </p:par>
    </p:tnLst>
  </p:timing>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2.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tags" Target="../tags/tag6.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tags" Target="../tags/tag7.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tags" Target="../tags/tag8.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tags" Target="../tags/tag9.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tags" Target="../tags/tag10.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tags" Target="../tags/tag11.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xml"/><Relationship Id="rId1" Type="http://schemas.openxmlformats.org/officeDocument/2006/relationships/tags" Target="../tags/tag12.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2.xml"/><Relationship Id="rId1" Type="http://schemas.openxmlformats.org/officeDocument/2006/relationships/tags" Target="../tags/tag13.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2.xml"/><Relationship Id="rId1" Type="http://schemas.openxmlformats.org/officeDocument/2006/relationships/tags" Target="../tags/tag14.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2.xml"/><Relationship Id="rId1" Type="http://schemas.openxmlformats.org/officeDocument/2006/relationships/tags" Target="../tags/tag15.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2.xml"/><Relationship Id="rId1" Type="http://schemas.openxmlformats.org/officeDocument/2006/relationships/tags" Target="../tags/tag16.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2.xml"/><Relationship Id="rId1" Type="http://schemas.openxmlformats.org/officeDocument/2006/relationships/tags" Target="../tags/tag17.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2.xml"/><Relationship Id="rId1" Type="http://schemas.openxmlformats.org/officeDocument/2006/relationships/tags" Target="../tags/tag18.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2.xml"/><Relationship Id="rId1" Type="http://schemas.openxmlformats.org/officeDocument/2006/relationships/tags" Target="../tags/tag19.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2.xml"/><Relationship Id="rId1" Type="http://schemas.openxmlformats.org/officeDocument/2006/relationships/tags" Target="../tags/tag20.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2.xml"/><Relationship Id="rId1" Type="http://schemas.openxmlformats.org/officeDocument/2006/relationships/tags" Target="../tags/tag21.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2.xml"/><Relationship Id="rId1" Type="http://schemas.openxmlformats.org/officeDocument/2006/relationships/tags" Target="../tags/tag22.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2.xml"/><Relationship Id="rId1" Type="http://schemas.openxmlformats.org/officeDocument/2006/relationships/tags" Target="../tags/tag23.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2.xml"/><Relationship Id="rId1" Type="http://schemas.openxmlformats.org/officeDocument/2006/relationships/tags" Target="../tags/tag24.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2.xml"/><Relationship Id="rId1" Type="http://schemas.openxmlformats.org/officeDocument/2006/relationships/tags" Target="../tags/tag25.xml"/><Relationship Id="rId5" Type="http://schemas.microsoft.com/office/2007/relationships/hdphoto" Target="../media/hdphoto1.wdp"/><Relationship Id="rId4" Type="http://schemas.openxmlformats.org/officeDocument/2006/relationships/image" Target="../media/image2.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13212566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600200"/>
            <a:ext cx="7772400" cy="1470025"/>
          </a:xfrm>
        </p:spPr>
        <p:txBody>
          <a:bodyPr>
            <a:normAutofit/>
          </a:bodyPr>
          <a:lstStyle/>
          <a:p>
            <a:r>
              <a:rPr lang="fa-IR" sz="7200" dirty="0" smtClean="0">
                <a:effectLst>
                  <a:outerShdw blurRad="38100" dist="38100" dir="2700000" algn="tl">
                    <a:srgbClr val="000000">
                      <a:alpha val="43137"/>
                    </a:srgbClr>
                  </a:outerShdw>
                </a:effectLst>
              </a:rPr>
              <a:t>اختلالات جنسی</a:t>
            </a:r>
            <a:endParaRPr lang="en-US" sz="7200" dirty="0">
              <a:effectLst>
                <a:outerShdw blurRad="38100" dist="38100" dir="2700000" algn="tl">
                  <a:srgbClr val="000000">
                    <a:alpha val="43137"/>
                  </a:srgbClr>
                </a:outerShdw>
              </a:effectLst>
            </a:endParaRPr>
          </a:p>
        </p:txBody>
      </p:sp>
    </p:spTree>
    <p:custDataLst>
      <p:tags r:id="rId1"/>
    </p:custDataLst>
    <p:extLst>
      <p:ext uri="{BB962C8B-B14F-4D97-AF65-F5344CB8AC3E}">
        <p14:creationId xmlns:p14="http://schemas.microsoft.com/office/powerpoint/2010/main" val="363843007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20000"/>
          </a:bodyPr>
          <a:lstStyle/>
          <a:p>
            <a:pPr algn="r" rtl="1"/>
            <a:r>
              <a:rPr lang="fa-IR" dirty="0" smtClean="0"/>
              <a:t>یک زوج جوان بدلیل عدم رضایت مندی جنسی به شما مراجعه می کنند. در بررسی بیشتر متوجه می شوید که با گذشت 4 سال از شروع زندگی مشترک،خانم هنوز باکره است،وقتی علت را جویا می شیود ذکر می کند که علی رغم اینکه در شروع زندگی مشترک تمایل به سکس داشته است، نزدیکی برایش دردناک بوده است،اوایل زوجین رابطه جنسی غیر واژینال داشتند و آقا در نعوظ مشکلی نداشته است ولی خانم بسختی و با تاخیر ارگاسم می شده است. ولی اخیرا آقا هم دچار اشکال در نعوظ است. همچنین متوجه می شوید که خانم در زمانی که رابطه جنسی غیر واژینال داشته است از خیس شدگی کافی و تورم نواحی ولو برخوردار نبوده است. این مشکل با مرور زمان بسیار بدتر شده است. در حال حاظر اقا از تحریک شدن جنسی توسط همسرش سر باز می زند و نسبت به این رخداد احساس انزجار دارد.</a:t>
            </a:r>
            <a:r>
              <a:rPr lang="en-US" dirty="0" smtClean="0"/>
              <a:t> </a:t>
            </a:r>
            <a:r>
              <a:rPr lang="fa-IR" dirty="0" smtClean="0"/>
              <a:t>قبل از بروز احساس انزجار دچار عدم </a:t>
            </a:r>
            <a:r>
              <a:rPr lang="fa-IR" smtClean="0"/>
              <a:t>توانایی در </a:t>
            </a:r>
            <a:r>
              <a:rPr lang="fa-IR" dirty="0" smtClean="0"/>
              <a:t>ارگاسم می شده است.هیچیک از زوجین سابقه مصرف دارو یا مواد و ابتلا به بیماری خاصی را ذکر نمی کنند.</a:t>
            </a:r>
            <a:endParaRPr lang="en-US" dirty="0"/>
          </a:p>
        </p:txBody>
      </p:sp>
      <p:sp>
        <p:nvSpPr>
          <p:cNvPr id="3" name="Title 2"/>
          <p:cNvSpPr>
            <a:spLocks noGrp="1"/>
          </p:cNvSpPr>
          <p:nvPr>
            <p:ph type="title"/>
          </p:nvPr>
        </p:nvSpPr>
        <p:spPr/>
        <p:txBody>
          <a:bodyPr/>
          <a:lstStyle/>
          <a:p>
            <a:pPr algn="ctr"/>
            <a:r>
              <a:rPr lang="fa-IR" dirty="0" smtClean="0"/>
              <a:t>بیمار اول</a:t>
            </a:r>
            <a:endParaRPr lang="en-US" dirty="0"/>
          </a:p>
        </p:txBody>
      </p:sp>
    </p:spTree>
    <p:custDataLst>
      <p:tags r:id="rId1"/>
    </p:custDataLst>
    <p:extLst>
      <p:ext uri="{BB962C8B-B14F-4D97-AF65-F5344CB8AC3E}">
        <p14:creationId xmlns:p14="http://schemas.microsoft.com/office/powerpoint/2010/main" val="216616834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lgn="r" rtl="1"/>
            <a:r>
              <a:rPr lang="fa-IR" sz="3600" dirty="0"/>
              <a:t>اختلالات عملکرد جنسی</a:t>
            </a:r>
          </a:p>
          <a:p>
            <a:pPr algn="r" rtl="1"/>
            <a:endParaRPr lang="fa-IR" sz="3600" dirty="0"/>
          </a:p>
          <a:p>
            <a:pPr algn="r" rtl="1"/>
            <a:r>
              <a:rPr lang="fa-IR" sz="3600" dirty="0"/>
              <a:t>انحرافات جنسی</a:t>
            </a:r>
          </a:p>
          <a:p>
            <a:pPr algn="r" rtl="1"/>
            <a:endParaRPr lang="fa-IR" sz="3600" dirty="0"/>
          </a:p>
          <a:p>
            <a:pPr algn="r" rtl="1"/>
            <a:r>
              <a:rPr lang="fa-IR" sz="3600" dirty="0"/>
              <a:t>اختلال هویت جنسی</a:t>
            </a:r>
            <a:endParaRPr lang="en-US" sz="3600" dirty="0"/>
          </a:p>
          <a:p>
            <a:endParaRPr lang="en-US" sz="3200" dirty="0"/>
          </a:p>
        </p:txBody>
      </p:sp>
      <p:sp>
        <p:nvSpPr>
          <p:cNvPr id="3" name="Title 2"/>
          <p:cNvSpPr>
            <a:spLocks noGrp="1"/>
          </p:cNvSpPr>
          <p:nvPr>
            <p:ph type="title"/>
          </p:nvPr>
        </p:nvSpPr>
        <p:spPr/>
        <p:txBody>
          <a:bodyPr>
            <a:normAutofit fontScale="90000"/>
          </a:bodyPr>
          <a:lstStyle/>
          <a:p>
            <a:pPr algn="ctr"/>
            <a:r>
              <a:rPr lang="fa-IR" dirty="0" smtClean="0"/>
              <a:t>شرح حال فوق بیانگر کدامیک از اختلالات جنسی است</a:t>
            </a:r>
            <a:endParaRPr lang="en-US" dirty="0"/>
          </a:p>
        </p:txBody>
      </p:sp>
    </p:spTree>
    <p:custDataLst>
      <p:tags r:id="rId1"/>
    </p:custDataLst>
    <p:extLst>
      <p:ext uri="{BB962C8B-B14F-4D97-AF65-F5344CB8AC3E}">
        <p14:creationId xmlns:p14="http://schemas.microsoft.com/office/powerpoint/2010/main" val="278331551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lgn="r" rtl="1"/>
            <a:r>
              <a:rPr lang="fa-IR" sz="3600" dirty="0">
                <a:solidFill>
                  <a:srgbClr val="FF0000"/>
                </a:solidFill>
              </a:rPr>
              <a:t>اختلالات عملکرد جنسی</a:t>
            </a:r>
          </a:p>
          <a:p>
            <a:pPr algn="r" rtl="1"/>
            <a:endParaRPr lang="fa-IR" sz="3600" dirty="0"/>
          </a:p>
          <a:p>
            <a:pPr algn="r" rtl="1"/>
            <a:r>
              <a:rPr lang="fa-IR" sz="3600" dirty="0"/>
              <a:t>انحرافات جنسی</a:t>
            </a:r>
          </a:p>
          <a:p>
            <a:pPr algn="r" rtl="1"/>
            <a:endParaRPr lang="fa-IR" sz="3600" dirty="0"/>
          </a:p>
          <a:p>
            <a:pPr algn="r" rtl="1"/>
            <a:r>
              <a:rPr lang="fa-IR" sz="3600" dirty="0"/>
              <a:t>اختلال هویت جنسی</a:t>
            </a:r>
            <a:endParaRPr lang="en-US" sz="3600" dirty="0"/>
          </a:p>
          <a:p>
            <a:endParaRPr lang="en-US" sz="3200" dirty="0"/>
          </a:p>
        </p:txBody>
      </p:sp>
      <p:sp>
        <p:nvSpPr>
          <p:cNvPr id="3" name="Title 2"/>
          <p:cNvSpPr>
            <a:spLocks noGrp="1"/>
          </p:cNvSpPr>
          <p:nvPr>
            <p:ph type="title"/>
          </p:nvPr>
        </p:nvSpPr>
        <p:spPr/>
        <p:txBody>
          <a:bodyPr>
            <a:normAutofit fontScale="90000"/>
          </a:bodyPr>
          <a:lstStyle/>
          <a:p>
            <a:pPr algn="ctr"/>
            <a:r>
              <a:rPr lang="fa-IR" dirty="0" smtClean="0"/>
              <a:t>شرح حال فوق بیانگر کدامیک از اختلالات جنسی است</a:t>
            </a:r>
            <a:endParaRPr lang="en-US" dirty="0"/>
          </a:p>
        </p:txBody>
      </p:sp>
    </p:spTree>
    <p:custDataLst>
      <p:tags r:id="rId1"/>
    </p:custDataLst>
    <p:extLst>
      <p:ext uri="{BB962C8B-B14F-4D97-AF65-F5344CB8AC3E}">
        <p14:creationId xmlns:p14="http://schemas.microsoft.com/office/powerpoint/2010/main" val="48413281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33400" y="1481328"/>
            <a:ext cx="8229600" cy="4525963"/>
          </a:xfrm>
        </p:spPr>
        <p:txBody>
          <a:bodyPr>
            <a:normAutofit/>
          </a:bodyPr>
          <a:lstStyle/>
          <a:p>
            <a:pPr algn="r" rtl="1"/>
            <a:r>
              <a:rPr lang="fa-IR" sz="3600" dirty="0"/>
              <a:t>اختلالات عملکرد جنسی</a:t>
            </a:r>
          </a:p>
          <a:p>
            <a:pPr algn="r" rtl="1"/>
            <a:endParaRPr lang="fa-IR" sz="3600" dirty="0"/>
          </a:p>
          <a:p>
            <a:pPr algn="r" rtl="1"/>
            <a:r>
              <a:rPr lang="fa-IR" sz="3600" dirty="0"/>
              <a:t>انحرافات جنسی</a:t>
            </a:r>
          </a:p>
          <a:p>
            <a:pPr algn="r" rtl="1"/>
            <a:endParaRPr lang="fa-IR" sz="3600" dirty="0"/>
          </a:p>
          <a:p>
            <a:pPr algn="r" rtl="1"/>
            <a:r>
              <a:rPr lang="fa-IR" sz="3600" dirty="0"/>
              <a:t>اختلال هویت جنسی</a:t>
            </a:r>
            <a:endParaRPr lang="en-US" sz="3600" dirty="0"/>
          </a:p>
          <a:p>
            <a:endParaRPr lang="en-US" sz="3200" dirty="0"/>
          </a:p>
          <a:p>
            <a:pPr algn="r" rtl="1"/>
            <a:endParaRPr lang="en-US" sz="3600" dirty="0"/>
          </a:p>
        </p:txBody>
      </p:sp>
      <p:sp>
        <p:nvSpPr>
          <p:cNvPr id="3" name="Title 2"/>
          <p:cNvSpPr>
            <a:spLocks noGrp="1"/>
          </p:cNvSpPr>
          <p:nvPr>
            <p:ph type="title"/>
          </p:nvPr>
        </p:nvSpPr>
        <p:spPr/>
        <p:txBody>
          <a:bodyPr/>
          <a:lstStyle/>
          <a:p>
            <a:pPr algn="ctr"/>
            <a:r>
              <a:rPr lang="fa-IR" dirty="0" smtClean="0"/>
              <a:t>تقسیم بندی اختلالات جنسی</a:t>
            </a:r>
            <a:endParaRPr lang="en-US" dirty="0"/>
          </a:p>
        </p:txBody>
      </p:sp>
    </p:spTree>
    <p:custDataLst>
      <p:tags r:id="rId1"/>
    </p:custDataLst>
    <p:extLst>
      <p:ext uri="{BB962C8B-B14F-4D97-AF65-F5344CB8AC3E}">
        <p14:creationId xmlns:p14="http://schemas.microsoft.com/office/powerpoint/2010/main" val="3989120224"/>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6" presetClass="entr" presetSubtype="16" fill="hold" grpId="0" nodeType="afterEffect">
                                  <p:stCondLst>
                                    <p:cond delay="0"/>
                                  </p:stCondLst>
                                  <p:childTnLst>
                                    <p:set>
                                      <p:cBhvr>
                                        <p:cTn id="11" dur="1" fill="hold">
                                          <p:stCondLst>
                                            <p:cond delay="0"/>
                                          </p:stCondLst>
                                        </p:cTn>
                                        <p:tgtEl>
                                          <p:spTgt spid="2">
                                            <p:txEl>
                                              <p:pRg st="2" end="2"/>
                                            </p:txEl>
                                          </p:spTgt>
                                        </p:tgtEl>
                                        <p:attrNameLst>
                                          <p:attrName>style.visibility</p:attrName>
                                        </p:attrNameLst>
                                      </p:cBhvr>
                                      <p:to>
                                        <p:strVal val="visible"/>
                                      </p:to>
                                    </p:set>
                                    <p:animEffect transition="in" filter="circle(in)">
                                      <p:cBhvr>
                                        <p:cTn id="12" dur="2000"/>
                                        <p:tgtEl>
                                          <p:spTgt spid="2">
                                            <p:txEl>
                                              <p:pRg st="2" end="2"/>
                                            </p:txEl>
                                          </p:spTgt>
                                        </p:tgtEl>
                                      </p:cBhvr>
                                    </p:animEffect>
                                  </p:childTnLst>
                                </p:cTn>
                              </p:par>
                            </p:childTnLst>
                          </p:cTn>
                        </p:par>
                        <p:par>
                          <p:cTn id="13" fill="hold">
                            <p:stCondLst>
                              <p:cond delay="2500"/>
                            </p:stCondLst>
                            <p:childTnLst>
                              <p:par>
                                <p:cTn id="14" presetID="6" presetClass="entr" presetSubtype="16" fill="hold" grpId="0" nodeType="afterEffect">
                                  <p:stCondLst>
                                    <p:cond delay="0"/>
                                  </p:stCondLst>
                                  <p:childTnLst>
                                    <p:set>
                                      <p:cBhvr>
                                        <p:cTn id="15" dur="1" fill="hold">
                                          <p:stCondLst>
                                            <p:cond delay="0"/>
                                          </p:stCondLst>
                                        </p:cTn>
                                        <p:tgtEl>
                                          <p:spTgt spid="2">
                                            <p:txEl>
                                              <p:pRg st="4" end="4"/>
                                            </p:txEl>
                                          </p:spTgt>
                                        </p:tgtEl>
                                        <p:attrNameLst>
                                          <p:attrName>style.visibility</p:attrName>
                                        </p:attrNameLst>
                                      </p:cBhvr>
                                      <p:to>
                                        <p:strVal val="visible"/>
                                      </p:to>
                                    </p:set>
                                    <p:animEffect transition="in" filter="circle(in)">
                                      <p:cBhvr>
                                        <p:cTn id="16" dur="20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lgn="r" rtl="1"/>
            <a:r>
              <a:rPr lang="fa-IR" sz="3600" dirty="0" smtClean="0"/>
              <a:t>اختلال میل جنسی</a:t>
            </a:r>
          </a:p>
          <a:p>
            <a:pPr algn="r" rtl="1"/>
            <a:endParaRPr lang="fa-IR" sz="3600" dirty="0" smtClean="0"/>
          </a:p>
          <a:p>
            <a:pPr algn="r" rtl="1"/>
            <a:r>
              <a:rPr lang="fa-IR" sz="3600" dirty="0" smtClean="0"/>
              <a:t>اختلال انگیختگی جنسی</a:t>
            </a:r>
          </a:p>
          <a:p>
            <a:pPr algn="r" rtl="1"/>
            <a:endParaRPr lang="fa-IR" sz="3600" dirty="0" smtClean="0"/>
          </a:p>
          <a:p>
            <a:pPr algn="r" rtl="1"/>
            <a:r>
              <a:rPr lang="fa-IR" sz="3600" dirty="0" smtClean="0"/>
              <a:t>اختلال ارگاسم</a:t>
            </a:r>
          </a:p>
          <a:p>
            <a:pPr algn="r" rtl="1"/>
            <a:endParaRPr lang="fa-IR" sz="3600" dirty="0" smtClean="0"/>
          </a:p>
          <a:p>
            <a:pPr algn="r" rtl="1"/>
            <a:r>
              <a:rPr lang="fa-IR" sz="3600" dirty="0" smtClean="0"/>
              <a:t>اختلال درد جنسی</a:t>
            </a:r>
          </a:p>
          <a:p>
            <a:pPr marL="109728" indent="0" algn="r" rtl="1">
              <a:buNone/>
            </a:pPr>
            <a:endParaRPr lang="fa-IR" sz="3600" dirty="0"/>
          </a:p>
        </p:txBody>
      </p:sp>
      <p:sp>
        <p:nvSpPr>
          <p:cNvPr id="3" name="Title 2"/>
          <p:cNvSpPr>
            <a:spLocks noGrp="1"/>
          </p:cNvSpPr>
          <p:nvPr>
            <p:ph type="title"/>
          </p:nvPr>
        </p:nvSpPr>
        <p:spPr/>
        <p:txBody>
          <a:bodyPr>
            <a:normAutofit fontScale="90000"/>
          </a:bodyPr>
          <a:lstStyle/>
          <a:p>
            <a:pPr algn="ctr"/>
            <a:r>
              <a:rPr lang="fa-IR" dirty="0" smtClean="0"/>
              <a:t>در زوجین فوق شواهد کدامیک ار اختلالات عملکرد جنسی وجود دارد</a:t>
            </a:r>
            <a:endParaRPr lang="en-US" dirty="0"/>
          </a:p>
        </p:txBody>
      </p:sp>
    </p:spTree>
    <p:custDataLst>
      <p:tags r:id="rId1"/>
    </p:custDataLst>
    <p:extLst>
      <p:ext uri="{BB962C8B-B14F-4D97-AF65-F5344CB8AC3E}">
        <p14:creationId xmlns:p14="http://schemas.microsoft.com/office/powerpoint/2010/main" val="283749903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lgn="r" rtl="1"/>
            <a:r>
              <a:rPr lang="fa-IR" sz="3600" dirty="0" smtClean="0">
                <a:solidFill>
                  <a:srgbClr val="FF0000"/>
                </a:solidFill>
              </a:rPr>
              <a:t>اختلال میل جنسی</a:t>
            </a:r>
          </a:p>
          <a:p>
            <a:pPr algn="r" rtl="1"/>
            <a:endParaRPr lang="fa-IR" sz="3600" dirty="0" smtClean="0">
              <a:solidFill>
                <a:srgbClr val="FF0000"/>
              </a:solidFill>
            </a:endParaRPr>
          </a:p>
          <a:p>
            <a:pPr algn="r" rtl="1"/>
            <a:r>
              <a:rPr lang="fa-IR" sz="3600" dirty="0" smtClean="0">
                <a:solidFill>
                  <a:srgbClr val="FF0000"/>
                </a:solidFill>
              </a:rPr>
              <a:t>اختلال انگیختگی جنسی</a:t>
            </a:r>
          </a:p>
          <a:p>
            <a:pPr algn="r" rtl="1"/>
            <a:endParaRPr lang="fa-IR" sz="3600" dirty="0" smtClean="0">
              <a:solidFill>
                <a:srgbClr val="FF0000"/>
              </a:solidFill>
            </a:endParaRPr>
          </a:p>
          <a:p>
            <a:pPr algn="r" rtl="1"/>
            <a:r>
              <a:rPr lang="fa-IR" sz="3600" dirty="0" smtClean="0">
                <a:solidFill>
                  <a:srgbClr val="FF0000"/>
                </a:solidFill>
              </a:rPr>
              <a:t>اختلال ارگاسم</a:t>
            </a:r>
          </a:p>
          <a:p>
            <a:pPr algn="r" rtl="1"/>
            <a:endParaRPr lang="fa-IR" sz="3600" dirty="0" smtClean="0">
              <a:solidFill>
                <a:srgbClr val="FF0000"/>
              </a:solidFill>
            </a:endParaRPr>
          </a:p>
          <a:p>
            <a:pPr algn="r" rtl="1"/>
            <a:r>
              <a:rPr lang="fa-IR" sz="3600" dirty="0" smtClean="0">
                <a:solidFill>
                  <a:srgbClr val="FF0000"/>
                </a:solidFill>
              </a:rPr>
              <a:t>اختلال درد جنسی</a:t>
            </a:r>
          </a:p>
          <a:p>
            <a:pPr marL="109728" indent="0" algn="r" rtl="1">
              <a:buNone/>
            </a:pPr>
            <a:endParaRPr lang="fa-IR" sz="3600" dirty="0">
              <a:solidFill>
                <a:srgbClr val="FF0000"/>
              </a:solidFill>
            </a:endParaRPr>
          </a:p>
        </p:txBody>
      </p:sp>
      <p:sp>
        <p:nvSpPr>
          <p:cNvPr id="3" name="Title 2"/>
          <p:cNvSpPr>
            <a:spLocks noGrp="1"/>
          </p:cNvSpPr>
          <p:nvPr>
            <p:ph type="title"/>
          </p:nvPr>
        </p:nvSpPr>
        <p:spPr/>
        <p:txBody>
          <a:bodyPr>
            <a:normAutofit fontScale="90000"/>
          </a:bodyPr>
          <a:lstStyle/>
          <a:p>
            <a:pPr algn="ctr"/>
            <a:r>
              <a:rPr lang="fa-IR" dirty="0" smtClean="0"/>
              <a:t>در زوجین فوق شواهد کدامیک از اختلالات عملکرد جنسی وجود دارد</a:t>
            </a:r>
            <a:endParaRPr lang="en-US" dirty="0"/>
          </a:p>
        </p:txBody>
      </p:sp>
    </p:spTree>
    <p:custDataLst>
      <p:tags r:id="rId1"/>
    </p:custDataLst>
    <p:extLst>
      <p:ext uri="{BB962C8B-B14F-4D97-AF65-F5344CB8AC3E}">
        <p14:creationId xmlns:p14="http://schemas.microsoft.com/office/powerpoint/2010/main" val="51842322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lgn="r" rtl="1"/>
            <a:r>
              <a:rPr lang="fa-IR" sz="2800" dirty="0"/>
              <a:t>اختلال میل </a:t>
            </a:r>
            <a:r>
              <a:rPr lang="fa-IR" sz="2800" dirty="0" smtClean="0"/>
              <a:t>جنسی آقا</a:t>
            </a:r>
            <a:endParaRPr lang="fa-IR" sz="2800" dirty="0"/>
          </a:p>
          <a:p>
            <a:pPr algn="r" rtl="1"/>
            <a:r>
              <a:rPr lang="fa-IR" sz="2800" dirty="0"/>
              <a:t>اختلال میل جنسی </a:t>
            </a:r>
            <a:r>
              <a:rPr lang="fa-IR" sz="2800" dirty="0" smtClean="0"/>
              <a:t>خانم</a:t>
            </a:r>
            <a:endParaRPr lang="fa-IR" sz="2800" dirty="0"/>
          </a:p>
          <a:p>
            <a:pPr algn="r" rtl="1"/>
            <a:r>
              <a:rPr lang="fa-IR" sz="2800" dirty="0" smtClean="0"/>
              <a:t>اختلال </a:t>
            </a:r>
            <a:r>
              <a:rPr lang="fa-IR" sz="2800" dirty="0"/>
              <a:t>انگیختگی </a:t>
            </a:r>
            <a:r>
              <a:rPr lang="fa-IR" sz="2800" dirty="0" smtClean="0"/>
              <a:t>جنسی آقا</a:t>
            </a:r>
            <a:endParaRPr lang="fa-IR" sz="2800" dirty="0"/>
          </a:p>
          <a:p>
            <a:pPr algn="r" rtl="1"/>
            <a:r>
              <a:rPr lang="fa-IR" sz="2800" dirty="0"/>
              <a:t>اختلال انگیختگی جنسی خانم</a:t>
            </a:r>
          </a:p>
          <a:p>
            <a:pPr algn="r" rtl="1"/>
            <a:r>
              <a:rPr lang="fa-IR" sz="2800" dirty="0" smtClean="0"/>
              <a:t>اختلال ارگاسم آقا</a:t>
            </a:r>
            <a:endParaRPr lang="fa-IR" sz="2800" dirty="0"/>
          </a:p>
          <a:p>
            <a:pPr algn="r" rtl="1"/>
            <a:r>
              <a:rPr lang="fa-IR" sz="2800" dirty="0"/>
              <a:t>اختلال ارگاسم خانم</a:t>
            </a:r>
          </a:p>
          <a:p>
            <a:pPr algn="r" rtl="1"/>
            <a:r>
              <a:rPr lang="fa-IR" sz="2800" dirty="0" smtClean="0"/>
              <a:t>اختلال </a:t>
            </a:r>
            <a:r>
              <a:rPr lang="fa-IR" sz="2800" dirty="0"/>
              <a:t>درد </a:t>
            </a:r>
            <a:r>
              <a:rPr lang="fa-IR" sz="2800" dirty="0" smtClean="0"/>
              <a:t>جنسی آقا</a:t>
            </a:r>
          </a:p>
          <a:p>
            <a:pPr algn="r" rtl="1"/>
            <a:r>
              <a:rPr lang="fa-IR" sz="2800" dirty="0"/>
              <a:t> اختلال درد جنسی خانم</a:t>
            </a:r>
          </a:p>
          <a:p>
            <a:pPr marL="109728" indent="0" algn="r" rtl="1">
              <a:buNone/>
            </a:pPr>
            <a:endParaRPr lang="fa-IR" sz="2800" dirty="0"/>
          </a:p>
        </p:txBody>
      </p:sp>
      <p:sp>
        <p:nvSpPr>
          <p:cNvPr id="3" name="Title 2"/>
          <p:cNvSpPr>
            <a:spLocks noGrp="1"/>
          </p:cNvSpPr>
          <p:nvPr>
            <p:ph type="title"/>
          </p:nvPr>
        </p:nvSpPr>
        <p:spPr>
          <a:xfrm>
            <a:off x="304800" y="228600"/>
            <a:ext cx="8229600" cy="1143000"/>
          </a:xfrm>
        </p:spPr>
        <p:txBody>
          <a:bodyPr>
            <a:normAutofit fontScale="90000"/>
          </a:bodyPr>
          <a:lstStyle/>
          <a:p>
            <a:pPr algn="ctr"/>
            <a:r>
              <a:rPr lang="fa-IR" dirty="0" smtClean="0"/>
              <a:t>در زوجین فوق کدامیک از اختلالات عملکرد جنسی را مقدم بر سایر اختلالات در نظر می گیرید</a:t>
            </a:r>
            <a:endParaRPr lang="en-US" dirty="0"/>
          </a:p>
        </p:txBody>
      </p:sp>
    </p:spTree>
    <p:custDataLst>
      <p:tags r:id="rId1"/>
    </p:custDataLst>
    <p:extLst>
      <p:ext uri="{BB962C8B-B14F-4D97-AF65-F5344CB8AC3E}">
        <p14:creationId xmlns:p14="http://schemas.microsoft.com/office/powerpoint/2010/main" val="169628630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lgn="r" rtl="1"/>
            <a:r>
              <a:rPr lang="fa-IR" sz="2800" dirty="0"/>
              <a:t>اختلال میل </a:t>
            </a:r>
            <a:r>
              <a:rPr lang="fa-IR" sz="2800" dirty="0" smtClean="0"/>
              <a:t>جنسی آقا</a:t>
            </a:r>
            <a:endParaRPr lang="fa-IR" sz="2800" dirty="0"/>
          </a:p>
          <a:p>
            <a:pPr algn="r" rtl="1"/>
            <a:r>
              <a:rPr lang="fa-IR" sz="2800" dirty="0"/>
              <a:t>اختلال میل جنسی </a:t>
            </a:r>
            <a:r>
              <a:rPr lang="fa-IR" sz="2800" dirty="0" smtClean="0"/>
              <a:t>خانم</a:t>
            </a:r>
            <a:endParaRPr lang="fa-IR" sz="2800" dirty="0"/>
          </a:p>
          <a:p>
            <a:pPr algn="r" rtl="1"/>
            <a:r>
              <a:rPr lang="fa-IR" sz="2800" dirty="0" smtClean="0"/>
              <a:t>اختلال </a:t>
            </a:r>
            <a:r>
              <a:rPr lang="fa-IR" sz="2800" dirty="0"/>
              <a:t>انگیختگی </a:t>
            </a:r>
            <a:r>
              <a:rPr lang="fa-IR" sz="2800" dirty="0" smtClean="0"/>
              <a:t>جنسی آقا</a:t>
            </a:r>
            <a:endParaRPr lang="fa-IR" sz="2800" dirty="0"/>
          </a:p>
          <a:p>
            <a:pPr algn="r" rtl="1"/>
            <a:r>
              <a:rPr lang="fa-IR" sz="2800" dirty="0"/>
              <a:t>اختلال انگیختگی جنسی خانم</a:t>
            </a:r>
          </a:p>
          <a:p>
            <a:pPr algn="r" rtl="1"/>
            <a:r>
              <a:rPr lang="fa-IR" sz="2800" dirty="0" smtClean="0"/>
              <a:t>اختلال ارگاسم آقا</a:t>
            </a:r>
            <a:endParaRPr lang="fa-IR" sz="2800" dirty="0"/>
          </a:p>
          <a:p>
            <a:pPr algn="r" rtl="1"/>
            <a:r>
              <a:rPr lang="fa-IR" sz="2800" dirty="0"/>
              <a:t>اختلال ارگاسم خانم</a:t>
            </a:r>
          </a:p>
          <a:p>
            <a:pPr algn="r" rtl="1"/>
            <a:r>
              <a:rPr lang="fa-IR" sz="2800" dirty="0" smtClean="0"/>
              <a:t>اختلال </a:t>
            </a:r>
            <a:r>
              <a:rPr lang="fa-IR" sz="2800" dirty="0"/>
              <a:t>درد </a:t>
            </a:r>
            <a:r>
              <a:rPr lang="fa-IR" sz="2800" dirty="0" smtClean="0"/>
              <a:t>جنسی آقا</a:t>
            </a:r>
          </a:p>
          <a:p>
            <a:pPr algn="r" rtl="1"/>
            <a:r>
              <a:rPr lang="fa-IR" sz="2800" dirty="0">
                <a:solidFill>
                  <a:srgbClr val="FF0000"/>
                </a:solidFill>
              </a:rPr>
              <a:t> اختلال درد جنسی خانم</a:t>
            </a:r>
          </a:p>
          <a:p>
            <a:pPr marL="109728" indent="0" algn="r" rtl="1">
              <a:buNone/>
            </a:pPr>
            <a:endParaRPr lang="fa-IR" sz="2800" dirty="0"/>
          </a:p>
        </p:txBody>
      </p:sp>
      <p:sp>
        <p:nvSpPr>
          <p:cNvPr id="3" name="Title 2"/>
          <p:cNvSpPr>
            <a:spLocks noGrp="1"/>
          </p:cNvSpPr>
          <p:nvPr>
            <p:ph type="title"/>
          </p:nvPr>
        </p:nvSpPr>
        <p:spPr>
          <a:xfrm>
            <a:off x="304800" y="228600"/>
            <a:ext cx="8229600" cy="1143000"/>
          </a:xfrm>
        </p:spPr>
        <p:txBody>
          <a:bodyPr>
            <a:normAutofit fontScale="90000"/>
          </a:bodyPr>
          <a:lstStyle/>
          <a:p>
            <a:pPr algn="ctr"/>
            <a:r>
              <a:rPr lang="fa-IR" dirty="0" smtClean="0"/>
              <a:t>در زوجین فوق کدامیک از اختلالات عملکرد جنسی را مقدم بر سایر اختلالات در نظر می گیرید</a:t>
            </a:r>
            <a:endParaRPr lang="en-US" dirty="0"/>
          </a:p>
        </p:txBody>
      </p:sp>
    </p:spTree>
    <p:custDataLst>
      <p:tags r:id="rId1"/>
    </p:custDataLst>
    <p:extLst>
      <p:ext uri="{BB962C8B-B14F-4D97-AF65-F5344CB8AC3E}">
        <p14:creationId xmlns:p14="http://schemas.microsoft.com/office/powerpoint/2010/main" val="355320519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r" rtl="1"/>
            <a:r>
              <a:rPr lang="fa-IR" dirty="0" smtClean="0"/>
              <a:t>به دو صورت اختلال تمایل جنسی و اختلال بی زاری جنسی بروز می کند</a:t>
            </a:r>
          </a:p>
          <a:p>
            <a:pPr algn="r" rtl="1"/>
            <a:r>
              <a:rPr lang="fa-IR" dirty="0" smtClean="0"/>
              <a:t>ترس های ناخودآگاه،اضطراب و افسردگی،مصرف داروهای روانپزشکی</a:t>
            </a:r>
          </a:p>
          <a:p>
            <a:pPr algn="r" rtl="1"/>
            <a:r>
              <a:rPr lang="fa-IR" dirty="0" smtClean="0"/>
              <a:t>شیوع در زنان بیشتر است</a:t>
            </a:r>
            <a:endParaRPr lang="en-US" dirty="0"/>
          </a:p>
        </p:txBody>
      </p:sp>
      <p:sp>
        <p:nvSpPr>
          <p:cNvPr id="3" name="Title 2"/>
          <p:cNvSpPr>
            <a:spLocks noGrp="1"/>
          </p:cNvSpPr>
          <p:nvPr>
            <p:ph type="title"/>
          </p:nvPr>
        </p:nvSpPr>
        <p:spPr/>
        <p:txBody>
          <a:bodyPr>
            <a:normAutofit fontScale="90000"/>
          </a:bodyPr>
          <a:lstStyle/>
          <a:p>
            <a:pPr algn="ctr"/>
            <a:r>
              <a:rPr lang="fa-IR" sz="4400" dirty="0"/>
              <a:t>اختلال میل </a:t>
            </a:r>
            <a:r>
              <a:rPr lang="fa-IR" sz="4400" dirty="0" smtClean="0"/>
              <a:t>جنسی</a:t>
            </a:r>
            <a:r>
              <a:rPr lang="fa-IR" sz="4400" dirty="0"/>
              <a:t/>
            </a:r>
            <a:br>
              <a:rPr lang="fa-IR" sz="4400" dirty="0"/>
            </a:br>
            <a:endParaRPr lang="en-US" dirty="0"/>
          </a:p>
        </p:txBody>
      </p:sp>
    </p:spTree>
    <p:custDataLst>
      <p:tags r:id="rId1"/>
    </p:custDataLst>
    <p:extLst>
      <p:ext uri="{BB962C8B-B14F-4D97-AF65-F5344CB8AC3E}">
        <p14:creationId xmlns:p14="http://schemas.microsoft.com/office/powerpoint/2010/main" val="65194937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lgn="r" rtl="1"/>
            <a:endParaRPr lang="fa-IR" sz="4000" dirty="0" smtClean="0"/>
          </a:p>
          <a:p>
            <a:pPr algn="r" rtl="1"/>
            <a:r>
              <a:rPr lang="fa-IR" sz="4000" dirty="0" smtClean="0"/>
              <a:t>اختلال میل در آقا</a:t>
            </a:r>
          </a:p>
          <a:p>
            <a:pPr algn="r" rtl="1"/>
            <a:r>
              <a:rPr lang="fa-IR" sz="4000" dirty="0" smtClean="0"/>
              <a:t>    اختلال میل در خانم</a:t>
            </a:r>
          </a:p>
          <a:p>
            <a:pPr algn="r" rtl="1"/>
            <a:r>
              <a:rPr lang="fa-IR" sz="4000" dirty="0" smtClean="0"/>
              <a:t>        اختلال انزجار در آقا</a:t>
            </a:r>
          </a:p>
          <a:p>
            <a:pPr algn="r" rtl="1"/>
            <a:r>
              <a:rPr lang="fa-IR" sz="4000" dirty="0" smtClean="0"/>
              <a:t>             اختلال انزجار در خانم</a:t>
            </a:r>
            <a:endParaRPr lang="en-US" sz="4000" dirty="0"/>
          </a:p>
        </p:txBody>
      </p:sp>
      <p:sp>
        <p:nvSpPr>
          <p:cNvPr id="3" name="Title 2"/>
          <p:cNvSpPr>
            <a:spLocks noGrp="1"/>
          </p:cNvSpPr>
          <p:nvPr>
            <p:ph type="title"/>
          </p:nvPr>
        </p:nvSpPr>
        <p:spPr/>
        <p:txBody>
          <a:bodyPr>
            <a:normAutofit fontScale="90000"/>
          </a:bodyPr>
          <a:lstStyle/>
          <a:p>
            <a:pPr algn="ctr"/>
            <a:r>
              <a:rPr lang="fa-IR" dirty="0" smtClean="0"/>
              <a:t>در زوجین ذکر شده چه نوع اختلال تمایل جنسی وجود دارد</a:t>
            </a:r>
            <a:endParaRPr lang="en-US" dirty="0"/>
          </a:p>
        </p:txBody>
      </p:sp>
    </p:spTree>
    <p:custDataLst>
      <p:tags r:id="rId1"/>
    </p:custDataLst>
    <p:extLst>
      <p:ext uri="{BB962C8B-B14F-4D97-AF65-F5344CB8AC3E}">
        <p14:creationId xmlns:p14="http://schemas.microsoft.com/office/powerpoint/2010/main" val="14830783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lgn="r" rtl="1"/>
            <a:endParaRPr lang="fa-IR" sz="4000" dirty="0" smtClean="0"/>
          </a:p>
          <a:p>
            <a:pPr algn="r" rtl="1"/>
            <a:r>
              <a:rPr lang="fa-IR" sz="4000" dirty="0" smtClean="0"/>
              <a:t>اختلال میل در آقا</a:t>
            </a:r>
          </a:p>
          <a:p>
            <a:pPr algn="r" rtl="1"/>
            <a:r>
              <a:rPr lang="fa-IR" sz="4000" dirty="0" smtClean="0"/>
              <a:t>    اختلال میل در خانم</a:t>
            </a:r>
          </a:p>
          <a:p>
            <a:pPr algn="r" rtl="1"/>
            <a:r>
              <a:rPr lang="fa-IR" sz="4000" dirty="0" smtClean="0">
                <a:solidFill>
                  <a:srgbClr val="FF0000"/>
                </a:solidFill>
              </a:rPr>
              <a:t>        اختلال انزجار در آقا</a:t>
            </a:r>
          </a:p>
          <a:p>
            <a:pPr algn="r" rtl="1"/>
            <a:r>
              <a:rPr lang="fa-IR" sz="4000" dirty="0" smtClean="0"/>
              <a:t>             اختلال انزجار در خانم</a:t>
            </a:r>
            <a:endParaRPr lang="en-US" sz="4000" dirty="0"/>
          </a:p>
        </p:txBody>
      </p:sp>
      <p:sp>
        <p:nvSpPr>
          <p:cNvPr id="3" name="Title 2"/>
          <p:cNvSpPr>
            <a:spLocks noGrp="1"/>
          </p:cNvSpPr>
          <p:nvPr>
            <p:ph type="title"/>
          </p:nvPr>
        </p:nvSpPr>
        <p:spPr/>
        <p:txBody>
          <a:bodyPr>
            <a:normAutofit fontScale="90000"/>
          </a:bodyPr>
          <a:lstStyle/>
          <a:p>
            <a:pPr algn="ctr"/>
            <a:r>
              <a:rPr lang="fa-IR" dirty="0" smtClean="0"/>
              <a:t>در زوجین ذکر شده چه نوع اختلال تمایل جنسی وجود دارد</a:t>
            </a:r>
            <a:endParaRPr lang="en-US" dirty="0"/>
          </a:p>
        </p:txBody>
      </p:sp>
    </p:spTree>
    <p:custDataLst>
      <p:tags r:id="rId1"/>
    </p:custDataLst>
    <p:extLst>
      <p:ext uri="{BB962C8B-B14F-4D97-AF65-F5344CB8AC3E}">
        <p14:creationId xmlns:p14="http://schemas.microsoft.com/office/powerpoint/2010/main" val="184691934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r" rtl="1"/>
            <a:r>
              <a:rPr lang="fa-IR" sz="3200" dirty="0" smtClean="0"/>
              <a:t>اختلال انگیختگی جنسی آقایان</a:t>
            </a:r>
          </a:p>
          <a:p>
            <a:pPr algn="r" rtl="1">
              <a:buFont typeface="Arial" pitchFamily="34" charset="0"/>
              <a:buChar char="•"/>
            </a:pPr>
            <a:r>
              <a:rPr lang="fa-IR" dirty="0" smtClean="0"/>
              <a:t>علل عضوی و روانشناختی،تعارض های روانی،سوپرایگو تنبیه گر،مشکل در برقراری اعتماد،احساس بی کفایتی و نتیجه مشکلات ارتباطی</a:t>
            </a:r>
            <a:endParaRPr lang="fa-IR" dirty="0"/>
          </a:p>
          <a:p>
            <a:pPr algn="r" rtl="1"/>
            <a:endParaRPr lang="fa-IR" dirty="0" smtClean="0"/>
          </a:p>
          <a:p>
            <a:pPr algn="r" rtl="1"/>
            <a:endParaRPr lang="fa-IR" dirty="0"/>
          </a:p>
          <a:p>
            <a:pPr algn="r" rtl="1"/>
            <a:r>
              <a:rPr lang="fa-IR" sz="3200" dirty="0" smtClean="0"/>
              <a:t>اختلال انگیختگی جنسی خانم ها</a:t>
            </a:r>
          </a:p>
          <a:p>
            <a:pPr algn="r" rtl="1">
              <a:buFont typeface="Arial" pitchFamily="34" charset="0"/>
              <a:buChar char="•"/>
            </a:pPr>
            <a:r>
              <a:rPr lang="fa-IR" dirty="0" smtClean="0"/>
              <a:t>تعارض های روانشناختی،تغییرات فیزیولوژیک،هورمونی و نروترانسمیتری،نقش داروها</a:t>
            </a:r>
            <a:endParaRPr lang="en-US" dirty="0"/>
          </a:p>
        </p:txBody>
      </p:sp>
      <p:sp>
        <p:nvSpPr>
          <p:cNvPr id="3" name="Title 2"/>
          <p:cNvSpPr>
            <a:spLocks noGrp="1"/>
          </p:cNvSpPr>
          <p:nvPr>
            <p:ph type="title"/>
          </p:nvPr>
        </p:nvSpPr>
        <p:spPr/>
        <p:txBody>
          <a:bodyPr>
            <a:normAutofit fontScale="90000"/>
          </a:bodyPr>
          <a:lstStyle/>
          <a:p>
            <a:pPr algn="ctr"/>
            <a:r>
              <a:rPr lang="fa-IR" sz="4400" dirty="0"/>
              <a:t>اختلال انگیختگی جنسی آقا</a:t>
            </a:r>
            <a:br>
              <a:rPr lang="fa-IR" sz="4400" dirty="0"/>
            </a:br>
            <a:endParaRPr lang="en-US" dirty="0"/>
          </a:p>
        </p:txBody>
      </p:sp>
    </p:spTree>
    <p:custDataLst>
      <p:tags r:id="rId1"/>
    </p:custDataLst>
    <p:extLst>
      <p:ext uri="{BB962C8B-B14F-4D97-AF65-F5344CB8AC3E}">
        <p14:creationId xmlns:p14="http://schemas.microsoft.com/office/powerpoint/2010/main" val="249514249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lgn="r" rtl="1"/>
            <a:endParaRPr lang="fa-IR" sz="4000" dirty="0" smtClean="0"/>
          </a:p>
          <a:p>
            <a:pPr algn="r" rtl="1"/>
            <a:r>
              <a:rPr lang="fa-IR" sz="4000" dirty="0" smtClean="0"/>
              <a:t>اختلال تهییج در آقا اولیه</a:t>
            </a:r>
          </a:p>
          <a:p>
            <a:pPr algn="r" rtl="1"/>
            <a:r>
              <a:rPr lang="fa-IR" sz="4000" dirty="0" smtClean="0"/>
              <a:t>    اختلال </a:t>
            </a:r>
            <a:r>
              <a:rPr lang="fa-IR" sz="4000" dirty="0"/>
              <a:t>تهییج </a:t>
            </a:r>
            <a:r>
              <a:rPr lang="fa-IR" sz="4000" dirty="0" smtClean="0"/>
              <a:t>در خانم </a:t>
            </a:r>
            <a:r>
              <a:rPr lang="fa-IR" sz="4000" dirty="0"/>
              <a:t>اولیه</a:t>
            </a:r>
            <a:endParaRPr lang="fa-IR" sz="4000" dirty="0" smtClean="0"/>
          </a:p>
          <a:p>
            <a:pPr algn="r" rtl="1"/>
            <a:r>
              <a:rPr lang="fa-IR" sz="4000" dirty="0" smtClean="0"/>
              <a:t>        اختلال </a:t>
            </a:r>
            <a:r>
              <a:rPr lang="fa-IR" sz="4000" dirty="0"/>
              <a:t>تهییج </a:t>
            </a:r>
            <a:r>
              <a:rPr lang="fa-IR" sz="4000" dirty="0" smtClean="0"/>
              <a:t>در آقا ثانویه</a:t>
            </a:r>
          </a:p>
          <a:p>
            <a:pPr algn="r" rtl="1"/>
            <a:r>
              <a:rPr lang="fa-IR" sz="4000" dirty="0" smtClean="0"/>
              <a:t>             اختلال </a:t>
            </a:r>
            <a:r>
              <a:rPr lang="fa-IR" sz="4000" dirty="0"/>
              <a:t>تهییج </a:t>
            </a:r>
            <a:r>
              <a:rPr lang="fa-IR" sz="4000" dirty="0" smtClean="0"/>
              <a:t>در خانم </a:t>
            </a:r>
            <a:r>
              <a:rPr lang="fa-IR" sz="4000" dirty="0"/>
              <a:t>ثانویه</a:t>
            </a:r>
            <a:endParaRPr lang="en-US" sz="4000" dirty="0"/>
          </a:p>
        </p:txBody>
      </p:sp>
      <p:sp>
        <p:nvSpPr>
          <p:cNvPr id="3" name="Title 2"/>
          <p:cNvSpPr>
            <a:spLocks noGrp="1"/>
          </p:cNvSpPr>
          <p:nvPr>
            <p:ph type="title"/>
          </p:nvPr>
        </p:nvSpPr>
        <p:spPr/>
        <p:txBody>
          <a:bodyPr>
            <a:normAutofit fontScale="90000"/>
          </a:bodyPr>
          <a:lstStyle/>
          <a:p>
            <a:pPr algn="ctr"/>
            <a:r>
              <a:rPr lang="fa-IR" dirty="0" smtClean="0"/>
              <a:t>در زوجین ذکر شده چه نوع اختلال تهییج جنسی وجود دارد</a:t>
            </a:r>
            <a:endParaRPr lang="en-US" dirty="0"/>
          </a:p>
        </p:txBody>
      </p:sp>
    </p:spTree>
    <p:custDataLst>
      <p:tags r:id="rId1"/>
    </p:custDataLst>
    <p:extLst>
      <p:ext uri="{BB962C8B-B14F-4D97-AF65-F5344CB8AC3E}">
        <p14:creationId xmlns:p14="http://schemas.microsoft.com/office/powerpoint/2010/main" val="209711013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lgn="r" rtl="1"/>
            <a:endParaRPr lang="fa-IR" sz="4000" dirty="0" smtClean="0"/>
          </a:p>
          <a:p>
            <a:pPr algn="r" rtl="1"/>
            <a:r>
              <a:rPr lang="fa-IR" sz="4000" dirty="0" smtClean="0"/>
              <a:t>اختلال تهییج در آقا اولیه</a:t>
            </a:r>
          </a:p>
          <a:p>
            <a:pPr algn="r" rtl="1"/>
            <a:r>
              <a:rPr lang="fa-IR" sz="4000" dirty="0" smtClean="0">
                <a:solidFill>
                  <a:srgbClr val="FF0000"/>
                </a:solidFill>
              </a:rPr>
              <a:t>    اختلال </a:t>
            </a:r>
            <a:r>
              <a:rPr lang="fa-IR" sz="4000" dirty="0">
                <a:solidFill>
                  <a:srgbClr val="FF0000"/>
                </a:solidFill>
              </a:rPr>
              <a:t>تهییج </a:t>
            </a:r>
            <a:r>
              <a:rPr lang="fa-IR" sz="4000" dirty="0" smtClean="0">
                <a:solidFill>
                  <a:srgbClr val="FF0000"/>
                </a:solidFill>
              </a:rPr>
              <a:t>در خانم </a:t>
            </a:r>
            <a:r>
              <a:rPr lang="fa-IR" sz="4000" dirty="0">
                <a:solidFill>
                  <a:srgbClr val="FF0000"/>
                </a:solidFill>
              </a:rPr>
              <a:t>اولیه</a:t>
            </a:r>
            <a:endParaRPr lang="fa-IR" sz="4000" dirty="0" smtClean="0">
              <a:solidFill>
                <a:srgbClr val="FF0000"/>
              </a:solidFill>
            </a:endParaRPr>
          </a:p>
          <a:p>
            <a:pPr algn="r" rtl="1"/>
            <a:r>
              <a:rPr lang="fa-IR" sz="4000" dirty="0" smtClean="0">
                <a:solidFill>
                  <a:srgbClr val="FF0000"/>
                </a:solidFill>
              </a:rPr>
              <a:t>        اختلال </a:t>
            </a:r>
            <a:r>
              <a:rPr lang="fa-IR" sz="4000" dirty="0">
                <a:solidFill>
                  <a:srgbClr val="FF0000"/>
                </a:solidFill>
              </a:rPr>
              <a:t>تهییج </a:t>
            </a:r>
            <a:r>
              <a:rPr lang="fa-IR" sz="4000" dirty="0" smtClean="0">
                <a:solidFill>
                  <a:srgbClr val="FF0000"/>
                </a:solidFill>
              </a:rPr>
              <a:t>در آقا ثانویه</a:t>
            </a:r>
          </a:p>
          <a:p>
            <a:pPr algn="r" rtl="1"/>
            <a:r>
              <a:rPr lang="fa-IR" sz="4000" dirty="0" smtClean="0"/>
              <a:t>             اختلال </a:t>
            </a:r>
            <a:r>
              <a:rPr lang="fa-IR" sz="4000" dirty="0"/>
              <a:t>تهییج </a:t>
            </a:r>
            <a:r>
              <a:rPr lang="fa-IR" sz="4000" dirty="0" smtClean="0"/>
              <a:t>در خانم </a:t>
            </a:r>
            <a:r>
              <a:rPr lang="fa-IR" sz="4000" dirty="0"/>
              <a:t>ثانویه</a:t>
            </a:r>
            <a:endParaRPr lang="en-US" sz="4000" dirty="0"/>
          </a:p>
        </p:txBody>
      </p:sp>
      <p:sp>
        <p:nvSpPr>
          <p:cNvPr id="3" name="Title 2"/>
          <p:cNvSpPr>
            <a:spLocks noGrp="1"/>
          </p:cNvSpPr>
          <p:nvPr>
            <p:ph type="title"/>
          </p:nvPr>
        </p:nvSpPr>
        <p:spPr/>
        <p:txBody>
          <a:bodyPr>
            <a:normAutofit fontScale="90000"/>
          </a:bodyPr>
          <a:lstStyle/>
          <a:p>
            <a:pPr algn="ctr"/>
            <a:r>
              <a:rPr lang="fa-IR" dirty="0" smtClean="0"/>
              <a:t>در زوجین ذکر شده چه نوع اختلال تهییج جنسی وجود دارد</a:t>
            </a:r>
            <a:endParaRPr lang="en-US" dirty="0"/>
          </a:p>
        </p:txBody>
      </p:sp>
    </p:spTree>
    <p:custDataLst>
      <p:tags r:id="rId1"/>
    </p:custDataLst>
    <p:extLst>
      <p:ext uri="{BB962C8B-B14F-4D97-AF65-F5344CB8AC3E}">
        <p14:creationId xmlns:p14="http://schemas.microsoft.com/office/powerpoint/2010/main" val="424230062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pPr algn="r" rtl="1"/>
            <a:r>
              <a:rPr lang="fa-IR" sz="3200" dirty="0" smtClean="0"/>
              <a:t>اختلال ارگاسمی زنان</a:t>
            </a:r>
          </a:p>
          <a:p>
            <a:pPr algn="r" rtl="1">
              <a:buFont typeface="Wingdings" pitchFamily="2" charset="2"/>
              <a:buChar char="§"/>
            </a:pPr>
            <a:r>
              <a:rPr lang="fa-IR" dirty="0" smtClean="0"/>
              <a:t>ارگاسم تاخیری، عدم ارگاسم/ترس از حاملگی،طرد شدن،خصومت،احساس گناه و مشکلات و تعرض های رابطه</a:t>
            </a:r>
          </a:p>
          <a:p>
            <a:pPr algn="r" rtl="1"/>
            <a:r>
              <a:rPr lang="fa-IR" sz="3200" dirty="0" smtClean="0"/>
              <a:t>اختلال ارگاسمی مردان</a:t>
            </a:r>
          </a:p>
          <a:p>
            <a:pPr algn="r" rtl="1">
              <a:buFont typeface="Wingdings" pitchFamily="2" charset="2"/>
              <a:buChar char="§"/>
            </a:pPr>
            <a:r>
              <a:rPr lang="fa-IR" dirty="0" smtClean="0"/>
              <a:t>تاخیر یا عدم ارگاسم(شایع ترین علل داروهای سروتونرژیک و مشکلات بین فردی)</a:t>
            </a:r>
          </a:p>
          <a:p>
            <a:pPr algn="r" rtl="1">
              <a:buFont typeface="Wingdings" pitchFamily="2" charset="2"/>
              <a:buChar char="§"/>
            </a:pPr>
            <a:r>
              <a:rPr lang="fa-IR" dirty="0" smtClean="0"/>
              <a:t>انزال زودرس عمدتا بدلیل نگرانی از ناتوانی در ارگاسم همسر،اضطراب و ترس های نا خودآگاه در خصوص سکس،شرطی شدن اولیه و ازدواج پر تنش</a:t>
            </a:r>
          </a:p>
          <a:p>
            <a:pPr algn="r" rtl="1">
              <a:buFont typeface="Wingdings" pitchFamily="2" charset="2"/>
              <a:buChar char="§"/>
            </a:pPr>
            <a:r>
              <a:rPr lang="fa-IR" dirty="0" smtClean="0"/>
              <a:t>درمان از طریق رفتار درمانی و داروهای سرتونرژیک</a:t>
            </a:r>
            <a:endParaRPr lang="en-US" dirty="0"/>
          </a:p>
        </p:txBody>
      </p:sp>
      <p:sp>
        <p:nvSpPr>
          <p:cNvPr id="3" name="Title 2"/>
          <p:cNvSpPr>
            <a:spLocks noGrp="1"/>
          </p:cNvSpPr>
          <p:nvPr>
            <p:ph type="title"/>
          </p:nvPr>
        </p:nvSpPr>
        <p:spPr/>
        <p:txBody>
          <a:bodyPr>
            <a:normAutofit fontScale="90000"/>
          </a:bodyPr>
          <a:lstStyle/>
          <a:p>
            <a:pPr algn="ctr"/>
            <a:r>
              <a:rPr lang="fa-IR" sz="4400" dirty="0"/>
              <a:t>اختلال </a:t>
            </a:r>
            <a:r>
              <a:rPr lang="fa-IR" sz="4400" dirty="0" smtClean="0"/>
              <a:t>ارگاسم</a:t>
            </a:r>
            <a:r>
              <a:rPr lang="fa-IR" sz="4400" dirty="0"/>
              <a:t/>
            </a:r>
            <a:br>
              <a:rPr lang="fa-IR" sz="4400" dirty="0"/>
            </a:br>
            <a:endParaRPr lang="en-US" dirty="0"/>
          </a:p>
        </p:txBody>
      </p:sp>
    </p:spTree>
    <p:custDataLst>
      <p:tags r:id="rId1"/>
    </p:custDataLst>
    <p:extLst>
      <p:ext uri="{BB962C8B-B14F-4D97-AF65-F5344CB8AC3E}">
        <p14:creationId xmlns:p14="http://schemas.microsoft.com/office/powerpoint/2010/main" val="239550403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r" rtl="1"/>
            <a:r>
              <a:rPr lang="fa-IR" dirty="0" smtClean="0"/>
              <a:t>اختلال ارگاسمی بصورت انزال زودرس در آقا اولیه</a:t>
            </a:r>
          </a:p>
          <a:p>
            <a:pPr algn="r" rtl="1"/>
            <a:endParaRPr lang="fa-IR" dirty="0" smtClean="0"/>
          </a:p>
          <a:p>
            <a:pPr algn="r" rtl="1"/>
            <a:r>
              <a:rPr lang="fa-IR" dirty="0" smtClean="0"/>
              <a:t>اختلال ارگاسمی بصورت عدم ارگاسم آقا ثانویه</a:t>
            </a:r>
          </a:p>
          <a:p>
            <a:pPr algn="r" rtl="1"/>
            <a:endParaRPr lang="fa-IR" dirty="0"/>
          </a:p>
          <a:p>
            <a:pPr algn="r" rtl="1"/>
            <a:r>
              <a:rPr lang="fa-IR" dirty="0"/>
              <a:t>اختلال ارگاسمی بصورت </a:t>
            </a:r>
            <a:r>
              <a:rPr lang="fa-IR" dirty="0" smtClean="0"/>
              <a:t>تاخیر ارگاسم در خانم اولیه</a:t>
            </a:r>
          </a:p>
          <a:p>
            <a:pPr algn="r" rtl="1"/>
            <a:endParaRPr lang="fa-IR" dirty="0"/>
          </a:p>
          <a:p>
            <a:pPr algn="r" rtl="1"/>
            <a:r>
              <a:rPr lang="fa-IR" dirty="0"/>
              <a:t>اختلال ارگاسمی بصورت عدم ارگاسم </a:t>
            </a:r>
            <a:r>
              <a:rPr lang="fa-IR" dirty="0" smtClean="0"/>
              <a:t>خانم ثانویه</a:t>
            </a:r>
            <a:endParaRPr lang="en-US" dirty="0"/>
          </a:p>
        </p:txBody>
      </p:sp>
      <p:sp>
        <p:nvSpPr>
          <p:cNvPr id="3" name="Title 2"/>
          <p:cNvSpPr>
            <a:spLocks noGrp="1"/>
          </p:cNvSpPr>
          <p:nvPr>
            <p:ph type="title"/>
          </p:nvPr>
        </p:nvSpPr>
        <p:spPr/>
        <p:txBody>
          <a:bodyPr>
            <a:normAutofit fontScale="90000"/>
          </a:bodyPr>
          <a:lstStyle/>
          <a:p>
            <a:pPr algn="ctr"/>
            <a:r>
              <a:rPr lang="fa-IR" dirty="0"/>
              <a:t>در زوجین ذکر شده چه نوع اختلال </a:t>
            </a:r>
            <a:r>
              <a:rPr lang="fa-IR" dirty="0" smtClean="0"/>
              <a:t>ارگاسمی وجود </a:t>
            </a:r>
            <a:r>
              <a:rPr lang="fa-IR" dirty="0"/>
              <a:t>دارد</a:t>
            </a:r>
            <a:endParaRPr lang="en-US" dirty="0"/>
          </a:p>
        </p:txBody>
      </p:sp>
    </p:spTree>
    <p:custDataLst>
      <p:tags r:id="rId1"/>
    </p:custDataLst>
    <p:extLst>
      <p:ext uri="{BB962C8B-B14F-4D97-AF65-F5344CB8AC3E}">
        <p14:creationId xmlns:p14="http://schemas.microsoft.com/office/powerpoint/2010/main" val="143695417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r" rtl="1"/>
            <a:r>
              <a:rPr lang="fa-IR" dirty="0" smtClean="0"/>
              <a:t>اختلال ارگاسمی بصورت انزال زودرس در آقا اولیه</a:t>
            </a:r>
          </a:p>
          <a:p>
            <a:pPr algn="r" rtl="1"/>
            <a:endParaRPr lang="fa-IR" dirty="0" smtClean="0"/>
          </a:p>
          <a:p>
            <a:pPr algn="r" rtl="1"/>
            <a:r>
              <a:rPr lang="fa-IR" dirty="0" smtClean="0">
                <a:solidFill>
                  <a:srgbClr val="FF0000"/>
                </a:solidFill>
              </a:rPr>
              <a:t>اختلال ارگاسمی بصورت عدم ارگاسم آقا ثانویه</a:t>
            </a:r>
          </a:p>
          <a:p>
            <a:pPr algn="r" rtl="1"/>
            <a:endParaRPr lang="fa-IR" dirty="0"/>
          </a:p>
          <a:p>
            <a:pPr algn="r" rtl="1"/>
            <a:r>
              <a:rPr lang="fa-IR" dirty="0">
                <a:solidFill>
                  <a:srgbClr val="FF0000"/>
                </a:solidFill>
              </a:rPr>
              <a:t>اختلال ارگاسمی بصورت </a:t>
            </a:r>
            <a:r>
              <a:rPr lang="fa-IR" dirty="0" smtClean="0">
                <a:solidFill>
                  <a:srgbClr val="FF0000"/>
                </a:solidFill>
              </a:rPr>
              <a:t>تاخیر ارگاسم در خانم اولیه</a:t>
            </a:r>
          </a:p>
          <a:p>
            <a:pPr algn="r" rtl="1"/>
            <a:endParaRPr lang="fa-IR" dirty="0"/>
          </a:p>
          <a:p>
            <a:pPr algn="r" rtl="1"/>
            <a:r>
              <a:rPr lang="fa-IR" dirty="0"/>
              <a:t>اختلال ارگاسمی بصورت عدم ارگاسم </a:t>
            </a:r>
            <a:r>
              <a:rPr lang="fa-IR" dirty="0" smtClean="0"/>
              <a:t>خانم ثانویه</a:t>
            </a:r>
            <a:endParaRPr lang="en-US" dirty="0"/>
          </a:p>
        </p:txBody>
      </p:sp>
      <p:sp>
        <p:nvSpPr>
          <p:cNvPr id="3" name="Title 2"/>
          <p:cNvSpPr>
            <a:spLocks noGrp="1"/>
          </p:cNvSpPr>
          <p:nvPr>
            <p:ph type="title"/>
          </p:nvPr>
        </p:nvSpPr>
        <p:spPr/>
        <p:txBody>
          <a:bodyPr>
            <a:normAutofit fontScale="90000"/>
          </a:bodyPr>
          <a:lstStyle/>
          <a:p>
            <a:pPr algn="ctr"/>
            <a:r>
              <a:rPr lang="fa-IR" dirty="0"/>
              <a:t>در زوجین ذکر شده چه نوع اختلال </a:t>
            </a:r>
            <a:r>
              <a:rPr lang="fa-IR" dirty="0" smtClean="0"/>
              <a:t>ارگاسمی وجود </a:t>
            </a:r>
            <a:r>
              <a:rPr lang="fa-IR" dirty="0"/>
              <a:t>دارد</a:t>
            </a:r>
            <a:endParaRPr lang="en-US" dirty="0"/>
          </a:p>
        </p:txBody>
      </p:sp>
    </p:spTree>
    <p:custDataLst>
      <p:tags r:id="rId1"/>
    </p:custDataLst>
    <p:extLst>
      <p:ext uri="{BB962C8B-B14F-4D97-AF65-F5344CB8AC3E}">
        <p14:creationId xmlns:p14="http://schemas.microsoft.com/office/powerpoint/2010/main" val="266493170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r" rtl="1"/>
            <a:r>
              <a:rPr lang="fa-IR" dirty="0" smtClean="0"/>
              <a:t>واژینیسموس: انقباض یک سوم تحتانی واژن که منجر به عدم دخول و مقاربت دردناک می شود/گروه های اجتماعی و اقتصادی بالا،سابقه تعدی جنسی در کودکی، تربیت متعصابه و خشک</a:t>
            </a:r>
          </a:p>
          <a:p>
            <a:pPr algn="r" rtl="1"/>
            <a:endParaRPr lang="fa-IR" dirty="0"/>
          </a:p>
          <a:p>
            <a:pPr algn="r" rtl="1"/>
            <a:endParaRPr lang="fa-IR" dirty="0" smtClean="0"/>
          </a:p>
          <a:p>
            <a:pPr algn="r" rtl="1"/>
            <a:r>
              <a:rPr lang="fa-IR" dirty="0" smtClean="0"/>
              <a:t>دیس پارونی:تقریبا خمیشه در زنان درد جنسی بصورت متناوب یا دادم در قبل،بعد یا حین سکس/رد علل طبی مثل آندومتریوز/ تعدی جنسی و اضطراب</a:t>
            </a:r>
            <a:endParaRPr lang="en-US" dirty="0"/>
          </a:p>
        </p:txBody>
      </p:sp>
      <p:sp>
        <p:nvSpPr>
          <p:cNvPr id="3" name="Title 2"/>
          <p:cNvSpPr>
            <a:spLocks noGrp="1"/>
          </p:cNvSpPr>
          <p:nvPr>
            <p:ph type="title"/>
          </p:nvPr>
        </p:nvSpPr>
        <p:spPr/>
        <p:txBody>
          <a:bodyPr>
            <a:normAutofit fontScale="90000"/>
          </a:bodyPr>
          <a:lstStyle/>
          <a:p>
            <a:pPr algn="ctr"/>
            <a:r>
              <a:rPr lang="fa-IR" sz="4400" dirty="0"/>
              <a:t>اختلال درد </a:t>
            </a:r>
            <a:r>
              <a:rPr lang="fa-IR" sz="4400" dirty="0" smtClean="0"/>
              <a:t>جنسی</a:t>
            </a:r>
            <a:r>
              <a:rPr lang="fa-IR" sz="4400" dirty="0"/>
              <a:t/>
            </a:r>
            <a:br>
              <a:rPr lang="fa-IR" sz="4400" dirty="0"/>
            </a:br>
            <a:endParaRPr lang="en-US" dirty="0"/>
          </a:p>
        </p:txBody>
      </p:sp>
    </p:spTree>
    <p:custDataLst>
      <p:tags r:id="rId1"/>
    </p:custDataLst>
    <p:extLst>
      <p:ext uri="{BB962C8B-B14F-4D97-AF65-F5344CB8AC3E}">
        <p14:creationId xmlns:p14="http://schemas.microsoft.com/office/powerpoint/2010/main" val="354124249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lgn="r" rtl="1"/>
            <a:r>
              <a:rPr lang="fa-IR" sz="3200" dirty="0" smtClean="0"/>
              <a:t>واژینیسموس</a:t>
            </a:r>
          </a:p>
          <a:p>
            <a:pPr algn="r" rtl="1"/>
            <a:endParaRPr lang="fa-IR" sz="3200" dirty="0"/>
          </a:p>
          <a:p>
            <a:pPr algn="r" rtl="1"/>
            <a:endParaRPr lang="fa-IR" sz="3200" dirty="0" smtClean="0"/>
          </a:p>
          <a:p>
            <a:pPr algn="r" rtl="1"/>
            <a:endParaRPr lang="fa-IR" sz="3200" dirty="0"/>
          </a:p>
          <a:p>
            <a:pPr algn="r" rtl="1"/>
            <a:endParaRPr lang="fa-IR" sz="3200" dirty="0" smtClean="0"/>
          </a:p>
          <a:p>
            <a:pPr algn="r" rtl="1"/>
            <a:r>
              <a:rPr lang="fa-IR" sz="3200" dirty="0" smtClean="0"/>
              <a:t>دیس پارونیا</a:t>
            </a:r>
            <a:endParaRPr lang="en-US" sz="3200" dirty="0"/>
          </a:p>
        </p:txBody>
      </p:sp>
      <p:sp>
        <p:nvSpPr>
          <p:cNvPr id="3" name="Title 2"/>
          <p:cNvSpPr>
            <a:spLocks noGrp="1"/>
          </p:cNvSpPr>
          <p:nvPr>
            <p:ph type="title"/>
          </p:nvPr>
        </p:nvSpPr>
        <p:spPr/>
        <p:txBody>
          <a:bodyPr>
            <a:normAutofit fontScale="90000"/>
          </a:bodyPr>
          <a:lstStyle/>
          <a:p>
            <a:pPr algn="ctr"/>
            <a:r>
              <a:rPr lang="fa-IR" dirty="0"/>
              <a:t>در زوجین ذکر شده چه نوع اختلال </a:t>
            </a:r>
            <a:r>
              <a:rPr lang="fa-IR" dirty="0" smtClean="0"/>
              <a:t>درد جنسی وجود </a:t>
            </a:r>
            <a:r>
              <a:rPr lang="fa-IR" dirty="0"/>
              <a:t>دارد</a:t>
            </a:r>
            <a:endParaRPr lang="en-US" dirty="0"/>
          </a:p>
        </p:txBody>
      </p:sp>
    </p:spTree>
    <p:custDataLst>
      <p:tags r:id="rId1"/>
    </p:custDataLst>
    <p:extLst>
      <p:ext uri="{BB962C8B-B14F-4D97-AF65-F5344CB8AC3E}">
        <p14:creationId xmlns:p14="http://schemas.microsoft.com/office/powerpoint/2010/main" val="270584947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lgn="r" rtl="1"/>
            <a:r>
              <a:rPr lang="fa-IR" sz="3200" dirty="0" smtClean="0">
                <a:solidFill>
                  <a:srgbClr val="FF0000"/>
                </a:solidFill>
              </a:rPr>
              <a:t>واژینیسموس</a:t>
            </a:r>
          </a:p>
          <a:p>
            <a:pPr algn="r" rtl="1"/>
            <a:endParaRPr lang="fa-IR" sz="3200" dirty="0"/>
          </a:p>
          <a:p>
            <a:pPr algn="r" rtl="1"/>
            <a:endParaRPr lang="fa-IR" sz="3200" dirty="0" smtClean="0"/>
          </a:p>
          <a:p>
            <a:pPr algn="r" rtl="1"/>
            <a:endParaRPr lang="fa-IR" sz="3200" dirty="0"/>
          </a:p>
          <a:p>
            <a:pPr algn="r" rtl="1"/>
            <a:endParaRPr lang="fa-IR" sz="3200" dirty="0" smtClean="0"/>
          </a:p>
          <a:p>
            <a:pPr algn="r" rtl="1"/>
            <a:r>
              <a:rPr lang="fa-IR" sz="3200" dirty="0" smtClean="0"/>
              <a:t>دیس پارونیا</a:t>
            </a:r>
            <a:endParaRPr lang="en-US" sz="3200" dirty="0"/>
          </a:p>
        </p:txBody>
      </p:sp>
      <p:sp>
        <p:nvSpPr>
          <p:cNvPr id="3" name="Title 2"/>
          <p:cNvSpPr>
            <a:spLocks noGrp="1"/>
          </p:cNvSpPr>
          <p:nvPr>
            <p:ph type="title"/>
          </p:nvPr>
        </p:nvSpPr>
        <p:spPr/>
        <p:txBody>
          <a:bodyPr>
            <a:normAutofit fontScale="90000"/>
          </a:bodyPr>
          <a:lstStyle/>
          <a:p>
            <a:pPr algn="ctr"/>
            <a:r>
              <a:rPr lang="fa-IR" dirty="0"/>
              <a:t>در زوجین ذکر شده چه نوع اختلال </a:t>
            </a:r>
            <a:r>
              <a:rPr lang="fa-IR" dirty="0" smtClean="0"/>
              <a:t>درد جنسی وجود </a:t>
            </a:r>
            <a:r>
              <a:rPr lang="fa-IR" dirty="0"/>
              <a:t>دارد</a:t>
            </a:r>
            <a:endParaRPr lang="en-US" dirty="0"/>
          </a:p>
        </p:txBody>
      </p:sp>
    </p:spTree>
    <p:custDataLst>
      <p:tags r:id="rId1"/>
    </p:custDataLst>
    <p:extLst>
      <p:ext uri="{BB962C8B-B14F-4D97-AF65-F5344CB8AC3E}">
        <p14:creationId xmlns:p14="http://schemas.microsoft.com/office/powerpoint/2010/main" val="22672720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r" rtl="1"/>
            <a:r>
              <a:rPr lang="fa-IR" dirty="0" smtClean="0"/>
              <a:t>آموزش مهارت های رفتاری جنسی</a:t>
            </a:r>
          </a:p>
          <a:p>
            <a:pPr algn="r" rtl="1"/>
            <a:r>
              <a:rPr lang="fa-IR" dirty="0" smtClean="0"/>
              <a:t>حساسیت زدایی تدریجی</a:t>
            </a:r>
          </a:p>
          <a:p>
            <a:pPr algn="r" rtl="1"/>
            <a:r>
              <a:rPr lang="fa-IR" dirty="0" smtClean="0"/>
              <a:t>درمان زناشویی رهنمودی</a:t>
            </a:r>
          </a:p>
          <a:p>
            <a:pPr algn="r" rtl="1"/>
            <a:r>
              <a:rPr lang="fa-IR" dirty="0" smtClean="0"/>
              <a:t>رویکرد های پویش شناسی روانی</a:t>
            </a:r>
          </a:p>
          <a:p>
            <a:pPr algn="r" rtl="1"/>
            <a:r>
              <a:rPr lang="fa-IR" dirty="0" smtClean="0"/>
              <a:t>گروه درمانی</a:t>
            </a:r>
          </a:p>
          <a:p>
            <a:pPr algn="r" rtl="1"/>
            <a:r>
              <a:rPr lang="fa-IR" dirty="0" smtClean="0"/>
              <a:t>دارو درمانی</a:t>
            </a:r>
          </a:p>
          <a:p>
            <a:pPr algn="r" rtl="1"/>
            <a:r>
              <a:rPr lang="fa-IR" dirty="0" smtClean="0"/>
              <a:t>جراحی</a:t>
            </a:r>
          </a:p>
          <a:p>
            <a:pPr algn="r" rtl="1"/>
            <a:r>
              <a:rPr lang="fa-IR" dirty="0" smtClean="0"/>
              <a:t>درمان با هیپنوتیزم</a:t>
            </a:r>
            <a:endParaRPr lang="en-US" dirty="0"/>
          </a:p>
        </p:txBody>
      </p:sp>
      <p:sp>
        <p:nvSpPr>
          <p:cNvPr id="3" name="Title 2"/>
          <p:cNvSpPr>
            <a:spLocks noGrp="1"/>
          </p:cNvSpPr>
          <p:nvPr>
            <p:ph type="title"/>
          </p:nvPr>
        </p:nvSpPr>
        <p:spPr/>
        <p:txBody>
          <a:bodyPr/>
          <a:lstStyle/>
          <a:p>
            <a:pPr algn="ctr"/>
            <a:r>
              <a:rPr lang="fa-IR" dirty="0" smtClean="0"/>
              <a:t>درمان اختلال عملکرد جنسی</a:t>
            </a:r>
            <a:endParaRPr lang="en-US" dirty="0"/>
          </a:p>
        </p:txBody>
      </p:sp>
    </p:spTree>
    <p:custDataLst>
      <p:tags r:id="rId1"/>
    </p:custDataLst>
    <p:extLst>
      <p:ext uri="{BB962C8B-B14F-4D97-AF65-F5344CB8AC3E}">
        <p14:creationId xmlns:p14="http://schemas.microsoft.com/office/powerpoint/2010/main" val="216146445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r" rtl="1"/>
            <a:r>
              <a:rPr lang="fa-IR" dirty="0" smtClean="0"/>
              <a:t> افزایش دهنده های اکسید نیترو: سیلدینافیل/تادالافیل/واردانافیل</a:t>
            </a:r>
          </a:p>
          <a:p>
            <a:pPr algn="r" rtl="1"/>
            <a:endParaRPr lang="fa-IR" dirty="0" smtClean="0"/>
          </a:p>
          <a:p>
            <a:pPr algn="r" rtl="1"/>
            <a:r>
              <a:rPr lang="fa-IR" dirty="0" smtClean="0"/>
              <a:t>گشاد کننده های عروق پنیس:آلپروستادیل/ فنتول آمین</a:t>
            </a:r>
          </a:p>
          <a:p>
            <a:pPr algn="r" rtl="1"/>
            <a:endParaRPr lang="fa-IR" dirty="0" smtClean="0"/>
          </a:p>
          <a:p>
            <a:pPr algn="r" rtl="1"/>
            <a:r>
              <a:rPr lang="fa-IR" dirty="0" smtClean="0"/>
              <a:t>دارو های آلفا آدرنرژیک: ریتالین/دکستروآمفتامین/یوهیمبین</a:t>
            </a:r>
          </a:p>
          <a:p>
            <a:pPr algn="r" rtl="1"/>
            <a:endParaRPr lang="fa-IR" dirty="0" smtClean="0"/>
          </a:p>
          <a:p>
            <a:pPr algn="r" rtl="1"/>
            <a:r>
              <a:rPr lang="fa-IR" dirty="0" smtClean="0"/>
              <a:t>مهار کننده های باز جذب سروتونین و ضد افسردگی های چند حلقه ای</a:t>
            </a:r>
          </a:p>
          <a:p>
            <a:pPr algn="r" rtl="1"/>
            <a:endParaRPr lang="fa-IR" dirty="0" smtClean="0"/>
          </a:p>
          <a:p>
            <a:pPr algn="r" rtl="1"/>
            <a:endParaRPr lang="en-US" dirty="0"/>
          </a:p>
        </p:txBody>
      </p:sp>
      <p:sp>
        <p:nvSpPr>
          <p:cNvPr id="3" name="Title 2"/>
          <p:cNvSpPr>
            <a:spLocks noGrp="1"/>
          </p:cNvSpPr>
          <p:nvPr>
            <p:ph type="title"/>
          </p:nvPr>
        </p:nvSpPr>
        <p:spPr/>
        <p:txBody>
          <a:bodyPr/>
          <a:lstStyle/>
          <a:p>
            <a:pPr algn="ctr"/>
            <a:r>
              <a:rPr lang="fa-IR" dirty="0" smtClean="0"/>
              <a:t>دارودرمانی در اختلالات جنسی</a:t>
            </a:r>
            <a:endParaRPr lang="en-US" dirty="0"/>
          </a:p>
        </p:txBody>
      </p:sp>
    </p:spTree>
    <p:custDataLst>
      <p:tags r:id="rId1"/>
    </p:custDataLst>
    <p:extLst>
      <p:ext uri="{BB962C8B-B14F-4D97-AF65-F5344CB8AC3E}">
        <p14:creationId xmlns:p14="http://schemas.microsoft.com/office/powerpoint/2010/main" val="378406531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4">
            <a:extLst>
              <a:ext uri="{BEBA8EAE-BF5A-486C-A8C5-ECC9F3942E4B}">
                <a14:imgProps xmlns:a14="http://schemas.microsoft.com/office/drawing/2010/main">
                  <a14:imgLayer r:embed="rId5">
                    <a14:imgEffect>
                      <a14:sharpenSoften amount="50000"/>
                    </a14:imgEffect>
                  </a14:imgLayer>
                </a14:imgProps>
              </a:ext>
              <a:ext uri="{28A0092B-C50C-407E-A947-70E740481C1C}">
                <a14:useLocalDpi xmlns:a14="http://schemas.microsoft.com/office/drawing/2010/main" val="0"/>
              </a:ext>
            </a:extLst>
          </a:blip>
          <a:stretch>
            <a:fillRect/>
          </a:stretch>
        </p:blipFill>
        <p:spPr>
          <a:xfrm>
            <a:off x="867109" y="1066800"/>
            <a:ext cx="7286291" cy="4944269"/>
          </a:xfrm>
          <a:prstGeom prst="rect">
            <a:avLst/>
          </a:prstGeom>
          <a:ln>
            <a:noFill/>
          </a:ln>
          <a:effectLst>
            <a:outerShdw blurRad="292100" dist="139700" dir="2700000" algn="tl" rotWithShape="0">
              <a:srgbClr val="333333">
                <a:alpha val="65000"/>
              </a:srgbClr>
            </a:outerShdw>
          </a:effectLst>
        </p:spPr>
      </p:pic>
      <p:sp>
        <p:nvSpPr>
          <p:cNvPr id="3" name="Title 2"/>
          <p:cNvSpPr>
            <a:spLocks noGrp="1"/>
          </p:cNvSpPr>
          <p:nvPr>
            <p:ph type="title"/>
          </p:nvPr>
        </p:nvSpPr>
        <p:spPr/>
        <p:txBody>
          <a:bodyPr/>
          <a:lstStyle/>
          <a:p>
            <a:pPr algn="ctr"/>
            <a:r>
              <a:rPr lang="fa-IR" dirty="0" smtClean="0"/>
              <a:t>مکانیسم اثر سیلدانافیل</a:t>
            </a:r>
            <a:endParaRPr lang="en-US" dirty="0"/>
          </a:p>
        </p:txBody>
      </p:sp>
    </p:spTree>
    <p:custDataLst>
      <p:tags r:id="rId1"/>
    </p:custDataLst>
    <p:extLst>
      <p:ext uri="{BB962C8B-B14F-4D97-AF65-F5344CB8AC3E}">
        <p14:creationId xmlns:p14="http://schemas.microsoft.com/office/powerpoint/2010/main" val="166409055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pPr lvl="3" algn="r" rtl="1">
              <a:buFontTx/>
              <a:buNone/>
            </a:pPr>
            <a:r>
              <a:rPr lang="fa-IR" altLang="en-US" sz="4000" dirty="0" smtClean="0"/>
              <a:t>سردرد</a:t>
            </a:r>
            <a:endParaRPr lang="en-US" altLang="en-US" sz="4000" dirty="0"/>
          </a:p>
          <a:p>
            <a:pPr algn="r" rtl="1">
              <a:buFontTx/>
              <a:buNone/>
            </a:pPr>
            <a:r>
              <a:rPr lang="en-US" altLang="en-US" sz="4000" dirty="0"/>
              <a:t>		</a:t>
            </a:r>
            <a:r>
              <a:rPr lang="fa-IR" altLang="en-US" sz="4000" dirty="0" smtClean="0"/>
              <a:t>گر گرفتگی</a:t>
            </a:r>
            <a:endParaRPr lang="en-US" altLang="en-US" sz="4000" dirty="0"/>
          </a:p>
          <a:p>
            <a:pPr algn="r" rtl="1">
              <a:buFontTx/>
              <a:buNone/>
            </a:pPr>
            <a:r>
              <a:rPr lang="en-US" altLang="en-US" sz="4000" dirty="0"/>
              <a:t>		</a:t>
            </a:r>
            <a:r>
              <a:rPr lang="fa-IR" altLang="en-US" sz="4000" dirty="0" smtClean="0"/>
              <a:t>دیس پپسی</a:t>
            </a:r>
            <a:endParaRPr lang="en-US" altLang="en-US" sz="4000" dirty="0"/>
          </a:p>
          <a:p>
            <a:pPr algn="r" rtl="1">
              <a:buFontTx/>
              <a:buNone/>
            </a:pPr>
            <a:r>
              <a:rPr lang="en-US" altLang="en-US" sz="4000" dirty="0"/>
              <a:t>		</a:t>
            </a:r>
            <a:r>
              <a:rPr lang="fa-IR" altLang="en-US" sz="4000" dirty="0" smtClean="0"/>
              <a:t>احتقان بینی</a:t>
            </a:r>
            <a:endParaRPr lang="en-US" altLang="en-US" sz="4000" dirty="0"/>
          </a:p>
          <a:p>
            <a:pPr algn="r" rtl="1">
              <a:buFontTx/>
              <a:buNone/>
            </a:pPr>
            <a:r>
              <a:rPr lang="en-US" altLang="en-US" sz="4000" dirty="0"/>
              <a:t>		</a:t>
            </a:r>
            <a:r>
              <a:rPr lang="fa-IR" altLang="en-US" sz="4000" dirty="0" smtClean="0"/>
              <a:t>اسهال</a:t>
            </a:r>
            <a:endParaRPr lang="en-US" altLang="en-US" sz="4000" dirty="0"/>
          </a:p>
          <a:p>
            <a:pPr algn="r" rtl="1">
              <a:buFontTx/>
              <a:buNone/>
            </a:pPr>
            <a:r>
              <a:rPr lang="fa-IR" altLang="en-US" sz="4000" dirty="0" smtClean="0"/>
              <a:t>     عفونت دستگاه ادراری</a:t>
            </a:r>
          </a:p>
          <a:p>
            <a:pPr algn="r" rtl="1">
              <a:buFontTx/>
              <a:buNone/>
            </a:pPr>
            <a:r>
              <a:rPr lang="fa-IR" sz="4000" dirty="0" smtClean="0"/>
              <a:t>     اختلال دید خفیف و گذرا</a:t>
            </a:r>
            <a:endParaRPr lang="en-US" sz="4000" dirty="0"/>
          </a:p>
        </p:txBody>
      </p:sp>
      <p:sp>
        <p:nvSpPr>
          <p:cNvPr id="3" name="Title 2"/>
          <p:cNvSpPr>
            <a:spLocks noGrp="1"/>
          </p:cNvSpPr>
          <p:nvPr>
            <p:ph type="title"/>
          </p:nvPr>
        </p:nvSpPr>
        <p:spPr/>
        <p:txBody>
          <a:bodyPr>
            <a:normAutofit/>
          </a:bodyPr>
          <a:lstStyle/>
          <a:p>
            <a:pPr algn="ctr"/>
            <a:r>
              <a:rPr lang="fa-IR" sz="5400" dirty="0" smtClean="0"/>
              <a:t>عوارض جانبی عمده سیلدانافیل</a:t>
            </a:r>
            <a:endParaRPr lang="en-US" sz="5400" dirty="0"/>
          </a:p>
        </p:txBody>
      </p:sp>
    </p:spTree>
    <p:extLst>
      <p:ext uri="{BB962C8B-B14F-4D97-AF65-F5344CB8AC3E}">
        <p14:creationId xmlns:p14="http://schemas.microsoft.com/office/powerpoint/2010/main" val="356988655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r" rtl="1"/>
            <a:r>
              <a:rPr lang="fa-IR" dirty="0" smtClean="0"/>
              <a:t>چون وازودیلاتاتور است ریسک افت فشار خون دارد . همراه با ترکیبات نتیرات نباید استفاده شود</a:t>
            </a:r>
          </a:p>
          <a:p>
            <a:pPr algn="r" rtl="1"/>
            <a:r>
              <a:rPr lang="fa-IR" dirty="0" smtClean="0"/>
              <a:t>مصرف داروهایی که آنزیم سیتوکروم </a:t>
            </a:r>
            <a:r>
              <a:rPr lang="en-US" dirty="0" smtClean="0"/>
              <a:t>P450/3A4</a:t>
            </a:r>
            <a:r>
              <a:rPr lang="fa-IR" dirty="0" smtClean="0"/>
              <a:t> را مهار می کنند با این دارو خطر عوارض را زیاد می کنند</a:t>
            </a:r>
          </a:p>
          <a:p>
            <a:pPr algn="r" rtl="1"/>
            <a:endParaRPr lang="en-US" dirty="0"/>
          </a:p>
        </p:txBody>
      </p:sp>
      <p:sp>
        <p:nvSpPr>
          <p:cNvPr id="3" name="Title 2"/>
          <p:cNvSpPr>
            <a:spLocks noGrp="1"/>
          </p:cNvSpPr>
          <p:nvPr>
            <p:ph type="title"/>
          </p:nvPr>
        </p:nvSpPr>
        <p:spPr/>
        <p:txBody>
          <a:bodyPr/>
          <a:lstStyle/>
          <a:p>
            <a:pPr algn="ctr"/>
            <a:r>
              <a:rPr lang="fa-IR" dirty="0" smtClean="0"/>
              <a:t>چند نکته مهم در مورد سیلدانافیل</a:t>
            </a:r>
            <a:endParaRPr lang="en-US" dirty="0"/>
          </a:p>
        </p:txBody>
      </p:sp>
    </p:spTree>
    <p:extLst>
      <p:ext uri="{BB962C8B-B14F-4D97-AF65-F5344CB8AC3E}">
        <p14:creationId xmlns:p14="http://schemas.microsoft.com/office/powerpoint/2010/main" val="266856926"/>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FOLDER" val="D:\my ppt\SEXUAL DISORDERS\"/>
  <p:tag name="FLASHSPRING_BG_AUDIO_DURATION_TAG" val="0.0000000"/>
  <p:tag name="ISPRING_UUID" val="{5AAB9E1A-463E-4763-B98F-09F6FA56938C}"/>
  <p:tag name="ISPRING_RESOURCE_PATHS_HASH" val="6df6c9b610b2e869bb255e313bd696eab52ab"/>
</p:tagLst>
</file>

<file path=ppt/tags/tag2.xml><?xml version="1.0" encoding="utf-8"?>
<p:tagLst xmlns:a="http://schemas.openxmlformats.org/drawingml/2006/main" xmlns:r="http://schemas.openxmlformats.org/officeDocument/2006/relationships" xmlns:p="http://schemas.openxmlformats.org/presentationml/2006/main">
  <p:tag name="ISPRING_AUDIO_BITRATE" val="0"/>
</p:tagLst>
</file>

<file path=ppt/tags/tag3.xml><?xml version="1.0" encoding="utf-8"?>
<p:tagLst xmlns:a="http://schemas.openxmlformats.org/drawingml/2006/main" xmlns:r="http://schemas.openxmlformats.org/officeDocument/2006/relationships" xmlns:p="http://schemas.openxmlformats.org/presentationml/2006/main">
  <p:tag name="ISPRING_AUDIO_BITRATE" val="0"/>
</p:tagLst>
</file>

<file path=ppt/tags/tag4.xml><?xml version="1.0" encoding="utf-8"?>
<p:tagLst xmlns:a="http://schemas.openxmlformats.org/drawingml/2006/main" xmlns:r="http://schemas.openxmlformats.org/officeDocument/2006/relationships" xmlns:p="http://schemas.openxmlformats.org/presentationml/2006/main">
  <p:tag name="ISPRING_AUDIO_BITRATE" val="0"/>
</p:tagLst>
</file>

<file path=ppt/tags/tag5.xml><?xml version="1.0" encoding="utf-8"?>
<p:tagLst xmlns:a="http://schemas.openxmlformats.org/drawingml/2006/main" xmlns:r="http://schemas.openxmlformats.org/officeDocument/2006/relationships" xmlns:p="http://schemas.openxmlformats.org/presentationml/2006/main">
  <p:tag name="ISPRING_AUDIO_BITRATE" val="0"/>
</p:tagLst>
</file>

<file path=ppt/tags/tag6.xml><?xml version="1.0" encoding="utf-8"?>
<p:tagLst xmlns:a="http://schemas.openxmlformats.org/drawingml/2006/main" xmlns:r="http://schemas.openxmlformats.org/officeDocument/2006/relationships" xmlns:p="http://schemas.openxmlformats.org/presentationml/2006/main">
  <p:tag name="GENSWF_SLIDE_TITLE" val="تقسیم بندی اختلالات جنسی"/>
  <p:tag name="ISPRING_CUSTOM_TIMING_USED" val="0"/>
  <p:tag name="ISPRING_AUDIO_BITRATE" val="0"/>
  <p:tag name="GENSWF_ADVANCE_TIME" val="30.59"/>
  <p:tag name="ISPRING_RESOURCE_AUDIO" val="Fri Jan 04 10-56-54 2013.wav"/>
  <p:tag name="ISPRING_AUDIO_FULL_PATH" val="C:\Users\Dell\Desktop\1\audio\Fri Jan 04 10-56-54 2013.wav"/>
  <p:tag name="ISPRING_AUDIO_RELATIVE_PATH" val="1\audio\Fri Jan 04 10-56-54 2013.wav"/>
  <p:tag name="ISPRING_SLIDE_INDENT_LEVEL" val="1"/>
  <p:tag name="ISPRING_PRESENTER_ID" val="None"/>
</p:tagLst>
</file>

<file path=ppt/tags/tag7.xml><?xml version="1.0" encoding="utf-8"?>
<p:tagLst xmlns:a="http://schemas.openxmlformats.org/drawingml/2006/main" xmlns:r="http://schemas.openxmlformats.org/officeDocument/2006/relationships" xmlns:p="http://schemas.openxmlformats.org/presentationml/2006/main">
  <p:tag name="ISPRING_AUDIO_BITRATE" val="0"/>
</p:tagLst>
</file>

<file path=ppt/tags/tag8.xml><?xml version="1.0" encoding="utf-8"?>
<p:tagLst xmlns:a="http://schemas.openxmlformats.org/drawingml/2006/main" xmlns:r="http://schemas.openxmlformats.org/officeDocument/2006/relationships" xmlns:p="http://schemas.openxmlformats.org/presentationml/2006/main">
  <p:tag name="ISPRING_AUDIO_BITRATE" val="0"/>
</p:tagLst>
</file>

<file path=ppt/tags/tag9.xml><?xml version="1.0" encoding="utf-8"?>
<p:tagLst xmlns:a="http://schemas.openxmlformats.org/drawingml/2006/main" xmlns:r="http://schemas.openxmlformats.org/officeDocument/2006/relationships" xmlns:p="http://schemas.openxmlformats.org/presentationml/2006/main">
  <p:tag name="ISPRING_AUDIO_BITRATE" val="0"/>
</p:tagLst>
</file>

<file path=ppt/tags/tag10.xml><?xml version="1.0" encoding="utf-8"?>
<p:tagLst xmlns:a="http://schemas.openxmlformats.org/drawingml/2006/main" xmlns:r="http://schemas.openxmlformats.org/officeDocument/2006/relationships" xmlns:p="http://schemas.openxmlformats.org/presentationml/2006/main">
  <p:tag name="ISPRING_AUDIO_BITRATE" val="0"/>
</p:tagLst>
</file>

<file path=ppt/tags/tag11.xml><?xml version="1.0" encoding="utf-8"?>
<p:tagLst xmlns:a="http://schemas.openxmlformats.org/drawingml/2006/main" xmlns:r="http://schemas.openxmlformats.org/officeDocument/2006/relationships" xmlns:p="http://schemas.openxmlformats.org/presentationml/2006/main">
  <p:tag name="ISPRING_AUDIO_BITRATE" val="0"/>
</p:tagLst>
</file>

<file path=ppt/tags/tag12.xml><?xml version="1.0" encoding="utf-8"?>
<p:tagLst xmlns:a="http://schemas.openxmlformats.org/drawingml/2006/main" xmlns:r="http://schemas.openxmlformats.org/officeDocument/2006/relationships" xmlns:p="http://schemas.openxmlformats.org/presentationml/2006/main">
  <p:tag name="ISPRING_AUDIO_BITRATE" val="0"/>
</p:tagLst>
</file>

<file path=ppt/tags/tag13.xml><?xml version="1.0" encoding="utf-8"?>
<p:tagLst xmlns:a="http://schemas.openxmlformats.org/drawingml/2006/main" xmlns:r="http://schemas.openxmlformats.org/officeDocument/2006/relationships" xmlns:p="http://schemas.openxmlformats.org/presentationml/2006/main">
  <p:tag name="ISPRING_AUDIO_BITRATE" val="0"/>
</p:tagLst>
</file>

<file path=ppt/tags/tag14.xml><?xml version="1.0" encoding="utf-8"?>
<p:tagLst xmlns:a="http://schemas.openxmlformats.org/drawingml/2006/main" xmlns:r="http://schemas.openxmlformats.org/officeDocument/2006/relationships" xmlns:p="http://schemas.openxmlformats.org/presentationml/2006/main">
  <p:tag name="ISPRING_AUDIO_BITRATE" val="0"/>
</p:tagLst>
</file>

<file path=ppt/tags/tag15.xml><?xml version="1.0" encoding="utf-8"?>
<p:tagLst xmlns:a="http://schemas.openxmlformats.org/drawingml/2006/main" xmlns:r="http://schemas.openxmlformats.org/officeDocument/2006/relationships" xmlns:p="http://schemas.openxmlformats.org/presentationml/2006/main">
  <p:tag name="ISPRING_AUDIO_BITRATE" val="0"/>
</p:tagLst>
</file>

<file path=ppt/tags/tag16.xml><?xml version="1.0" encoding="utf-8"?>
<p:tagLst xmlns:a="http://schemas.openxmlformats.org/drawingml/2006/main" xmlns:r="http://schemas.openxmlformats.org/officeDocument/2006/relationships" xmlns:p="http://schemas.openxmlformats.org/presentationml/2006/main">
  <p:tag name="ISPRING_AUDIO_BITRATE" val="0"/>
</p:tagLst>
</file>

<file path=ppt/tags/tag17.xml><?xml version="1.0" encoding="utf-8"?>
<p:tagLst xmlns:a="http://schemas.openxmlformats.org/drawingml/2006/main" xmlns:r="http://schemas.openxmlformats.org/officeDocument/2006/relationships" xmlns:p="http://schemas.openxmlformats.org/presentationml/2006/main">
  <p:tag name="ISPRING_AUDIO_BITRATE" val="0"/>
</p:tagLst>
</file>

<file path=ppt/tags/tag18.xml><?xml version="1.0" encoding="utf-8"?>
<p:tagLst xmlns:a="http://schemas.openxmlformats.org/drawingml/2006/main" xmlns:r="http://schemas.openxmlformats.org/officeDocument/2006/relationships" xmlns:p="http://schemas.openxmlformats.org/presentationml/2006/main">
  <p:tag name="ISPRING_AUDIO_BITRATE" val="0"/>
</p:tagLst>
</file>

<file path=ppt/tags/tag19.xml><?xml version="1.0" encoding="utf-8"?>
<p:tagLst xmlns:a="http://schemas.openxmlformats.org/drawingml/2006/main" xmlns:r="http://schemas.openxmlformats.org/officeDocument/2006/relationships" xmlns:p="http://schemas.openxmlformats.org/presentationml/2006/main">
  <p:tag name="ISPRING_AUDIO_BITRATE" val="0"/>
</p:tagLst>
</file>

<file path=ppt/tags/tag20.xml><?xml version="1.0" encoding="utf-8"?>
<p:tagLst xmlns:a="http://schemas.openxmlformats.org/drawingml/2006/main" xmlns:r="http://schemas.openxmlformats.org/officeDocument/2006/relationships" xmlns:p="http://schemas.openxmlformats.org/presentationml/2006/main">
  <p:tag name="ISPRING_AUDIO_BITRATE" val="0"/>
</p:tagLst>
</file>

<file path=ppt/tags/tag21.xml><?xml version="1.0" encoding="utf-8"?>
<p:tagLst xmlns:a="http://schemas.openxmlformats.org/drawingml/2006/main" xmlns:r="http://schemas.openxmlformats.org/officeDocument/2006/relationships" xmlns:p="http://schemas.openxmlformats.org/presentationml/2006/main">
  <p:tag name="ISPRING_AUDIO_BITRATE" val="0"/>
</p:tagLst>
</file>

<file path=ppt/tags/tag22.xml><?xml version="1.0" encoding="utf-8"?>
<p:tagLst xmlns:a="http://schemas.openxmlformats.org/drawingml/2006/main" xmlns:r="http://schemas.openxmlformats.org/officeDocument/2006/relationships" xmlns:p="http://schemas.openxmlformats.org/presentationml/2006/main">
  <p:tag name="ISPRING_AUDIO_BITRATE" val="0"/>
</p:tagLst>
</file>

<file path=ppt/tags/tag23.xml><?xml version="1.0" encoding="utf-8"?>
<p:tagLst xmlns:a="http://schemas.openxmlformats.org/drawingml/2006/main" xmlns:r="http://schemas.openxmlformats.org/officeDocument/2006/relationships" xmlns:p="http://schemas.openxmlformats.org/presentationml/2006/main">
  <p:tag name="ISPRING_AUDIO_BITRATE" val="0"/>
</p:tagLst>
</file>

<file path=ppt/tags/tag24.xml><?xml version="1.0" encoding="utf-8"?>
<p:tagLst xmlns:a="http://schemas.openxmlformats.org/drawingml/2006/main" xmlns:r="http://schemas.openxmlformats.org/officeDocument/2006/relationships" xmlns:p="http://schemas.openxmlformats.org/presentationml/2006/main">
  <p:tag name="ISPRING_AUDIO_BITRATE" val="0"/>
</p:tagLst>
</file>

<file path=ppt/tags/tag25.xml><?xml version="1.0" encoding="utf-8"?>
<p:tagLst xmlns:a="http://schemas.openxmlformats.org/drawingml/2006/main" xmlns:r="http://schemas.openxmlformats.org/officeDocument/2006/relationships" xmlns:p="http://schemas.openxmlformats.org/presentationml/2006/main">
  <p:tag name="GENSWF_SLIDE_TITLE" val="Sildenafil"/>
  <p:tag name="ISPRING_SLIDE_INDENT_LEVEL" val="0"/>
  <p:tag name="ISPRING_CUSTOM_TIMING_USED" val="0"/>
  <p:tag name="ISPRING_AUDIO_BITRATE" val="0"/>
  <p:tag name="GENSWF_ADVANCE_TIME" val="13.49"/>
  <p:tag name="ISPRING_RESOURCE_VIDEO" val="Sun Jan 06 02-58-28 2013.avi"/>
  <p:tag name="ISPRING_VIDEO_FULL_PATH" val="D:\my ppt\SEXUAL DISORDERS 1\video\Sun Jan 06 02-58-28 2013.avi"/>
  <p:tag name="ISPRING_VIDEO_RELATIVE_PATH" val="SEXUAL DISORDERS 1\video\Sun Jan 06 02-58-28 2013.avi"/>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162</TotalTime>
  <Words>944</Words>
  <Application>Microsoft Office PowerPoint</Application>
  <PresentationFormat>On-screen Show (4:3)</PresentationFormat>
  <Paragraphs>186</Paragraphs>
  <Slides>27</Slides>
  <Notes>24</Notes>
  <HiddenSlides>0</HiddenSlides>
  <MMClips>0</MMClips>
  <ScaleCrop>false</ScaleCrop>
  <HeadingPairs>
    <vt:vector size="4" baseType="variant">
      <vt:variant>
        <vt:lpstr>Theme</vt:lpstr>
      </vt:variant>
      <vt:variant>
        <vt:i4>1</vt:i4>
      </vt:variant>
      <vt:variant>
        <vt:lpstr>Slide Titles</vt:lpstr>
      </vt:variant>
      <vt:variant>
        <vt:i4>27</vt:i4>
      </vt:variant>
    </vt:vector>
  </HeadingPairs>
  <TitlesOfParts>
    <vt:vector size="28" baseType="lpstr">
      <vt:lpstr>Concourse</vt:lpstr>
      <vt:lpstr>بنام خدا</vt:lpstr>
      <vt:lpstr>اختلالات جنسی</vt:lpstr>
      <vt:lpstr>بیمار اول</vt:lpstr>
      <vt:lpstr>شرح حال فوق بیانگر کدامیک از اختلالات جنسی است</vt:lpstr>
      <vt:lpstr>شرح حال فوق بیانگر کدامیک از اختلالات جنسی است</vt:lpstr>
      <vt:lpstr>تقسیم بندی اختلالات جنسی</vt:lpstr>
      <vt:lpstr>در زوجین فوق شواهد کدامیک ار اختلالات عملکرد جنسی وجود دارد</vt:lpstr>
      <vt:lpstr>در زوجین فوق شواهد کدامیک از اختلالات عملکرد جنسی وجود دارد</vt:lpstr>
      <vt:lpstr>در زوجین فوق کدامیک از اختلالات عملکرد جنسی را مقدم بر سایر اختلالات در نظر می گیرید</vt:lpstr>
      <vt:lpstr>در زوجین فوق کدامیک از اختلالات عملکرد جنسی را مقدم بر سایر اختلالات در نظر می گیرید</vt:lpstr>
      <vt:lpstr>اختلال میل جنسی </vt:lpstr>
      <vt:lpstr>در زوجین ذکر شده چه نوع اختلال تمایل جنسی وجود دارد</vt:lpstr>
      <vt:lpstr>در زوجین ذکر شده چه نوع اختلال تمایل جنسی وجود دارد</vt:lpstr>
      <vt:lpstr>اختلال انگیختگی جنسی آقا </vt:lpstr>
      <vt:lpstr>در زوجین ذکر شده چه نوع اختلال تهییج جنسی وجود دارد</vt:lpstr>
      <vt:lpstr>در زوجین ذکر شده چه نوع اختلال تهییج جنسی وجود دارد</vt:lpstr>
      <vt:lpstr>اختلال ارگاسم </vt:lpstr>
      <vt:lpstr>در زوجین ذکر شده چه نوع اختلال ارگاسمی وجود دارد</vt:lpstr>
      <vt:lpstr>در زوجین ذکر شده چه نوع اختلال ارگاسمی وجود دارد</vt:lpstr>
      <vt:lpstr>اختلال درد جنسی </vt:lpstr>
      <vt:lpstr>در زوجین ذکر شده چه نوع اختلال درد جنسی وجود دارد</vt:lpstr>
      <vt:lpstr>در زوجین ذکر شده چه نوع اختلال درد جنسی وجود دارد</vt:lpstr>
      <vt:lpstr>درمان اختلال عملکرد جنسی</vt:lpstr>
      <vt:lpstr>دارودرمانی در اختلالات جنسی</vt:lpstr>
      <vt:lpstr>مکانیسم اثر سیلدانافیل</vt:lpstr>
      <vt:lpstr>عوارض جانبی عمده سیلدانافیل</vt:lpstr>
      <vt:lpstr>چند نکته مهم در مورد سیلدانافیل</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Dell</dc:creator>
  <cp:lastModifiedBy>Windows User</cp:lastModifiedBy>
  <cp:revision>18</cp:revision>
  <dcterms:created xsi:type="dcterms:W3CDTF">2013-01-04T18:41:51Z</dcterms:created>
  <dcterms:modified xsi:type="dcterms:W3CDTF">2020-06-17T20:58:48Z</dcterms:modified>
</cp:coreProperties>
</file>