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91" r:id="rId2"/>
    <p:sldId id="256" r:id="rId3"/>
    <p:sldId id="257" r:id="rId4"/>
    <p:sldId id="265" r:id="rId5"/>
    <p:sldId id="270" r:id="rId6"/>
    <p:sldId id="260" r:id="rId7"/>
    <p:sldId id="261" r:id="rId8"/>
    <p:sldId id="264" r:id="rId9"/>
    <p:sldId id="262" r:id="rId10"/>
    <p:sldId id="266" r:id="rId11"/>
    <p:sldId id="267" r:id="rId12"/>
    <p:sldId id="269" r:id="rId13"/>
    <p:sldId id="272" r:id="rId14"/>
    <p:sldId id="273" r:id="rId15"/>
    <p:sldId id="274" r:id="rId16"/>
    <p:sldId id="275" r:id="rId17"/>
    <p:sldId id="268" r:id="rId18"/>
    <p:sldId id="276" r:id="rId19"/>
    <p:sldId id="277" r:id="rId20"/>
    <p:sldId id="263" r:id="rId21"/>
    <p:sldId id="278" r:id="rId22"/>
    <p:sldId id="279" r:id="rId23"/>
    <p:sldId id="280" r:id="rId24"/>
    <p:sldId id="281" r:id="rId25"/>
    <p:sldId id="282" r:id="rId26"/>
    <p:sldId id="286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F8D332-8A35-4EDF-92B0-43F9C80445F9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E9B640AB-B15F-4D4C-8F00-2DC735F4F9F5}">
      <dgm:prSet phldrT="[Text]"/>
      <dgm:spPr/>
      <dgm:t>
        <a:bodyPr/>
        <a:lstStyle/>
        <a:p>
          <a:r>
            <a:rPr lang="fa-IR" dirty="0" smtClean="0">
              <a:cs typeface="B Nazanin" pitchFamily="2" charset="-78"/>
            </a:rPr>
            <a:t>اداره به اداره</a:t>
          </a:r>
          <a:endParaRPr lang="en-US" dirty="0">
            <a:cs typeface="B Nazanin" pitchFamily="2" charset="-78"/>
          </a:endParaRPr>
        </a:p>
      </dgm:t>
    </dgm:pt>
    <dgm:pt modelId="{6B89CB4E-2ED3-4755-B976-1D14E3106CAA}" type="parTrans" cxnId="{FD792885-C163-4A30-A401-E71467D582EC}">
      <dgm:prSet/>
      <dgm:spPr/>
      <dgm:t>
        <a:bodyPr/>
        <a:lstStyle/>
        <a:p>
          <a:endParaRPr lang="en-US"/>
        </a:p>
      </dgm:t>
    </dgm:pt>
    <dgm:pt modelId="{FC90A3F2-728A-4C66-A8B3-AF42B924CAB2}" type="sibTrans" cxnId="{FD792885-C163-4A30-A401-E71467D582EC}">
      <dgm:prSet/>
      <dgm:spPr/>
      <dgm:t>
        <a:bodyPr/>
        <a:lstStyle/>
        <a:p>
          <a:endParaRPr lang="en-US"/>
        </a:p>
      </dgm:t>
    </dgm:pt>
    <dgm:pt modelId="{79A47A63-B0AE-4FA2-A8A7-8DAB0291F407}">
      <dgm:prSet phldrT="[Text]"/>
      <dgm:spPr/>
      <dgm:t>
        <a:bodyPr/>
        <a:lstStyle/>
        <a:p>
          <a:r>
            <a:rPr lang="fa-IR" dirty="0" smtClean="0">
              <a:cs typeface="B Nazanin" pitchFamily="2" charset="-78"/>
            </a:rPr>
            <a:t>فرد به اداره</a:t>
          </a:r>
          <a:endParaRPr lang="en-US" dirty="0">
            <a:cs typeface="B Nazanin" pitchFamily="2" charset="-78"/>
          </a:endParaRPr>
        </a:p>
      </dgm:t>
    </dgm:pt>
    <dgm:pt modelId="{724C5A1F-1E37-4A0A-9BD9-71D173DAEA43}" type="parTrans" cxnId="{5B4FDD3D-4A9D-4B0E-8838-2FFB5A20F692}">
      <dgm:prSet/>
      <dgm:spPr/>
      <dgm:t>
        <a:bodyPr/>
        <a:lstStyle/>
        <a:p>
          <a:endParaRPr lang="en-US"/>
        </a:p>
      </dgm:t>
    </dgm:pt>
    <dgm:pt modelId="{56825477-236D-406D-8203-9FAD3C2CFCAF}" type="sibTrans" cxnId="{5B4FDD3D-4A9D-4B0E-8838-2FFB5A20F692}">
      <dgm:prSet/>
      <dgm:spPr/>
      <dgm:t>
        <a:bodyPr/>
        <a:lstStyle/>
        <a:p>
          <a:endParaRPr lang="en-US"/>
        </a:p>
      </dgm:t>
    </dgm:pt>
    <dgm:pt modelId="{1F43BE93-8E57-45D9-9B87-63AC44C9771F}">
      <dgm:prSet phldrT="[Text]"/>
      <dgm:spPr/>
      <dgm:t>
        <a:bodyPr/>
        <a:lstStyle/>
        <a:p>
          <a:r>
            <a:rPr lang="fa-IR" dirty="0" smtClean="0">
              <a:cs typeface="B Nazanin" pitchFamily="2" charset="-78"/>
            </a:rPr>
            <a:t>اداره به فرد</a:t>
          </a:r>
          <a:endParaRPr lang="en-US" dirty="0">
            <a:cs typeface="B Nazanin" pitchFamily="2" charset="-78"/>
          </a:endParaRPr>
        </a:p>
      </dgm:t>
    </dgm:pt>
    <dgm:pt modelId="{C06F9C53-84B9-42BE-A648-884377413FCC}" type="parTrans" cxnId="{CBFF18AB-837B-4A95-86F8-13D165E5234C}">
      <dgm:prSet/>
      <dgm:spPr/>
      <dgm:t>
        <a:bodyPr/>
        <a:lstStyle/>
        <a:p>
          <a:endParaRPr lang="en-US"/>
        </a:p>
      </dgm:t>
    </dgm:pt>
    <dgm:pt modelId="{F1B98A33-8777-492C-B6C0-9EEA892673C4}" type="sibTrans" cxnId="{CBFF18AB-837B-4A95-86F8-13D165E5234C}">
      <dgm:prSet/>
      <dgm:spPr/>
      <dgm:t>
        <a:bodyPr/>
        <a:lstStyle/>
        <a:p>
          <a:endParaRPr lang="en-US"/>
        </a:p>
      </dgm:t>
    </dgm:pt>
    <dgm:pt modelId="{7E0EC8A4-1774-4605-B57E-01AF4B3E3D31}" type="pres">
      <dgm:prSet presAssocID="{C9F8D332-8A35-4EDF-92B0-43F9C80445F9}" presName="compositeShape" presStyleCnt="0">
        <dgm:presLayoutVars>
          <dgm:dir/>
          <dgm:resizeHandles/>
        </dgm:presLayoutVars>
      </dgm:prSet>
      <dgm:spPr/>
    </dgm:pt>
    <dgm:pt modelId="{2B3FA39D-69FF-48A6-8297-DC0D9D39113A}" type="pres">
      <dgm:prSet presAssocID="{C9F8D332-8A35-4EDF-92B0-43F9C80445F9}" presName="pyramid" presStyleLbl="node1" presStyleIdx="0" presStyleCnt="1"/>
      <dgm:spPr/>
    </dgm:pt>
    <dgm:pt modelId="{37B6BF89-836C-4D40-B0DA-9C372317AF71}" type="pres">
      <dgm:prSet presAssocID="{C9F8D332-8A35-4EDF-92B0-43F9C80445F9}" presName="theList" presStyleCnt="0"/>
      <dgm:spPr/>
    </dgm:pt>
    <dgm:pt modelId="{0800903D-7056-4D6E-AA32-9D7BCE5D81E8}" type="pres">
      <dgm:prSet presAssocID="{E9B640AB-B15F-4D4C-8F00-2DC735F4F9F5}" presName="aNode" presStyleLbl="fgAcc1" presStyleIdx="0" presStyleCnt="3" custLinFactNeighborX="-700" custLinFactNeighborY="41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F4C42C-3589-43A3-90E4-6F9EFC383832}" type="pres">
      <dgm:prSet presAssocID="{E9B640AB-B15F-4D4C-8F00-2DC735F4F9F5}" presName="aSpace" presStyleCnt="0"/>
      <dgm:spPr/>
    </dgm:pt>
    <dgm:pt modelId="{B97BDE4A-C6D2-499A-B2B4-4B3BAB2A358C}" type="pres">
      <dgm:prSet presAssocID="{79A47A63-B0AE-4FA2-A8A7-8DAB0291F407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2996B3-322F-4288-899C-C304394215CB}" type="pres">
      <dgm:prSet presAssocID="{79A47A63-B0AE-4FA2-A8A7-8DAB0291F407}" presName="aSpace" presStyleCnt="0"/>
      <dgm:spPr/>
    </dgm:pt>
    <dgm:pt modelId="{32D0EE1E-3D22-472E-88C0-C509BA6E4BB4}" type="pres">
      <dgm:prSet presAssocID="{1F43BE93-8E57-45D9-9B87-63AC44C9771F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E391E3-2675-4FCF-B8F8-082B11E93A10}" type="pres">
      <dgm:prSet presAssocID="{1F43BE93-8E57-45D9-9B87-63AC44C9771F}" presName="aSpace" presStyleCnt="0"/>
      <dgm:spPr/>
    </dgm:pt>
  </dgm:ptLst>
  <dgm:cxnLst>
    <dgm:cxn modelId="{DF576001-3E51-4C73-9BA3-7E4188E41D3C}" type="presOf" srcId="{C9F8D332-8A35-4EDF-92B0-43F9C80445F9}" destId="{7E0EC8A4-1774-4605-B57E-01AF4B3E3D31}" srcOrd="0" destOrd="0" presId="urn:microsoft.com/office/officeart/2005/8/layout/pyramid2"/>
    <dgm:cxn modelId="{FD792885-C163-4A30-A401-E71467D582EC}" srcId="{C9F8D332-8A35-4EDF-92B0-43F9C80445F9}" destId="{E9B640AB-B15F-4D4C-8F00-2DC735F4F9F5}" srcOrd="0" destOrd="0" parTransId="{6B89CB4E-2ED3-4755-B976-1D14E3106CAA}" sibTransId="{FC90A3F2-728A-4C66-A8B3-AF42B924CAB2}"/>
    <dgm:cxn modelId="{CBFF18AB-837B-4A95-86F8-13D165E5234C}" srcId="{C9F8D332-8A35-4EDF-92B0-43F9C80445F9}" destId="{1F43BE93-8E57-45D9-9B87-63AC44C9771F}" srcOrd="2" destOrd="0" parTransId="{C06F9C53-84B9-42BE-A648-884377413FCC}" sibTransId="{F1B98A33-8777-492C-B6C0-9EEA892673C4}"/>
    <dgm:cxn modelId="{EE9448F2-F3E4-48D2-B817-5CFDEE1B896D}" type="presOf" srcId="{1F43BE93-8E57-45D9-9B87-63AC44C9771F}" destId="{32D0EE1E-3D22-472E-88C0-C509BA6E4BB4}" srcOrd="0" destOrd="0" presId="urn:microsoft.com/office/officeart/2005/8/layout/pyramid2"/>
    <dgm:cxn modelId="{AA0F3FBD-7768-4F16-B2EE-08479B088FEE}" type="presOf" srcId="{79A47A63-B0AE-4FA2-A8A7-8DAB0291F407}" destId="{B97BDE4A-C6D2-499A-B2B4-4B3BAB2A358C}" srcOrd="0" destOrd="0" presId="urn:microsoft.com/office/officeart/2005/8/layout/pyramid2"/>
    <dgm:cxn modelId="{16F14382-EBAB-4ACF-A072-D831B3683027}" type="presOf" srcId="{E9B640AB-B15F-4D4C-8F00-2DC735F4F9F5}" destId="{0800903D-7056-4D6E-AA32-9D7BCE5D81E8}" srcOrd="0" destOrd="0" presId="urn:microsoft.com/office/officeart/2005/8/layout/pyramid2"/>
    <dgm:cxn modelId="{5B4FDD3D-4A9D-4B0E-8838-2FFB5A20F692}" srcId="{C9F8D332-8A35-4EDF-92B0-43F9C80445F9}" destId="{79A47A63-B0AE-4FA2-A8A7-8DAB0291F407}" srcOrd="1" destOrd="0" parTransId="{724C5A1F-1E37-4A0A-9BD9-71D173DAEA43}" sibTransId="{56825477-236D-406D-8203-9FAD3C2CFCAF}"/>
    <dgm:cxn modelId="{F5998778-5977-4981-8217-6C94B2C990B1}" type="presParOf" srcId="{7E0EC8A4-1774-4605-B57E-01AF4B3E3D31}" destId="{2B3FA39D-69FF-48A6-8297-DC0D9D39113A}" srcOrd="0" destOrd="0" presId="urn:microsoft.com/office/officeart/2005/8/layout/pyramid2"/>
    <dgm:cxn modelId="{28530880-B710-47E1-A044-5CD9C73D871A}" type="presParOf" srcId="{7E0EC8A4-1774-4605-B57E-01AF4B3E3D31}" destId="{37B6BF89-836C-4D40-B0DA-9C372317AF71}" srcOrd="1" destOrd="0" presId="urn:microsoft.com/office/officeart/2005/8/layout/pyramid2"/>
    <dgm:cxn modelId="{3C2F4C93-E19D-47B4-BECE-ABD599007D76}" type="presParOf" srcId="{37B6BF89-836C-4D40-B0DA-9C372317AF71}" destId="{0800903D-7056-4D6E-AA32-9D7BCE5D81E8}" srcOrd="0" destOrd="0" presId="urn:microsoft.com/office/officeart/2005/8/layout/pyramid2"/>
    <dgm:cxn modelId="{780EAAAF-D1BF-466C-BCFF-BB5AF0ABA089}" type="presParOf" srcId="{37B6BF89-836C-4D40-B0DA-9C372317AF71}" destId="{E2F4C42C-3589-43A3-90E4-6F9EFC383832}" srcOrd="1" destOrd="0" presId="urn:microsoft.com/office/officeart/2005/8/layout/pyramid2"/>
    <dgm:cxn modelId="{CC52C684-134C-4E04-9100-A5050BAD26D2}" type="presParOf" srcId="{37B6BF89-836C-4D40-B0DA-9C372317AF71}" destId="{B97BDE4A-C6D2-499A-B2B4-4B3BAB2A358C}" srcOrd="2" destOrd="0" presId="urn:microsoft.com/office/officeart/2005/8/layout/pyramid2"/>
    <dgm:cxn modelId="{20A54A28-1A89-4F6B-ACE1-859E1D5E8FD3}" type="presParOf" srcId="{37B6BF89-836C-4D40-B0DA-9C372317AF71}" destId="{DE2996B3-322F-4288-899C-C304394215CB}" srcOrd="3" destOrd="0" presId="urn:microsoft.com/office/officeart/2005/8/layout/pyramid2"/>
    <dgm:cxn modelId="{DDC88E9A-29AA-493C-B06D-C6741AEF459D}" type="presParOf" srcId="{37B6BF89-836C-4D40-B0DA-9C372317AF71}" destId="{32D0EE1E-3D22-472E-88C0-C509BA6E4BB4}" srcOrd="4" destOrd="0" presId="urn:microsoft.com/office/officeart/2005/8/layout/pyramid2"/>
    <dgm:cxn modelId="{529E8EE6-8B61-42DD-90E4-2F4F7FDF8F0C}" type="presParOf" srcId="{37B6BF89-836C-4D40-B0DA-9C372317AF71}" destId="{AFE391E3-2675-4FCF-B8F8-082B11E93A10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3F0BA9-F05F-4FA1-883B-6F79FD3B547E}" type="doc">
      <dgm:prSet loTypeId="urn:microsoft.com/office/officeart/2005/8/layout/hList2#2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en-US"/>
        </a:p>
      </dgm:t>
    </dgm:pt>
    <dgm:pt modelId="{883CA683-EB70-41A3-B486-70796389262C}" type="pres">
      <dgm:prSet presAssocID="{693F0BA9-F05F-4FA1-883B-6F79FD3B547E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</dgm:ptLst>
  <dgm:cxnLst>
    <dgm:cxn modelId="{E8D4B52A-D8EE-4480-9FC2-10A0CFA42C24}" type="presOf" srcId="{693F0BA9-F05F-4FA1-883B-6F79FD3B547E}" destId="{883CA683-EB70-41A3-B486-70796389262C}" srcOrd="0" destOrd="0" presId="urn:microsoft.com/office/officeart/2005/8/layout/hList2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1911D8-A02D-4028-B771-6F7245BB6D7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DB0F93-801A-47D0-9053-59A67D8E3CC5}">
      <dgm:prSet phldrT="[Text]"/>
      <dgm:spPr/>
      <dgm:t>
        <a:bodyPr/>
        <a:lstStyle/>
        <a:p>
          <a:r>
            <a:rPr lang="fa-IR" dirty="0" smtClean="0"/>
            <a:t>محرمانه</a:t>
          </a:r>
          <a:endParaRPr lang="en-US" dirty="0"/>
        </a:p>
      </dgm:t>
    </dgm:pt>
    <dgm:pt modelId="{BAEF83CA-3D2A-4066-808A-87F07EF2438A}" type="parTrans" cxnId="{2745A83F-CB8A-4083-96A2-5171735D386E}">
      <dgm:prSet/>
      <dgm:spPr/>
      <dgm:t>
        <a:bodyPr/>
        <a:lstStyle/>
        <a:p>
          <a:endParaRPr lang="en-US"/>
        </a:p>
      </dgm:t>
    </dgm:pt>
    <dgm:pt modelId="{AA7EAF9A-5F14-4C8F-8098-8EB90B6D814E}" type="sibTrans" cxnId="{2745A83F-CB8A-4083-96A2-5171735D386E}">
      <dgm:prSet/>
      <dgm:spPr/>
      <dgm:t>
        <a:bodyPr/>
        <a:lstStyle/>
        <a:p>
          <a:endParaRPr lang="en-US"/>
        </a:p>
      </dgm:t>
    </dgm:pt>
    <dgm:pt modelId="{A95D5B96-8696-4697-9FBE-0B70CEFBCA3E}">
      <dgm:prSet phldrT="[Text]"/>
      <dgm:spPr/>
      <dgm:t>
        <a:bodyPr/>
        <a:lstStyle/>
        <a:p>
          <a:r>
            <a:rPr lang="fa-IR" dirty="0" smtClean="0">
              <a:cs typeface="B Nazanin" pitchFamily="2" charset="-78"/>
            </a:rPr>
            <a:t>دسترسی و اطلاع از محتوای آن برای همه کس مجاز نیست و فقط افراد خاصی در هر سازمان از متن آن آگاه می شوند و از نظر اداری به آن ها          « </a:t>
          </a:r>
          <a:r>
            <a:rPr lang="fa-IR" b="1" dirty="0" smtClean="0">
              <a:cs typeface="B Nazanin" pitchFamily="2" charset="-78"/>
            </a:rPr>
            <a:t>اسناد طبقه بندی شده</a:t>
          </a:r>
          <a:r>
            <a:rPr lang="fa-IR" dirty="0" smtClean="0">
              <a:cs typeface="B Nazanin" pitchFamily="2" charset="-78"/>
            </a:rPr>
            <a:t>» می گویند.                        </a:t>
          </a:r>
          <a:endParaRPr lang="en-US" dirty="0"/>
        </a:p>
      </dgm:t>
    </dgm:pt>
    <dgm:pt modelId="{C2DEA01A-1BFA-49CA-B15C-FA7C996A5642}" type="parTrans" cxnId="{C8540DC6-34C9-4C32-9734-6A87EDB683C8}">
      <dgm:prSet/>
      <dgm:spPr/>
      <dgm:t>
        <a:bodyPr/>
        <a:lstStyle/>
        <a:p>
          <a:endParaRPr lang="en-US"/>
        </a:p>
      </dgm:t>
    </dgm:pt>
    <dgm:pt modelId="{98A1FDEE-E500-48FF-B196-DB3E913E2533}" type="sibTrans" cxnId="{C8540DC6-34C9-4C32-9734-6A87EDB683C8}">
      <dgm:prSet/>
      <dgm:spPr/>
      <dgm:t>
        <a:bodyPr/>
        <a:lstStyle/>
        <a:p>
          <a:endParaRPr lang="en-US"/>
        </a:p>
      </dgm:t>
    </dgm:pt>
    <dgm:pt modelId="{D0E879B8-5FA3-4B55-95EA-236CD9DD5B93}">
      <dgm:prSet phldrT="[Text]" phldr="1"/>
      <dgm:spPr/>
      <dgm:t>
        <a:bodyPr/>
        <a:lstStyle/>
        <a:p>
          <a:endParaRPr lang="en-US"/>
        </a:p>
      </dgm:t>
    </dgm:pt>
    <dgm:pt modelId="{650FB7A3-0E87-486A-BC2C-B94C308917D5}" type="parTrans" cxnId="{E0D8AF03-FC42-40B1-B241-CC5B8A723B0F}">
      <dgm:prSet/>
      <dgm:spPr/>
      <dgm:t>
        <a:bodyPr/>
        <a:lstStyle/>
        <a:p>
          <a:endParaRPr lang="en-US"/>
        </a:p>
      </dgm:t>
    </dgm:pt>
    <dgm:pt modelId="{8235197A-10A3-4750-AC1D-75D56E108436}" type="sibTrans" cxnId="{E0D8AF03-FC42-40B1-B241-CC5B8A723B0F}">
      <dgm:prSet/>
      <dgm:spPr/>
      <dgm:t>
        <a:bodyPr/>
        <a:lstStyle/>
        <a:p>
          <a:endParaRPr lang="en-US"/>
        </a:p>
      </dgm:t>
    </dgm:pt>
    <dgm:pt modelId="{74F8E888-DF64-4747-A16D-E5216B5AE84F}">
      <dgm:prSet phldrT="[Text]"/>
      <dgm:spPr/>
      <dgm:t>
        <a:bodyPr/>
        <a:lstStyle/>
        <a:p>
          <a:r>
            <a:rPr lang="fa-IR" dirty="0" smtClean="0"/>
            <a:t>صادر شده</a:t>
          </a:r>
          <a:endParaRPr lang="en-US" dirty="0"/>
        </a:p>
      </dgm:t>
    </dgm:pt>
    <dgm:pt modelId="{1B684F9D-6265-4219-939E-FC6443EF73A7}" type="parTrans" cxnId="{8CB47B2E-2A44-42FA-9376-057E43C0BF7C}">
      <dgm:prSet/>
      <dgm:spPr/>
      <dgm:t>
        <a:bodyPr/>
        <a:lstStyle/>
        <a:p>
          <a:endParaRPr lang="en-US"/>
        </a:p>
      </dgm:t>
    </dgm:pt>
    <dgm:pt modelId="{47E6D1FD-B773-4135-8BA9-9F316852FC84}" type="sibTrans" cxnId="{8CB47B2E-2A44-42FA-9376-057E43C0BF7C}">
      <dgm:prSet/>
      <dgm:spPr/>
      <dgm:t>
        <a:bodyPr/>
        <a:lstStyle/>
        <a:p>
          <a:endParaRPr lang="en-US"/>
        </a:p>
      </dgm:t>
    </dgm:pt>
    <dgm:pt modelId="{013A91C2-F104-4208-8174-50088A1A6848}">
      <dgm:prSet phldrT="[Text]" phldr="1"/>
      <dgm:spPr/>
      <dgm:t>
        <a:bodyPr/>
        <a:lstStyle/>
        <a:p>
          <a:endParaRPr lang="en-US" dirty="0"/>
        </a:p>
      </dgm:t>
    </dgm:pt>
    <dgm:pt modelId="{43BE1135-FB2D-46A7-84A0-9D232A4F15D0}" type="parTrans" cxnId="{E1B9725D-01B6-4153-8FA0-B53C6024EAA2}">
      <dgm:prSet/>
      <dgm:spPr/>
      <dgm:t>
        <a:bodyPr/>
        <a:lstStyle/>
        <a:p>
          <a:endParaRPr lang="en-US"/>
        </a:p>
      </dgm:t>
    </dgm:pt>
    <dgm:pt modelId="{7C48C036-5182-41C6-8312-8D080CBC1113}" type="sibTrans" cxnId="{E1B9725D-01B6-4153-8FA0-B53C6024EAA2}">
      <dgm:prSet/>
      <dgm:spPr/>
      <dgm:t>
        <a:bodyPr/>
        <a:lstStyle/>
        <a:p>
          <a:endParaRPr lang="en-US"/>
        </a:p>
      </dgm:t>
    </dgm:pt>
    <dgm:pt modelId="{4D44C812-5463-4966-94EA-F9CF40F0E22F}">
      <dgm:prSet phldrT="[Text]" phldr="1"/>
      <dgm:spPr/>
      <dgm:t>
        <a:bodyPr/>
        <a:lstStyle/>
        <a:p>
          <a:endParaRPr lang="en-US"/>
        </a:p>
      </dgm:t>
    </dgm:pt>
    <dgm:pt modelId="{A0096CB9-E7F7-44B9-9CD9-ECB10E21DB4F}" type="parTrans" cxnId="{7C1A92C4-B2A8-4D3B-A1C6-73450595F076}">
      <dgm:prSet/>
      <dgm:spPr/>
      <dgm:t>
        <a:bodyPr/>
        <a:lstStyle/>
        <a:p>
          <a:endParaRPr lang="en-US"/>
        </a:p>
      </dgm:t>
    </dgm:pt>
    <dgm:pt modelId="{B739290C-83FC-4833-9F21-197833A7471F}" type="sibTrans" cxnId="{7C1A92C4-B2A8-4D3B-A1C6-73450595F076}">
      <dgm:prSet/>
      <dgm:spPr/>
      <dgm:t>
        <a:bodyPr/>
        <a:lstStyle/>
        <a:p>
          <a:endParaRPr lang="en-US"/>
        </a:p>
      </dgm:t>
    </dgm:pt>
    <dgm:pt modelId="{F87259FD-0539-4F2C-8ADA-E891AE7ED3A8}">
      <dgm:prSet phldrT="[Text]"/>
      <dgm:spPr/>
      <dgm:t>
        <a:bodyPr/>
        <a:lstStyle/>
        <a:p>
          <a:r>
            <a:rPr lang="fa-IR" dirty="0" smtClean="0"/>
            <a:t>وارد شده</a:t>
          </a:r>
          <a:endParaRPr lang="en-US" dirty="0"/>
        </a:p>
      </dgm:t>
    </dgm:pt>
    <dgm:pt modelId="{E450FFCF-0306-4A02-BCCE-536724D7DDE0}" type="parTrans" cxnId="{27986B20-23D2-4393-B7AF-0D2CFB376291}">
      <dgm:prSet/>
      <dgm:spPr/>
      <dgm:t>
        <a:bodyPr/>
        <a:lstStyle/>
        <a:p>
          <a:endParaRPr lang="en-US"/>
        </a:p>
      </dgm:t>
    </dgm:pt>
    <dgm:pt modelId="{80D5EFA3-E534-4E85-8FE5-6591B1ECD06C}" type="sibTrans" cxnId="{27986B20-23D2-4393-B7AF-0D2CFB376291}">
      <dgm:prSet/>
      <dgm:spPr/>
      <dgm:t>
        <a:bodyPr/>
        <a:lstStyle/>
        <a:p>
          <a:endParaRPr lang="en-US"/>
        </a:p>
      </dgm:t>
    </dgm:pt>
    <dgm:pt modelId="{BAE2A4E6-F7CC-4F6A-905F-5F235C6C3A6E}">
      <dgm:prSet phldrT="[Text]" phldr="1"/>
      <dgm:spPr/>
      <dgm:t>
        <a:bodyPr/>
        <a:lstStyle/>
        <a:p>
          <a:endParaRPr lang="en-US" sz="1700" dirty="0"/>
        </a:p>
      </dgm:t>
    </dgm:pt>
    <dgm:pt modelId="{1134D8DE-142E-4E0C-BB6A-397E56B96A4C}" type="parTrans" cxnId="{9F51BA2F-B554-4AFC-95C4-F8EB702E90C9}">
      <dgm:prSet/>
      <dgm:spPr/>
      <dgm:t>
        <a:bodyPr/>
        <a:lstStyle/>
        <a:p>
          <a:endParaRPr lang="en-US"/>
        </a:p>
      </dgm:t>
    </dgm:pt>
    <dgm:pt modelId="{B652215A-16D9-4B54-B263-8C28D0A384F6}" type="sibTrans" cxnId="{9F51BA2F-B554-4AFC-95C4-F8EB702E90C9}">
      <dgm:prSet/>
      <dgm:spPr/>
      <dgm:t>
        <a:bodyPr/>
        <a:lstStyle/>
        <a:p>
          <a:endParaRPr lang="en-US"/>
        </a:p>
      </dgm:t>
    </dgm:pt>
    <dgm:pt modelId="{86516A85-B891-4EFA-A8B3-881FA2466B62}">
      <dgm:prSet phldrT="[Text]" phldr="1"/>
      <dgm:spPr/>
      <dgm:t>
        <a:bodyPr/>
        <a:lstStyle/>
        <a:p>
          <a:endParaRPr lang="en-US" sz="1700"/>
        </a:p>
      </dgm:t>
    </dgm:pt>
    <dgm:pt modelId="{B4808733-4316-4C3D-B862-36B232D27DA7}" type="parTrans" cxnId="{22A5301F-5515-4F33-A63F-0D9FD6551A6F}">
      <dgm:prSet/>
      <dgm:spPr/>
      <dgm:t>
        <a:bodyPr/>
        <a:lstStyle/>
        <a:p>
          <a:endParaRPr lang="en-US"/>
        </a:p>
      </dgm:t>
    </dgm:pt>
    <dgm:pt modelId="{5C953F93-6A63-4696-A48F-46FF37BA4448}" type="sibTrans" cxnId="{22A5301F-5515-4F33-A63F-0D9FD6551A6F}">
      <dgm:prSet/>
      <dgm:spPr/>
      <dgm:t>
        <a:bodyPr/>
        <a:lstStyle/>
        <a:p>
          <a:endParaRPr lang="en-US"/>
        </a:p>
      </dgm:t>
    </dgm:pt>
    <dgm:pt modelId="{44EAADFF-938E-4B2D-AF75-2B4493461DA9}">
      <dgm:prSet/>
      <dgm:spPr/>
      <dgm:t>
        <a:bodyPr/>
        <a:lstStyle/>
        <a:p>
          <a:pPr rtl="0"/>
          <a:r>
            <a:rPr lang="fa-IR" b="1" smtClean="0">
              <a:cs typeface="B Nazanin" pitchFamily="2" charset="-78"/>
            </a:rPr>
            <a:t>از سازمان یا موسسه </a:t>
          </a:r>
          <a:endParaRPr lang="en-US" b="1" dirty="0">
            <a:cs typeface="B Nazanin" pitchFamily="2" charset="-78"/>
          </a:endParaRPr>
        </a:p>
      </dgm:t>
    </dgm:pt>
    <dgm:pt modelId="{8A7C260F-20CB-4927-B9B6-EBF899BEF109}" type="parTrans" cxnId="{C0C8A659-44BD-424E-A648-8DBD86889734}">
      <dgm:prSet/>
      <dgm:spPr/>
      <dgm:t>
        <a:bodyPr/>
        <a:lstStyle/>
        <a:p>
          <a:endParaRPr lang="en-US"/>
        </a:p>
      </dgm:t>
    </dgm:pt>
    <dgm:pt modelId="{45001313-B5A3-4974-B615-77B56121C03C}" type="sibTrans" cxnId="{C0C8A659-44BD-424E-A648-8DBD86889734}">
      <dgm:prSet/>
      <dgm:spPr/>
      <dgm:t>
        <a:bodyPr/>
        <a:lstStyle/>
        <a:p>
          <a:endParaRPr lang="en-US"/>
        </a:p>
      </dgm:t>
    </dgm:pt>
    <dgm:pt modelId="{B04B4775-A985-4D0B-93D7-D2D1447FEA68}">
      <dgm:prSet/>
      <dgm:spPr/>
      <dgm:t>
        <a:bodyPr/>
        <a:lstStyle/>
        <a:p>
          <a:r>
            <a:rPr lang="fa-IR" b="1" smtClean="0">
              <a:cs typeface="B Nazanin" pitchFamily="2" charset="-78"/>
            </a:rPr>
            <a:t>یا اداره به خارج از سازمان فرستاده می شود و در دفترهای سازمان ، شماره ای به آن تعلق می گیرد</a:t>
          </a:r>
          <a:endParaRPr lang="en-US"/>
        </a:p>
      </dgm:t>
    </dgm:pt>
    <dgm:pt modelId="{49F58B96-8999-4C11-8D61-D9C8CB00B819}" type="parTrans" cxnId="{C0FF4B05-4D02-48E6-9266-2B7AF6206979}">
      <dgm:prSet/>
      <dgm:spPr/>
      <dgm:t>
        <a:bodyPr/>
        <a:lstStyle/>
        <a:p>
          <a:endParaRPr lang="en-US"/>
        </a:p>
      </dgm:t>
    </dgm:pt>
    <dgm:pt modelId="{4D64DE2F-8A09-4C5A-873E-E269B6C1B7AA}" type="sibTrans" cxnId="{C0FF4B05-4D02-48E6-9266-2B7AF6206979}">
      <dgm:prSet/>
      <dgm:spPr/>
      <dgm:t>
        <a:bodyPr/>
        <a:lstStyle/>
        <a:p>
          <a:endParaRPr lang="en-US"/>
        </a:p>
      </dgm:t>
    </dgm:pt>
    <dgm:pt modelId="{11C90AC5-30BD-4FCA-AA53-FED7A5408731}">
      <dgm:prSet custT="1"/>
      <dgm:spPr/>
      <dgm:t>
        <a:bodyPr/>
        <a:lstStyle/>
        <a:p>
          <a:r>
            <a:rPr lang="fa-IR" sz="2000" b="0" dirty="0" smtClean="0">
              <a:cs typeface="B Nazanin" pitchFamily="2" charset="-78"/>
            </a:rPr>
            <a:t> از خارج سازمان یا موسسه وارد می شود و در دفترهای سازمان (</a:t>
          </a:r>
          <a:r>
            <a:rPr lang="fa-IR" sz="2000" b="1" dirty="0" smtClean="0">
              <a:cs typeface="B Nazanin" pitchFamily="2" charset="-78"/>
            </a:rPr>
            <a:t>اندیکاتور</a:t>
          </a:r>
          <a:r>
            <a:rPr lang="fa-IR" sz="2000" b="0" dirty="0" smtClean="0">
              <a:cs typeface="B Nazanin" pitchFamily="2" charset="-78"/>
            </a:rPr>
            <a:t>) شماره ای به آن تعلق می گیرد</a:t>
          </a:r>
          <a:endParaRPr lang="en-US" sz="2000" dirty="0"/>
        </a:p>
      </dgm:t>
    </dgm:pt>
    <dgm:pt modelId="{060C63CB-2F1D-4BCF-9615-27446FAB9283}" type="parTrans" cxnId="{0A35E5F8-85AC-433E-8BDB-6AA4AFE41957}">
      <dgm:prSet/>
      <dgm:spPr/>
      <dgm:t>
        <a:bodyPr/>
        <a:lstStyle/>
        <a:p>
          <a:endParaRPr lang="en-US"/>
        </a:p>
      </dgm:t>
    </dgm:pt>
    <dgm:pt modelId="{6ABFAEB6-5870-47CB-9207-200C71FEDF09}" type="sibTrans" cxnId="{0A35E5F8-85AC-433E-8BDB-6AA4AFE41957}">
      <dgm:prSet/>
      <dgm:spPr/>
      <dgm:t>
        <a:bodyPr/>
        <a:lstStyle/>
        <a:p>
          <a:endParaRPr lang="en-US"/>
        </a:p>
      </dgm:t>
    </dgm:pt>
    <dgm:pt modelId="{0A3B23B2-258B-439C-844F-D48C0AAF7D39}" type="pres">
      <dgm:prSet presAssocID="{7E1911D8-A02D-4028-B771-6F7245BB6D7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AD9A0F-49C9-47BD-B665-9A4BF621F5A3}" type="pres">
      <dgm:prSet presAssocID="{DFDB0F93-801A-47D0-9053-59A67D8E3CC5}" presName="composite" presStyleCnt="0"/>
      <dgm:spPr/>
    </dgm:pt>
    <dgm:pt modelId="{5F567909-575F-4432-84B7-CC59B1AD1E90}" type="pres">
      <dgm:prSet presAssocID="{DFDB0F93-801A-47D0-9053-59A67D8E3CC5}" presName="parTx" presStyleLbl="alignNode1" presStyleIdx="0" presStyleCnt="3" custLinFactNeighborX="9558" custLinFactNeighborY="147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BD3021-0984-49A5-8561-B4135246589F}" type="pres">
      <dgm:prSet presAssocID="{DFDB0F93-801A-47D0-9053-59A67D8E3CC5}" presName="desTx" presStyleLbl="alignAccFollowNode1" presStyleIdx="0" presStyleCnt="3" custLinFactNeighborX="9558" custLinFactNeighborY="20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9FAEC3-F199-4062-95E7-04D817CDD7B3}" type="pres">
      <dgm:prSet presAssocID="{AA7EAF9A-5F14-4C8F-8098-8EB90B6D814E}" presName="space" presStyleCnt="0"/>
      <dgm:spPr/>
    </dgm:pt>
    <dgm:pt modelId="{30F67300-77B3-41BC-A140-1CBC9A2AE620}" type="pres">
      <dgm:prSet presAssocID="{74F8E888-DF64-4747-A16D-E5216B5AE84F}" presName="composite" presStyleCnt="0"/>
      <dgm:spPr/>
    </dgm:pt>
    <dgm:pt modelId="{6A96B4EF-A5A3-47FB-8AF0-122EAF69DF6A}" type="pres">
      <dgm:prSet presAssocID="{74F8E888-DF64-4747-A16D-E5216B5AE84F}" presName="parTx" presStyleLbl="alignNode1" presStyleIdx="1" presStyleCnt="3" custLinFactNeighborX="9558" custLinFactNeighborY="147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E9EB2B-6C4C-4410-A557-4C8312ED5BBD}" type="pres">
      <dgm:prSet presAssocID="{74F8E888-DF64-4747-A16D-E5216B5AE84F}" presName="desTx" presStyleLbl="alignAccFollowNode1" presStyleIdx="1" presStyleCnt="3" custLinFactNeighborX="9558" custLinFactNeighborY="20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F386F8-89AD-4BDF-8349-8CC242AFD37E}" type="pres">
      <dgm:prSet presAssocID="{47E6D1FD-B773-4135-8BA9-9F316852FC84}" presName="space" presStyleCnt="0"/>
      <dgm:spPr/>
    </dgm:pt>
    <dgm:pt modelId="{5B8687B2-B5FF-48F3-9E16-1E6113CAE662}" type="pres">
      <dgm:prSet presAssocID="{F87259FD-0539-4F2C-8ADA-E891AE7ED3A8}" presName="composite" presStyleCnt="0"/>
      <dgm:spPr/>
    </dgm:pt>
    <dgm:pt modelId="{DC922624-B575-42B0-8AB0-A0DA6125043D}" type="pres">
      <dgm:prSet presAssocID="{F87259FD-0539-4F2C-8ADA-E891AE7ED3A8}" presName="parTx" presStyleLbl="alignNode1" presStyleIdx="2" presStyleCnt="3" custLinFactNeighborX="9661" custLinFactNeighborY="1686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F01BC0-4ED8-42E8-8880-C3067331213D}" type="pres">
      <dgm:prSet presAssocID="{F87259FD-0539-4F2C-8ADA-E891AE7ED3A8}" presName="desTx" presStyleLbl="alignAccFollowNode1" presStyleIdx="2" presStyleCnt="3" custLinFactNeighborX="9661" custLinFactNeighborY="32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B47B2E-2A44-42FA-9376-057E43C0BF7C}" srcId="{7E1911D8-A02D-4028-B771-6F7245BB6D74}" destId="{74F8E888-DF64-4747-A16D-E5216B5AE84F}" srcOrd="1" destOrd="0" parTransId="{1B684F9D-6265-4219-939E-FC6443EF73A7}" sibTransId="{47E6D1FD-B773-4135-8BA9-9F316852FC84}"/>
    <dgm:cxn modelId="{7C1A92C4-B2A8-4D3B-A1C6-73450595F076}" srcId="{74F8E888-DF64-4747-A16D-E5216B5AE84F}" destId="{4D44C812-5463-4966-94EA-F9CF40F0E22F}" srcOrd="3" destOrd="0" parTransId="{A0096CB9-E7F7-44B9-9CD9-ECB10E21DB4F}" sibTransId="{B739290C-83FC-4833-9F21-197833A7471F}"/>
    <dgm:cxn modelId="{3A802170-4C16-4D59-8CE0-CBE33D60508E}" type="presOf" srcId="{7E1911D8-A02D-4028-B771-6F7245BB6D74}" destId="{0A3B23B2-258B-439C-844F-D48C0AAF7D39}" srcOrd="0" destOrd="0" presId="urn:microsoft.com/office/officeart/2005/8/layout/hList1"/>
    <dgm:cxn modelId="{0A35E5F8-85AC-433E-8BDB-6AA4AFE41957}" srcId="{F87259FD-0539-4F2C-8ADA-E891AE7ED3A8}" destId="{11C90AC5-30BD-4FCA-AA53-FED7A5408731}" srcOrd="1" destOrd="0" parTransId="{060C63CB-2F1D-4BCF-9615-27446FAB9283}" sibTransId="{6ABFAEB6-5870-47CB-9207-200C71FEDF09}"/>
    <dgm:cxn modelId="{E1B9725D-01B6-4153-8FA0-B53C6024EAA2}" srcId="{74F8E888-DF64-4747-A16D-E5216B5AE84F}" destId="{013A91C2-F104-4208-8174-50088A1A6848}" srcOrd="0" destOrd="0" parTransId="{43BE1135-FB2D-46A7-84A0-9D232A4F15D0}" sibTransId="{7C48C036-5182-41C6-8312-8D080CBC1113}"/>
    <dgm:cxn modelId="{C0C8A659-44BD-424E-A648-8DBD86889734}" srcId="{74F8E888-DF64-4747-A16D-E5216B5AE84F}" destId="{44EAADFF-938E-4B2D-AF75-2B4493461DA9}" srcOrd="1" destOrd="0" parTransId="{8A7C260F-20CB-4927-B9B6-EBF899BEF109}" sibTransId="{45001313-B5A3-4974-B615-77B56121C03C}"/>
    <dgm:cxn modelId="{8A34B0E2-11A1-41E0-8C6E-8E69B06A37BA}" type="presOf" srcId="{013A91C2-F104-4208-8174-50088A1A6848}" destId="{87E9EB2B-6C4C-4410-A557-4C8312ED5BBD}" srcOrd="0" destOrd="0" presId="urn:microsoft.com/office/officeart/2005/8/layout/hList1"/>
    <dgm:cxn modelId="{E0D8AF03-FC42-40B1-B241-CC5B8A723B0F}" srcId="{DFDB0F93-801A-47D0-9053-59A67D8E3CC5}" destId="{D0E879B8-5FA3-4B55-95EA-236CD9DD5B93}" srcOrd="1" destOrd="0" parTransId="{650FB7A3-0E87-486A-BC2C-B94C308917D5}" sibTransId="{8235197A-10A3-4750-AC1D-75D56E108436}"/>
    <dgm:cxn modelId="{9F51BA2F-B554-4AFC-95C4-F8EB702E90C9}" srcId="{F87259FD-0539-4F2C-8ADA-E891AE7ED3A8}" destId="{BAE2A4E6-F7CC-4F6A-905F-5F235C6C3A6E}" srcOrd="0" destOrd="0" parTransId="{1134D8DE-142E-4E0C-BB6A-397E56B96A4C}" sibTransId="{B652215A-16D9-4B54-B263-8C28D0A384F6}"/>
    <dgm:cxn modelId="{515A6AAD-1F94-4049-AEE4-F558EC7CBDF3}" type="presOf" srcId="{DFDB0F93-801A-47D0-9053-59A67D8E3CC5}" destId="{5F567909-575F-4432-84B7-CC59B1AD1E90}" srcOrd="0" destOrd="0" presId="urn:microsoft.com/office/officeart/2005/8/layout/hList1"/>
    <dgm:cxn modelId="{C786A61F-45F6-4424-819C-63A0B036E79A}" type="presOf" srcId="{44EAADFF-938E-4B2D-AF75-2B4493461DA9}" destId="{87E9EB2B-6C4C-4410-A557-4C8312ED5BBD}" srcOrd="0" destOrd="1" presId="urn:microsoft.com/office/officeart/2005/8/layout/hList1"/>
    <dgm:cxn modelId="{A3B25285-4B28-445F-8C95-11241943D3D0}" type="presOf" srcId="{86516A85-B891-4EFA-A8B3-881FA2466B62}" destId="{45F01BC0-4ED8-42E8-8880-C3067331213D}" srcOrd="0" destOrd="2" presId="urn:microsoft.com/office/officeart/2005/8/layout/hList1"/>
    <dgm:cxn modelId="{DDDBC5BE-5B6B-4723-A1BD-FF41AD7349AA}" type="presOf" srcId="{F87259FD-0539-4F2C-8ADA-E891AE7ED3A8}" destId="{DC922624-B575-42B0-8AB0-A0DA6125043D}" srcOrd="0" destOrd="0" presId="urn:microsoft.com/office/officeart/2005/8/layout/hList1"/>
    <dgm:cxn modelId="{22A5301F-5515-4F33-A63F-0D9FD6551A6F}" srcId="{F87259FD-0539-4F2C-8ADA-E891AE7ED3A8}" destId="{86516A85-B891-4EFA-A8B3-881FA2466B62}" srcOrd="2" destOrd="0" parTransId="{B4808733-4316-4C3D-B862-36B232D27DA7}" sibTransId="{5C953F93-6A63-4696-A48F-46FF37BA4448}"/>
    <dgm:cxn modelId="{72EE1B7A-E92B-4A15-B35A-F463C8616D0B}" type="presOf" srcId="{4D44C812-5463-4966-94EA-F9CF40F0E22F}" destId="{87E9EB2B-6C4C-4410-A557-4C8312ED5BBD}" srcOrd="0" destOrd="3" presId="urn:microsoft.com/office/officeart/2005/8/layout/hList1"/>
    <dgm:cxn modelId="{C8540DC6-34C9-4C32-9734-6A87EDB683C8}" srcId="{DFDB0F93-801A-47D0-9053-59A67D8E3CC5}" destId="{A95D5B96-8696-4697-9FBE-0B70CEFBCA3E}" srcOrd="0" destOrd="0" parTransId="{C2DEA01A-1BFA-49CA-B15C-FA7C996A5642}" sibTransId="{98A1FDEE-E500-48FF-B196-DB3E913E2533}"/>
    <dgm:cxn modelId="{C0FF4B05-4D02-48E6-9266-2B7AF6206979}" srcId="{74F8E888-DF64-4747-A16D-E5216B5AE84F}" destId="{B04B4775-A985-4D0B-93D7-D2D1447FEA68}" srcOrd="2" destOrd="0" parTransId="{49F58B96-8999-4C11-8D61-D9C8CB00B819}" sibTransId="{4D64DE2F-8A09-4C5A-873E-E269B6C1B7AA}"/>
    <dgm:cxn modelId="{27986B20-23D2-4393-B7AF-0D2CFB376291}" srcId="{7E1911D8-A02D-4028-B771-6F7245BB6D74}" destId="{F87259FD-0539-4F2C-8ADA-E891AE7ED3A8}" srcOrd="2" destOrd="0" parTransId="{E450FFCF-0306-4A02-BCCE-536724D7DDE0}" sibTransId="{80D5EFA3-E534-4E85-8FE5-6591B1ECD06C}"/>
    <dgm:cxn modelId="{BA499190-0F55-477D-8F0A-218B0C1C705E}" type="presOf" srcId="{B04B4775-A985-4D0B-93D7-D2D1447FEA68}" destId="{87E9EB2B-6C4C-4410-A557-4C8312ED5BBD}" srcOrd="0" destOrd="2" presId="urn:microsoft.com/office/officeart/2005/8/layout/hList1"/>
    <dgm:cxn modelId="{2745A83F-CB8A-4083-96A2-5171735D386E}" srcId="{7E1911D8-A02D-4028-B771-6F7245BB6D74}" destId="{DFDB0F93-801A-47D0-9053-59A67D8E3CC5}" srcOrd="0" destOrd="0" parTransId="{BAEF83CA-3D2A-4066-808A-87F07EF2438A}" sibTransId="{AA7EAF9A-5F14-4C8F-8098-8EB90B6D814E}"/>
    <dgm:cxn modelId="{BEB6B1C4-52E2-4D53-9913-5E02D9C73FFA}" type="presOf" srcId="{74F8E888-DF64-4747-A16D-E5216B5AE84F}" destId="{6A96B4EF-A5A3-47FB-8AF0-122EAF69DF6A}" srcOrd="0" destOrd="0" presId="urn:microsoft.com/office/officeart/2005/8/layout/hList1"/>
    <dgm:cxn modelId="{982E33E5-1517-4C8F-A032-AB2AE645DEE8}" type="presOf" srcId="{11C90AC5-30BD-4FCA-AA53-FED7A5408731}" destId="{45F01BC0-4ED8-42E8-8880-C3067331213D}" srcOrd="0" destOrd="1" presId="urn:microsoft.com/office/officeart/2005/8/layout/hList1"/>
    <dgm:cxn modelId="{A0746C80-0677-4595-B52D-EA1581524435}" type="presOf" srcId="{BAE2A4E6-F7CC-4F6A-905F-5F235C6C3A6E}" destId="{45F01BC0-4ED8-42E8-8880-C3067331213D}" srcOrd="0" destOrd="0" presId="urn:microsoft.com/office/officeart/2005/8/layout/hList1"/>
    <dgm:cxn modelId="{1B7601DA-CBA1-40BB-BDF6-447045E68B47}" type="presOf" srcId="{A95D5B96-8696-4697-9FBE-0B70CEFBCA3E}" destId="{D4BD3021-0984-49A5-8561-B4135246589F}" srcOrd="0" destOrd="0" presId="urn:microsoft.com/office/officeart/2005/8/layout/hList1"/>
    <dgm:cxn modelId="{45BC7FE1-4E4C-4CF3-8A13-86C178D963D7}" type="presOf" srcId="{D0E879B8-5FA3-4B55-95EA-236CD9DD5B93}" destId="{D4BD3021-0984-49A5-8561-B4135246589F}" srcOrd="0" destOrd="1" presId="urn:microsoft.com/office/officeart/2005/8/layout/hList1"/>
    <dgm:cxn modelId="{4AC09B07-58E4-4FE3-BD01-068C40AEE8CA}" type="presParOf" srcId="{0A3B23B2-258B-439C-844F-D48C0AAF7D39}" destId="{1FAD9A0F-49C9-47BD-B665-9A4BF621F5A3}" srcOrd="0" destOrd="0" presId="urn:microsoft.com/office/officeart/2005/8/layout/hList1"/>
    <dgm:cxn modelId="{D70C28DC-77F1-4A8E-B729-8F1D87A6ED88}" type="presParOf" srcId="{1FAD9A0F-49C9-47BD-B665-9A4BF621F5A3}" destId="{5F567909-575F-4432-84B7-CC59B1AD1E90}" srcOrd="0" destOrd="0" presId="urn:microsoft.com/office/officeart/2005/8/layout/hList1"/>
    <dgm:cxn modelId="{229DE98D-8626-4471-B1B7-F62A9BD70A2A}" type="presParOf" srcId="{1FAD9A0F-49C9-47BD-B665-9A4BF621F5A3}" destId="{D4BD3021-0984-49A5-8561-B4135246589F}" srcOrd="1" destOrd="0" presId="urn:microsoft.com/office/officeart/2005/8/layout/hList1"/>
    <dgm:cxn modelId="{139B6150-4B75-43A5-A534-ED1CF404A14A}" type="presParOf" srcId="{0A3B23B2-258B-439C-844F-D48C0AAF7D39}" destId="{7C9FAEC3-F199-4062-95E7-04D817CDD7B3}" srcOrd="1" destOrd="0" presId="urn:microsoft.com/office/officeart/2005/8/layout/hList1"/>
    <dgm:cxn modelId="{7CA948A9-D6D8-48BF-82AC-1681696CFBFD}" type="presParOf" srcId="{0A3B23B2-258B-439C-844F-D48C0AAF7D39}" destId="{30F67300-77B3-41BC-A140-1CBC9A2AE620}" srcOrd="2" destOrd="0" presId="urn:microsoft.com/office/officeart/2005/8/layout/hList1"/>
    <dgm:cxn modelId="{9A93C730-D7C7-41B8-855C-27D7A8DCF122}" type="presParOf" srcId="{30F67300-77B3-41BC-A140-1CBC9A2AE620}" destId="{6A96B4EF-A5A3-47FB-8AF0-122EAF69DF6A}" srcOrd="0" destOrd="0" presId="urn:microsoft.com/office/officeart/2005/8/layout/hList1"/>
    <dgm:cxn modelId="{E89DAE80-0BFD-4FB7-A041-EC0A64431B4F}" type="presParOf" srcId="{30F67300-77B3-41BC-A140-1CBC9A2AE620}" destId="{87E9EB2B-6C4C-4410-A557-4C8312ED5BBD}" srcOrd="1" destOrd="0" presId="urn:microsoft.com/office/officeart/2005/8/layout/hList1"/>
    <dgm:cxn modelId="{40B81F24-532E-4985-AE22-E7E2FD37AEB0}" type="presParOf" srcId="{0A3B23B2-258B-439C-844F-D48C0AAF7D39}" destId="{56F386F8-89AD-4BDF-8349-8CC242AFD37E}" srcOrd="3" destOrd="0" presId="urn:microsoft.com/office/officeart/2005/8/layout/hList1"/>
    <dgm:cxn modelId="{1C274A50-593E-49A2-A5E7-A22575FCCEC1}" type="presParOf" srcId="{0A3B23B2-258B-439C-844F-D48C0AAF7D39}" destId="{5B8687B2-B5FF-48F3-9E16-1E6113CAE662}" srcOrd="4" destOrd="0" presId="urn:microsoft.com/office/officeart/2005/8/layout/hList1"/>
    <dgm:cxn modelId="{505E6C71-0514-451E-8B22-68A4331FB03F}" type="presParOf" srcId="{5B8687B2-B5FF-48F3-9E16-1E6113CAE662}" destId="{DC922624-B575-42B0-8AB0-A0DA6125043D}" srcOrd="0" destOrd="0" presId="urn:microsoft.com/office/officeart/2005/8/layout/hList1"/>
    <dgm:cxn modelId="{FECE2F0B-D0D4-48BA-992E-2B6426E86E3D}" type="presParOf" srcId="{5B8687B2-B5FF-48F3-9E16-1E6113CAE662}" destId="{45F01BC0-4ED8-42E8-8880-C3067331213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3FA39D-69FF-48A6-8297-DC0D9D39113A}">
      <dsp:nvSpPr>
        <dsp:cNvPr id="0" name=""/>
        <dsp:cNvSpPr/>
      </dsp:nvSpPr>
      <dsp:spPr>
        <a:xfrm>
          <a:off x="1512371" y="0"/>
          <a:ext cx="4525963" cy="452596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00903D-7056-4D6E-AA32-9D7BCE5D81E8}">
      <dsp:nvSpPr>
        <dsp:cNvPr id="0" name=""/>
        <dsp:cNvSpPr/>
      </dsp:nvSpPr>
      <dsp:spPr>
        <a:xfrm>
          <a:off x="3754759" y="460647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kern="1200" dirty="0" smtClean="0">
              <a:cs typeface="B Nazanin" pitchFamily="2" charset="-78"/>
            </a:rPr>
            <a:t>اداره به اداره</a:t>
          </a:r>
          <a:endParaRPr lang="en-US" sz="3400" kern="1200" dirty="0">
            <a:cs typeface="B Nazanin" pitchFamily="2" charset="-78"/>
          </a:endParaRPr>
        </a:p>
      </dsp:txBody>
      <dsp:txXfrm>
        <a:off x="3807059" y="512947"/>
        <a:ext cx="2837275" cy="966780"/>
      </dsp:txXfrm>
    </dsp:sp>
    <dsp:sp modelId="{B97BDE4A-C6D2-499A-B2B4-4B3BAB2A358C}">
      <dsp:nvSpPr>
        <dsp:cNvPr id="0" name=""/>
        <dsp:cNvSpPr/>
      </dsp:nvSpPr>
      <dsp:spPr>
        <a:xfrm>
          <a:off x="3775352" y="1660330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kern="1200" dirty="0" smtClean="0">
              <a:cs typeface="B Nazanin" pitchFamily="2" charset="-78"/>
            </a:rPr>
            <a:t>فرد به اداره</a:t>
          </a:r>
          <a:endParaRPr lang="en-US" sz="3400" kern="1200" dirty="0">
            <a:cs typeface="B Nazanin" pitchFamily="2" charset="-78"/>
          </a:endParaRPr>
        </a:p>
      </dsp:txBody>
      <dsp:txXfrm>
        <a:off x="3827652" y="1712630"/>
        <a:ext cx="2837275" cy="966780"/>
      </dsp:txXfrm>
    </dsp:sp>
    <dsp:sp modelId="{32D0EE1E-3D22-472E-88C0-C509BA6E4BB4}">
      <dsp:nvSpPr>
        <dsp:cNvPr id="0" name=""/>
        <dsp:cNvSpPr/>
      </dsp:nvSpPr>
      <dsp:spPr>
        <a:xfrm>
          <a:off x="3775352" y="2865632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kern="1200" dirty="0" smtClean="0">
              <a:cs typeface="B Nazanin" pitchFamily="2" charset="-78"/>
            </a:rPr>
            <a:t>اداره به فرد</a:t>
          </a:r>
          <a:endParaRPr lang="en-US" sz="3400" kern="1200" dirty="0">
            <a:cs typeface="B Nazanin" pitchFamily="2" charset="-78"/>
          </a:endParaRPr>
        </a:p>
      </dsp:txBody>
      <dsp:txXfrm>
        <a:off x="3827652" y="2917932"/>
        <a:ext cx="2837275" cy="9667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567909-575F-4432-84B7-CC59B1AD1E90}">
      <dsp:nvSpPr>
        <dsp:cNvPr id="0" name=""/>
        <dsp:cNvSpPr/>
      </dsp:nvSpPr>
      <dsp:spPr>
        <a:xfrm>
          <a:off x="179432" y="119696"/>
          <a:ext cx="1857374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محرمانه</a:t>
          </a:r>
          <a:endParaRPr lang="en-US" sz="1800" kern="1200" dirty="0"/>
        </a:p>
      </dsp:txBody>
      <dsp:txXfrm>
        <a:off x="179432" y="119696"/>
        <a:ext cx="1857374" cy="518400"/>
      </dsp:txXfrm>
    </dsp:sp>
    <dsp:sp modelId="{D4BD3021-0984-49A5-8561-B4135246589F}">
      <dsp:nvSpPr>
        <dsp:cNvPr id="0" name=""/>
        <dsp:cNvSpPr/>
      </dsp:nvSpPr>
      <dsp:spPr>
        <a:xfrm>
          <a:off x="179432" y="605300"/>
          <a:ext cx="1857374" cy="34586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kern="1200" dirty="0" smtClean="0">
              <a:cs typeface="B Nazanin" pitchFamily="2" charset="-78"/>
            </a:rPr>
            <a:t>دسترسی و اطلاع از محتوای آن برای همه کس مجاز نیست و فقط افراد خاصی در هر سازمان از متن آن آگاه می شوند و از نظر اداری به آن ها          « </a:t>
          </a:r>
          <a:r>
            <a:rPr lang="fa-IR" sz="1800" b="1" kern="1200" dirty="0" smtClean="0">
              <a:cs typeface="B Nazanin" pitchFamily="2" charset="-78"/>
            </a:rPr>
            <a:t>اسناد طبقه بندی شده</a:t>
          </a:r>
          <a:r>
            <a:rPr lang="fa-IR" sz="1800" kern="1200" dirty="0" smtClean="0">
              <a:cs typeface="B Nazanin" pitchFamily="2" charset="-78"/>
            </a:rPr>
            <a:t>» می گویند.                        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/>
        </a:p>
      </dsp:txBody>
      <dsp:txXfrm>
        <a:off x="179432" y="605300"/>
        <a:ext cx="1857374" cy="3458699"/>
      </dsp:txXfrm>
    </dsp:sp>
    <dsp:sp modelId="{6A96B4EF-A5A3-47FB-8AF0-122EAF69DF6A}">
      <dsp:nvSpPr>
        <dsp:cNvPr id="0" name=""/>
        <dsp:cNvSpPr/>
      </dsp:nvSpPr>
      <dsp:spPr>
        <a:xfrm>
          <a:off x="2296840" y="119696"/>
          <a:ext cx="1857374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صادر شده</a:t>
          </a:r>
          <a:endParaRPr lang="en-US" sz="1800" kern="1200" dirty="0"/>
        </a:p>
      </dsp:txBody>
      <dsp:txXfrm>
        <a:off x="2296840" y="119696"/>
        <a:ext cx="1857374" cy="518400"/>
      </dsp:txXfrm>
    </dsp:sp>
    <dsp:sp modelId="{87E9EB2B-6C4C-4410-A557-4C8312ED5BBD}">
      <dsp:nvSpPr>
        <dsp:cNvPr id="0" name=""/>
        <dsp:cNvSpPr/>
      </dsp:nvSpPr>
      <dsp:spPr>
        <a:xfrm>
          <a:off x="2296840" y="605300"/>
          <a:ext cx="1857374" cy="34586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smtClean="0">
              <a:cs typeface="B Nazanin" pitchFamily="2" charset="-78"/>
            </a:rPr>
            <a:t>از سازمان یا موسسه </a:t>
          </a:r>
          <a:endParaRPr lang="en-US" sz="1800" b="1" kern="1200" dirty="0">
            <a:cs typeface="B Nazanin" pitchFamily="2" charset="-78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smtClean="0">
              <a:cs typeface="B Nazanin" pitchFamily="2" charset="-78"/>
            </a:rPr>
            <a:t>یا اداره به خارج از سازمان فرستاده می شود و در دفترهای سازمان ، شماره ای به آن تعلق می گیرد</a:t>
          </a:r>
          <a:endParaRPr lang="en-US" sz="18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/>
        </a:p>
      </dsp:txBody>
      <dsp:txXfrm>
        <a:off x="2296840" y="605300"/>
        <a:ext cx="1857374" cy="3458699"/>
      </dsp:txXfrm>
    </dsp:sp>
    <dsp:sp modelId="{DC922624-B575-42B0-8AB0-A0DA6125043D}">
      <dsp:nvSpPr>
        <dsp:cNvPr id="0" name=""/>
        <dsp:cNvSpPr/>
      </dsp:nvSpPr>
      <dsp:spPr>
        <a:xfrm>
          <a:off x="4238625" y="130883"/>
          <a:ext cx="1857374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وارد شده</a:t>
          </a:r>
          <a:endParaRPr lang="en-US" sz="1800" kern="1200" dirty="0"/>
        </a:p>
      </dsp:txBody>
      <dsp:txXfrm>
        <a:off x="4238625" y="130883"/>
        <a:ext cx="1857374" cy="518400"/>
      </dsp:txXfrm>
    </dsp:sp>
    <dsp:sp modelId="{45F01BC0-4ED8-42E8-8880-C3067331213D}">
      <dsp:nvSpPr>
        <dsp:cNvPr id="0" name=""/>
        <dsp:cNvSpPr/>
      </dsp:nvSpPr>
      <dsp:spPr>
        <a:xfrm>
          <a:off x="4238625" y="605300"/>
          <a:ext cx="1857374" cy="34586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7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2000" b="0" kern="1200" dirty="0" smtClean="0">
              <a:cs typeface="B Nazanin" pitchFamily="2" charset="-78"/>
            </a:rPr>
            <a:t> از خارج سازمان یا موسسه وارد می شود و در دفترهای سازمان (</a:t>
          </a:r>
          <a:r>
            <a:rPr lang="fa-IR" sz="2000" b="1" kern="1200" dirty="0" smtClean="0">
              <a:cs typeface="B Nazanin" pitchFamily="2" charset="-78"/>
            </a:rPr>
            <a:t>اندیکاتور</a:t>
          </a:r>
          <a:r>
            <a:rPr lang="fa-IR" sz="2000" b="0" kern="1200" dirty="0" smtClean="0">
              <a:cs typeface="B Nazanin" pitchFamily="2" charset="-78"/>
            </a:rPr>
            <a:t>) شماره ای به آن تعلق می گیرد</a:t>
          </a:r>
          <a:endParaRPr lang="en-US" sz="20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700" kern="1200"/>
        </a:p>
      </dsp:txBody>
      <dsp:txXfrm>
        <a:off x="4238625" y="605300"/>
        <a:ext cx="1857374" cy="34586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2#2">
  <dgm:title val=""/>
  <dgm:desc val=""/>
  <dgm:catLst>
    <dgm:cat type="list" pri="6000"/>
    <dgm:cat type="relationship" pri="1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E9C6D-7B63-4341-84D6-E256FDEBD3F2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A16AF8-43F2-47F8-82E6-49762DF4D6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47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16AF8-43F2-47F8-82E6-49762DF4D6C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908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16AF8-43F2-47F8-82E6-49762DF4D6C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820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638E1-8FF1-4FC6-8D9B-C2D639DA65A8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C154-AD54-481F-8A79-7E1055CE2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elmi_karbordi_kish@yahoo.com" TargetMode="Externa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969438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628800"/>
            <a:ext cx="7772400" cy="4608511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rgbClr val="C00000"/>
                </a:solidFill>
                <a:latin typeface="Arial" pitchFamily="34" charset="0"/>
                <a:cs typeface="B Nazanin" pitchFamily="2" charset="-78"/>
              </a:rPr>
              <a:t>در لغت  :     </a:t>
            </a:r>
            <a:r>
              <a:rPr lang="fa-IR" sz="4400" dirty="0" smtClean="0">
                <a:latin typeface="Arial" pitchFamily="34" charset="0"/>
                <a:cs typeface="B Nazanin" pitchFamily="2" charset="-78"/>
              </a:rPr>
              <a:t>نوشتــه ، کاغذ نوشته شده ، کتاب  و ورقـه ای کـه روی آن مطالبــی خطاب بـه </a:t>
            </a:r>
            <a:br>
              <a:rPr lang="fa-IR" sz="4400" dirty="0" smtClean="0">
                <a:latin typeface="Arial" pitchFamily="34" charset="0"/>
                <a:cs typeface="B Nazanin" pitchFamily="2" charset="-78"/>
              </a:rPr>
            </a:br>
            <a:r>
              <a:rPr lang="fa-IR" sz="4400" dirty="0" smtClean="0">
                <a:latin typeface="Arial" pitchFamily="34" charset="0"/>
                <a:cs typeface="B Nazanin" pitchFamily="2" charset="-78"/>
              </a:rPr>
              <a:t>کسی نویسند .</a:t>
            </a:r>
            <a:br>
              <a:rPr lang="fa-IR" sz="4400" dirty="0" smtClean="0">
                <a:latin typeface="Arial" pitchFamily="34" charset="0"/>
                <a:cs typeface="B Nazanin" pitchFamily="2" charset="-78"/>
              </a:rPr>
            </a:br>
            <a:r>
              <a:rPr lang="fa-IR" sz="2800" dirty="0" smtClean="0">
                <a:solidFill>
                  <a:srgbClr val="C00000"/>
                </a:solidFill>
                <a:latin typeface="Arial" pitchFamily="34" charset="0"/>
                <a:cs typeface="B Nazanin" pitchFamily="2" charset="-78"/>
              </a:rPr>
              <a:t>در اصطلاح :  </a:t>
            </a:r>
            <a:r>
              <a:rPr lang="fa-IR" sz="4400" dirty="0" smtClean="0">
                <a:latin typeface="Arial" pitchFamily="34" charset="0"/>
                <a:cs typeface="B Nazanin" pitchFamily="2" charset="-78"/>
              </a:rPr>
              <a:t>نوشته ای است برای انجام یک کار اداری ، آموزشی ، اطلاع رسانی و ... تهیه می شود و میان اداره ها ، سازمان ها و شرکت ها مبادله می شود . </a:t>
            </a:r>
            <a:endParaRPr lang="en-US" sz="4400" dirty="0"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76673"/>
            <a:ext cx="7772400" cy="720079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fa-IR" sz="6000" dirty="0" smtClean="0">
                <a:solidFill>
                  <a:srgbClr val="FF0000"/>
                </a:solidFill>
                <a:cs typeface="B Nazanin" pitchFamily="2" charset="-78"/>
              </a:rPr>
              <a:t>« نامـه »</a:t>
            </a:r>
            <a:endParaRPr lang="en-US" sz="6000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pPr rtl="1"/>
            <a:r>
              <a:rPr lang="fa-IR" sz="3600" dirty="0" smtClean="0">
                <a:cs typeface="B Nazanin" pitchFamily="2" charset="-78"/>
              </a:rPr>
              <a:t>انواع </a:t>
            </a:r>
            <a:r>
              <a:rPr lang="fa-IR" sz="3600" dirty="0" smtClean="0">
                <a:solidFill>
                  <a:srgbClr val="FF0000"/>
                </a:solidFill>
                <a:cs typeface="B Nazanin" pitchFamily="2" charset="-78"/>
              </a:rPr>
              <a:t>نامه</a:t>
            </a:r>
            <a:r>
              <a:rPr lang="fa-IR" sz="3600" dirty="0" smtClean="0">
                <a:cs typeface="B Nazanin" pitchFamily="2" charset="-78"/>
              </a:rPr>
              <a:t> با توجه به </a:t>
            </a:r>
            <a:r>
              <a:rPr lang="fa-IR" sz="3600" dirty="0" smtClean="0">
                <a:solidFill>
                  <a:srgbClr val="7030A0"/>
                </a:solidFill>
                <a:cs typeface="B Nazanin" pitchFamily="2" charset="-78"/>
              </a:rPr>
              <a:t>نویسنده</a:t>
            </a:r>
            <a:r>
              <a:rPr lang="fa-IR" sz="3600" dirty="0" smtClean="0">
                <a:cs typeface="B Nazanin" pitchFamily="2" charset="-78"/>
              </a:rPr>
              <a:t> و </a:t>
            </a:r>
            <a:r>
              <a:rPr lang="fa-IR" sz="3600" dirty="0" smtClean="0">
                <a:solidFill>
                  <a:schemeClr val="accent6">
                    <a:lumMod val="75000"/>
                  </a:schemeClr>
                </a:solidFill>
                <a:cs typeface="B Nazanin" pitchFamily="2" charset="-78"/>
              </a:rPr>
              <a:t>پیام دهنده</a:t>
            </a:r>
            <a:endParaRPr lang="en-US" sz="3600" dirty="0">
              <a:solidFill>
                <a:schemeClr val="accent6">
                  <a:lumMod val="75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C00000"/>
                </a:solidFill>
                <a:cs typeface="B Nazanin" pitchFamily="2" charset="-78"/>
              </a:rPr>
              <a:t>2- عمومی ( اداری )</a:t>
            </a:r>
            <a:endParaRPr lang="en-US" dirty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114800" cy="3951288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sz="3600" dirty="0" smtClean="0">
                <a:cs typeface="B Nazanin" pitchFamily="2" charset="-78"/>
              </a:rPr>
              <a:t>هرگاه شخصــی درمقـام و  شغل اداری و برای گردش کار سازمان و موسسه ای به مکاتباتی دست بزند و نوشته ی او جنبه عمومی داشته باشد .</a:t>
            </a:r>
            <a:endParaRPr lang="en-US" sz="3600" dirty="0">
              <a:cs typeface="B Nazanin" pitchFamily="2" charset="-78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B050"/>
                </a:solidFill>
                <a:cs typeface="B Nazanin" pitchFamily="2" charset="-78"/>
              </a:rPr>
              <a:t>1- خصــــوصی</a:t>
            </a:r>
            <a:endParaRPr lang="en-US" dirty="0">
              <a:solidFill>
                <a:srgbClr val="00B050"/>
              </a:solidFill>
              <a:cs typeface="B Nazanin" pitchFamily="2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4400" dirty="0" smtClean="0">
                <a:solidFill>
                  <a:schemeClr val="accent6">
                    <a:lumMod val="75000"/>
                  </a:schemeClr>
                </a:solidFill>
                <a:cs typeface="B Nazanin" pitchFamily="2" charset="-78"/>
              </a:rPr>
              <a:t>نویسنده ی آن شخص حقیقی است و برای مقاصد فردی و شخصی به فرد دیگر نوشته می شود .</a:t>
            </a:r>
            <a:endParaRPr lang="en-US" sz="4400" dirty="0">
              <a:solidFill>
                <a:schemeClr val="accent6">
                  <a:lumMod val="75000"/>
                </a:schemeClr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dirty="0" smtClean="0">
                <a:solidFill>
                  <a:srgbClr val="FF0000"/>
                </a:solidFill>
                <a:latin typeface="2  Nazanin"/>
                <a:cs typeface="B Nazanin" pitchFamily="2" charset="-78"/>
              </a:rPr>
              <a:t>نامه های اداری بر اساس نوع گیرنده و فرستنده</a:t>
            </a:r>
            <a:endParaRPr lang="en-US" sz="3200" dirty="0">
              <a:solidFill>
                <a:srgbClr val="FF0000"/>
              </a:solidFill>
              <a:latin typeface="2  Nazanin"/>
              <a:cs typeface="B Nazanin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3200" dirty="0" smtClean="0">
                <a:cs typeface="B Nazanin" pitchFamily="2" charset="-78"/>
              </a:rPr>
              <a:t>انواع نامه از نظر 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: شکل ، موضوع و چگونگی استفاده و ارسال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800" dirty="0" smtClean="0">
                <a:solidFill>
                  <a:srgbClr val="FF0000"/>
                </a:solidFill>
                <a:cs typeface="B Nazanin" pitchFamily="2" charset="-78"/>
              </a:rPr>
              <a:t>اجزا و ارکان نامه های اداری</a:t>
            </a:r>
            <a:endParaRPr lang="en-US" sz="4800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752528"/>
          </a:xfrm>
        </p:spPr>
        <p:txBody>
          <a:bodyPr>
            <a:noAutofit/>
          </a:bodyPr>
          <a:lstStyle/>
          <a:p>
            <a:pPr algn="r">
              <a:lnSpc>
                <a:spcPct val="160000"/>
              </a:lnSpc>
              <a:buNone/>
            </a:pPr>
            <a:endParaRPr lang="fa-IR" sz="2800" dirty="0" smtClean="0">
              <a:cs typeface="B Nazanin" pitchFamily="2" charset="-78"/>
            </a:endParaRPr>
          </a:p>
          <a:p>
            <a:pPr algn="r">
              <a:lnSpc>
                <a:spcPct val="160000"/>
              </a:lnSpc>
              <a:buNone/>
            </a:pPr>
            <a:r>
              <a:rPr lang="fa-IR" sz="2800" dirty="0">
                <a:cs typeface="B Nazanin" pitchFamily="2" charset="-78"/>
              </a:rPr>
              <a:t>1</a:t>
            </a:r>
            <a:r>
              <a:rPr lang="fa-IR" sz="2800" dirty="0" smtClean="0">
                <a:cs typeface="B Nazanin" pitchFamily="2" charset="-78"/>
              </a:rPr>
              <a:t>- ســرلوحه </a:t>
            </a:r>
          </a:p>
          <a:p>
            <a:pPr algn="r">
              <a:lnSpc>
                <a:spcPct val="16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2- عناوین گیرنده ، فرستنده و موضوع نامه</a:t>
            </a:r>
          </a:p>
          <a:p>
            <a:pPr algn="r">
              <a:lnSpc>
                <a:spcPct val="16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3- متن نامــه</a:t>
            </a:r>
          </a:p>
          <a:p>
            <a:pPr algn="r">
              <a:lnSpc>
                <a:spcPct val="16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4- امضای نامه</a:t>
            </a:r>
          </a:p>
          <a:p>
            <a:pPr algn="r">
              <a:lnSpc>
                <a:spcPct val="16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5- گیرندگان رونوشت 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ســــــر لوحه</a:t>
            </a:r>
            <a:endParaRPr lang="en-US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>
            <a:normAutofit lnSpcReduction="10000"/>
          </a:bodyPr>
          <a:lstStyle/>
          <a:p>
            <a:pPr algn="r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←  به طور معمول در بالای کاغذ های اداری چاپ می شود .</a:t>
            </a:r>
          </a:p>
          <a:p>
            <a:pPr algn="r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←   در وزارتخانه ها و موسسات دولتی ، آرم جمهوری اسلامی ، نام وزارتخانه ، نام              موسسه یا سازمان ، شماره ، تاریخ و پیوست می باشد .</a:t>
            </a:r>
          </a:p>
          <a:p>
            <a:pPr algn="r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←   در سازمان های وابسته به دولت ، آرم اختصاصی اشان در بالای نامه چاپ می شود.</a:t>
            </a:r>
          </a:p>
          <a:p>
            <a:pPr algn="r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←   آرم جمهوری اسلامی و نوشته های زیر آن در بالا و سمت راست قرار می گیرد . ←   تاریخ ، شماره و پیوست در بالای سمت چپ درج می شود.</a:t>
            </a:r>
            <a:endParaRPr lang="en-US" sz="2400" b="1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6264696"/>
          </a:xfrm>
        </p:spPr>
        <p:txBody>
          <a:bodyPr>
            <a:normAutofit/>
          </a:bodyPr>
          <a:lstStyle/>
          <a:p>
            <a:pPr algn="r"/>
            <a:r>
              <a:rPr lang="fa-IR" sz="1000" dirty="0" smtClean="0">
                <a:latin typeface="2  Nazanin"/>
              </a:rPr>
              <a:t>                                                                                                                   به نام خـــــــــدا  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        جمهوری اسلامی ایران                                                                                                                                                                               شماره : ....................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     وزارت ...........................                                                                                                                                                                           تاریخ : ....................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                                                                                                                                                                                                                    پیوست : ..................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 </a:t>
            </a:r>
            <a:r>
              <a:rPr lang="fa-IR" sz="1200" dirty="0" smtClean="0">
                <a:solidFill>
                  <a:srgbClr val="C00000"/>
                </a:solidFill>
                <a:latin typeface="2  Nazanin"/>
              </a:rPr>
              <a:t>                                                                                              ( ســـــــر لوحـه )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==========================================================================================================</a:t>
            </a:r>
            <a:br>
              <a:rPr lang="fa-IR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به : .....................................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از : ......................................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موضوع : ...........................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                                                                                                                     </a:t>
            </a:r>
            <a:r>
              <a:rPr lang="fa-IR" sz="1200" dirty="0" smtClean="0">
                <a:solidFill>
                  <a:srgbClr val="C00000"/>
                </a:solidFill>
                <a:latin typeface="2  Nazanin"/>
              </a:rPr>
              <a:t>( عنــــــــــاوین )   </a:t>
            </a:r>
            <a:r>
              <a:rPr lang="fa-IR" sz="1200" dirty="0" smtClean="0">
                <a:latin typeface="2  Nazanin"/>
              </a:rPr>
              <a:t>  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==========================================================================================================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                                                                          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fa-IR" sz="1200" dirty="0" smtClean="0">
                <a:solidFill>
                  <a:srgbClr val="C00000"/>
                </a:solidFill>
                <a:latin typeface="2  Nazanin"/>
              </a:rPr>
              <a:t>متــــــــــــــــــــــــــــــــــــــــــــــــــــــــــــــــــــــــــن.</a:t>
            </a:r>
            <a:r>
              <a:rPr lang="fa-IR" sz="1000" dirty="0" smtClean="0">
                <a:latin typeface="2  Nazanin"/>
              </a:rPr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==========================================================================================================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                                                                                                               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                                                                                                                                                                                                                     ا</a:t>
            </a:r>
            <a:r>
              <a:rPr lang="fa-IR" sz="1200" dirty="0" smtClean="0">
                <a:solidFill>
                  <a:srgbClr val="C00000"/>
                </a:solidFill>
                <a:latin typeface="2  Nazanin"/>
              </a:rPr>
              <a:t>مضـــــا 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                                                                                                                                                                                                              ............................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                                                                                                                                                                                                     .............................................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                                                                                =========================================================================================================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رونوشت : 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----------------------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----------------------                                                                                    </a:t>
            </a:r>
            <a:r>
              <a:rPr lang="fa-IR" sz="1200" dirty="0" smtClean="0">
                <a:solidFill>
                  <a:srgbClr val="C00000"/>
                </a:solidFill>
                <a:latin typeface="2  Nazanin"/>
              </a:rPr>
              <a:t>گیرندگان رونوشت 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fa-IR" sz="1000" dirty="0" smtClean="0">
                <a:latin typeface="2  Nazanin"/>
              </a:rPr>
              <a:t>----------------------              </a:t>
            </a:r>
            <a:r>
              <a:rPr lang="en-US" sz="1000" dirty="0" smtClean="0">
                <a:latin typeface="2  Nazanin"/>
              </a:rPr>
              <a:t/>
            </a:r>
            <a:br>
              <a:rPr lang="en-US" sz="1000" dirty="0" smtClean="0">
                <a:latin typeface="2  Nazanin"/>
              </a:rPr>
            </a:br>
            <a:r>
              <a:rPr lang="en-US" sz="1000" dirty="0" smtClean="0">
                <a:latin typeface="2  Nazanin"/>
              </a:rPr>
              <a:t> </a:t>
            </a:r>
            <a:br>
              <a:rPr lang="en-US" sz="1000" dirty="0" smtClean="0">
                <a:latin typeface="2  Nazanin"/>
              </a:rPr>
            </a:br>
            <a:endParaRPr lang="en-US" sz="1000" dirty="0">
              <a:latin typeface="2  Nazani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fa-IR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عنوان های گیرنده ، فرستنده 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400" dirty="0" smtClean="0">
                <a:cs typeface="B Nazanin" pitchFamily="2" charset="-78"/>
              </a:rPr>
              <a:t> ←  </a:t>
            </a:r>
            <a:r>
              <a:rPr lang="fa-IR" sz="2400" dirty="0" smtClean="0">
                <a:solidFill>
                  <a:schemeClr val="tx2"/>
                </a:solidFill>
                <a:cs typeface="B Nazanin" pitchFamily="2" charset="-78"/>
              </a:rPr>
              <a:t>عنوان گیرنده </a:t>
            </a:r>
            <a:r>
              <a:rPr lang="fa-IR" sz="2400" dirty="0" smtClean="0">
                <a:cs typeface="B Nazanin" pitchFamily="2" charset="-78"/>
              </a:rPr>
              <a:t>ی نامه با کلمه ی «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2400" b="1" u="sng" dirty="0" smtClean="0">
                <a:solidFill>
                  <a:srgbClr val="FF0000"/>
                </a:solidFill>
                <a:cs typeface="B Nazanin" pitchFamily="2" charset="-78"/>
              </a:rPr>
              <a:t>به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» مشخص می شود .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←  بیان کننده ی </a:t>
            </a:r>
            <a:r>
              <a:rPr lang="fa-IR" sz="2400" dirty="0" smtClean="0">
                <a:solidFill>
                  <a:schemeClr val="tx2"/>
                </a:solidFill>
                <a:cs typeface="B Nazanin" pitchFamily="2" charset="-78"/>
              </a:rPr>
              <a:t>عنوان فرستنده </a:t>
            </a:r>
            <a:r>
              <a:rPr lang="fa-IR" sz="2400" dirty="0" smtClean="0">
                <a:cs typeface="B Nazanin" pitchFamily="2" charset="-78"/>
              </a:rPr>
              <a:t>ی نامه کلمه ی « </a:t>
            </a:r>
            <a:r>
              <a:rPr lang="fa-IR" sz="2400" b="1" u="sng" dirty="0" smtClean="0">
                <a:solidFill>
                  <a:srgbClr val="FF0000"/>
                </a:solidFill>
                <a:cs typeface="B Nazanin" pitchFamily="2" charset="-78"/>
              </a:rPr>
              <a:t>از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» می باشد .  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                 </a:t>
            </a:r>
          </a:p>
          <a:p>
            <a:pPr algn="r">
              <a:buNone/>
            </a:pPr>
            <a:r>
              <a:rPr lang="fa-IR" sz="2400" dirty="0"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← </a:t>
            </a:r>
            <a:r>
              <a:rPr lang="fa-IR" sz="2400" b="1" dirty="0" smtClean="0">
                <a:solidFill>
                  <a:srgbClr val="C00000"/>
                </a:solidFill>
                <a:cs typeface="B Nazanin" pitchFamily="2" charset="-78"/>
              </a:rPr>
              <a:t>عنوان نامه </a:t>
            </a:r>
            <a:r>
              <a:rPr lang="fa-IR" sz="2400" dirty="0" smtClean="0">
                <a:cs typeface="B Nazanin" pitchFamily="2" charset="-78"/>
              </a:rPr>
              <a:t>به سه شکل نوشته می شود :                                    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</a:t>
            </a:r>
            <a:r>
              <a:rPr lang="fa-IR" sz="2400" b="1" dirty="0" smtClean="0">
                <a:cs typeface="B Nazanin" pitchFamily="2" charset="-78"/>
              </a:rPr>
              <a:t>1- بـه نــام اداره :                          </a:t>
            </a:r>
            <a:r>
              <a:rPr lang="fa-IR" sz="2400" dirty="0" smtClean="0">
                <a:cs typeface="B Nazanin" pitchFamily="2" charset="-78"/>
              </a:rPr>
              <a:t>اداره ی امور مالیاتی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</a:t>
            </a:r>
            <a:r>
              <a:rPr lang="fa-IR" sz="2400" b="1" dirty="0" smtClean="0">
                <a:cs typeface="B Nazanin" pitchFamily="2" charset="-78"/>
              </a:rPr>
              <a:t>2- عنوان اداری رئیس یا مدیر :       </a:t>
            </a:r>
            <a:r>
              <a:rPr lang="fa-IR" sz="2400" dirty="0" smtClean="0">
                <a:cs typeface="B Nazanin" pitchFamily="2" charset="-78"/>
              </a:rPr>
              <a:t>مدیر عامل محترم سازمان.........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</a:t>
            </a:r>
            <a:r>
              <a:rPr lang="fa-IR" sz="2400" b="1" dirty="0" smtClean="0">
                <a:cs typeface="B Nazanin" pitchFamily="2" charset="-78"/>
              </a:rPr>
              <a:t>3- هم نام و هم عنوان اداری :         </a:t>
            </a:r>
            <a:r>
              <a:rPr lang="fa-IR" sz="2400" dirty="0" smtClean="0">
                <a:cs typeface="B Nazanin" pitchFamily="2" charset="-78"/>
              </a:rPr>
              <a:t>جناب آقای ........ مدیرعامل محترم شرکت .......</a:t>
            </a:r>
          </a:p>
          <a:p>
            <a:pPr algn="r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 ← ترتیب گیرنده و فرستنده باید بر اساس رتبه ی اداری ، رعایت شود .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fa-IR" dirty="0" smtClean="0">
                <a:solidFill>
                  <a:srgbClr val="C00000"/>
                </a:solidFill>
                <a:cs typeface="B Nazanin" pitchFamily="2" charset="-78"/>
              </a:rPr>
              <a:t>موضوع نامه ، آغاز نامه</a:t>
            </a:r>
            <a:endParaRPr lang="en-US" dirty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4929411"/>
          </a:xfrm>
        </p:spPr>
        <p:txBody>
          <a:bodyPr>
            <a:normAutofit fontScale="92500" lnSpcReduction="10000"/>
          </a:bodyPr>
          <a:lstStyle/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←  منظور از موضوع نامه عبارت کوتاهی است که بیان کننده ی محتوای نامه می باشد و با کلمه ی « </a:t>
            </a:r>
            <a:r>
              <a:rPr lang="fa-IR" sz="2400" b="1" u="sng" dirty="0" smtClean="0">
                <a:cs typeface="B Nazanin" pitchFamily="2" charset="-78"/>
              </a:rPr>
              <a:t>موضوع </a:t>
            </a:r>
            <a:r>
              <a:rPr lang="fa-IR" sz="2400" dirty="0" smtClean="0">
                <a:cs typeface="B Nazanin" pitchFamily="2" charset="-78"/>
              </a:rPr>
              <a:t>» مشخص می شود .   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                                 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← آغاز نامه ، اولین کلمه هایی است که پس از عنوان می آید و به چند صورت نوشته می شود : </a:t>
            </a:r>
          </a:p>
          <a:p>
            <a:pPr algn="r">
              <a:lnSpc>
                <a:spcPct val="200000"/>
              </a:lnSpc>
              <a:buNone/>
            </a:pPr>
            <a:r>
              <a:rPr lang="fa-IR" sz="2400" dirty="0" smtClean="0">
                <a:cs typeface="B Nazanin" pitchFamily="2" charset="-78"/>
              </a:rPr>
              <a:t>1- نامه هایی که برای اولین بار نوشته می شود :   (   </a:t>
            </a:r>
            <a:r>
              <a:rPr lang="fa-IR" sz="2400" b="1" dirty="0" smtClean="0">
                <a:cs typeface="B Nazanin" pitchFamily="2" charset="-78"/>
              </a:rPr>
              <a:t>با سلام و ادب ، به آگاهی می رسد.......   )   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2- در پاسخ به نامه های رسیده :       (   </a:t>
            </a:r>
            <a:r>
              <a:rPr lang="fa-IR" sz="2400" b="1" dirty="0" smtClean="0">
                <a:cs typeface="B Nazanin" pitchFamily="2" charset="-78"/>
              </a:rPr>
              <a:t>با سلام و ادب ، در پاسخ به نامه ی شماره ی ........</a:t>
            </a:r>
            <a:r>
              <a:rPr lang="fa-IR" sz="2400" dirty="0" smtClean="0">
                <a:cs typeface="B Nazanin" pitchFamily="2" charset="-78"/>
              </a:rPr>
              <a:t>            </a:t>
            </a:r>
            <a:r>
              <a:rPr lang="fa-IR" sz="2400" b="1" dirty="0" smtClean="0">
                <a:cs typeface="B Nazanin" pitchFamily="2" charset="-78"/>
              </a:rPr>
              <a:t>عطف به نامه ی .............                    بازگشت به نامه ی .............      )</a:t>
            </a:r>
          </a:p>
          <a:p>
            <a:pPr algn="r">
              <a:buNone/>
            </a:pPr>
            <a:r>
              <a:rPr lang="fa-IR" sz="2400" b="1" dirty="0" smtClean="0">
                <a:cs typeface="B Nazanin" pitchFamily="2" charset="-78"/>
              </a:rPr>
              <a:t> </a:t>
            </a:r>
          </a:p>
          <a:p>
            <a:pPr algn="r">
              <a:lnSpc>
                <a:spcPct val="160000"/>
              </a:lnSpc>
              <a:buNone/>
            </a:pPr>
            <a:r>
              <a:rPr lang="fa-IR" sz="2400" dirty="0" smtClean="0">
                <a:cs typeface="B Nazanin" pitchFamily="2" charset="-78"/>
              </a:rPr>
              <a:t>3- پیگیری نامه ی فرستاده شده :      (   </a:t>
            </a:r>
            <a:r>
              <a:rPr lang="fa-IR" sz="2400" b="1" dirty="0" smtClean="0">
                <a:cs typeface="B Nazanin" pitchFamily="2" charset="-78"/>
              </a:rPr>
              <a:t>با سلام و احترام ، پیرو نامه ی شماره ی .......   )</a:t>
            </a:r>
            <a:r>
              <a:rPr lang="fa-IR" sz="2400" dirty="0" smtClean="0">
                <a:cs typeface="B Nazanin" pitchFamily="2" charset="-78"/>
              </a:rPr>
              <a:t>   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       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fa-IR" sz="4800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Nazanin" pitchFamily="2" charset="-78"/>
              </a:rPr>
              <a:t>متن نامه</a:t>
            </a:r>
            <a:endParaRPr lang="en-US" sz="4800" dirty="0">
              <a:solidFill>
                <a:schemeClr val="tx2">
                  <a:lumMod val="60000"/>
                  <a:lumOff val="40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24744"/>
            <a:ext cx="8856984" cy="5544616"/>
          </a:xfrm>
        </p:spPr>
        <p:txBody>
          <a:bodyPr>
            <a:normAutofit lnSpcReduction="10000"/>
          </a:bodyPr>
          <a:lstStyle/>
          <a:p>
            <a:pPr algn="r">
              <a:lnSpc>
                <a:spcPct val="15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←  </a:t>
            </a: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متن نامه </a:t>
            </a:r>
            <a:r>
              <a:rPr lang="fa-IR" sz="2800" dirty="0" smtClean="0">
                <a:cs typeface="B Nazanin" pitchFamily="2" charset="-78"/>
              </a:rPr>
              <a:t>، مطالب و شرحی است در ارتباط با موضوع نامه و در </a:t>
            </a:r>
          </a:p>
          <a:p>
            <a:pPr algn="r">
              <a:lnSpc>
                <a:spcPct val="15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حقیقت هدف نامه است و به دو قسمت تقسیم می شود : </a:t>
            </a:r>
          </a:p>
          <a:p>
            <a:pPr algn="r">
              <a:lnSpc>
                <a:spcPct val="150000"/>
              </a:lnSpc>
              <a:buNone/>
            </a:pPr>
            <a:r>
              <a:rPr lang="fa-IR" sz="2800" b="1" dirty="0" smtClean="0">
                <a:cs typeface="B Nazanin" pitchFamily="2" charset="-78"/>
              </a:rPr>
              <a:t> 1- بخش اول : </a:t>
            </a:r>
            <a:r>
              <a:rPr lang="fa-IR" sz="2800" dirty="0" smtClean="0">
                <a:cs typeface="B Nazanin" pitchFamily="2" charset="-78"/>
              </a:rPr>
              <a:t> آگاهی های لازم درباره ی خواسته ی خود.</a:t>
            </a:r>
          </a:p>
          <a:p>
            <a:pPr algn="r">
              <a:lnSpc>
                <a:spcPct val="150000"/>
              </a:lnSpc>
              <a:buNone/>
            </a:pPr>
            <a:r>
              <a:rPr lang="fa-IR" sz="2800" b="1" dirty="0" smtClean="0">
                <a:cs typeface="B Nazanin" pitchFamily="2" charset="-78"/>
              </a:rPr>
              <a:t>2- بخش دوم :  </a:t>
            </a:r>
            <a:r>
              <a:rPr lang="fa-IR" sz="2800" dirty="0" smtClean="0">
                <a:cs typeface="B Nazanin" pitchFamily="2" charset="-78"/>
              </a:rPr>
              <a:t>با عبارت 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itchFamily="2" charset="-78"/>
              </a:rPr>
              <a:t>« خواهشمند است » </a:t>
            </a:r>
            <a:r>
              <a:rPr lang="fa-IR" sz="2800" dirty="0" smtClean="0">
                <a:cs typeface="B Nazanin" pitchFamily="2" charset="-78"/>
              </a:rPr>
              <a:t>، خواسته ی خود را از اداره و یا مخاطب می خواهیم . </a:t>
            </a:r>
          </a:p>
          <a:p>
            <a:pPr algn="r">
              <a:lnSpc>
                <a:spcPct val="150000"/>
              </a:lnSpc>
              <a:buNone/>
            </a:pPr>
            <a:r>
              <a:rPr lang="fa-IR" sz="2800" dirty="0" smtClean="0">
                <a:latin typeface="Agency FB"/>
                <a:cs typeface="B Nazanin" pitchFamily="2" charset="-78"/>
              </a:rPr>
              <a:t> * بهتر است هر بخش در یک پاراگراف جداگانه باشد .</a:t>
            </a:r>
          </a:p>
          <a:p>
            <a:pPr algn="r">
              <a:lnSpc>
                <a:spcPct val="150000"/>
              </a:lnSpc>
              <a:buNone/>
            </a:pPr>
            <a:r>
              <a:rPr lang="fa-IR" sz="2800" dirty="0" smtClean="0">
                <a:latin typeface="Agency FB"/>
                <a:cs typeface="B Nazanin" pitchFamily="2" charset="-78"/>
              </a:rPr>
              <a:t> * معمولا نامه ها را از زبان  « سوم شخص » می نویسند چرا که هنگام خواندن ، نویسنده حضور ندارد و نامه به جای او توضیح می دهد .</a:t>
            </a:r>
            <a:endParaRPr lang="fa-IR" sz="2800" dirty="0" smtClean="0">
              <a:cs typeface="B Nazanin" pitchFamily="2" charset="-78"/>
            </a:endParaRP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5736" y="116632"/>
            <a:ext cx="4104456" cy="576064"/>
          </a:xfrm>
        </p:spPr>
        <p:txBody>
          <a:bodyPr>
            <a:normAutofit/>
          </a:bodyPr>
          <a:lstStyle/>
          <a:p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نمونه هایی برای مثال</a:t>
            </a:r>
            <a:endParaRPr lang="en-US" sz="2400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543346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   نوع اول : </a:t>
            </a:r>
            <a:r>
              <a:rPr lang="fa-IR" sz="1400" b="1" dirty="0" smtClean="0">
                <a:solidFill>
                  <a:schemeClr val="tx2"/>
                </a:solidFill>
                <a:cs typeface="B Nazanin" pitchFamily="2" charset="-78"/>
              </a:rPr>
              <a:t>( نامه های بار اول )  </a:t>
            </a:r>
            <a:r>
              <a:rPr lang="fa-IR" sz="2400" dirty="0" smtClean="0">
                <a:cs typeface="B Nazanin" pitchFamily="2" charset="-78"/>
              </a:rPr>
              <a:t>با سلام و احترام به اطلاع می رساند که اینجانب .....................کارمند آن اداره به دلیل مشکلات مالی ، نیاز به مبلغ ......................... ریال وام دارم . </a:t>
            </a:r>
            <a:r>
              <a:rPr lang="fa-IR" sz="2400" b="1" dirty="0" smtClean="0">
                <a:cs typeface="B Nazanin" pitchFamily="2" charset="-78"/>
              </a:rPr>
              <a:t>( بخش اول )</a:t>
            </a:r>
          </a:p>
          <a:p>
            <a:pPr algn="ctr">
              <a:buNone/>
            </a:pPr>
            <a:r>
              <a:rPr lang="fa-IR" sz="2400" b="1" dirty="0" smtClean="0">
                <a:cs typeface="B Nazanin" pitchFamily="2" charset="-78"/>
              </a:rPr>
              <a:t>   </a:t>
            </a:r>
            <a:r>
              <a:rPr lang="fa-IR" sz="2400" dirty="0" smtClean="0">
                <a:cs typeface="B Nazanin" pitchFamily="2" charset="-78"/>
              </a:rPr>
              <a:t>خواهشمند است در صورت امکان با درخواست بنده موافقت نمایید .</a:t>
            </a:r>
            <a:r>
              <a:rPr lang="fa-IR" sz="2400" b="1" dirty="0" smtClean="0">
                <a:cs typeface="B Nazanin" pitchFamily="2" charset="-78"/>
              </a:rPr>
              <a:t> ( بخش دوم )</a:t>
            </a:r>
          </a:p>
          <a:p>
            <a:pPr algn="ctr">
              <a:buNone/>
            </a:pPr>
            <a:r>
              <a:rPr lang="fa-IR" sz="2400" dirty="0" smtClean="0">
                <a:cs typeface="B Nazanin" pitchFamily="2" charset="-78"/>
              </a:rPr>
              <a:t> </a:t>
            </a:r>
          </a:p>
          <a:p>
            <a:pPr algn="ctr">
              <a:buNone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نوع دوم :</a:t>
            </a:r>
            <a:r>
              <a:rPr lang="fa-IR" sz="2400" dirty="0" smtClean="0">
                <a:cs typeface="B Nazanin" pitchFamily="2" charset="-78"/>
              </a:rPr>
              <a:t> </a:t>
            </a:r>
            <a:r>
              <a:rPr lang="fa-IR" sz="1400" b="1" dirty="0" smtClean="0">
                <a:solidFill>
                  <a:schemeClr val="tx2"/>
                </a:solidFill>
                <a:cs typeface="B Nazanin" pitchFamily="2" charset="-78"/>
              </a:rPr>
              <a:t>( در پاسخ به نامه )    </a:t>
            </a:r>
            <a:r>
              <a:rPr lang="fa-IR" sz="2400" dirty="0" smtClean="0">
                <a:cs typeface="B Nazanin" pitchFamily="2" charset="-78"/>
              </a:rPr>
              <a:t>با عرض سلام و ادب ، در پاسخ به نامه ی شماره ی 12568 ، اینجانب در روزهای یاد شده به دلیل بیماری در بیمارستان بستری بوده ام . </a:t>
            </a:r>
            <a:r>
              <a:rPr lang="fa-IR" sz="2400" b="1" dirty="0" smtClean="0">
                <a:cs typeface="B Nazanin" pitchFamily="2" charset="-78"/>
              </a:rPr>
              <a:t>( بخش اول )</a:t>
            </a:r>
          </a:p>
          <a:p>
            <a:pPr algn="ctr">
              <a:buNone/>
            </a:pPr>
            <a:r>
              <a:rPr lang="fa-IR" sz="2400" b="1" dirty="0" smtClean="0">
                <a:cs typeface="B Nazanin" pitchFamily="2" charset="-78"/>
              </a:rPr>
              <a:t>   </a:t>
            </a:r>
            <a:r>
              <a:rPr lang="fa-IR" sz="2400" dirty="0" smtClean="0">
                <a:cs typeface="B Nazanin" pitchFamily="2" charset="-78"/>
              </a:rPr>
              <a:t> خواهشمند است نسبت به موجه کردن غیبت بنده ، اقدام فرمایید.            </a:t>
            </a:r>
            <a:r>
              <a:rPr lang="fa-IR" sz="2400" b="1" dirty="0" smtClean="0">
                <a:cs typeface="B Nazanin" pitchFamily="2" charset="-78"/>
              </a:rPr>
              <a:t>( بخش دوم ) </a:t>
            </a:r>
          </a:p>
          <a:p>
            <a:pPr algn="ctr">
              <a:buNone/>
            </a:pPr>
            <a:endParaRPr lang="fa-IR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ctr">
              <a:buNone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نوع سوم : </a:t>
            </a:r>
            <a:r>
              <a:rPr lang="fa-IR" sz="1400" b="1" dirty="0" smtClean="0">
                <a:solidFill>
                  <a:schemeClr val="tx2"/>
                </a:solidFill>
                <a:cs typeface="B Nazanin" pitchFamily="2" charset="-78"/>
              </a:rPr>
              <a:t>( پیگیری نامه )      </a:t>
            </a:r>
            <a:r>
              <a:rPr lang="fa-IR" sz="2400" dirty="0" smtClean="0">
                <a:cs typeface="B Nazanin" pitchFamily="2" charset="-78"/>
              </a:rPr>
              <a:t>با عرض سلام و ادب ، پیرو نامه ی قبلی ، تا کنون هیچ گونه اقدامی درباره ی آسفالت خیابان ................. نشده است .                                 </a:t>
            </a:r>
            <a:r>
              <a:rPr lang="fa-IR" sz="2400" b="1" dirty="0" smtClean="0">
                <a:cs typeface="B Nazanin" pitchFamily="2" charset="-78"/>
              </a:rPr>
              <a:t>( بخش اول )</a:t>
            </a:r>
          </a:p>
          <a:p>
            <a:pPr algn="ctr">
              <a:buNone/>
            </a:pPr>
            <a:r>
              <a:rPr lang="fa-IR" sz="2400" dirty="0" smtClean="0">
                <a:cs typeface="B Nazanin" pitchFamily="2" charset="-78"/>
              </a:rPr>
              <a:t>    خواهشمند است ضمن پیگیری موضوع ، نتیجه را به اطلاع اهالی برسانید . </a:t>
            </a:r>
            <a:r>
              <a:rPr lang="fa-IR" sz="2400" b="1" dirty="0" smtClean="0">
                <a:cs typeface="B Nazanin" pitchFamily="2" charset="-78"/>
              </a:rPr>
              <a:t>( بخش دوم )</a:t>
            </a:r>
            <a:r>
              <a:rPr lang="fa-IR" sz="2400" dirty="0" smtClean="0">
                <a:cs typeface="B Nazanin" pitchFamily="2" charset="-78"/>
              </a:rPr>
              <a:t> </a:t>
            </a:r>
            <a:endParaRPr lang="en-US" sz="24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274638"/>
            <a:ext cx="5544616" cy="562074"/>
          </a:xfrm>
        </p:spPr>
        <p:txBody>
          <a:bodyPr>
            <a:normAutofit/>
          </a:bodyPr>
          <a:lstStyle/>
          <a:p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دسته بندی متن نامه </a:t>
            </a:r>
            <a:endParaRPr lang="en-US" sz="2400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5616624"/>
          </a:xfrm>
        </p:spPr>
        <p:txBody>
          <a:bodyPr>
            <a:normAutofit/>
          </a:bodyPr>
          <a:lstStyle/>
          <a:p>
            <a:pPr algn="r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گاهی نامه ی اداری طولانی است و به چند مورد کاری اشاره دارد ، برای همین کارها را 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دسته بندی می کنیم .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مثال :</a:t>
            </a:r>
          </a:p>
          <a:p>
            <a:pPr algn="r">
              <a:buNone/>
            </a:pPr>
            <a:r>
              <a:rPr lang="fa-IR" sz="2400" dirty="0" smtClean="0">
                <a:solidFill>
                  <a:srgbClr val="C00000"/>
                </a:solidFill>
                <a:cs typeface="B Nazanin" pitchFamily="2" charset="-78"/>
              </a:rPr>
              <a:t>    (  با سلام و احترام ، خواهشمند است در صورت امکان برای رفاه حال دانشجویان این واحد به موارد زیر توجه شود :</a:t>
            </a:r>
          </a:p>
          <a:p>
            <a:pPr algn="r">
              <a:buNone/>
            </a:pPr>
            <a:endParaRPr lang="fa-IR" sz="2400" dirty="0" smtClean="0">
              <a:solidFill>
                <a:srgbClr val="C00000"/>
              </a:solidFill>
              <a:cs typeface="B Nazanin" pitchFamily="2" charset="-78"/>
            </a:endParaRPr>
          </a:p>
          <a:p>
            <a:pPr algn="r">
              <a:buNone/>
            </a:pPr>
            <a:r>
              <a:rPr lang="fa-IR" sz="2400" dirty="0" smtClean="0">
                <a:solidFill>
                  <a:srgbClr val="C00000"/>
                </a:solidFill>
                <a:cs typeface="B Nazanin" pitchFamily="2" charset="-78"/>
              </a:rPr>
              <a:t> 1- پرداخت وام دانشجویی           </a:t>
            </a:r>
          </a:p>
          <a:p>
            <a:pPr algn="r">
              <a:buNone/>
            </a:pPr>
            <a:r>
              <a:rPr lang="fa-IR" sz="2400" dirty="0" smtClean="0">
                <a:solidFill>
                  <a:srgbClr val="C00000"/>
                </a:solidFill>
                <a:cs typeface="B Nazanin" pitchFamily="2" charset="-78"/>
              </a:rPr>
              <a:t> 2- ایجاد فضاهای مناسب تر آموزشی</a:t>
            </a:r>
          </a:p>
          <a:p>
            <a:pPr algn="r">
              <a:buNone/>
            </a:pPr>
            <a:r>
              <a:rPr lang="fa-IR" sz="2400" dirty="0" smtClean="0">
                <a:solidFill>
                  <a:srgbClr val="C00000"/>
                </a:solidFill>
                <a:cs typeface="B Nazanin" pitchFamily="2" charset="-78"/>
              </a:rPr>
              <a:t> 3- تکثیر رایگان جزوه های دانشجویی </a:t>
            </a:r>
          </a:p>
          <a:p>
            <a:pPr algn="r">
              <a:buNone/>
            </a:pPr>
            <a:r>
              <a:rPr lang="fa-IR" sz="2400" dirty="0" smtClean="0">
                <a:solidFill>
                  <a:srgbClr val="C00000"/>
                </a:solidFill>
                <a:cs typeface="B Nazanin" pitchFamily="2" charset="-78"/>
              </a:rPr>
              <a:t> 4- بهبود کیفیت غذاهای سلف سرویس دانشگاه</a:t>
            </a:r>
            <a:r>
              <a:rPr lang="fa-IR" sz="2400" dirty="0" smtClean="0">
                <a:solidFill>
                  <a:srgbClr val="0070C0"/>
                </a:solidFill>
                <a:cs typeface="B Nazanin" pitchFamily="2" charset="-78"/>
              </a:rPr>
              <a:t> </a:t>
            </a:r>
            <a:endParaRPr lang="en-US" sz="2400" dirty="0">
              <a:solidFill>
                <a:srgbClr val="0070C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مزایای دسته بندی متن نامه</a:t>
            </a:r>
            <a:endParaRPr lang="en-US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1- به نامه نظم ، هماهنگی و انسجام می دهد .</a:t>
            </a:r>
          </a:p>
          <a:p>
            <a:pPr algn="r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2- موارد مورد نظر را برجسته می کند و اهمیت آن ها را نشان می دهد.</a:t>
            </a:r>
          </a:p>
          <a:p>
            <a:pPr algn="r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3- با مخاطب ارتباط بهتری برقرار می کند .</a:t>
            </a:r>
          </a:p>
          <a:p>
            <a:pPr algn="r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4- نامه را متنوع می کند و از دراز گویی جلوگیری می شود . 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764705"/>
            <a:ext cx="4040188" cy="720080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نکاتی در مورد متن نامه</a:t>
            </a:r>
            <a:endParaRPr lang="en-US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556792"/>
            <a:ext cx="4040188" cy="4569371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fa-IR" sz="3200" dirty="0" smtClean="0">
                <a:cs typeface="B Nazanin" pitchFamily="2" charset="-78"/>
              </a:rPr>
              <a:t>1- تمام متن نامه نباید در یک جمله ی مرکب بیاید ، بلکه جمله ها باید کوتاه باشد .</a:t>
            </a:r>
          </a:p>
          <a:p>
            <a:pPr algn="r">
              <a:buNone/>
            </a:pPr>
            <a:r>
              <a:rPr lang="fa-IR" sz="3200" dirty="0" smtClean="0">
                <a:cs typeface="B Nazanin" pitchFamily="2" charset="-78"/>
              </a:rPr>
              <a:t>2- متن نامه نباید مبهم و کلی باشد ، به طوری که مخاطب نتواند پاسخی به آن ها بدهد و یا نداند به کدام مورد پاسخ بدهد .</a:t>
            </a:r>
            <a:endParaRPr lang="en-US" sz="3200" dirty="0">
              <a:cs typeface="B Nazanin" pitchFamily="2" charset="-78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764705"/>
            <a:ext cx="4041775" cy="720080"/>
          </a:xfrm>
        </p:spPr>
        <p:txBody>
          <a:bodyPr>
            <a:normAutofit fontScale="92500"/>
          </a:bodyPr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اعداد و حروف در دسته بندی متن نامه</a:t>
            </a:r>
            <a:endParaRPr lang="en-US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6016" y="1556792"/>
            <a:ext cx="4041775" cy="5301208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sz="2800" b="1" dirty="0" smtClean="0">
                <a:solidFill>
                  <a:srgbClr val="7030A0"/>
                </a:solidFill>
                <a:cs typeface="B Nazanin" pitchFamily="2" charset="-78"/>
              </a:rPr>
              <a:t>در دسته بندی مطالب متن     می توان هم از اعداد و هم از حروف استفاده کرد . در صورت استفاده از حروف بهتر است از حروف  ابتث ( ا – ب – ت – ث ) استفاده کنیم نه « ابجد » زیرا ترتیب ابجد مخصوص عربی است .</a:t>
            </a:r>
            <a:endParaRPr lang="en-US" sz="2800" b="1" dirty="0">
              <a:solidFill>
                <a:srgbClr val="7030A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chemeClr val="accent3"/>
                </a:solidFill>
                <a:cs typeface="B Nazanin" pitchFamily="2" charset="-78"/>
              </a:rPr>
              <a:t>پایانِ نامه</a:t>
            </a:r>
            <a:endParaRPr lang="en-US" dirty="0">
              <a:solidFill>
                <a:schemeClr val="accent3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آخرین واژه ها و جمله هایی است که متن نامه با آن تمام می شود و پس از آن امضا می آید.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پایانِ نامه را می توان سلیقه ای نوشت ، گاهی هم عبارت پایان نامه را نمی نویسند.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نمونه هایی برای عبارت پایانی :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*</a:t>
            </a:r>
            <a:r>
              <a:rPr lang="fa-IR" dirty="0" smtClean="0">
                <a:cs typeface="B Nazanin" pitchFamily="2" charset="-78"/>
              </a:rPr>
              <a:t> موفقیت و پیروزی شما را از خداوند خواستارم.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*</a:t>
            </a:r>
            <a:r>
              <a:rPr lang="fa-IR" dirty="0" smtClean="0">
                <a:cs typeface="B Nazanin" pitchFamily="2" charset="-78"/>
              </a:rPr>
              <a:t>  خواهشمندم اینجانب را از نتیجه ی کار آگاه فرمایید .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*</a:t>
            </a:r>
            <a:r>
              <a:rPr lang="fa-IR" dirty="0" smtClean="0">
                <a:cs typeface="B Nazanin" pitchFamily="2" charset="-78"/>
              </a:rPr>
              <a:t>  من به قضاوت شما ایمان دارم . 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*</a:t>
            </a:r>
            <a:r>
              <a:rPr lang="fa-IR" dirty="0" smtClean="0">
                <a:cs typeface="B Nazanin" pitchFamily="2" charset="-78"/>
              </a:rPr>
              <a:t> و ...............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864" y="404664"/>
            <a:ext cx="2304256" cy="504056"/>
          </a:xfrm>
        </p:spPr>
        <p:txBody>
          <a:bodyPr>
            <a:normAutofit fontScale="90000"/>
          </a:bodyPr>
          <a:lstStyle/>
          <a:p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امضای نامه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70000" lnSpcReduction="20000"/>
          </a:bodyPr>
          <a:lstStyle/>
          <a:p>
            <a:pPr algn="r">
              <a:lnSpc>
                <a:spcPct val="170000"/>
              </a:lnSpc>
              <a:buNone/>
            </a:pPr>
            <a:r>
              <a:rPr lang="fa-IR" dirty="0" smtClean="0">
                <a:cs typeface="B Nazanin" pitchFamily="2" charset="-78"/>
              </a:rPr>
              <a:t> </a:t>
            </a:r>
            <a:r>
              <a:rPr lang="fa-IR" b="1" dirty="0" smtClean="0">
                <a:cs typeface="B Nazanin" pitchFamily="2" charset="-78"/>
              </a:rPr>
              <a:t>رکن اساسی هر نامه است که بدون آن نامه سندیّت ندارد و مسئولیت نهایی هر نامه ، با امضا کننده است . مشخصات امضا کننده عبارت است از : نام و نام خانوادگی در سطر اول و عنوان سازمانی وی در سطر دوم و گاهی جای این دو عوض می شود</a:t>
            </a:r>
            <a:r>
              <a:rPr lang="fa-IR" dirty="0" smtClean="0">
                <a:cs typeface="B Nazanin" pitchFamily="2" charset="-78"/>
              </a:rPr>
              <a:t> . </a:t>
            </a:r>
          </a:p>
          <a:p>
            <a:pPr algn="r">
              <a:lnSpc>
                <a:spcPct val="120000"/>
              </a:lnSpc>
              <a:buNone/>
            </a:pPr>
            <a:r>
              <a:rPr lang="fa-IR" dirty="0" smtClean="0">
                <a:cs typeface="B Nazanin" pitchFamily="2" charset="-78"/>
              </a:rPr>
              <a:t>                                                   </a:t>
            </a:r>
          </a:p>
          <a:p>
            <a:pPr algn="r">
              <a:lnSpc>
                <a:spcPct val="120000"/>
              </a:lnSpc>
              <a:buNone/>
            </a:pPr>
            <a:r>
              <a:rPr lang="fa-IR" dirty="0" smtClean="0">
                <a:cs typeface="B Nazanin" pitchFamily="2" charset="-78"/>
              </a:rPr>
              <a:t>                                               </a:t>
            </a:r>
          </a:p>
          <a:p>
            <a:pPr algn="r">
              <a:lnSpc>
                <a:spcPct val="120000"/>
              </a:lnSpc>
              <a:buNone/>
            </a:pPr>
            <a:r>
              <a:rPr lang="fa-IR" dirty="0" smtClean="0">
                <a:cs typeface="B Nazanin" pitchFamily="2" charset="-78"/>
              </a:rPr>
              <a:t>                                                                    </a:t>
            </a:r>
            <a:r>
              <a:rPr lang="fa-IR" b="1" dirty="0" smtClean="0">
                <a:solidFill>
                  <a:srgbClr val="7030A0"/>
                </a:solidFill>
                <a:cs typeface="B Nazanin" pitchFamily="2" charset="-78"/>
              </a:rPr>
              <a:t>معاون پژوهشی دانشگاه                                                                                                          </a:t>
            </a:r>
            <a:r>
              <a:rPr lang="fa-IR" b="1" dirty="0" smtClean="0">
                <a:solidFill>
                  <a:schemeClr val="bg1"/>
                </a:solidFill>
                <a:cs typeface="B Nazanin" pitchFamily="2" charset="-78"/>
              </a:rPr>
              <a:t>ع</a:t>
            </a:r>
            <a:r>
              <a:rPr lang="fa-IR" b="1" dirty="0" smtClean="0">
                <a:solidFill>
                  <a:srgbClr val="7030A0"/>
                </a:solidFill>
                <a:cs typeface="B Nazanin" pitchFamily="2" charset="-78"/>
              </a:rPr>
              <a:t>                                                                                    علی علوی                    </a:t>
            </a:r>
            <a:r>
              <a:rPr lang="en-US" b="1" dirty="0" smtClean="0">
                <a:solidFill>
                  <a:srgbClr val="7030A0"/>
                </a:solidFill>
                <a:cs typeface="B Nazanin" pitchFamily="2" charset="-78"/>
              </a:rPr>
              <a:t>     </a:t>
            </a:r>
            <a:endParaRPr lang="fa-IR" b="1" dirty="0" smtClean="0">
              <a:solidFill>
                <a:srgbClr val="7030A0"/>
              </a:solidFill>
              <a:cs typeface="B Nazanin" pitchFamily="2" charset="-78"/>
            </a:endParaRPr>
          </a:p>
          <a:p>
            <a:pPr algn="r">
              <a:lnSpc>
                <a:spcPct val="120000"/>
              </a:lnSpc>
              <a:buNone/>
            </a:pPr>
            <a:r>
              <a:rPr lang="fa-IR" dirty="0" smtClean="0">
                <a:cs typeface="B Nazanin" pitchFamily="2" charset="-78"/>
              </a:rPr>
              <a:t>                                                                                            </a:t>
            </a:r>
          </a:p>
          <a:p>
            <a:pPr algn="r">
              <a:lnSpc>
                <a:spcPct val="120000"/>
              </a:lnSpc>
              <a:buNone/>
            </a:pPr>
            <a:r>
              <a:rPr lang="fa-IR" dirty="0" smtClean="0">
                <a:cs typeface="B Nazanin" pitchFamily="2" charset="-78"/>
              </a:rPr>
              <a:t>                                </a:t>
            </a: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علی علوی</a:t>
            </a:r>
          </a:p>
          <a:p>
            <a:pPr algn="r">
              <a:buNone/>
            </a:pP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                                                                                          </a:t>
            </a:r>
          </a:p>
          <a:p>
            <a:pPr algn="r">
              <a:buNone/>
            </a:pPr>
            <a:r>
              <a:rPr lang="fa-IR" b="1" dirty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                       معاون پژوهشی دانشگاه                             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solidFill>
                  <a:srgbClr val="FF0000"/>
                </a:solidFill>
                <a:cs typeface="B Nazanin" pitchFamily="2" charset="-78"/>
              </a:rPr>
              <a:t>نکاتی مهم درباره ی مهر و امضای نامه</a:t>
            </a:r>
            <a:endParaRPr lang="en-US" sz="2800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445624" cy="5616624"/>
          </a:xfrm>
        </p:spPr>
        <p:txBody>
          <a:bodyPr>
            <a:noAutofit/>
          </a:bodyPr>
          <a:lstStyle/>
          <a:p>
            <a:pPr algn="r">
              <a:lnSpc>
                <a:spcPct val="150000"/>
              </a:lnSpc>
              <a:buNone/>
            </a:pPr>
            <a:r>
              <a:rPr lang="fa-IR" sz="2400" dirty="0" smtClean="0">
                <a:cs typeface="B Nazanin" pitchFamily="2" charset="-78"/>
              </a:rPr>
              <a:t>1- ارزش و اعتبار نامه به امضای آن است و نامه ی بدون امضا نباید از اداره خارج شود .</a:t>
            </a:r>
          </a:p>
          <a:p>
            <a:pPr algn="r">
              <a:lnSpc>
                <a:spcPct val="150000"/>
              </a:lnSpc>
              <a:buNone/>
            </a:pPr>
            <a:r>
              <a:rPr lang="fa-IR" sz="2400" dirty="0" smtClean="0">
                <a:cs typeface="B Nazanin" pitchFamily="2" charset="-78"/>
              </a:rPr>
              <a:t>2- نامه ی اداری را باید بالاترین مقام اداری امضا کند و در غیاب او کسی که حق امضا دارد .</a:t>
            </a:r>
          </a:p>
          <a:p>
            <a:pPr algn="r">
              <a:lnSpc>
                <a:spcPct val="150000"/>
              </a:lnSpc>
              <a:buNone/>
            </a:pPr>
            <a:r>
              <a:rPr lang="fa-IR" sz="2400" dirty="0" smtClean="0">
                <a:cs typeface="B Nazanin" pitchFamily="2" charset="-78"/>
              </a:rPr>
              <a:t>3- محل امضا بعد از جمله های پایانی و در سمت چپ قرار دارد .</a:t>
            </a:r>
          </a:p>
          <a:p>
            <a:pPr algn="r">
              <a:lnSpc>
                <a:spcPct val="150000"/>
              </a:lnSpc>
              <a:buNone/>
            </a:pPr>
            <a:r>
              <a:rPr lang="fa-IR" sz="2400" dirty="0" smtClean="0">
                <a:cs typeface="B Nazanin" pitchFamily="2" charset="-78"/>
              </a:rPr>
              <a:t>4- آوردن القابی مانند : دکتر ، مهندس ، حجت الاسلام و ... قبل از نام خانوادگی نادرست است .</a:t>
            </a:r>
          </a:p>
          <a:p>
            <a:pPr algn="r">
              <a:lnSpc>
                <a:spcPct val="150000"/>
              </a:lnSpc>
              <a:buNone/>
            </a:pPr>
            <a:r>
              <a:rPr lang="fa-IR" sz="2400" dirty="0" smtClean="0">
                <a:cs typeface="B Nazanin" pitchFamily="2" charset="-78"/>
              </a:rPr>
              <a:t>5- نامه های یک مسئول به زیر دستان خود نیاز به مُهر ندارد اما نامه هایی که از اداره خارج می شود باید مُهر داشته باشد .</a:t>
            </a:r>
          </a:p>
          <a:p>
            <a:pPr algn="r">
              <a:lnSpc>
                <a:spcPct val="150000"/>
              </a:lnSpc>
              <a:buNone/>
            </a:pPr>
            <a:r>
              <a:rPr lang="fa-IR" sz="2400" dirty="0" smtClean="0">
                <a:cs typeface="B Nazanin" pitchFamily="2" charset="-78"/>
              </a:rPr>
              <a:t>6- مُهر باید روی نام و نام خانوادگی را نپوشاند .</a:t>
            </a:r>
          </a:p>
          <a:p>
            <a:pPr algn="r">
              <a:lnSpc>
                <a:spcPct val="150000"/>
              </a:lnSpc>
              <a:buNone/>
            </a:pPr>
            <a:r>
              <a:rPr lang="fa-IR" sz="2400" dirty="0" smtClean="0">
                <a:cs typeface="B Nazanin" pitchFamily="2" charset="-78"/>
              </a:rPr>
              <a:t>  </a:t>
            </a:r>
            <a:endParaRPr lang="en-US" sz="24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رونوشتِ نامه</a:t>
            </a:r>
            <a:endParaRPr lang="en-US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 برای آگاهی یا اقدام افرادی که به جز گیرنده باید از نامه اطلاع داشته باشند ، فرستاده می شود .</a:t>
            </a:r>
          </a:p>
          <a:p>
            <a:pPr>
              <a:lnSpc>
                <a:spcPct val="200000"/>
              </a:lnSpc>
              <a:buNone/>
            </a:pPr>
            <a:r>
              <a:rPr lang="fa-IR" dirty="0" smtClean="0">
                <a:cs typeface="B Nazanin" pitchFamily="2" charset="-78"/>
              </a:rPr>
              <a:t> </a:t>
            </a:r>
            <a:r>
              <a:rPr lang="fa-IR" b="1" dirty="0" smtClean="0">
                <a:solidFill>
                  <a:srgbClr val="0070C0"/>
                </a:solidFill>
                <a:cs typeface="B Nazanin" pitchFamily="2" charset="-78"/>
              </a:rPr>
              <a:t>گیرندگان رونوشت </a:t>
            </a:r>
            <a:r>
              <a:rPr lang="fa-IR" dirty="0" smtClean="0">
                <a:cs typeface="B Nazanin" pitchFamily="2" charset="-78"/>
              </a:rPr>
              <a:t>با عبارت « </a:t>
            </a:r>
            <a:r>
              <a:rPr lang="fa-IR" b="1" u="sng" dirty="0" smtClean="0">
                <a:solidFill>
                  <a:srgbClr val="00B050"/>
                </a:solidFill>
                <a:cs typeface="B Nazanin" pitchFamily="2" charset="-78"/>
              </a:rPr>
              <a:t>رونوشت به </a:t>
            </a:r>
            <a:r>
              <a:rPr lang="fa-IR" dirty="0" smtClean="0">
                <a:cs typeface="B Nazanin" pitchFamily="2" charset="-78"/>
              </a:rPr>
              <a:t>» مشخص می شود</a:t>
            </a:r>
          </a:p>
          <a:p>
            <a:pPr algn="r">
              <a:lnSpc>
                <a:spcPct val="200000"/>
              </a:lnSpc>
              <a:buNone/>
            </a:pPr>
            <a:endParaRPr lang="en-US" dirty="0" smtClean="0">
              <a:cs typeface="B Nazanin" pitchFamily="2" charset="-78"/>
            </a:endParaRPr>
          </a:p>
          <a:p>
            <a:pPr>
              <a:lnSpc>
                <a:spcPct val="200000"/>
              </a:lnSpc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اندازه و ابعاد نامه های اداری</a:t>
            </a:r>
            <a:endParaRPr lang="en-US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4525963"/>
          </a:xfrm>
        </p:spPr>
        <p:txBody>
          <a:bodyPr>
            <a:normAutofit/>
          </a:bodyPr>
          <a:lstStyle/>
          <a:p>
            <a:pPr algn="ctr"/>
            <a:r>
              <a:rPr lang="fa-IR" sz="2400" dirty="0" smtClean="0">
                <a:cs typeface="B Nazanin" pitchFamily="2" charset="-78"/>
              </a:rPr>
              <a:t> از سال 1346 </a:t>
            </a:r>
            <a:r>
              <a:rPr lang="fa-IR" sz="2400" b="1" u="sng" dirty="0" smtClean="0">
                <a:solidFill>
                  <a:srgbClr val="0070C0"/>
                </a:solidFill>
                <a:cs typeface="B Nazanin" pitchFamily="2" charset="-78"/>
              </a:rPr>
              <a:t>اندازه و ابعاد نامه های اداری </a:t>
            </a:r>
            <a:r>
              <a:rPr lang="fa-IR" sz="2400" dirty="0" smtClean="0">
                <a:cs typeface="B Nazanin" pitchFamily="2" charset="-78"/>
              </a:rPr>
              <a:t>در دو قطع به شرح زیر استاندارد گردید:</a:t>
            </a:r>
          </a:p>
          <a:p>
            <a:pPr algn="r"/>
            <a:r>
              <a:rPr lang="fa-IR" sz="2400" dirty="0"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           - قطع بزرگ    210  ×  297    میلی متر</a:t>
            </a:r>
          </a:p>
          <a:p>
            <a:pPr algn="r"/>
            <a:r>
              <a:rPr lang="fa-IR" sz="2400" dirty="0" smtClean="0">
                <a:cs typeface="B Nazanin" pitchFamily="2" charset="-78"/>
              </a:rPr>
              <a:t>            - قطع کوچک   148 × 210     میلی متر</a:t>
            </a:r>
          </a:p>
          <a:p>
            <a:pPr algn="ctr"/>
            <a:endParaRPr lang="fa-IR" sz="2400" dirty="0">
              <a:cs typeface="B Nazanin" pitchFamily="2" charset="-78"/>
            </a:endParaRPr>
          </a:p>
          <a:p>
            <a:pPr algn="r"/>
            <a:r>
              <a:rPr lang="fa-IR" sz="2400" dirty="0" smtClean="0">
                <a:cs typeface="B Nazanin" pitchFamily="2" charset="-78"/>
              </a:rPr>
              <a:t>نحوه ی </a:t>
            </a:r>
            <a:r>
              <a:rPr lang="fa-IR" sz="2400" b="1" dirty="0" smtClean="0">
                <a:solidFill>
                  <a:srgbClr val="0070C0"/>
                </a:solidFill>
                <a:cs typeface="B Nazanin" pitchFamily="2" charset="-78"/>
              </a:rPr>
              <a:t>انتخاب کاغذ </a:t>
            </a:r>
            <a:r>
              <a:rPr lang="fa-IR" sz="2400" dirty="0" smtClean="0">
                <a:cs typeface="B Nazanin" pitchFamily="2" charset="-78"/>
              </a:rPr>
              <a:t>برای مکاتبات اداری به این شرح است :</a:t>
            </a:r>
          </a:p>
          <a:p>
            <a:pPr algn="ctr">
              <a:buNone/>
            </a:pPr>
            <a:r>
              <a:rPr lang="fa-IR" sz="2400" dirty="0" smtClean="0">
                <a:cs typeface="B Nazanin" pitchFamily="2" charset="-78"/>
              </a:rPr>
              <a:t> قطع </a:t>
            </a:r>
            <a:r>
              <a:rPr lang="fa-IR" sz="2800" b="1" dirty="0" smtClean="0">
                <a:cs typeface="B Nazanin" pitchFamily="2" charset="-78"/>
              </a:rPr>
              <a:t>4آ</a:t>
            </a:r>
            <a:r>
              <a:rPr lang="fa-IR" sz="2400" dirty="0" smtClean="0">
                <a:cs typeface="B Nazanin" pitchFamily="2" charset="-78"/>
              </a:rPr>
              <a:t> - به اندازه ی  210 × 297  میلی متر برای نامه هایی با </a:t>
            </a:r>
            <a:r>
              <a:rPr lang="fa-IR" sz="2400" b="1" u="sng" dirty="0" smtClean="0">
                <a:cs typeface="B Nazanin" pitchFamily="2" charset="-78"/>
              </a:rPr>
              <a:t>بیشتر از 5 سطر</a:t>
            </a:r>
          </a:p>
          <a:p>
            <a:pPr algn="ctr">
              <a:buNone/>
            </a:pPr>
            <a:r>
              <a:rPr lang="fa-IR" sz="2400" dirty="0" smtClean="0">
                <a:cs typeface="B Nazanin" pitchFamily="2" charset="-78"/>
              </a:rPr>
              <a:t> قطع </a:t>
            </a:r>
            <a:r>
              <a:rPr lang="fa-IR" sz="2800" b="1" dirty="0" smtClean="0">
                <a:cs typeface="B Nazanin" pitchFamily="2" charset="-78"/>
              </a:rPr>
              <a:t>5آ</a:t>
            </a:r>
            <a:r>
              <a:rPr lang="fa-IR" sz="2400" dirty="0" smtClean="0">
                <a:cs typeface="B Nazanin" pitchFamily="2" charset="-78"/>
              </a:rPr>
              <a:t> – به اندازه ی 148 × 210  میلی متر  برای نامه هایی با </a:t>
            </a:r>
            <a:r>
              <a:rPr lang="fa-IR" sz="2400" b="1" u="sng" dirty="0" smtClean="0">
                <a:cs typeface="B Nazanin" pitchFamily="2" charset="-78"/>
              </a:rPr>
              <a:t>کمتر از 5  سطر</a:t>
            </a:r>
            <a:endParaRPr lang="en-US" sz="2400" b="1" u="sng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992888" cy="6322714"/>
          </a:xfrm>
        </p:spPr>
        <p:txBody>
          <a:bodyPr>
            <a:normAutofit/>
          </a:bodyPr>
          <a:lstStyle/>
          <a:p>
            <a:pPr algn="r"/>
            <a:r>
              <a:rPr lang="en-US" sz="900" dirty="0" smtClean="0">
                <a:latin typeface="2  Nazanin"/>
              </a:rPr>
              <a:t>                                                           </a:t>
            </a:r>
            <a:r>
              <a:rPr lang="fa-IR" sz="900" dirty="0" smtClean="0">
                <a:latin typeface="2  Nazanin"/>
              </a:rPr>
              <a:t>جمهوری اسلامی ایران                                                                                                                                                                               شماره : ...........</a:t>
            </a:r>
            <a:r>
              <a:rPr lang="en-US" sz="900" dirty="0" smtClean="0">
                <a:latin typeface="2  Nazanin"/>
              </a:rPr>
              <a:t>    </a:t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     وزارت ...........................                                                                                                                                                                           تاریخ : ....................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                                                                                                                                                                                                                    پیوست : ..................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 </a:t>
            </a:r>
            <a:r>
              <a:rPr lang="fa-IR" sz="900" dirty="0" smtClean="0">
                <a:solidFill>
                  <a:srgbClr val="C00000"/>
                </a:solidFill>
                <a:latin typeface="2  Nazanin"/>
              </a:rPr>
              <a:t>                                                                                              ( ســـــــر لوحـه )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==========================================================================================================</a:t>
            </a:r>
            <a:br>
              <a:rPr lang="fa-IR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به : .....................................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از : ......................................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موضوع : ...........................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                                                                                                                     </a:t>
            </a:r>
            <a:r>
              <a:rPr lang="fa-IR" sz="900" dirty="0" smtClean="0">
                <a:solidFill>
                  <a:srgbClr val="C00000"/>
                </a:solidFill>
                <a:latin typeface="2  Nazanin"/>
              </a:rPr>
              <a:t>( عنــــــــــاوین )   </a:t>
            </a:r>
            <a:r>
              <a:rPr lang="fa-IR" sz="900" dirty="0" smtClean="0">
                <a:latin typeface="2  Nazanin"/>
              </a:rPr>
              <a:t>  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==========================================================================================================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                                                                          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fa-IR" sz="900" dirty="0" smtClean="0">
                <a:solidFill>
                  <a:srgbClr val="C00000"/>
                </a:solidFill>
                <a:latin typeface="2  Nazanin"/>
              </a:rPr>
              <a:t>متــــــــــــــــــــــــــــــــــــــــــــــــــــــــــــــــــــــــــن.</a:t>
            </a:r>
            <a:r>
              <a:rPr lang="fa-IR" sz="900" dirty="0" smtClean="0">
                <a:latin typeface="2  Nazanin"/>
              </a:rPr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==========================================================================================================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                                                                                                               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                                                                                                                                                                                                                     ا</a:t>
            </a:r>
            <a:r>
              <a:rPr lang="fa-IR" sz="900" dirty="0" smtClean="0">
                <a:solidFill>
                  <a:srgbClr val="C00000"/>
                </a:solidFill>
                <a:latin typeface="2  Nazanin"/>
              </a:rPr>
              <a:t>مضـــــا 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                                                                                                                                                                                                              ............................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                                                                                                                                                                                                     .............................................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                                                                                =========================================================================================================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رونوشت : 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----------------------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----------------------                                                                                    </a:t>
            </a:r>
            <a:r>
              <a:rPr lang="fa-IR" sz="900" dirty="0" smtClean="0">
                <a:solidFill>
                  <a:srgbClr val="C00000"/>
                </a:solidFill>
                <a:latin typeface="2  Nazanin"/>
              </a:rPr>
              <a:t>گیرندگان رونوشت 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fa-IR" sz="900" dirty="0" smtClean="0">
                <a:latin typeface="2  Nazanin"/>
              </a:rPr>
              <a:t>----------------------              </a:t>
            </a:r>
            <a:r>
              <a:rPr lang="en-US" sz="900" dirty="0" smtClean="0">
                <a:latin typeface="2  Nazanin"/>
              </a:rPr>
              <a:t/>
            </a:r>
            <a:br>
              <a:rPr lang="en-US" sz="900" dirty="0" smtClean="0">
                <a:latin typeface="2  Nazanin"/>
              </a:rPr>
            </a:br>
            <a:r>
              <a:rPr lang="en-US" sz="900" dirty="0" smtClean="0">
                <a:latin typeface="2  Nazanin"/>
              </a:rPr>
              <a:t> </a:t>
            </a:r>
            <a:br>
              <a:rPr lang="en-US" sz="900" dirty="0" smtClean="0">
                <a:latin typeface="2  Nazanin"/>
              </a:rPr>
            </a:b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cs typeface="B Nazanin" pitchFamily="2" charset="-78"/>
              </a:rPr>
              <a:t>1- به عنوان یک دانشجو ، ازمعاون مالی دانشگاه ، درخواست وام دانشجویی </a:t>
            </a:r>
            <a:br>
              <a:rPr lang="fa-IR" sz="2800" dirty="0" smtClean="0">
                <a:cs typeface="B Nazanin" pitchFamily="2" charset="-78"/>
              </a:rPr>
            </a:br>
            <a:r>
              <a:rPr lang="fa-IR" sz="2800" dirty="0" smtClean="0">
                <a:cs typeface="B Nazanin" pitchFamily="2" charset="-78"/>
              </a:rPr>
              <a:t>نمایید .</a:t>
            </a:r>
            <a:br>
              <a:rPr lang="fa-IR" sz="2800" dirty="0" smtClean="0">
                <a:cs typeface="B Nazanin" pitchFamily="2" charset="-78"/>
              </a:rPr>
            </a:br>
            <a:r>
              <a:rPr lang="fa-IR" sz="2800" dirty="0" smtClean="0">
                <a:cs typeface="B Nazanin" pitchFamily="2" charset="-78"/>
              </a:rPr>
              <a:t/>
            </a:r>
            <a:br>
              <a:rPr lang="fa-IR" sz="2800" dirty="0" smtClean="0">
                <a:cs typeface="B Nazanin" pitchFamily="2" charset="-78"/>
              </a:rPr>
            </a:br>
            <a:r>
              <a:rPr lang="fa-IR" sz="2800" dirty="0" smtClean="0">
                <a:cs typeface="B Nazanin" pitchFamily="2" charset="-78"/>
              </a:rPr>
              <a:t>2- به عنوان معاون مالی دانشگاه ، به نامه ی درخواست وام ، پاسخ دهید .</a:t>
            </a:r>
            <a:br>
              <a:rPr lang="fa-IR" sz="2800" dirty="0" smtClean="0">
                <a:cs typeface="B Nazanin" pitchFamily="2" charset="-78"/>
              </a:rPr>
            </a:br>
            <a:r>
              <a:rPr lang="fa-IR" sz="2800" dirty="0" smtClean="0">
                <a:cs typeface="B Nazanin" pitchFamily="2" charset="-78"/>
              </a:rPr>
              <a:t/>
            </a:r>
            <a:br>
              <a:rPr lang="fa-IR" sz="2800" dirty="0" smtClean="0">
                <a:cs typeface="B Nazanin" pitchFamily="2" charset="-78"/>
              </a:rPr>
            </a:br>
            <a:r>
              <a:rPr lang="fa-IR" sz="2800" dirty="0" smtClean="0">
                <a:cs typeface="B Nazanin" pitchFamily="2" charset="-78"/>
              </a:rPr>
              <a:t>3- به عنوان دانشجو ، پیگیر نامه ی درخواست وام خود شوید 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6394722"/>
          </a:xfrm>
        </p:spPr>
        <p:txBody>
          <a:bodyPr>
            <a:noAutofit/>
          </a:bodyPr>
          <a:lstStyle/>
          <a:p>
            <a:pPr algn="r">
              <a:lnSpc>
                <a:spcPct val="150000"/>
              </a:lnSpc>
            </a:pPr>
            <a:r>
              <a:rPr lang="fa-IR" sz="2400" dirty="0" smtClean="0">
                <a:cs typeface="B Nazanin" pitchFamily="2" charset="-78"/>
              </a:rPr>
              <a:t>                                                </a:t>
            </a:r>
            <a:br>
              <a:rPr lang="fa-IR" sz="2400" dirty="0" smtClean="0">
                <a:cs typeface="B Nazanin" pitchFamily="2" charset="-78"/>
              </a:rPr>
            </a:br>
            <a:r>
              <a:rPr lang="fa-IR" sz="2400" dirty="0" smtClean="0">
                <a:cs typeface="B Nazanin" pitchFamily="2" charset="-78"/>
              </a:rPr>
              <a:t>                                                 به نام خدا</a:t>
            </a:r>
            <a:br>
              <a:rPr lang="fa-IR" sz="2400" dirty="0" smtClean="0">
                <a:cs typeface="B Nazanin" pitchFamily="2" charset="-78"/>
              </a:rPr>
            </a:br>
            <a:r>
              <a:rPr lang="fa-IR" sz="2400" dirty="0" smtClean="0">
                <a:cs typeface="B Nazanin" pitchFamily="2" charset="-78"/>
              </a:rPr>
              <a:t>                                                                                                </a:t>
            </a:r>
            <a:br>
              <a:rPr lang="fa-IR" sz="2400" dirty="0" smtClean="0">
                <a:cs typeface="B Nazanin" pitchFamily="2" charset="-78"/>
              </a:rPr>
            </a:br>
            <a:r>
              <a:rPr lang="fa-IR" sz="2400" dirty="0" smtClean="0">
                <a:cs typeface="B Nazanin" pitchFamily="2" charset="-78"/>
              </a:rPr>
              <a:t>رییس محترم دانشگاه جامع علمی – کاربردی واحد کیش                                    </a:t>
            </a:r>
            <a:br>
              <a:rPr lang="fa-IR" sz="2400" dirty="0" smtClean="0">
                <a:cs typeface="B Nazanin" pitchFamily="2" charset="-78"/>
              </a:rPr>
            </a:br>
            <a:r>
              <a:rPr lang="fa-IR" sz="2400" dirty="0" smtClean="0">
                <a:cs typeface="B Nazanin" pitchFamily="2" charset="-78"/>
              </a:rPr>
              <a:t>       با سلام و احترام </a:t>
            </a:r>
            <a:br>
              <a:rPr lang="fa-IR" sz="2400" dirty="0" smtClean="0">
                <a:cs typeface="B Nazanin" pitchFamily="2" charset="-78"/>
              </a:rPr>
            </a:br>
            <a:r>
              <a:rPr lang="fa-IR" sz="2400" dirty="0" smtClean="0">
                <a:cs typeface="B Nazanin" pitchFamily="2" charset="-78"/>
              </a:rPr>
              <a:t>          به عرض می رساند ، اینجانب علی علی آبادی ، دانشجوی ترم 3 حسابداری به شماره ی دانشجـویی 915896854 به دلیل مشکل اقتصـادی و عدم توانایی پرداخت شهریه ، نیاز مبرم به وام دانشجویی دارم .</a:t>
            </a:r>
            <a:br>
              <a:rPr lang="fa-IR" sz="2400" dirty="0" smtClean="0">
                <a:cs typeface="B Nazanin" pitchFamily="2" charset="-78"/>
              </a:rPr>
            </a:br>
            <a:r>
              <a:rPr lang="fa-IR" sz="2400" dirty="0" smtClean="0">
                <a:cs typeface="B Nazanin" pitchFamily="2" charset="-78"/>
              </a:rPr>
              <a:t>       خواهشمند است ، در صورت امکان با درخواست بنده موافقت نمایید . پیشاپیش از لطف و توجه حضرتعالی ، کمال تشکر را دارم .</a:t>
            </a:r>
            <a:br>
              <a:rPr lang="fa-IR" sz="2400" dirty="0" smtClean="0">
                <a:cs typeface="B Nazanin" pitchFamily="2" charset="-78"/>
              </a:rPr>
            </a:br>
            <a:r>
              <a:rPr lang="fa-IR" sz="2400" dirty="0" smtClean="0">
                <a:cs typeface="B Nazanin" pitchFamily="2" charset="-78"/>
              </a:rPr>
              <a:t>                                                                                      علی علی آبادی</a:t>
            </a:r>
            <a:br>
              <a:rPr lang="fa-IR" sz="2400" dirty="0" smtClean="0">
                <a:cs typeface="B Nazanin" pitchFamily="2" charset="-78"/>
              </a:rPr>
            </a:br>
            <a:r>
              <a:rPr lang="fa-IR" sz="2400" dirty="0" smtClean="0">
                <a:cs typeface="B Nazanin" pitchFamily="2" charset="-78"/>
              </a:rPr>
              <a:t>                                                                                        1392/2/4    </a:t>
            </a:r>
            <a:br>
              <a:rPr lang="fa-IR" sz="2400" dirty="0" smtClean="0">
                <a:cs typeface="B Nazanin" pitchFamily="2" charset="-78"/>
              </a:rPr>
            </a:br>
            <a:r>
              <a:rPr lang="fa-IR" sz="2400" dirty="0" smtClean="0">
                <a:cs typeface="B Nazanin" pitchFamily="2" charset="-78"/>
              </a:rPr>
              <a:t/>
            </a:r>
            <a:br>
              <a:rPr lang="fa-IR" sz="2400" dirty="0" smtClean="0">
                <a:cs typeface="B Nazanin" pitchFamily="2" charset="-78"/>
              </a:rPr>
            </a:b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 fontScale="90000"/>
          </a:bodyPr>
          <a:lstStyle/>
          <a:p>
            <a:pPr algn="r"/>
            <a:r>
              <a:rPr lang="fa-IR" sz="1200" dirty="0" smtClean="0">
                <a:cs typeface="B Nazanin" pitchFamily="2" charset="-78"/>
              </a:rPr>
              <a:t>       </a:t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/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> </a:t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/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/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>            جمهوری اسلامی ایران                                                                                                                                                        شماره :  الف /1895   </a:t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>      وزارت علوم ، تحقیقات و فناوری                                                                                                                                                  تاریـخ :   1393/2/4                                                                                                                        :</a:t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>مرکز آموزش عالی علمی _ کاربردی کیش                                                                                                                                            پیوست :   ندارد </a:t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>   </a:t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>  </a:t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>            </a:t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/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/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/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>              </a:t>
            </a:r>
            <a:r>
              <a:rPr lang="fa-IR" sz="1800" dirty="0" smtClean="0">
                <a:cs typeface="B Nazanin" pitchFamily="2" charset="-78"/>
              </a:rPr>
              <a:t>دانشجوی محترم ، جناب آقای علی علی آبادی</a:t>
            </a:r>
            <a:br>
              <a:rPr lang="fa-IR" sz="1800" dirty="0" smtClean="0">
                <a:cs typeface="B Nazanin" pitchFamily="2" charset="-78"/>
              </a:rPr>
            </a:br>
            <a:r>
              <a:rPr lang="fa-IR" sz="1800" dirty="0" smtClean="0">
                <a:cs typeface="B Nazanin" pitchFamily="2" charset="-78"/>
              </a:rPr>
              <a:t>              با سلام</a:t>
            </a:r>
            <a:br>
              <a:rPr lang="fa-IR" sz="1800" dirty="0" smtClean="0">
                <a:cs typeface="B Nazanin" pitchFamily="2" charset="-78"/>
              </a:rPr>
            </a:br>
            <a:r>
              <a:rPr lang="fa-IR" sz="1800" dirty="0" smtClean="0">
                <a:cs typeface="B Nazanin" pitchFamily="2" charset="-78"/>
              </a:rPr>
              <a:t/>
            </a:r>
            <a:br>
              <a:rPr lang="fa-IR" sz="1800" dirty="0" smtClean="0">
                <a:cs typeface="B Nazanin" pitchFamily="2" charset="-78"/>
              </a:rPr>
            </a:br>
            <a:r>
              <a:rPr lang="fa-IR" sz="1800" dirty="0" smtClean="0">
                <a:cs typeface="B Nazanin" pitchFamily="2" charset="-78"/>
              </a:rPr>
              <a:t>             با احترام، در پاسخ به  درخواست حضرتعالی به عرض می رساند که با توجه به استفاده ی شما از وام دانشجـویی در ترم های گذشته و با وجود متقاضیان  واجد الشرایطی که تا کنـون از این تسهیلات استفـاده نکرده اند ، دریافت وام در این ترم برای شمـا ، امکان پذیر نمی باشد .</a:t>
            </a:r>
            <a:br>
              <a:rPr lang="fa-IR" sz="1800" dirty="0" smtClean="0">
                <a:cs typeface="B Nazanin" pitchFamily="2" charset="-78"/>
              </a:rPr>
            </a:br>
            <a:r>
              <a:rPr lang="fa-IR" sz="1800" dirty="0" smtClean="0">
                <a:cs typeface="B Nazanin" pitchFamily="2" charset="-78"/>
              </a:rPr>
              <a:t>             بدیهی است ، درخواست شما ، جهت قرار گرفتن در نوبت ، به حسابداری ارجاع داده می شود .     </a:t>
            </a:r>
            <a:br>
              <a:rPr lang="fa-IR" sz="1800" dirty="0" smtClean="0">
                <a:cs typeface="B Nazanin" pitchFamily="2" charset="-78"/>
              </a:rPr>
            </a:br>
            <a:r>
              <a:rPr lang="fa-IR" sz="1800" dirty="0" smtClean="0">
                <a:cs typeface="B Nazanin" pitchFamily="2" charset="-78"/>
              </a:rPr>
              <a:t/>
            </a:r>
            <a:br>
              <a:rPr lang="fa-IR" sz="1800" dirty="0" smtClean="0">
                <a:cs typeface="B Nazanin" pitchFamily="2" charset="-78"/>
              </a:rPr>
            </a:br>
            <a:r>
              <a:rPr lang="fa-IR" sz="1800" dirty="0" smtClean="0">
                <a:cs typeface="B Nazanin" pitchFamily="2" charset="-78"/>
              </a:rPr>
              <a:t/>
            </a:r>
            <a:br>
              <a:rPr lang="fa-IR" sz="1800" dirty="0" smtClean="0">
                <a:cs typeface="B Nazanin" pitchFamily="2" charset="-78"/>
              </a:rPr>
            </a:br>
            <a:r>
              <a:rPr lang="fa-IR" sz="1800" b="1" dirty="0" smtClean="0">
                <a:cs typeface="B Nazanin" pitchFamily="2" charset="-78"/>
              </a:rPr>
              <a:t/>
            </a:r>
            <a:br>
              <a:rPr lang="fa-IR" sz="1800" b="1" dirty="0" smtClean="0">
                <a:cs typeface="B Nazanin" pitchFamily="2" charset="-78"/>
              </a:rPr>
            </a:br>
            <a:r>
              <a:rPr lang="fa-IR" sz="1800" b="1" dirty="0" smtClean="0">
                <a:cs typeface="B Nazanin" pitchFamily="2" charset="-78"/>
              </a:rPr>
              <a:t>                                                                                                                        و من ا... التوفیق</a:t>
            </a:r>
            <a:br>
              <a:rPr lang="fa-IR" sz="1800" b="1" dirty="0" smtClean="0">
                <a:cs typeface="B Nazanin" pitchFamily="2" charset="-78"/>
              </a:rPr>
            </a:br>
            <a:r>
              <a:rPr lang="fa-IR" sz="1800" b="1" dirty="0" smtClean="0">
                <a:cs typeface="B Nazanin" pitchFamily="2" charset="-78"/>
              </a:rPr>
              <a:t>                                                                                                                      محمد محمــــدی</a:t>
            </a:r>
            <a:br>
              <a:rPr lang="fa-IR" sz="1800" b="1" dirty="0" smtClean="0">
                <a:cs typeface="B Nazanin" pitchFamily="2" charset="-78"/>
              </a:rPr>
            </a:br>
            <a:r>
              <a:rPr lang="fa-IR" sz="1800" b="1" dirty="0" smtClean="0">
                <a:cs typeface="B Nazanin" pitchFamily="2" charset="-78"/>
              </a:rPr>
              <a:t>                                                                                                 رییس مرکز آموزش عالی علمی _ کاربردی کیش</a:t>
            </a:r>
            <a:br>
              <a:rPr lang="fa-IR" sz="1800" b="1" dirty="0" smtClean="0">
                <a:cs typeface="B Nazanin" pitchFamily="2" charset="-78"/>
              </a:rPr>
            </a:br>
            <a:r>
              <a:rPr lang="fa-IR" sz="1800" b="1" dirty="0" smtClean="0">
                <a:cs typeface="B Nazanin" pitchFamily="2" charset="-78"/>
              </a:rPr>
              <a:t/>
            </a:r>
            <a:br>
              <a:rPr lang="fa-IR" sz="1800" b="1" dirty="0" smtClean="0">
                <a:cs typeface="B Nazanin" pitchFamily="2" charset="-78"/>
              </a:rPr>
            </a:br>
            <a:r>
              <a:rPr lang="fa-IR" sz="1800" b="1" dirty="0" smtClean="0">
                <a:cs typeface="B Nazanin" pitchFamily="2" charset="-78"/>
              </a:rPr>
              <a:t>  </a:t>
            </a:r>
            <a:br>
              <a:rPr lang="fa-IR" sz="1800" b="1" dirty="0" smtClean="0">
                <a:cs typeface="B Nazanin" pitchFamily="2" charset="-78"/>
              </a:rPr>
            </a:br>
            <a:r>
              <a:rPr lang="fa-IR" sz="1800" b="1" dirty="0" smtClean="0">
                <a:cs typeface="B Nazanin" pitchFamily="2" charset="-78"/>
              </a:rPr>
              <a:t>------------------------------------------------------------------------------  </a:t>
            </a:r>
            <a:br>
              <a:rPr lang="fa-IR" sz="1800" b="1" dirty="0" smtClean="0">
                <a:cs typeface="B Nazanin" pitchFamily="2" charset="-78"/>
              </a:rPr>
            </a:br>
            <a:r>
              <a:rPr lang="fa-IR" sz="1800" b="1" dirty="0" smtClean="0">
                <a:cs typeface="B Nazanin" pitchFamily="2" charset="-78"/>
              </a:rPr>
              <a:t>                                      </a:t>
            </a:r>
            <a:r>
              <a:rPr lang="fa-IR" sz="1100" b="1" dirty="0" smtClean="0">
                <a:cs typeface="B Nazanin" pitchFamily="2" charset="-78"/>
              </a:rPr>
              <a:t>نشانی : جزیره ی کیش ، خیابان سنایی ، خیابان مسجد امیر ، تلفن 0764-4421712 ، دور نگار ، داخلی 116</a:t>
            </a:r>
            <a:br>
              <a:rPr lang="fa-IR" sz="1100" b="1" dirty="0" smtClean="0">
                <a:cs typeface="B Nazanin" pitchFamily="2" charset="-78"/>
              </a:rPr>
            </a:br>
            <a:r>
              <a:rPr lang="fa-IR" sz="1100" b="1" dirty="0" smtClean="0">
                <a:cs typeface="B Nazanin" pitchFamily="2" charset="-78"/>
              </a:rPr>
              <a:t>                                                    </a:t>
            </a:r>
            <a:r>
              <a:rPr lang="en-US" sz="1100" b="1" dirty="0" smtClean="0">
                <a:cs typeface="B Nazanin" pitchFamily="2" charset="-78"/>
              </a:rPr>
              <a:t>E-mail : </a:t>
            </a:r>
            <a:r>
              <a:rPr lang="en-US" sz="1100" b="1" dirty="0" smtClean="0">
                <a:cs typeface="B Nazanin" pitchFamily="2" charset="-78"/>
                <a:hlinkClick r:id="rId2"/>
              </a:rPr>
              <a:t>elmi_karbordi_kish@yahoo.com</a:t>
            </a:r>
            <a:r>
              <a:rPr lang="fa-IR" sz="1100" b="1" dirty="0" smtClean="0">
                <a:cs typeface="B Nazanin" pitchFamily="2" charset="-78"/>
              </a:rPr>
              <a:t>                                                                                                                                                      </a:t>
            </a:r>
            <a:r>
              <a:rPr lang="en-US" sz="1100" b="1" dirty="0" smtClean="0">
                <a:cs typeface="B Nazanin" pitchFamily="2" charset="-78"/>
              </a:rPr>
              <a:t>           </a:t>
            </a:r>
            <a:r>
              <a:rPr lang="fa-IR" sz="1200" dirty="0" smtClean="0">
                <a:cs typeface="B Nazanin" pitchFamily="2" charset="-78"/>
              </a:rPr>
              <a:t/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>   </a:t>
            </a:r>
            <a:br>
              <a:rPr lang="fa-IR" sz="1200" dirty="0" smtClean="0">
                <a:cs typeface="B Nazanin" pitchFamily="2" charset="-78"/>
              </a:rPr>
            </a:br>
            <a:r>
              <a:rPr lang="fa-IR" sz="1200" dirty="0" smtClean="0">
                <a:cs typeface="B Nazanin" pitchFamily="2" charset="-78"/>
              </a:rPr>
              <a:t>   </a:t>
            </a:r>
            <a:br>
              <a:rPr lang="fa-IR" sz="1200" dirty="0" smtClean="0">
                <a:cs typeface="B Nazanin" pitchFamily="2" charset="-78"/>
              </a:rPr>
            </a:br>
            <a:endParaRPr lang="en-US" sz="12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90000"/>
          </a:bodyPr>
          <a:lstStyle/>
          <a:p>
            <a:pPr algn="r">
              <a:lnSpc>
                <a:spcPct val="200000"/>
              </a:lnSpc>
            </a:pPr>
            <a:r>
              <a:rPr lang="fa-IR" sz="2000" dirty="0" smtClean="0">
                <a:cs typeface="B Nazanin" pitchFamily="2" charset="-78"/>
              </a:rPr>
              <a:t/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/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>                                                                  باسمه تعالی</a:t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> </a:t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>   رییس محترم دانشگاه علمی _ کاربردی کیش</a:t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>  </a:t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>       با سلام و ادب</a:t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>     پیرو نامه ی قبلی ، به تاریخ 1392/2/4 مبنی بر استفاده از وام دانشجویی ، از آن جا که هنوز پاسخی </a:t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>به درخواست بنده داده نشده </a:t>
            </a:r>
            <a:r>
              <a:rPr lang="fa-IR" sz="2000" smtClean="0">
                <a:cs typeface="B Nazanin" pitchFamily="2" charset="-78"/>
              </a:rPr>
              <a:t>است .</a:t>
            </a:r>
            <a:br>
              <a:rPr lang="fa-IR" sz="2000" smtClean="0">
                <a:cs typeface="B Nazanin" pitchFamily="2" charset="-78"/>
              </a:rPr>
            </a:br>
            <a:r>
              <a:rPr lang="fa-IR" sz="2000" smtClean="0">
                <a:cs typeface="B Nazanin" pitchFamily="2" charset="-78"/>
              </a:rPr>
              <a:t>     خواهشمند </a:t>
            </a:r>
            <a:r>
              <a:rPr lang="fa-IR" sz="2000" dirty="0" smtClean="0">
                <a:cs typeface="B Nazanin" pitchFamily="2" charset="-78"/>
              </a:rPr>
              <a:t>است ضمن پیگیری ، نتیجه را به اینجانب اعلام فرمایید .</a:t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>     پیروزی و موفقیت حضرتعالی را از خداوند بزرگ خواستارم.</a:t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>               </a:t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>                                                                                                                 علی علی آبادی      </a:t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/>
            </a:r>
            <a:br>
              <a:rPr lang="fa-IR" sz="2000" dirty="0" smtClean="0">
                <a:cs typeface="B Nazanin" pitchFamily="2" charset="-78"/>
              </a:rPr>
            </a:br>
            <a:r>
              <a:rPr lang="fa-IR" sz="2000" dirty="0" smtClean="0">
                <a:cs typeface="B Nazanin" pitchFamily="2" charset="-78"/>
              </a:rPr>
              <a:t>    </a:t>
            </a:r>
            <a:endParaRPr lang="en-US" sz="20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>
            <a:normAutofit/>
          </a:bodyPr>
          <a:lstStyle/>
          <a:p>
            <a:pPr algn="r"/>
            <a:r>
              <a:rPr lang="fa-IR" sz="2800" b="1" dirty="0" smtClean="0">
                <a:cs typeface="B Nazanin" pitchFamily="2" charset="-78"/>
              </a:rPr>
              <a:t>1- به عنوان یک دانشجو ، از معاون آموزشی دانشگاه ، درخواست </a:t>
            </a:r>
            <a:br>
              <a:rPr lang="fa-IR" sz="2800" b="1" dirty="0" smtClean="0">
                <a:cs typeface="B Nazanin" pitchFamily="2" charset="-78"/>
              </a:rPr>
            </a:br>
            <a:r>
              <a:rPr lang="fa-IR" sz="2800" b="1" dirty="0" smtClean="0">
                <a:cs typeface="B Nazanin" pitchFamily="2" charset="-78"/>
              </a:rPr>
              <a:t>برگزاری ترم تابستانی نمایید .</a:t>
            </a:r>
            <a:br>
              <a:rPr lang="fa-IR" sz="2800" b="1" dirty="0" smtClean="0">
                <a:cs typeface="B Nazanin" pitchFamily="2" charset="-78"/>
              </a:rPr>
            </a:br>
            <a:r>
              <a:rPr lang="fa-IR" sz="2800" b="1" dirty="0" smtClean="0">
                <a:cs typeface="B Nazanin" pitchFamily="2" charset="-78"/>
              </a:rPr>
              <a:t/>
            </a:r>
            <a:br>
              <a:rPr lang="fa-IR" sz="2800" b="1" dirty="0" smtClean="0">
                <a:cs typeface="B Nazanin" pitchFamily="2" charset="-78"/>
              </a:rPr>
            </a:br>
            <a:r>
              <a:rPr lang="fa-IR" sz="2800" b="1" dirty="0" smtClean="0">
                <a:cs typeface="B Nazanin" pitchFamily="2" charset="-78"/>
              </a:rPr>
              <a:t>2-  به عنوان دانشجو ، پیگیر نامه ی خود شوید .</a:t>
            </a:r>
            <a:br>
              <a:rPr lang="fa-IR" sz="2800" b="1" dirty="0" smtClean="0">
                <a:cs typeface="B Nazanin" pitchFamily="2" charset="-78"/>
              </a:rPr>
            </a:br>
            <a:r>
              <a:rPr lang="fa-IR" sz="2800" b="1" dirty="0" smtClean="0">
                <a:cs typeface="B Nazanin" pitchFamily="2" charset="-78"/>
              </a:rPr>
              <a:t> </a:t>
            </a:r>
            <a:br>
              <a:rPr lang="fa-IR" sz="2800" b="1" dirty="0" smtClean="0">
                <a:cs typeface="B Nazanin" pitchFamily="2" charset="-78"/>
              </a:rPr>
            </a:br>
            <a:r>
              <a:rPr lang="fa-IR" sz="2800" b="1" dirty="0" smtClean="0">
                <a:cs typeface="B Nazanin" pitchFamily="2" charset="-78"/>
              </a:rPr>
              <a:t>3- به عنوان معاون آموزشی دانشگاه ، به نامه ی بالا ، پاسخ دهید .</a:t>
            </a:r>
            <a:br>
              <a:rPr lang="fa-IR" sz="2800" b="1" dirty="0" smtClean="0">
                <a:cs typeface="B Nazanin" pitchFamily="2" charset="-78"/>
              </a:rPr>
            </a:br>
            <a:r>
              <a:rPr lang="fa-IR" sz="2800" b="1" smtClean="0">
                <a:cs typeface="B Nazanin" pitchFamily="2" charset="-78"/>
              </a:rPr>
              <a:t/>
            </a:r>
            <a:br>
              <a:rPr lang="fa-IR" sz="2800" b="1" smtClean="0">
                <a:cs typeface="B Nazanin" pitchFamily="2" charset="-78"/>
              </a:rPr>
            </a:br>
            <a:endParaRPr lang="en-US" sz="2800" b="1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1098</TotalTime>
  <Words>1549</Words>
  <Application>Microsoft Office PowerPoint</Application>
  <PresentationFormat>On-screen Show (4:3)</PresentationFormat>
  <Paragraphs>134</Paragraphs>
  <Slides>26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بنام خدا</vt:lpstr>
      <vt:lpstr>در لغت  :     نوشتــه ، کاغذ نوشته شده ، کتاب  و ورقـه ای کـه روی آن مطالبــی خطاب بـه  کسی نویسند . در اصطلاح :  نوشته ای است برای انجام یک کار اداری ، آموزشی ، اطلاع رسانی و ... تهیه می شود و میان اداره ها ، سازمان ها و شرکت ها مبادله می شود . </vt:lpstr>
      <vt:lpstr>انواع نامه با توجه به نویسنده و پیام دهنده</vt:lpstr>
      <vt:lpstr>نامه های اداری بر اساس نوع گیرنده و فرستنده</vt:lpstr>
      <vt:lpstr> انواع نامه از نظر : شکل ، موضوع و چگونگی استفاده و ارسال</vt:lpstr>
      <vt:lpstr>اجزا و ارکان نامه های اداری</vt:lpstr>
      <vt:lpstr>ســــــر لوحه</vt:lpstr>
      <vt:lpstr>                                                                                                                   به نام خـــــــــدا           جمهوری اسلامی ایران                                                                                                                                                                               شماره : ....................      وزارت ...........................                                                                                                                                                                           تاریخ : ....................                                                                                                                                                                                                                     پیوست : ..................                                                                                                ( ســـــــر لوحـه ) ========================================================================================================== به : ..................................... از : ...................................... موضوع : ...........................                                                                                                                      ( عنــــــــــاوین )      ==========================================================================================================                                                                           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متــــــــــــــــــــــــــــــــــــــــــــــــــــــــــــــــــــــــــن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 ==========================================================================================================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امضـــــا                                                                                                                                                                                                                ............................                                                                                                                                                                                                      .............................................                                                                                 ========================================================================================================= رونوشت :  ---------------------- ----------------------                                                                                    گیرندگان رونوشت  ----------------------                 </vt:lpstr>
      <vt:lpstr>عنوان های گیرنده ، فرستنده </vt:lpstr>
      <vt:lpstr>موضوع نامه ، آغاز نامه</vt:lpstr>
      <vt:lpstr>متن نامه</vt:lpstr>
      <vt:lpstr>نمونه هایی برای مثال</vt:lpstr>
      <vt:lpstr>دسته بندی متن نامه </vt:lpstr>
      <vt:lpstr>مزایای دسته بندی متن نامه</vt:lpstr>
      <vt:lpstr>PowerPoint Presentation</vt:lpstr>
      <vt:lpstr>پایانِ نامه</vt:lpstr>
      <vt:lpstr>امضای نامه</vt:lpstr>
      <vt:lpstr>نکاتی مهم درباره ی مهر و امضای نامه</vt:lpstr>
      <vt:lpstr>رونوشتِ نامه</vt:lpstr>
      <vt:lpstr>اندازه و ابعاد نامه های اداری</vt:lpstr>
      <vt:lpstr>                                                           جمهوری اسلامی ایران                                                                                                                                                                               شماره : ...........          وزارت ...........................                                                                                                                                                                           تاریخ : ....................                                                                                                                                                                                                                     پیوست : ..................                                                                                                ( ســـــــر لوحـه ) ========================================================================================================== به : ..................................... از : ...................................... موضوع : ...........................                                                                                                                      ( عنــــــــــاوین )      ==========================================================================================================                                                                            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متــــــــــــــــــــــــــــــــــــــــــــــــــــــــــــــــــــــــــن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 ==========================================================================================================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امضـــــا                                                                                                                                                                                                                ............................                                                                                                                                                                                                      .............................................                                                                                 ========================================================================================================= رونوشت :  ---------------------- ----------------------                                                                                    گیرندگان رونوشت  ----------------------                 </vt:lpstr>
      <vt:lpstr>1- به عنوان یک دانشجو ، ازمعاون مالی دانشگاه ، درخواست وام دانشجویی  نمایید .  2- به عنوان معاون مالی دانشگاه ، به نامه ی درخواست وام ، پاسخ دهید .  3- به عنوان دانشجو ، پیگیر نامه ی درخواست وام خود شوید .</vt:lpstr>
      <vt:lpstr>                                                                                                  به نام خدا                                                                                                  رییس محترم دانشگاه جامع علمی – کاربردی واحد کیش                                            با سلام و احترام            به عرض می رساند ، اینجانب علی علی آبادی ، دانشجوی ترم 3 حسابداری به شماره ی دانشجـویی 915896854 به دلیل مشکل اقتصـادی و عدم توانایی پرداخت شهریه ، نیاز مبرم به وام دانشجویی دارم .        خواهشمند است ، در صورت امکان با درخواست بنده موافقت نمایید . پیشاپیش از لطف و توجه حضرتعالی ، کمال تشکر را دارم .                                                                                       علی علی آبادی                                                                                         1392/2/4      </vt:lpstr>
      <vt:lpstr>                         جمهوری اسلامی ایران                                                                                                                                                        شماره :  الف /1895          وزارت علوم ، تحقیقات و فناوری                                                                                                                                                  تاریـخ :   1393/2/4                                                                                                                        : مرکز آموزش عالی علمی _ کاربردی کیش                                                                                                                                            پیوست :   ندارد                                       دانشجوی محترم ، جناب آقای علی علی آبادی               با سلام               با احترام، در پاسخ به  درخواست حضرتعالی به عرض می رساند که با توجه به استفاده ی شما از وام دانشجـویی در ترم های گذشته و با وجود متقاضیان  واجد الشرایطی که تا کنـون از این تسهیلات استفـاده نکرده اند ، دریافت وام در این ترم برای شمـا ، امکان پذیر نمی باشد .              بدیهی است ، درخواست شما ، جهت قرار گرفتن در نوبت ، به حسابداری ارجاع داده می شود .                                                                                                                                 و من ا... التوفیق                                                                                                                       محمد محمــــدی                                                                                                  رییس مرکز آموزش عالی علمی _ کاربردی کیش     ------------------------------------------------------------------------------                                         نشانی : جزیره ی کیش ، خیابان سنایی ، خیابان مسجد امیر ، تلفن 0764-4421712 ، دور نگار ، داخلی 116                                                     E-mail : elmi_karbordi_kish@yahoo.com                                                                                                                                                                          </vt:lpstr>
      <vt:lpstr>                                                                    باسمه تعالی      رییس محترم دانشگاه علمی _ کاربردی کیش           با سلام و ادب      پیرو نامه ی قبلی ، به تاریخ 1392/2/4 مبنی بر استفاده از وام دانشجویی ، از آن جا که هنوز پاسخی  به درخواست بنده داده نشده است .      خواهشمند است ضمن پیگیری ، نتیجه را به اینجانب اعلام فرمایید .      پیروزی و موفقیت حضرتعالی را از خداوند بزرگ خواستارم.                                                                                                                                  علی علی آبادی            </vt:lpstr>
      <vt:lpstr>1- به عنوان یک دانشجو ، از معاون آموزشی دانشگاه ، درخواست  برگزاری ترم تابستانی نمایید .  2-  به عنوان دانشجو ، پیگیر نامه ی خود شوید .   3- به عنوان معاون آموزشی دانشگاه ، به نامه ی بالا ، پاسخ دهید 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در لغت  :   نوشته ، کاغذ نوشته شده ، کتلب ورقه ای که روی آن مطالبی خطاب به کسی نویسند .</dc:title>
  <dc:creator>ADMIN</dc:creator>
  <cp:lastModifiedBy>Windows User</cp:lastModifiedBy>
  <cp:revision>121</cp:revision>
  <dcterms:created xsi:type="dcterms:W3CDTF">2013-12-24T15:58:24Z</dcterms:created>
  <dcterms:modified xsi:type="dcterms:W3CDTF">2020-05-20T22:38:26Z</dcterms:modified>
</cp:coreProperties>
</file>