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930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AA4559-F5AD-485B-B719-C8D8B3DB886F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2B4C2-6DDD-4169-8E81-B4D4CE9B5B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577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879E11-6F42-4A3F-ABD5-2A23EA3CB672}" type="datetimeFigureOut">
              <a:rPr lang="en-US" smtClean="0"/>
              <a:t>8/27/2023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F9BB6-A48B-4F2D-958F-E0B79F68144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112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7200" b="1" dirty="0" smtClean="0"/>
              <a:t>فصل چهارم</a:t>
            </a:r>
            <a:endParaRPr lang="en-US" sz="7200" b="1" dirty="0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rtl="1" eaLnBrk="1" hangingPunct="1">
              <a:buFontTx/>
              <a:buNone/>
            </a:pPr>
            <a:endParaRPr lang="fa-IR" dirty="0" smtClean="0"/>
          </a:p>
          <a:p>
            <a:pPr algn="ctr" rtl="1" eaLnBrk="1" hangingPunct="1">
              <a:buFontTx/>
              <a:buNone/>
            </a:pPr>
            <a:endParaRPr lang="fa-IR" dirty="0" smtClean="0"/>
          </a:p>
          <a:p>
            <a:pPr algn="ctr" rtl="1" eaLnBrk="1" hangingPunct="1">
              <a:buFontTx/>
              <a:buNone/>
            </a:pPr>
            <a:endParaRPr lang="en-US" sz="8000" dirty="0" smtClean="0">
              <a:solidFill>
                <a:schemeClr val="tx2"/>
              </a:solidFill>
            </a:endParaRPr>
          </a:p>
        </p:txBody>
      </p:sp>
      <p:sp>
        <p:nvSpPr>
          <p:cNvPr id="68612" name="Line 4"/>
          <p:cNvSpPr>
            <a:spLocks noChangeShapeType="1"/>
          </p:cNvSpPr>
          <p:nvPr/>
        </p:nvSpPr>
        <p:spPr bwMode="auto">
          <a:xfrm flipH="1">
            <a:off x="784225" y="1444625"/>
            <a:ext cx="7877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613" name="Oval 6"/>
          <p:cNvSpPr>
            <a:spLocks noChangeArrowheads="1"/>
          </p:cNvSpPr>
          <p:nvPr/>
        </p:nvSpPr>
        <p:spPr bwMode="auto">
          <a:xfrm>
            <a:off x="963613" y="2286000"/>
            <a:ext cx="6975475" cy="294640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fa-IR" sz="7200" dirty="0">
                <a:latin typeface="Verdana" pitchFamily="34" charset="0"/>
              </a:rPr>
              <a:t>ناکامی، تعارض و </a:t>
            </a:r>
          </a:p>
          <a:p>
            <a:pPr algn="ctr"/>
            <a:r>
              <a:rPr lang="fa-IR" sz="7200" dirty="0">
                <a:latin typeface="Verdana" pitchFamily="34" charset="0"/>
              </a:rPr>
              <a:t>فشار روانی (1)</a:t>
            </a:r>
            <a:endParaRPr lang="en-US" sz="7200" dirty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052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7200" dirty="0" smtClean="0"/>
              <a:t>ناکامی</a:t>
            </a:r>
            <a:endParaRPr lang="en-US" sz="7200" dirty="0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90000"/>
              </a:lnSpc>
              <a:buFontTx/>
              <a:buNone/>
            </a:pPr>
            <a:r>
              <a:rPr lang="fa-IR" sz="6600" smtClean="0">
                <a:solidFill>
                  <a:srgbClr val="FF0066"/>
                </a:solidFill>
              </a:rPr>
              <a:t>تعریف ناکامی: </a:t>
            </a:r>
            <a:r>
              <a:rPr lang="fa-IR" sz="6600" smtClean="0">
                <a:solidFill>
                  <a:schemeClr val="accent2"/>
                </a:solidFill>
              </a:rPr>
              <a:t>محرومیت یا بازداشتن ساده فرد از امیال مورد درخواست وی   </a:t>
            </a:r>
            <a:endParaRPr lang="en-US" sz="6600" smtClean="0">
              <a:solidFill>
                <a:schemeClr val="accent2"/>
              </a:solidFill>
            </a:endParaRPr>
          </a:p>
        </p:txBody>
      </p:sp>
      <p:sp>
        <p:nvSpPr>
          <p:cNvPr id="69636" name="Line 4"/>
          <p:cNvSpPr>
            <a:spLocks noChangeShapeType="1"/>
          </p:cNvSpPr>
          <p:nvPr/>
        </p:nvSpPr>
        <p:spPr bwMode="auto">
          <a:xfrm flipH="1">
            <a:off x="482600" y="1504950"/>
            <a:ext cx="82375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6600" smtClean="0"/>
              <a:t>منابع ناکامی</a:t>
            </a:r>
            <a:endParaRPr lang="en-US" sz="6600" smtClean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>
              <a:buFontTx/>
              <a:buNone/>
            </a:pPr>
            <a:r>
              <a:rPr lang="fa-IR" sz="2800" smtClean="0"/>
              <a:t> </a:t>
            </a:r>
          </a:p>
          <a:p>
            <a:pPr algn="r" rtl="1" eaLnBrk="1" hangingPunct="1">
              <a:buFontTx/>
              <a:buNone/>
            </a:pPr>
            <a:endParaRPr lang="fa-IR" sz="2800" smtClean="0"/>
          </a:p>
          <a:p>
            <a:pPr algn="justLow" rtl="1" eaLnBrk="1" hangingPunct="1">
              <a:buFontTx/>
              <a:buNone/>
            </a:pPr>
            <a:r>
              <a:rPr lang="fa-IR" sz="6600" smtClean="0"/>
              <a:t>   </a:t>
            </a:r>
            <a:endParaRPr lang="en-US" sz="6600" smtClean="0"/>
          </a:p>
        </p:txBody>
      </p:sp>
      <p:sp>
        <p:nvSpPr>
          <p:cNvPr id="70660" name="Line 4"/>
          <p:cNvSpPr>
            <a:spLocks noChangeShapeType="1"/>
          </p:cNvSpPr>
          <p:nvPr/>
        </p:nvSpPr>
        <p:spPr bwMode="auto">
          <a:xfrm>
            <a:off x="663575" y="1444625"/>
            <a:ext cx="72755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661" name="Line 5"/>
          <p:cNvSpPr>
            <a:spLocks noChangeShapeType="1"/>
          </p:cNvSpPr>
          <p:nvPr/>
        </p:nvSpPr>
        <p:spPr bwMode="auto">
          <a:xfrm>
            <a:off x="4632325" y="2225675"/>
            <a:ext cx="1743075" cy="1022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0662" name="Line 6"/>
          <p:cNvSpPr>
            <a:spLocks noChangeShapeType="1"/>
          </p:cNvSpPr>
          <p:nvPr/>
        </p:nvSpPr>
        <p:spPr bwMode="auto">
          <a:xfrm flipH="1">
            <a:off x="2947988" y="2225675"/>
            <a:ext cx="1684337" cy="1022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3975" name="Oval 7"/>
          <p:cNvSpPr>
            <a:spLocks noChangeArrowheads="1"/>
          </p:cNvSpPr>
          <p:nvPr/>
        </p:nvSpPr>
        <p:spPr bwMode="auto">
          <a:xfrm>
            <a:off x="4511675" y="3549650"/>
            <a:ext cx="3668713" cy="186372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fa-IR" sz="66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بیرونی</a:t>
            </a:r>
            <a:endParaRPr lang="en-US" sz="660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83976" name="Oval 8"/>
          <p:cNvSpPr>
            <a:spLocks noChangeArrowheads="1"/>
          </p:cNvSpPr>
          <p:nvPr/>
        </p:nvSpPr>
        <p:spPr bwMode="auto">
          <a:xfrm>
            <a:off x="723900" y="3609975"/>
            <a:ext cx="3606800" cy="180340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fa-IR" sz="66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درونی</a:t>
            </a:r>
            <a:endParaRPr lang="en-US" sz="660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31900"/>
          </a:xfrm>
        </p:spPr>
        <p:txBody>
          <a:bodyPr/>
          <a:lstStyle/>
          <a:p>
            <a:pPr eaLnBrk="1" hangingPunct="1"/>
            <a:r>
              <a:rPr lang="fa-IR" sz="6600" smtClean="0"/>
              <a:t>منابع بیرونی ناکامی</a:t>
            </a:r>
            <a:endParaRPr lang="en-US" sz="6600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rtl="1" eaLnBrk="1" hangingPunct="1">
              <a:buFontTx/>
              <a:buNone/>
            </a:pPr>
            <a:r>
              <a:rPr lang="fa-IR" smtClean="0"/>
              <a:t> </a:t>
            </a:r>
            <a:endParaRPr lang="en-US" sz="3600" smtClean="0">
              <a:solidFill>
                <a:srgbClr val="FFFF00"/>
              </a:solidFill>
            </a:endParaRPr>
          </a:p>
        </p:txBody>
      </p:sp>
      <p:sp>
        <p:nvSpPr>
          <p:cNvPr id="71684" name="Line 4"/>
          <p:cNvSpPr>
            <a:spLocks noChangeShapeType="1"/>
          </p:cNvSpPr>
          <p:nvPr/>
        </p:nvSpPr>
        <p:spPr bwMode="auto">
          <a:xfrm>
            <a:off x="4632325" y="2346325"/>
            <a:ext cx="2224088" cy="901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685" name="Line 5"/>
          <p:cNvSpPr>
            <a:spLocks noChangeShapeType="1"/>
          </p:cNvSpPr>
          <p:nvPr/>
        </p:nvSpPr>
        <p:spPr bwMode="auto">
          <a:xfrm flipH="1">
            <a:off x="2227263" y="2346325"/>
            <a:ext cx="2405062" cy="901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686" name="Line 6"/>
          <p:cNvSpPr>
            <a:spLocks noChangeShapeType="1"/>
          </p:cNvSpPr>
          <p:nvPr/>
        </p:nvSpPr>
        <p:spPr bwMode="auto">
          <a:xfrm flipH="1">
            <a:off x="4632325" y="2346325"/>
            <a:ext cx="0" cy="1323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1687" name="Oval 7"/>
          <p:cNvSpPr>
            <a:spLocks noChangeArrowheads="1"/>
          </p:cNvSpPr>
          <p:nvPr/>
        </p:nvSpPr>
        <p:spPr bwMode="auto">
          <a:xfrm>
            <a:off x="6135688" y="3429000"/>
            <a:ext cx="2525712" cy="210502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fa-IR" sz="4800">
                <a:latin typeface="Tahoma" pitchFamily="34" charset="0"/>
              </a:rPr>
              <a:t>طبیعی</a:t>
            </a:r>
            <a:endParaRPr lang="en-US" sz="4800">
              <a:latin typeface="Tahoma" pitchFamily="34" charset="0"/>
            </a:endParaRPr>
          </a:p>
        </p:txBody>
      </p:sp>
      <p:sp>
        <p:nvSpPr>
          <p:cNvPr id="71688" name="Oval 8"/>
          <p:cNvSpPr>
            <a:spLocks noChangeArrowheads="1"/>
          </p:cNvSpPr>
          <p:nvPr/>
        </p:nvSpPr>
        <p:spPr bwMode="auto">
          <a:xfrm>
            <a:off x="3249613" y="4030663"/>
            <a:ext cx="2705100" cy="192405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fa-IR" sz="4800">
                <a:latin typeface="Tahoma" pitchFamily="34" charset="0"/>
              </a:rPr>
              <a:t>فرهنگی و </a:t>
            </a:r>
          </a:p>
          <a:p>
            <a:pPr algn="ctr"/>
            <a:r>
              <a:rPr lang="fa-IR" sz="4800">
                <a:latin typeface="Tahoma" pitchFamily="34" charset="0"/>
              </a:rPr>
              <a:t>اجتماعی</a:t>
            </a:r>
            <a:endParaRPr lang="en-US" sz="4800">
              <a:latin typeface="Tahoma" pitchFamily="34" charset="0"/>
            </a:endParaRPr>
          </a:p>
        </p:txBody>
      </p:sp>
      <p:sp>
        <p:nvSpPr>
          <p:cNvPr id="71689" name="Oval 9"/>
          <p:cNvSpPr>
            <a:spLocks noChangeArrowheads="1"/>
          </p:cNvSpPr>
          <p:nvPr/>
        </p:nvSpPr>
        <p:spPr bwMode="auto">
          <a:xfrm>
            <a:off x="482600" y="3549650"/>
            <a:ext cx="2527300" cy="2103438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fa-IR" sz="4800">
                <a:latin typeface="Tahoma" pitchFamily="34" charset="0"/>
              </a:rPr>
              <a:t>اقتصادی</a:t>
            </a:r>
            <a:endParaRPr lang="en-US" sz="4800">
              <a:latin typeface="Tahoma" pitchFamily="34" charset="0"/>
            </a:endParaRP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4511675" y="21066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n-US" sz="1800">
              <a:latin typeface="Tahoma" pitchFamily="34" charset="0"/>
            </a:endParaRPr>
          </a:p>
        </p:txBody>
      </p:sp>
      <p:sp>
        <p:nvSpPr>
          <p:cNvPr id="71691" name="Line 11"/>
          <p:cNvSpPr>
            <a:spLocks noChangeShapeType="1"/>
          </p:cNvSpPr>
          <p:nvPr/>
        </p:nvSpPr>
        <p:spPr bwMode="auto">
          <a:xfrm>
            <a:off x="482600" y="1444625"/>
            <a:ext cx="7756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6600" smtClean="0"/>
              <a:t>منابع درونی ناکامی</a:t>
            </a:r>
            <a:endParaRPr lang="en-US" sz="6600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>
              <a:buFontTx/>
              <a:buNone/>
            </a:pPr>
            <a:r>
              <a:rPr lang="fa-IR" sz="2800" smtClean="0"/>
              <a:t> </a:t>
            </a:r>
          </a:p>
          <a:p>
            <a:pPr algn="r" rtl="1" eaLnBrk="1" hangingPunct="1">
              <a:buFontTx/>
              <a:buNone/>
            </a:pPr>
            <a:endParaRPr lang="fa-IR" sz="2800" smtClean="0"/>
          </a:p>
          <a:p>
            <a:pPr algn="justLow" rtl="1" eaLnBrk="1" hangingPunct="1">
              <a:buFontTx/>
              <a:buNone/>
            </a:pPr>
            <a:r>
              <a:rPr lang="fa-IR" sz="6600" smtClean="0"/>
              <a:t>   </a:t>
            </a:r>
            <a:endParaRPr lang="en-US" sz="6600" smtClean="0"/>
          </a:p>
        </p:txBody>
      </p:sp>
      <p:sp>
        <p:nvSpPr>
          <p:cNvPr id="72708" name="Line 4"/>
          <p:cNvSpPr>
            <a:spLocks noChangeShapeType="1"/>
          </p:cNvSpPr>
          <p:nvPr/>
        </p:nvSpPr>
        <p:spPr bwMode="auto">
          <a:xfrm>
            <a:off x="663575" y="1444625"/>
            <a:ext cx="72755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709" name="Line 5"/>
          <p:cNvSpPr>
            <a:spLocks noChangeShapeType="1"/>
          </p:cNvSpPr>
          <p:nvPr/>
        </p:nvSpPr>
        <p:spPr bwMode="auto">
          <a:xfrm>
            <a:off x="4632325" y="2166938"/>
            <a:ext cx="1743075" cy="1082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72710" name="Line 6"/>
          <p:cNvSpPr>
            <a:spLocks noChangeShapeType="1"/>
          </p:cNvSpPr>
          <p:nvPr/>
        </p:nvSpPr>
        <p:spPr bwMode="auto">
          <a:xfrm flipH="1">
            <a:off x="2828925" y="2166938"/>
            <a:ext cx="1804988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13703" name="Oval 7"/>
          <p:cNvSpPr>
            <a:spLocks noChangeArrowheads="1"/>
          </p:cNvSpPr>
          <p:nvPr/>
        </p:nvSpPr>
        <p:spPr bwMode="auto">
          <a:xfrm>
            <a:off x="4511675" y="3549650"/>
            <a:ext cx="3668713" cy="1863725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fa-IR" sz="72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بدنی</a:t>
            </a:r>
            <a:endParaRPr lang="en-US" sz="720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413704" name="Oval 8"/>
          <p:cNvSpPr>
            <a:spLocks noChangeArrowheads="1"/>
          </p:cNvSpPr>
          <p:nvPr/>
        </p:nvSpPr>
        <p:spPr bwMode="auto">
          <a:xfrm>
            <a:off x="723900" y="3609975"/>
            <a:ext cx="3606800" cy="1803400"/>
          </a:xfrm>
          <a:prstGeom prst="ellipse">
            <a:avLst/>
          </a:prstGeom>
          <a:solidFill>
            <a:schemeClr val="accent1"/>
          </a:soli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fa-IR" sz="72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روانی</a:t>
            </a:r>
            <a:endParaRPr lang="en-US" sz="7200"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7200" smtClean="0"/>
              <a:t>تحمل ناکامی</a:t>
            </a:r>
            <a:endParaRPr lang="en-US" sz="7200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buFontTx/>
              <a:buNone/>
            </a:pPr>
            <a:r>
              <a:rPr lang="fa-IR" sz="8000" smtClean="0">
                <a:solidFill>
                  <a:srgbClr val="FF0066"/>
                </a:solidFill>
              </a:rPr>
              <a:t>توانایی تحمل</a:t>
            </a:r>
            <a:r>
              <a:rPr lang="fa-IR" sz="8000" smtClean="0"/>
              <a:t> ناکامی </a:t>
            </a:r>
            <a:r>
              <a:rPr lang="fa-IR" sz="8000" smtClean="0">
                <a:solidFill>
                  <a:srgbClr val="FF0066"/>
                </a:solidFill>
              </a:rPr>
              <a:t>بدون </a:t>
            </a:r>
            <a:r>
              <a:rPr lang="fa-IR" sz="8000" smtClean="0"/>
              <a:t>توسل به پاسخ های نامناسب</a:t>
            </a:r>
          </a:p>
        </p:txBody>
      </p:sp>
      <p:sp>
        <p:nvSpPr>
          <p:cNvPr id="73732" name="Line 4"/>
          <p:cNvSpPr>
            <a:spLocks noChangeShapeType="1"/>
          </p:cNvSpPr>
          <p:nvPr/>
        </p:nvSpPr>
        <p:spPr bwMode="auto">
          <a:xfrm>
            <a:off x="844550" y="1565275"/>
            <a:ext cx="715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b="1" smtClean="0"/>
              <a:t>واکنش افراد مختلف به  ناکامی ها</a:t>
            </a:r>
            <a:endParaRPr lang="en-US" b="1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1-</a:t>
            </a:r>
            <a:r>
              <a:rPr lang="fa-IR" sz="6000" smtClean="0"/>
              <a:t> واکنش مستقیم یعنی سعی در کنار گذاشتن یا دور شدن از ناکامی</a:t>
            </a:r>
          </a:p>
          <a:p>
            <a:pPr algn="justLow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2-</a:t>
            </a:r>
            <a:r>
              <a:rPr lang="fa-IR" sz="6000" smtClean="0"/>
              <a:t> سعی در کشف علل ناکامی و راه حل برای آن</a:t>
            </a:r>
            <a:r>
              <a:rPr lang="fa-IR" sz="6600" smtClean="0">
                <a:solidFill>
                  <a:srgbClr val="FF0066"/>
                </a:solidFill>
              </a:rPr>
              <a:t> و</a:t>
            </a:r>
            <a:endParaRPr lang="en-US" sz="6600" smtClean="0">
              <a:solidFill>
                <a:srgbClr val="FF0066"/>
              </a:solidFill>
            </a:endParaRPr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 flipH="1">
            <a:off x="784225" y="1444625"/>
            <a:ext cx="715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4000" b="1" smtClean="0"/>
              <a:t>ادامه واکنش افراد مختلف به  ناکامیها</a:t>
            </a:r>
            <a:endParaRPr lang="en-US" sz="4000" b="1" smtClean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3-</a:t>
            </a:r>
            <a:r>
              <a:rPr lang="fa-IR" sz="6000" smtClean="0"/>
              <a:t> تسلیم فوری به ناکامی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4-</a:t>
            </a:r>
            <a:r>
              <a:rPr lang="fa-IR" sz="6000" smtClean="0"/>
              <a:t> دچار شدن به اضطراب و تنش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6000" smtClean="0">
                <a:solidFill>
                  <a:srgbClr val="FF0066"/>
                </a:solidFill>
              </a:rPr>
              <a:t>5-</a:t>
            </a:r>
            <a:r>
              <a:rPr lang="fa-IR" sz="6000" smtClean="0"/>
              <a:t> محکوم کردن محیط و شرایط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endParaRPr lang="en-US" sz="6000" smtClean="0"/>
          </a:p>
        </p:txBody>
      </p:sp>
      <p:sp>
        <p:nvSpPr>
          <p:cNvPr id="75780" name="Line 4"/>
          <p:cNvSpPr>
            <a:spLocks noChangeShapeType="1"/>
          </p:cNvSpPr>
          <p:nvPr/>
        </p:nvSpPr>
        <p:spPr bwMode="auto">
          <a:xfrm flipH="1">
            <a:off x="784225" y="1444625"/>
            <a:ext cx="715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7200" smtClean="0"/>
              <a:t>ناکامی شدید</a:t>
            </a:r>
            <a:endParaRPr lang="en-US" sz="7200" smtClean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1800" smtClean="0"/>
              <a:t>        </a:t>
            </a:r>
            <a:r>
              <a:rPr lang="fa-IR" sz="7200" smtClean="0">
                <a:solidFill>
                  <a:srgbClr val="FF0066"/>
                </a:solidFill>
              </a:rPr>
              <a:t>عدم امکان فرار</a:t>
            </a:r>
            <a:r>
              <a:rPr lang="fa-IR" sz="7200" smtClean="0"/>
              <a:t> از </a:t>
            </a:r>
            <a:r>
              <a:rPr lang="fa-IR" sz="7200" smtClean="0">
                <a:solidFill>
                  <a:srgbClr val="FF0066"/>
                </a:solidFill>
              </a:rPr>
              <a:t>موانع داخلی</a:t>
            </a:r>
            <a:r>
              <a:rPr lang="fa-IR" sz="7200" smtClean="0"/>
              <a:t> یا </a:t>
            </a:r>
            <a:r>
              <a:rPr lang="fa-IR" sz="7200" smtClean="0">
                <a:solidFill>
                  <a:srgbClr val="FF0066"/>
                </a:solidFill>
              </a:rPr>
              <a:t>خارجی</a:t>
            </a:r>
            <a:r>
              <a:rPr lang="fa-IR" sz="7200" smtClean="0"/>
              <a:t> یا </a:t>
            </a:r>
            <a:r>
              <a:rPr lang="fa-IR" sz="7200" smtClean="0">
                <a:solidFill>
                  <a:srgbClr val="FF0066"/>
                </a:solidFill>
              </a:rPr>
              <a:t>موقعیت هایی</a:t>
            </a:r>
            <a:r>
              <a:rPr lang="fa-IR" sz="7200" smtClean="0"/>
              <a:t> که با یکدیگر در تعارضند.</a:t>
            </a:r>
            <a:endParaRPr lang="en-US" sz="7200" smtClean="0"/>
          </a:p>
        </p:txBody>
      </p:sp>
      <p:sp>
        <p:nvSpPr>
          <p:cNvPr id="76804" name="Line 4"/>
          <p:cNvSpPr>
            <a:spLocks noChangeShapeType="1"/>
          </p:cNvSpPr>
          <p:nvPr/>
        </p:nvSpPr>
        <p:spPr bwMode="auto">
          <a:xfrm flipH="1">
            <a:off x="542925" y="1444625"/>
            <a:ext cx="7577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61950"/>
            <a:ext cx="6870700" cy="10223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7200" smtClean="0"/>
              <a:t>شدت ناکامی</a:t>
            </a:r>
            <a:endParaRPr lang="en-US" sz="7200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1000" dirty="0" smtClean="0"/>
              <a:t>                </a:t>
            </a:r>
            <a:r>
              <a:rPr lang="fa-IR" sz="6600" dirty="0" smtClean="0">
                <a:solidFill>
                  <a:srgbClr val="FF0066"/>
                </a:solidFill>
              </a:rPr>
              <a:t>شدت ناکامی</a:t>
            </a:r>
            <a:r>
              <a:rPr lang="fa-IR" sz="6600" dirty="0" smtClean="0"/>
              <a:t> نه بر حسب </a:t>
            </a:r>
            <a:r>
              <a:rPr lang="fa-IR" sz="6600" dirty="0" smtClean="0">
                <a:solidFill>
                  <a:srgbClr val="FF0066"/>
                </a:solidFill>
              </a:rPr>
              <a:t>نوع مانع، </a:t>
            </a:r>
            <a:r>
              <a:rPr lang="fa-IR" sz="6600" dirty="0" smtClean="0"/>
              <a:t>بلکه بر حسب این که فرد چه چیز را </a:t>
            </a:r>
            <a:r>
              <a:rPr lang="fa-IR" sz="6600" dirty="0" smtClean="0">
                <a:solidFill>
                  <a:srgbClr val="FF0066"/>
                </a:solidFill>
              </a:rPr>
              <a:t>ناکام کننده</a:t>
            </a:r>
            <a:r>
              <a:rPr lang="fa-IR" sz="6600" dirty="0" smtClean="0"/>
              <a:t>  بداند، تعریف می شود.</a:t>
            </a:r>
            <a:endParaRPr lang="en-US" sz="6600" dirty="0" smtClean="0"/>
          </a:p>
        </p:txBody>
      </p:sp>
      <p:sp>
        <p:nvSpPr>
          <p:cNvPr id="77828" name="Line 5"/>
          <p:cNvSpPr>
            <a:spLocks noChangeShapeType="1"/>
          </p:cNvSpPr>
          <p:nvPr/>
        </p:nvSpPr>
        <p:spPr bwMode="auto">
          <a:xfrm flipV="1">
            <a:off x="685800" y="1418846"/>
            <a:ext cx="7154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7200" smtClean="0"/>
              <a:t>ناکامی های کودکان</a:t>
            </a:r>
            <a:endParaRPr lang="en-US" sz="7200" smtClean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44663"/>
            <a:ext cx="7696200" cy="3741737"/>
          </a:xfrm>
        </p:spPr>
        <p:txBody>
          <a:bodyPr>
            <a:normAutofit fontScale="92500"/>
          </a:bodyPr>
          <a:lstStyle/>
          <a:p>
            <a:pPr algn="justLow" rtl="1" eaLnBrk="1" hangingPunct="1">
              <a:buFontTx/>
              <a:buNone/>
            </a:pPr>
            <a:r>
              <a:rPr lang="fa-IR" sz="4800" smtClean="0"/>
              <a:t>   </a:t>
            </a:r>
            <a:r>
              <a:rPr lang="fa-IR" sz="4800" smtClean="0">
                <a:solidFill>
                  <a:srgbClr val="FF0066"/>
                </a:solidFill>
              </a:rPr>
              <a:t> </a:t>
            </a:r>
            <a:r>
              <a:rPr lang="fa-IR" sz="7200" smtClean="0">
                <a:solidFill>
                  <a:srgbClr val="FF0066"/>
                </a:solidFill>
              </a:rPr>
              <a:t>کودک </a:t>
            </a:r>
            <a:r>
              <a:rPr lang="fa-IR" sz="7200" smtClean="0"/>
              <a:t>به دلیل وجود زندگی جمعی، </a:t>
            </a:r>
            <a:r>
              <a:rPr lang="fa-IR" sz="7200" smtClean="0">
                <a:solidFill>
                  <a:srgbClr val="FF0066"/>
                </a:solidFill>
              </a:rPr>
              <a:t>ناگزیر از چشیدن طعم ناکامی</a:t>
            </a:r>
            <a:r>
              <a:rPr lang="fa-IR" sz="7200" smtClean="0"/>
              <a:t> است. </a:t>
            </a:r>
          </a:p>
        </p:txBody>
      </p:sp>
      <p:sp>
        <p:nvSpPr>
          <p:cNvPr id="78852" name="Line 4"/>
          <p:cNvSpPr>
            <a:spLocks noChangeShapeType="1"/>
          </p:cNvSpPr>
          <p:nvPr/>
        </p:nvSpPr>
        <p:spPr bwMode="auto">
          <a:xfrm flipH="1">
            <a:off x="423863" y="1504950"/>
            <a:ext cx="7756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5400" b="1" smtClean="0"/>
              <a:t>مقابله با ناکامی های کودکان</a:t>
            </a:r>
            <a:endParaRPr lang="en-US" sz="5400" b="1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744663"/>
            <a:ext cx="7696200" cy="3741737"/>
          </a:xfrm>
        </p:spPr>
        <p:txBody>
          <a:bodyPr>
            <a:normAutofit fontScale="92500" lnSpcReduction="20000"/>
          </a:bodyPr>
          <a:lstStyle/>
          <a:p>
            <a:pPr algn="justLow" rtl="1" eaLnBrk="1" hangingPunct="1">
              <a:buFontTx/>
              <a:buNone/>
            </a:pPr>
            <a:r>
              <a:rPr lang="fa-IR" sz="4800" smtClean="0"/>
              <a:t>    </a:t>
            </a:r>
            <a:r>
              <a:rPr lang="fa-IR" sz="6000" smtClean="0"/>
              <a:t>آنچه مهم است، </a:t>
            </a:r>
            <a:r>
              <a:rPr lang="fa-IR" sz="6000" smtClean="0">
                <a:solidFill>
                  <a:srgbClr val="FF0066"/>
                </a:solidFill>
              </a:rPr>
              <a:t>عدم رویارویی با ناکامی نیست</a:t>
            </a:r>
            <a:r>
              <a:rPr lang="fa-IR" sz="6000" smtClean="0"/>
              <a:t>، </a:t>
            </a:r>
            <a:r>
              <a:rPr lang="fa-IR" sz="6000" smtClean="0">
                <a:solidFill>
                  <a:srgbClr val="FF0066"/>
                </a:solidFill>
              </a:rPr>
              <a:t>بلکه پیدا کردن</a:t>
            </a:r>
            <a:r>
              <a:rPr lang="fa-IR" sz="6000" smtClean="0"/>
              <a:t> </a:t>
            </a:r>
            <a:r>
              <a:rPr lang="fa-IR" sz="6000" smtClean="0">
                <a:solidFill>
                  <a:srgbClr val="FF0066"/>
                </a:solidFill>
              </a:rPr>
              <a:t>راه حلی منطقی</a:t>
            </a:r>
            <a:r>
              <a:rPr lang="fa-IR" sz="6000" smtClean="0"/>
              <a:t> است که منجر به اختلال رفتاری نشود.</a:t>
            </a:r>
          </a:p>
        </p:txBody>
      </p:sp>
      <p:sp>
        <p:nvSpPr>
          <p:cNvPr id="79876" name="Line 4"/>
          <p:cNvSpPr>
            <a:spLocks noChangeShapeType="1"/>
          </p:cNvSpPr>
          <p:nvPr/>
        </p:nvSpPr>
        <p:spPr bwMode="auto">
          <a:xfrm flipH="1">
            <a:off x="423863" y="1504950"/>
            <a:ext cx="7756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663575" y="0"/>
            <a:ext cx="6870700" cy="1600200"/>
          </a:xfrm>
        </p:spPr>
        <p:txBody>
          <a:bodyPr/>
          <a:lstStyle/>
          <a:p>
            <a:pPr eaLnBrk="1" hangingPunct="1"/>
            <a:r>
              <a:rPr lang="fa-IR" sz="4800" b="1" smtClean="0"/>
              <a:t>تحمل ناکامی از دیدگاه روانکاوی</a:t>
            </a:r>
            <a:endParaRPr lang="en-US" sz="4800" b="1" smtClean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2800" smtClean="0"/>
              <a:t>    </a:t>
            </a:r>
            <a:r>
              <a:rPr lang="fa-IR" sz="7200" smtClean="0"/>
              <a:t>در دیدگاه روانکاوی، </a:t>
            </a:r>
            <a:r>
              <a:rPr lang="fa-IR" sz="7200" smtClean="0">
                <a:solidFill>
                  <a:srgbClr val="FF0066"/>
                </a:solidFill>
              </a:rPr>
              <a:t>تحمل ناکامی</a:t>
            </a:r>
            <a:r>
              <a:rPr lang="fa-IR" sz="7200" smtClean="0"/>
              <a:t> مفهوم </a:t>
            </a:r>
            <a:r>
              <a:rPr lang="fa-IR" sz="7200" smtClean="0">
                <a:solidFill>
                  <a:srgbClr val="FF0066"/>
                </a:solidFill>
              </a:rPr>
              <a:t>حد واسط</a:t>
            </a:r>
            <a:r>
              <a:rPr lang="fa-IR" sz="7200" smtClean="0"/>
              <a:t> بین اصل لذت و اصل واقعیت است. </a:t>
            </a:r>
            <a:endParaRPr lang="en-US" sz="7200" smtClean="0"/>
          </a:p>
        </p:txBody>
      </p:sp>
      <p:sp>
        <p:nvSpPr>
          <p:cNvPr id="80900" name="Line 4"/>
          <p:cNvSpPr>
            <a:spLocks noChangeShapeType="1"/>
          </p:cNvSpPr>
          <p:nvPr/>
        </p:nvSpPr>
        <p:spPr bwMode="auto">
          <a:xfrm flipH="1">
            <a:off x="457200" y="1340768"/>
            <a:ext cx="7756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352550"/>
          </a:xfrm>
        </p:spPr>
        <p:txBody>
          <a:bodyPr/>
          <a:lstStyle/>
          <a:p>
            <a:pPr eaLnBrk="1" hangingPunct="1"/>
            <a:r>
              <a:rPr lang="fa-IR" sz="7200" smtClean="0"/>
              <a:t>ناکامی و پرخاشگری</a:t>
            </a:r>
            <a:endParaRPr lang="en-US" sz="720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804988"/>
            <a:ext cx="7696200" cy="3657600"/>
          </a:xfrm>
        </p:spPr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3600" smtClean="0"/>
              <a:t>      </a:t>
            </a:r>
            <a:r>
              <a:rPr lang="fa-IR" sz="8000" smtClean="0"/>
              <a:t>برخی روان شناسان ناکامی را نتیجه </a:t>
            </a:r>
            <a:r>
              <a:rPr lang="fa-IR" sz="8000" smtClean="0">
                <a:solidFill>
                  <a:srgbClr val="FF0066"/>
                </a:solidFill>
              </a:rPr>
              <a:t>محرومیت</a:t>
            </a:r>
            <a:r>
              <a:rPr lang="fa-IR" sz="8000" smtClean="0"/>
              <a:t> می دانند.</a:t>
            </a:r>
            <a:endParaRPr lang="en-US" sz="8000" smtClean="0"/>
          </a:p>
        </p:txBody>
      </p:sp>
      <p:sp>
        <p:nvSpPr>
          <p:cNvPr id="81924" name="Line 4"/>
          <p:cNvSpPr>
            <a:spLocks noChangeShapeType="1"/>
          </p:cNvSpPr>
          <p:nvPr/>
        </p:nvSpPr>
        <p:spPr bwMode="auto">
          <a:xfrm flipH="1">
            <a:off x="482600" y="1744663"/>
            <a:ext cx="75771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904875" y="0"/>
            <a:ext cx="6870700" cy="1600200"/>
          </a:xfrm>
        </p:spPr>
        <p:txBody>
          <a:bodyPr/>
          <a:lstStyle/>
          <a:p>
            <a:pPr eaLnBrk="1" hangingPunct="1"/>
            <a:r>
              <a:rPr lang="fa-IR" sz="7200" smtClean="0"/>
              <a:t>جلوه های پرخاشگری</a:t>
            </a:r>
            <a:endParaRPr lang="en-US" sz="7200" smtClean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buFontTx/>
              <a:buNone/>
            </a:pPr>
            <a:r>
              <a:rPr lang="fa-IR" sz="7200" smtClean="0"/>
              <a:t>1- پرخاشگری </a:t>
            </a:r>
            <a:r>
              <a:rPr lang="fa-IR" sz="7200" smtClean="0">
                <a:solidFill>
                  <a:srgbClr val="FF0066"/>
                </a:solidFill>
              </a:rPr>
              <a:t>مستقیم</a:t>
            </a:r>
          </a:p>
          <a:p>
            <a:pPr algn="justLow" rtl="1" eaLnBrk="1" hangingPunct="1">
              <a:buFontTx/>
              <a:buNone/>
            </a:pPr>
            <a:r>
              <a:rPr lang="fa-IR" sz="7200" smtClean="0"/>
              <a:t>2- پرخاشگری </a:t>
            </a:r>
            <a:r>
              <a:rPr lang="fa-IR" sz="7200" smtClean="0">
                <a:solidFill>
                  <a:srgbClr val="FF0066"/>
                </a:solidFill>
              </a:rPr>
              <a:t>معطوف به خود شخص</a:t>
            </a:r>
            <a:endParaRPr lang="en-US" sz="7200" smtClean="0">
              <a:solidFill>
                <a:srgbClr val="FF0066"/>
              </a:solidFill>
            </a:endParaRPr>
          </a:p>
        </p:txBody>
      </p:sp>
      <p:sp>
        <p:nvSpPr>
          <p:cNvPr id="82948" name="Line 4"/>
          <p:cNvSpPr>
            <a:spLocks noChangeShapeType="1"/>
          </p:cNvSpPr>
          <p:nvPr/>
        </p:nvSpPr>
        <p:spPr bwMode="auto">
          <a:xfrm>
            <a:off x="611560" y="1484784"/>
            <a:ext cx="75168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6000" smtClean="0"/>
              <a:t>نظریه ناکامی- پرخاشگری</a:t>
            </a:r>
            <a:endParaRPr lang="en-US" sz="600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500" smtClean="0"/>
              <a:t>                                         </a:t>
            </a:r>
            <a:r>
              <a:rPr lang="fa-IR" sz="7200" smtClean="0"/>
              <a:t>استادان دانشگاه ییل،  </a:t>
            </a:r>
            <a:r>
              <a:rPr lang="fa-IR" sz="7200" smtClean="0">
                <a:solidFill>
                  <a:srgbClr val="FF0066"/>
                </a:solidFill>
              </a:rPr>
              <a:t>مهم ترین عامل در ایجاد پرخاشگری</a:t>
            </a:r>
            <a:r>
              <a:rPr lang="fa-IR" sz="7200" smtClean="0"/>
              <a:t> را </a:t>
            </a:r>
            <a:r>
              <a:rPr lang="fa-IR" sz="7200" smtClean="0">
                <a:solidFill>
                  <a:srgbClr val="FF0066"/>
                </a:solidFill>
              </a:rPr>
              <a:t>ناکامی</a:t>
            </a:r>
            <a:r>
              <a:rPr lang="fa-IR" sz="7200" smtClean="0"/>
              <a:t> دانسته اند. </a:t>
            </a:r>
            <a:endParaRPr lang="en-US" sz="7200" smtClean="0"/>
          </a:p>
        </p:txBody>
      </p:sp>
      <p:sp>
        <p:nvSpPr>
          <p:cNvPr id="83972" name="Line 4"/>
          <p:cNvSpPr>
            <a:spLocks noChangeShapeType="1"/>
          </p:cNvSpPr>
          <p:nvPr/>
        </p:nvSpPr>
        <p:spPr bwMode="auto">
          <a:xfrm flipV="1">
            <a:off x="685800" y="1438228"/>
            <a:ext cx="7635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/>
          <a:lstStyle/>
          <a:p>
            <a:pPr eaLnBrk="1" hangingPunct="1"/>
            <a:r>
              <a:rPr lang="fa-IR" sz="5400" b="1" smtClean="0"/>
              <a:t>تأثیر ناکامی در پرخاشگری</a:t>
            </a:r>
            <a:endParaRPr lang="en-US" sz="5400" b="1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4800" smtClean="0"/>
              <a:t>   </a:t>
            </a:r>
            <a:r>
              <a:rPr lang="fa-IR" sz="4800" smtClean="0">
                <a:solidFill>
                  <a:srgbClr val="FF0066"/>
                </a:solidFill>
              </a:rPr>
              <a:t> </a:t>
            </a:r>
            <a:r>
              <a:rPr lang="fa-IR" sz="8000" smtClean="0">
                <a:solidFill>
                  <a:srgbClr val="FF0066"/>
                </a:solidFill>
              </a:rPr>
              <a:t>ناکامی</a:t>
            </a:r>
            <a:r>
              <a:rPr lang="fa-IR" sz="8000" smtClean="0"/>
              <a:t> همواره به </a:t>
            </a:r>
            <a:r>
              <a:rPr lang="fa-IR" sz="8000" smtClean="0">
                <a:solidFill>
                  <a:srgbClr val="FF0066"/>
                </a:solidFill>
              </a:rPr>
              <a:t>پرخاشگری</a:t>
            </a:r>
            <a:r>
              <a:rPr lang="fa-IR" sz="8000" smtClean="0"/>
              <a:t> منجر نمی شود وتنها علت آن نیز نیست.</a:t>
            </a:r>
            <a:endParaRPr lang="en-US" sz="8000" smtClean="0"/>
          </a:p>
        </p:txBody>
      </p:sp>
      <p:sp>
        <p:nvSpPr>
          <p:cNvPr id="84996" name="Line 4"/>
          <p:cNvSpPr>
            <a:spLocks noChangeShapeType="1"/>
          </p:cNvSpPr>
          <p:nvPr/>
        </p:nvSpPr>
        <p:spPr bwMode="auto">
          <a:xfrm flipV="1">
            <a:off x="611560" y="1410932"/>
            <a:ext cx="76358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a-IR" sz="6600" smtClean="0"/>
              <a:t> نتایج پژوهش های اخیر</a:t>
            </a:r>
            <a:endParaRPr lang="en-US" sz="660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600" smtClean="0"/>
              <a:t>                                          </a:t>
            </a:r>
            <a:r>
              <a:rPr lang="fa-IR" sz="6000" smtClean="0">
                <a:solidFill>
                  <a:srgbClr val="FF0066"/>
                </a:solidFill>
              </a:rPr>
              <a:t>بین ناکامی و پرخاشگری رابطه ای وجود ندارد</a:t>
            </a:r>
            <a:r>
              <a:rPr lang="fa-IR" sz="6000" smtClean="0"/>
              <a:t>، بلکه ممانعت از رسیدن فرد به هدف است می تواند خشم را برانگیزد. </a:t>
            </a:r>
            <a:endParaRPr lang="en-US" sz="6000" smtClean="0"/>
          </a:p>
        </p:txBody>
      </p:sp>
      <p:sp>
        <p:nvSpPr>
          <p:cNvPr id="86020" name="Line 4"/>
          <p:cNvSpPr>
            <a:spLocks noChangeShapeType="1"/>
          </p:cNvSpPr>
          <p:nvPr/>
        </p:nvSpPr>
        <p:spPr bwMode="auto">
          <a:xfrm flipH="1" flipV="1">
            <a:off x="971600" y="1417638"/>
            <a:ext cx="703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922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8800" smtClean="0"/>
              <a:t>خشم</a:t>
            </a:r>
            <a:endParaRPr lang="en-US" sz="8800" smtClean="0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804988"/>
            <a:ext cx="7696200" cy="3657600"/>
          </a:xfrm>
        </p:spPr>
        <p:txBody>
          <a:bodyPr>
            <a:normAutofit lnSpcReduction="10000"/>
          </a:bodyPr>
          <a:lstStyle/>
          <a:p>
            <a:pPr algn="justLow" rtl="1" eaLnBrk="1" hangingPunct="1">
              <a:lnSpc>
                <a:spcPct val="90000"/>
              </a:lnSpc>
              <a:buFontTx/>
              <a:buNone/>
            </a:pPr>
            <a:r>
              <a:rPr lang="fa-IR" sz="2000" smtClean="0"/>
              <a:t>          </a:t>
            </a:r>
            <a:r>
              <a:rPr lang="fa-IR" sz="7200" smtClean="0">
                <a:solidFill>
                  <a:srgbClr val="FF0066"/>
                </a:solidFill>
              </a:rPr>
              <a:t>خشم </a:t>
            </a:r>
            <a:r>
              <a:rPr lang="fa-IR" sz="7200" smtClean="0"/>
              <a:t>یک </a:t>
            </a:r>
            <a:r>
              <a:rPr lang="fa-IR" sz="7200" smtClean="0">
                <a:solidFill>
                  <a:srgbClr val="FF0066"/>
                </a:solidFill>
              </a:rPr>
              <a:t>هیجان </a:t>
            </a:r>
            <a:r>
              <a:rPr lang="fa-IR" sz="7200" smtClean="0"/>
              <a:t>است که </a:t>
            </a:r>
            <a:r>
              <a:rPr lang="fa-IR" sz="7200" smtClean="0">
                <a:solidFill>
                  <a:srgbClr val="FF0066"/>
                </a:solidFill>
              </a:rPr>
              <a:t>دامنه و شدتِ</a:t>
            </a:r>
            <a:r>
              <a:rPr lang="fa-IR" sz="7200" smtClean="0"/>
              <a:t> فعالیتی را که در حال جریان است </a:t>
            </a:r>
            <a:r>
              <a:rPr lang="fa-IR" sz="7200" smtClean="0">
                <a:solidFill>
                  <a:srgbClr val="FF0066"/>
                </a:solidFill>
              </a:rPr>
              <a:t>افزایش </a:t>
            </a:r>
            <a:r>
              <a:rPr lang="fa-IR" sz="7200" smtClean="0"/>
              <a:t>می دهد.</a:t>
            </a:r>
            <a:endParaRPr lang="en-US" sz="7200" smtClean="0"/>
          </a:p>
        </p:txBody>
      </p:sp>
      <p:sp>
        <p:nvSpPr>
          <p:cNvPr id="87044" name="Line 4"/>
          <p:cNvSpPr>
            <a:spLocks noChangeShapeType="1"/>
          </p:cNvSpPr>
          <p:nvPr/>
        </p:nvSpPr>
        <p:spPr bwMode="auto">
          <a:xfrm flipH="1">
            <a:off x="603250" y="1625600"/>
            <a:ext cx="72755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31900"/>
          </a:xfrm>
        </p:spPr>
        <p:txBody>
          <a:bodyPr/>
          <a:lstStyle/>
          <a:p>
            <a:pPr eaLnBrk="1" hangingPunct="1"/>
            <a:r>
              <a:rPr lang="fa-IR" sz="6000" smtClean="0"/>
              <a:t>دیدگاه فستینگر</a:t>
            </a:r>
            <a:endParaRPr lang="en-US" sz="6000" smtClean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3600" dirty="0" smtClean="0"/>
              <a:t>     </a:t>
            </a:r>
            <a:r>
              <a:rPr lang="fa-IR" sz="7200" dirty="0" smtClean="0"/>
              <a:t>به عقیده فستینگر، </a:t>
            </a:r>
            <a:r>
              <a:rPr lang="fa-IR" sz="7200" dirty="0" smtClean="0">
                <a:solidFill>
                  <a:srgbClr val="FF0066"/>
                </a:solidFill>
              </a:rPr>
              <a:t>خشونت</a:t>
            </a:r>
            <a:r>
              <a:rPr lang="fa-IR" sz="7200" dirty="0" smtClean="0"/>
              <a:t> </a:t>
            </a:r>
            <a:r>
              <a:rPr lang="fa-IR" sz="7200" dirty="0" smtClean="0">
                <a:solidFill>
                  <a:srgbClr val="FF0066"/>
                </a:solidFill>
              </a:rPr>
              <a:t>موجب </a:t>
            </a:r>
            <a:r>
              <a:rPr lang="fa-IR" sz="8000" dirty="0" smtClean="0">
                <a:solidFill>
                  <a:srgbClr val="FF0066"/>
                </a:solidFill>
              </a:rPr>
              <a:t>خشونت</a:t>
            </a:r>
            <a:r>
              <a:rPr lang="fa-IR" sz="8000" dirty="0" smtClean="0"/>
              <a:t> </a:t>
            </a:r>
          </a:p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6600" dirty="0" smtClean="0"/>
              <a:t>می شود و ابراز رفتار های </a:t>
            </a:r>
            <a:endParaRPr lang="en-US" sz="6600" dirty="0" smtClean="0"/>
          </a:p>
          <a:p>
            <a:pPr algn="justLow" rtl="1" eaLnBrk="1" hangingPunct="1">
              <a:lnSpc>
                <a:spcPct val="80000"/>
              </a:lnSpc>
              <a:buFontTx/>
              <a:buNone/>
            </a:pPr>
            <a:r>
              <a:rPr lang="fa-IR" sz="6600" dirty="0" smtClean="0"/>
              <a:t>پرخاشگرانه نیازمند به توجه است.</a:t>
            </a:r>
            <a:r>
              <a:rPr lang="fa-IR" sz="7200" dirty="0" smtClean="0"/>
              <a:t> </a:t>
            </a:r>
            <a:endParaRPr lang="en-US" sz="7200" dirty="0" smtClean="0"/>
          </a:p>
        </p:txBody>
      </p:sp>
      <p:sp>
        <p:nvSpPr>
          <p:cNvPr id="93188" name="Line 4"/>
          <p:cNvSpPr>
            <a:spLocks noChangeShapeType="1"/>
          </p:cNvSpPr>
          <p:nvPr/>
        </p:nvSpPr>
        <p:spPr bwMode="auto">
          <a:xfrm flipH="1">
            <a:off x="363538" y="1323975"/>
            <a:ext cx="781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31900"/>
          </a:xfrm>
        </p:spPr>
        <p:txBody>
          <a:bodyPr/>
          <a:lstStyle/>
          <a:p>
            <a:pPr eaLnBrk="1" hangingPunct="1"/>
            <a:r>
              <a:rPr lang="fa-IR" sz="6000" smtClean="0"/>
              <a:t>دیدگاه اتکینسون و هیلگارد</a:t>
            </a:r>
            <a:endParaRPr lang="en-US" sz="6000" smtClean="0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63575" y="1504950"/>
            <a:ext cx="7696200" cy="3657600"/>
          </a:xfrm>
        </p:spPr>
        <p:txBody>
          <a:bodyPr>
            <a:normAutofit fontScale="62500" lnSpcReduction="20000"/>
          </a:bodyPr>
          <a:lstStyle/>
          <a:p>
            <a:pPr algn="justLow" rtl="1" eaLnBrk="1" hangingPunct="1">
              <a:lnSpc>
                <a:spcPct val="170000"/>
              </a:lnSpc>
              <a:buFontTx/>
              <a:buNone/>
            </a:pPr>
            <a:r>
              <a:rPr lang="fa-IR" sz="800" dirty="0" smtClean="0"/>
              <a:t>                                             </a:t>
            </a:r>
            <a:r>
              <a:rPr lang="fa-IR" sz="4800" dirty="0" smtClean="0"/>
              <a:t>معتقدند</a:t>
            </a:r>
            <a:r>
              <a:rPr lang="fa-IR" sz="4800" dirty="0" smtClean="0">
                <a:solidFill>
                  <a:srgbClr val="FF0066"/>
                </a:solidFill>
              </a:rPr>
              <a:t> اگر</a:t>
            </a:r>
            <a:r>
              <a:rPr lang="fa-IR" sz="4800" dirty="0" smtClean="0"/>
              <a:t> ابراز پرخاشگری دارای </a:t>
            </a:r>
            <a:r>
              <a:rPr lang="fa-IR" sz="4800" dirty="0" smtClean="0">
                <a:solidFill>
                  <a:srgbClr val="FF0066"/>
                </a:solidFill>
              </a:rPr>
              <a:t>اثر پالایشی</a:t>
            </a:r>
            <a:r>
              <a:rPr lang="fa-IR" sz="4800" dirty="0" smtClean="0"/>
              <a:t> بود، می بایستی به کاهش شدت احساس های </a:t>
            </a:r>
            <a:r>
              <a:rPr lang="fa-IR" sz="4800" dirty="0" smtClean="0">
                <a:solidFill>
                  <a:srgbClr val="FF0066"/>
                </a:solidFill>
              </a:rPr>
              <a:t>پرخاشگرانه </a:t>
            </a:r>
            <a:r>
              <a:rPr lang="fa-IR" sz="4800" dirty="0" smtClean="0"/>
              <a:t>منجر می شد. </a:t>
            </a:r>
            <a:r>
              <a:rPr lang="fa-IR" sz="4800" dirty="0" smtClean="0">
                <a:solidFill>
                  <a:srgbClr val="FF0066"/>
                </a:solidFill>
              </a:rPr>
              <a:t>در حالی که شواهد</a:t>
            </a:r>
            <a:r>
              <a:rPr lang="fa-IR" sz="4800" dirty="0" smtClean="0"/>
              <a:t> نشان می دهد که شرکت در فعالیت های پرخاشگرانه، یا به افزایش پرخاشگری می انجامد و یا آن را ثابت نگاه می دارد.</a:t>
            </a:r>
            <a:endParaRPr lang="en-US" sz="4800" dirty="0" smtClean="0"/>
          </a:p>
        </p:txBody>
      </p:sp>
      <p:sp>
        <p:nvSpPr>
          <p:cNvPr id="95236" name="Line 4"/>
          <p:cNvSpPr>
            <a:spLocks noChangeShapeType="1"/>
          </p:cNvSpPr>
          <p:nvPr/>
        </p:nvSpPr>
        <p:spPr bwMode="auto">
          <a:xfrm flipH="1">
            <a:off x="363538" y="1323975"/>
            <a:ext cx="78168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422</Words>
  <Application>Microsoft Office PowerPoint</Application>
  <PresentationFormat>On-screen Show (4:3)</PresentationFormat>
  <Paragraphs>62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Tahoma</vt:lpstr>
      <vt:lpstr>Times New Roman</vt:lpstr>
      <vt:lpstr>Verdana</vt:lpstr>
      <vt:lpstr>Office Theme</vt:lpstr>
      <vt:lpstr>فصل چهارم</vt:lpstr>
      <vt:lpstr>ناکامی</vt:lpstr>
      <vt:lpstr>منابع ناکامی</vt:lpstr>
      <vt:lpstr>منابع بیرونی ناکامی</vt:lpstr>
      <vt:lpstr>منابع درونی ناکامی</vt:lpstr>
      <vt:lpstr>تحمل ناکامی</vt:lpstr>
      <vt:lpstr>واکنش افراد مختلف به  ناکامی ها</vt:lpstr>
      <vt:lpstr>ادامه واکنش افراد مختلف به  ناکامیها</vt:lpstr>
      <vt:lpstr>ناکامی شدید</vt:lpstr>
      <vt:lpstr>شدت ناکامی</vt:lpstr>
      <vt:lpstr>ناکامی های کودکان</vt:lpstr>
      <vt:lpstr>مقابله با ناکامی های کودکان</vt:lpstr>
      <vt:lpstr>تحمل ناکامی از دیدگاه روانکاوی</vt:lpstr>
      <vt:lpstr>ناکامی و پرخاشگری</vt:lpstr>
      <vt:lpstr>جلوه های پرخاشگری</vt:lpstr>
      <vt:lpstr>نظریه ناکامی- پرخاشگری</vt:lpstr>
      <vt:lpstr>تأثیر ناکامی در پرخاشگری</vt:lpstr>
      <vt:lpstr> نتایج پژوهش های اخیر</vt:lpstr>
      <vt:lpstr>خشم</vt:lpstr>
      <vt:lpstr>دیدگاه فستینگر</vt:lpstr>
      <vt:lpstr>دیدگاه اتکینسون و هیلگارد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فصل چهارم</dc:title>
  <dc:creator>Mehdi Pour</dc:creator>
  <cp:lastModifiedBy>DadeFam-43262657</cp:lastModifiedBy>
  <cp:revision>6</cp:revision>
  <dcterms:created xsi:type="dcterms:W3CDTF">2009-08-14T20:53:43Z</dcterms:created>
  <dcterms:modified xsi:type="dcterms:W3CDTF">2023-08-27T15:03:08Z</dcterms:modified>
</cp:coreProperties>
</file>