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96" r:id="rId6"/>
    <p:sldId id="31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07" autoAdjust="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EC7C0-0338-496E-B01F-180D436FC91D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739BD-0696-49EA-985D-927A9F5759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15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739BD-0696-49EA-985D-927A9F5759D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9B6F643-9273-47E7-9107-02BFE8BD7662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966715C-82CA-4AFB-B1D8-1DB184FE38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814514"/>
            <a:ext cx="7851648" cy="1828800"/>
          </a:xfrm>
        </p:spPr>
        <p:txBody>
          <a:bodyPr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بسم الله الرحمن الرحیم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400600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کاهش 90% فیلتراسیون گلومرولی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اتیولوژی: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 smtClean="0"/>
              <a:t>دیابت، هایپرتنشن، گلومرونفریت، پیلونفریت، کلیه های پلی کیستیک،</a:t>
            </a:r>
            <a:r>
              <a:rPr lang="en-US" sz="2000" dirty="0" err="1" smtClean="0"/>
              <a:t>ston</a:t>
            </a:r>
            <a:r>
              <a:rPr lang="fa-IR" sz="2000" dirty="0" smtClean="0"/>
              <a:t>،بیماریهای ایمنوساپرس</a:t>
            </a: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سیر نارسایی مزمن: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تخریب ذخیره کلیوی:فیلتراسیون40-50%.بدون علایم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بی کفایتی کلیه:20-40%آنمی، افزایش اوره .کراتنین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/>
              <a:t>نارسایی:فیلتراسون10-20%.آنمی.اسیدوز.افزایش اوره.کرات.پتاسیم.پلی </a:t>
            </a:r>
            <a:br>
              <a:rPr lang="fa-IR" sz="2000" dirty="0"/>
            </a:br>
            <a:r>
              <a:rPr lang="fa-IR" sz="2000" dirty="0"/>
              <a:t>اوری.علایم نسبی نارسایی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fa-IR" sz="2000" dirty="0"/>
              <a:t>:اورمی.ازتمی</a:t>
            </a:r>
            <a:r>
              <a:rPr lang="en-US" sz="2000" dirty="0"/>
              <a:t>ESRD</a:t>
            </a:r>
            <a:r>
              <a:rPr lang="fa-IR" sz="2000" dirty="0"/>
              <a:t/>
            </a:r>
            <a:br>
              <a:rPr lang="fa-IR" sz="2000" dirty="0"/>
            </a:b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algn="r" rtl="1">
              <a:buNone/>
            </a:pPr>
            <a:endParaRPr lang="fa-IR" sz="20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46636" cy="720080"/>
          </a:xfrm>
        </p:spPr>
        <p:txBody>
          <a:bodyPr>
            <a:normAutofit/>
          </a:bodyPr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نارسایی مزمن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89120"/>
          </a:xfrm>
        </p:spPr>
        <p:txBody>
          <a:bodyPr/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Diagnosis:</a:t>
            </a:r>
            <a:endParaRPr lang="fa-IR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 هیستوری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علایم آزمایشگاهی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تظاهرات بالینی: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*سیستم عصبی:لتارژی،تحریک پذیری،آستریکسیس، تشنج، کوما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گوارشی:تهوع، استفراغ،هموراژی، فتوز اورمیک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قلب و عروق:هیپرولمی، ادم،پریکاردیت، آریتمی، تاکیکاردی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86346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خون ساز:آنمی، لکوسیتوز، ترومبوسیتوپنی، کاهش اپرکس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، افزایش آلکالین فسفاتاز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اسکلتی:کاهش کلسیم،کاهش </a:t>
            </a:r>
          </a:p>
          <a:p>
            <a:pPr algn="r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(علت پوکی استخوان؟)،افزایش فسفر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PTH</a:t>
            </a:r>
            <a:r>
              <a:rPr lang="fa-IR" sz="2800" dirty="0" smtClean="0">
                <a:latin typeface="Tahoma" panose="020B0604030504040204" pitchFamily="34" charset="0"/>
                <a:ea typeface="Tahoma" panose="020B0604030504040204" pitchFamily="34" charset="0"/>
              </a:rPr>
              <a:t>افزایش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pic>
        <p:nvPicPr>
          <p:cNvPr id="1026" name="Picture 2" descr="C:\Users\BLACKGHOST\Desktop\ویژه دیالیز\images1D876Z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12976"/>
            <a:ext cx="691276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/>
          <a:lstStyle/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ادراری: اولیگوری، آنوری، کاهش وزن مخصوص ادرار، پروتئینوری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ریوی: تنگی نفس، تاکی پنه، وجود رال به دلیل افزایش حجم 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سیستم تناسلی: آمنوره، عدم ایجاد بلوغ در بچه ها، دیسفانکشن سکچوال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پوست: پوست اورمیک، اکیموز، خارش</a:t>
            </a:r>
          </a:p>
          <a:p>
            <a:pPr algn="just" rtl="1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r" rtl="1">
              <a:buNone/>
            </a:pPr>
            <a:r>
              <a:rPr lang="fa-IR" dirty="0" smtClean="0"/>
              <a:t>درمان خارش: هیدروکسید آلومینیوم، کاهش دریافت محصولات دریایی، آنتی هیستامین</a:t>
            </a:r>
          </a:p>
          <a:p>
            <a:pPr marL="109728" indent="0" algn="r" rtl="1">
              <a:buNone/>
            </a:pPr>
            <a:r>
              <a:rPr lang="fa-IR" dirty="0" smtClean="0"/>
              <a:t>درمان علائم عصبی</a:t>
            </a:r>
          </a:p>
          <a:p>
            <a:pPr marL="109728" indent="0" algn="r" rtl="1">
              <a:buNone/>
            </a:pPr>
            <a:r>
              <a:rPr lang="fa-IR" dirty="0" smtClean="0"/>
              <a:t>درمان علائم استخوانی: روکالترول، کربنات کلسیم</a:t>
            </a:r>
          </a:p>
          <a:p>
            <a:pPr marL="109728" indent="0" algn="r" rtl="1">
              <a:buNone/>
            </a:pPr>
            <a:r>
              <a:rPr lang="fa-IR" dirty="0" smtClean="0"/>
              <a:t>درمان علائم گوارشی: آنتی اسید بدون منیزیوم</a:t>
            </a:r>
          </a:p>
          <a:p>
            <a:pPr marL="109728" indent="0" algn="r" rtl="1">
              <a:buNone/>
            </a:pPr>
            <a:r>
              <a:rPr lang="fa-IR" dirty="0" smtClean="0"/>
              <a:t>درمان آنمی: کنترل </a:t>
            </a:r>
            <a:r>
              <a:rPr lang="en-US" dirty="0" err="1" smtClean="0"/>
              <a:t>Hct</a:t>
            </a:r>
            <a:r>
              <a:rPr lang="fa-IR" dirty="0" smtClean="0"/>
              <a:t> ، تزریق اپرکس (با کنترل فشار و کنترل آلومینیوم)</a:t>
            </a:r>
          </a:p>
          <a:p>
            <a:pPr marL="109728" indent="0" algn="r" rtl="1">
              <a:buNone/>
            </a:pPr>
            <a:r>
              <a:rPr lang="fa-IR" dirty="0" smtClean="0"/>
              <a:t>درمان قلبی عروقی: کنترل فشار خون، کنترل مایعات و سدیم</a:t>
            </a:r>
          </a:p>
          <a:p>
            <a:pPr marL="109728" indent="0" algn="r" rtl="1">
              <a:buNone/>
            </a:pPr>
            <a:r>
              <a:rPr lang="fa-IR" dirty="0" smtClean="0"/>
              <a:t>کنترل آب و الکترولیت: آموزش به بیمار جهت مصرف مایعات، کنترل هایپرکالمی و رژیم غذایی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درمان و مراقبت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410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latin typeface="Times New Roman" pitchFamily="18" charset="0"/>
                <a:cs typeface="Times New Roman" pitchFamily="18" charset="0"/>
              </a:rPr>
              <a:t>محدودیت مصرف پروتئین، محدودیت دریافت سدیم، محدودیت دریافت پتاسیم، محدودیت مصرف لبنیات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>
                <a:solidFill>
                  <a:schemeClr val="tx1"/>
                </a:solidFill>
              </a:rPr>
              <a:t>رژیم غذایی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BLACKGHOST\Desktop\ویژه دیالیز\dialiliz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345638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LACKGHOST\Desktop\ویژه دیالیز\imagesI6QDEHZ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05074"/>
            <a:ext cx="4536504" cy="409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06483"/>
          </a:xfrm>
        </p:spPr>
        <p:txBody>
          <a:bodyPr/>
          <a:lstStyle/>
          <a:p>
            <a:pPr algn="just" rtl="1">
              <a:buNone/>
            </a:pPr>
            <a:r>
              <a:rPr lang="fa-IR" dirty="0" smtClean="0"/>
              <a:t>چنانچه درمان های علامتی موثر نباشد، از دیالیز استفاده می شود که این مرحله همراه با اورمی و</a:t>
            </a:r>
            <a:r>
              <a:rPr lang="en-US" dirty="0" smtClean="0"/>
              <a:t>ESRD</a:t>
            </a:r>
            <a:r>
              <a:rPr lang="fa-IR" dirty="0" smtClean="0"/>
              <a:t>می باشد.در این مرحله نفرونها 90% کارآیی خود را از دست داده اند.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fa-IR" dirty="0" smtClean="0"/>
              <a:t>دیالیز</a:t>
            </a:r>
            <a:endParaRPr lang="en-US" dirty="0"/>
          </a:p>
        </p:txBody>
      </p:sp>
      <p:pic>
        <p:nvPicPr>
          <p:cNvPr id="2050" name="Picture 2" descr="C:\Users\BLACKGHOST\Desktop\ویژه دیالیز\imagesB28O3QV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84984"/>
            <a:ext cx="457200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LACKGHOST\Desktop\ویژه دیالیز\images9H8RO6J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418025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469</TotalTime>
  <Words>251</Words>
  <Application>Microsoft Office PowerPoint</Application>
  <PresentationFormat>On-screen Show (4:3)</PresentationFormat>
  <Paragraphs>30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Concourse</vt:lpstr>
      <vt:lpstr>بسم الله الرحمن الرحیم</vt:lpstr>
      <vt:lpstr>نارسایی مزمن</vt:lpstr>
      <vt:lpstr>PowerPoint Presentation</vt:lpstr>
      <vt:lpstr>PowerPoint Presentation</vt:lpstr>
      <vt:lpstr>PowerPoint Presentation</vt:lpstr>
      <vt:lpstr>درمان و مراقبت</vt:lpstr>
      <vt:lpstr>رژیم غذایی</vt:lpstr>
      <vt:lpstr>دیالیز</vt:lpstr>
    </vt:vector>
  </TitlesOfParts>
  <Company>NPSoft.ir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ismail - [2010]</dc:creator>
  <cp:lastModifiedBy>Windows User</cp:lastModifiedBy>
  <cp:revision>112</cp:revision>
  <dcterms:created xsi:type="dcterms:W3CDTF">2013-03-06T22:21:20Z</dcterms:created>
  <dcterms:modified xsi:type="dcterms:W3CDTF">2020-04-25T15:01:45Z</dcterms:modified>
</cp:coreProperties>
</file>