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6" r:id="rId1"/>
  </p:sldMasterIdLst>
  <p:sldIdLst>
    <p:sldId id="323" r:id="rId2"/>
    <p:sldId id="299" r:id="rId3"/>
    <p:sldId id="257" r:id="rId4"/>
    <p:sldId id="300" r:id="rId5"/>
    <p:sldId id="301" r:id="rId6"/>
    <p:sldId id="302" r:id="rId7"/>
    <p:sldId id="303" r:id="rId8"/>
    <p:sldId id="304" r:id="rId9"/>
    <p:sldId id="305" r:id="rId10"/>
    <p:sldId id="306" r:id="rId11"/>
    <p:sldId id="307" r:id="rId12"/>
    <p:sldId id="308" r:id="rId13"/>
    <p:sldId id="309" r:id="rId14"/>
    <p:sldId id="310" r:id="rId15"/>
    <p:sldId id="311" r:id="rId16"/>
    <p:sldId id="312" r:id="rId17"/>
    <p:sldId id="313" r:id="rId18"/>
    <p:sldId id="314" r:id="rId19"/>
    <p:sldId id="315" r:id="rId20"/>
    <p:sldId id="316" r:id="rId21"/>
    <p:sldId id="317" r:id="rId22"/>
    <p:sldId id="318" r:id="rId23"/>
    <p:sldId id="319" r:id="rId24"/>
    <p:sldId id="320" r:id="rId25"/>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p:scale>
          <a:sx n="60" d="100"/>
          <a:sy n="60" d="100"/>
        </p:scale>
        <p:origin x="-1656" y="-22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9C2F91-E239-48C2-8D51-C06DD094F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50183288-47A7-4C23-8AF0-0EFA71F9BAAB}" type="pres">
      <dgm:prSet presAssocID="{F39C2F91-E239-48C2-8D51-C06DD094FA91}" presName="diagram" presStyleCnt="0">
        <dgm:presLayoutVars>
          <dgm:dir/>
          <dgm:resizeHandles val="exact"/>
        </dgm:presLayoutVars>
      </dgm:prSet>
      <dgm:spPr/>
      <dgm:t>
        <a:bodyPr/>
        <a:lstStyle/>
        <a:p>
          <a:endParaRPr lang="en-US"/>
        </a:p>
      </dgm:t>
    </dgm:pt>
  </dgm:ptLst>
  <dgm:cxnLst>
    <dgm:cxn modelId="{C8D18B87-9CA9-4DEA-8290-5519ACD01221}" type="presOf" srcId="{F39C2F91-E239-48C2-8D51-C06DD094FA91}" destId="{50183288-47A7-4C23-8AF0-0EFA71F9BAAB}"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A1352BB1-8424-4EB4-9C17-216FFD5A76B2}" type="datetimeFigureOut">
              <a:rPr lang="fa-IR" smtClean="0"/>
              <a:pPr/>
              <a:t>20/09/1441</a:t>
            </a:fld>
            <a:endParaRPr lang="fa-IR"/>
          </a:p>
        </p:txBody>
      </p:sp>
      <p:sp>
        <p:nvSpPr>
          <p:cNvPr id="17" name="Footer Placeholder 16"/>
          <p:cNvSpPr>
            <a:spLocks noGrp="1"/>
          </p:cNvSpPr>
          <p:nvPr>
            <p:ph type="ftr" sz="quarter" idx="11"/>
          </p:nvPr>
        </p:nvSpPr>
        <p:spPr/>
        <p:txBody>
          <a:bodyPr/>
          <a:lstStyle/>
          <a:p>
            <a:endParaRPr lang="fa-IR"/>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F4E8C63-605C-445C-90F8-BAC367F35F9B}" type="slidenum">
              <a:rPr lang="fa-IR" smtClean="0"/>
              <a:pPr/>
              <a:t>‹#›</a:t>
            </a:fld>
            <a:endParaRPr lang="fa-I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1352BB1-8424-4EB4-9C17-216FFD5A76B2}" type="datetimeFigureOut">
              <a:rPr lang="fa-IR" smtClean="0"/>
              <a:pPr/>
              <a:t>20/09/1441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a:xfrm>
            <a:off x="4361688" y="1026372"/>
            <a:ext cx="457200" cy="441325"/>
          </a:xfrm>
        </p:spPr>
        <p:txBody>
          <a:bodyPr/>
          <a:lstStyle/>
          <a:p>
            <a:fld id="{1F4E8C63-605C-445C-90F8-BAC367F35F9B}" type="slidenum">
              <a:rPr lang="fa-IR" smtClean="0"/>
              <a:pPr/>
              <a:t>‹#›</a:t>
            </a:fld>
            <a:endParaRPr lang="fa-I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fa-IR"/>
          </a:p>
        </p:txBody>
      </p:sp>
      <p:sp>
        <p:nvSpPr>
          <p:cNvPr id="4" name="Date Placeholder 3"/>
          <p:cNvSpPr>
            <a:spLocks noGrp="1"/>
          </p:cNvSpPr>
          <p:nvPr>
            <p:ph type="dt" sz="half" idx="10"/>
          </p:nvPr>
        </p:nvSpPr>
        <p:spPr/>
        <p:txBody>
          <a:bodyPr/>
          <a:lstStyle/>
          <a:p>
            <a:fld id="{A1352BB1-8424-4EB4-9C17-216FFD5A76B2}" type="datetimeFigureOut">
              <a:rPr lang="fa-IR" smtClean="0"/>
              <a:pPr/>
              <a:t>20/09/1441</a:t>
            </a:fld>
            <a:endParaRPr lang="fa-IR"/>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F4E8C63-605C-445C-90F8-BAC367F35F9B}" type="slidenum">
              <a:rPr lang="fa-IR" smtClean="0"/>
              <a:pPr/>
              <a:t>‹#›</a:t>
            </a:fld>
            <a:endParaRPr lang="fa-I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A1352BB1-8424-4EB4-9C17-216FFD5A76B2}" type="datetimeFigureOut">
              <a:rPr lang="fa-IR" smtClean="0"/>
              <a:pPr/>
              <a:t>20/09/1441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F4E8C63-605C-445C-90F8-BAC367F35F9B}" type="slidenum">
              <a:rPr lang="fa-IR" smtClean="0"/>
              <a:pPr/>
              <a:t>‹#›</a:t>
            </a:fld>
            <a:endParaRPr lang="fa-I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A1352BB1-8424-4EB4-9C17-216FFD5A76B2}" type="datetimeFigureOut">
              <a:rPr lang="fa-IR" smtClean="0"/>
              <a:pPr/>
              <a:t>20/09/1441</a:t>
            </a:fld>
            <a:endParaRPr lang="fa-IR"/>
          </a:p>
        </p:txBody>
      </p:sp>
      <p:sp>
        <p:nvSpPr>
          <p:cNvPr id="8" name="Footer Placeholder 7"/>
          <p:cNvSpPr>
            <a:spLocks noGrp="1"/>
          </p:cNvSpPr>
          <p:nvPr>
            <p:ph type="ftr" sz="quarter" idx="11"/>
          </p:nvPr>
        </p:nvSpPr>
        <p:spPr>
          <a:xfrm>
            <a:off x="304800" y="6409944"/>
            <a:ext cx="3581400" cy="365760"/>
          </a:xfrm>
        </p:spPr>
        <p:txBody>
          <a:bodyPr/>
          <a:lstStyle/>
          <a:p>
            <a:endParaRPr lang="fa-IR"/>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1F4E8C63-605C-445C-90F8-BAC367F35F9B}" type="slidenum">
              <a:rPr lang="fa-IR" smtClean="0"/>
              <a:pPr/>
              <a:t>‹#›</a:t>
            </a:fld>
            <a:endParaRPr lang="fa-I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1352BB1-8424-4EB4-9C17-216FFD5A76B2}" type="datetimeFigureOut">
              <a:rPr lang="fa-IR" smtClean="0"/>
              <a:pPr/>
              <a:t>20/09/1441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a:xfrm>
            <a:off x="4343400" y="1036020"/>
            <a:ext cx="457200" cy="441325"/>
          </a:xfrm>
        </p:spPr>
        <p:txBody>
          <a:bodyPr/>
          <a:lstStyle/>
          <a:p>
            <a:fld id="{1F4E8C63-605C-445C-90F8-BAC367F35F9B}"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A1352BB1-8424-4EB4-9C17-216FFD5A76B2}" type="datetimeFigureOut">
              <a:rPr lang="fa-IR" smtClean="0"/>
              <a:pPr/>
              <a:t>20/09/1441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1F4E8C63-605C-445C-90F8-BAC367F35F9B}"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1F4E8C63-605C-445C-90F8-BAC367F35F9B}" type="slidenum">
              <a:rPr lang="fa-IR" smtClean="0"/>
              <a:pPr/>
              <a:t>‹#›</a:t>
            </a:fld>
            <a:endParaRPr lang="fa-I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A1352BB1-8424-4EB4-9C17-216FFD5A76B2}" type="datetimeFigureOut">
              <a:rPr lang="fa-IR" smtClean="0"/>
              <a:pPr/>
              <a:t>20/09/1441</a:t>
            </a:fld>
            <a:endParaRPr lang="fa-IR"/>
          </a:p>
        </p:txBody>
      </p:sp>
      <p:sp>
        <p:nvSpPr>
          <p:cNvPr id="6" name="Footer Placeholder 5"/>
          <p:cNvSpPr>
            <a:spLocks noGrp="1"/>
          </p:cNvSpPr>
          <p:nvPr>
            <p:ph type="ftr" sz="quarter" idx="11"/>
          </p:nvPr>
        </p:nvSpPr>
        <p:spPr>
          <a:xfrm>
            <a:off x="301752" y="6410848"/>
            <a:ext cx="3383280" cy="365760"/>
          </a:xfrm>
        </p:spPr>
        <p:txBody>
          <a:bodyPr/>
          <a:lstStyle/>
          <a:p>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1F4E8C63-605C-445C-90F8-BAC367F35F9B}" type="slidenum">
              <a:rPr lang="fa-IR" smtClean="0"/>
              <a:pPr/>
              <a:t>‹#›</a:t>
            </a:fld>
            <a:endParaRPr lang="fa-I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A1352BB1-8424-4EB4-9C17-216FFD5A76B2}" type="datetimeFigureOut">
              <a:rPr lang="fa-IR" smtClean="0"/>
              <a:pPr/>
              <a:t>20/09/1441</a:t>
            </a:fld>
            <a:endParaRPr lang="fa-IR"/>
          </a:p>
        </p:txBody>
      </p:sp>
      <p:sp>
        <p:nvSpPr>
          <p:cNvPr id="6" name="Footer Placeholder 5"/>
          <p:cNvSpPr>
            <a:spLocks noGrp="1"/>
          </p:cNvSpPr>
          <p:nvPr>
            <p:ph type="ftr" sz="quarter" idx="11"/>
          </p:nvPr>
        </p:nvSpPr>
        <p:spPr>
          <a:xfrm>
            <a:off x="301752" y="6410848"/>
            <a:ext cx="3584448" cy="365760"/>
          </a:xfrm>
        </p:spPr>
        <p:txBody>
          <a:bodyPr/>
          <a:lstStyle/>
          <a:p>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1352BB1-8424-4EB4-9C17-216FFD5A76B2}" type="datetimeFigureOut">
              <a:rPr lang="fa-IR" smtClean="0"/>
              <a:pPr/>
              <a:t>20/09/1441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F4E8C63-605C-445C-90F8-BAC367F35F9B}"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1F4E8C63-605C-445C-90F8-BAC367F35F9B}" type="slidenum">
              <a:rPr lang="fa-IR" smtClean="0"/>
              <a:pPr/>
              <a:t>‹#›</a:t>
            </a:fld>
            <a:endParaRPr lang="fa-I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1352BB1-8424-4EB4-9C17-216FFD5A76B2}" type="datetimeFigureOut">
              <a:rPr lang="fa-IR" smtClean="0"/>
              <a:pPr/>
              <a:t>20/09/1441</a:t>
            </a:fld>
            <a:endParaRPr lang="fa-IR"/>
          </a:p>
        </p:txBody>
      </p:sp>
      <p:sp>
        <p:nvSpPr>
          <p:cNvPr id="5" name="Footer Placeholder 4"/>
          <p:cNvSpPr>
            <a:spLocks noGrp="1"/>
          </p:cNvSpPr>
          <p:nvPr>
            <p:ph type="ftr" sz="quarter" idx="11"/>
          </p:nvPr>
        </p:nvSpPr>
        <p:spPr/>
        <p:txBody>
          <a:bodyPr/>
          <a:lstStyle/>
          <a:p>
            <a:endParaRPr lang="fa-IR"/>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1352BB1-8424-4EB4-9C17-216FFD5A76B2}" type="datetimeFigureOut">
              <a:rPr lang="fa-IR" smtClean="0"/>
              <a:pPr/>
              <a:t>20/09/1441</a:t>
            </a:fld>
            <a:endParaRPr lang="fa-IR"/>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fa-IR"/>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1F4E8C63-605C-445C-90F8-BAC367F35F9B}" type="slidenum">
              <a:rPr lang="fa-IR" smtClean="0"/>
              <a:pPr/>
              <a:t>‹#›</a:t>
            </a:fld>
            <a:endParaRPr lang="fa-I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8516149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927EF7-F632-4887-BC19-F5CB87F88C64}" type="datetime1">
              <a:rPr lang="en-US" smtClean="0"/>
              <a:t>5/12/2020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2</a:t>
            </a:fld>
            <a:endParaRPr lang="en-US" dirty="0"/>
          </a:p>
        </p:txBody>
      </p:sp>
      <p:sp>
        <p:nvSpPr>
          <p:cNvPr id="4" name="TextBox 3"/>
          <p:cNvSpPr txBox="1"/>
          <p:nvPr/>
        </p:nvSpPr>
        <p:spPr>
          <a:xfrm>
            <a:off x="685800" y="152400"/>
            <a:ext cx="8185731" cy="5262979"/>
          </a:xfrm>
          <a:prstGeom prst="rect">
            <a:avLst/>
          </a:prstGeom>
          <a:noFill/>
        </p:spPr>
        <p:txBody>
          <a:bodyPr wrap="square" rtlCol="0">
            <a:spAutoFit/>
          </a:bodyPr>
          <a:lstStyle/>
          <a:p>
            <a:pPr algn="just" rtl="1">
              <a:lnSpc>
                <a:spcPct val="200000"/>
              </a:lnSpc>
            </a:pPr>
            <a:r>
              <a:rPr lang="fa-IR" sz="2800" b="1" dirty="0" smtClean="0">
                <a:solidFill>
                  <a:srgbClr val="0070C0"/>
                </a:solidFill>
              </a:rPr>
              <a:t>تعریف ناباروری: </a:t>
            </a:r>
            <a:r>
              <a:rPr lang="fa-IR" sz="2800" b="1" dirty="0" smtClean="0"/>
              <a:t>ناباروری عموما به یکسال نزدیکی بدون جلوگیری و بدون آبستنی اطلاق می گردد.</a:t>
            </a:r>
          </a:p>
          <a:p>
            <a:pPr algn="just" rtl="1">
              <a:lnSpc>
                <a:spcPct val="200000"/>
              </a:lnSpc>
            </a:pPr>
            <a:r>
              <a:rPr lang="fa-IR" sz="2800" b="1" dirty="0" smtClean="0"/>
              <a:t>حدود90-85% زوج های سالم جوان ،درطی یکسال و اکثرا درخلال 6 ماه اول ،آبستنی خواهند داشت.</a:t>
            </a:r>
          </a:p>
          <a:p>
            <a:pPr algn="just" rtl="1">
              <a:lnSpc>
                <a:spcPct val="200000"/>
              </a:lnSpc>
            </a:pPr>
            <a:r>
              <a:rPr lang="fa-IR" sz="2800" b="1" dirty="0" smtClean="0"/>
              <a:t>بنابراین ناباروری حدود 15-10% زوج ها را تحت تاثیر قرار میدهد. </a:t>
            </a:r>
          </a:p>
          <a:p>
            <a:pPr algn="just" rtl="1">
              <a:lnSpc>
                <a:spcPct val="200000"/>
              </a:lnSpc>
            </a:pPr>
            <a:endParaRPr lang="fa-IR" sz="2800" b="1" dirty="0" smtClean="0"/>
          </a:p>
        </p:txBody>
      </p:sp>
    </p:spTree>
    <p:extLst>
      <p:ext uri="{BB962C8B-B14F-4D97-AF65-F5344CB8AC3E}">
        <p14:creationId xmlns:p14="http://schemas.microsoft.com/office/powerpoint/2010/main" val="15119281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b="1" dirty="0" smtClean="0">
                <a:solidFill>
                  <a:srgbClr val="0070C0"/>
                </a:solidFill>
              </a:rPr>
              <a:t/>
            </a:r>
            <a:br>
              <a:rPr lang="fa-IR" b="1" dirty="0" smtClean="0">
                <a:solidFill>
                  <a:srgbClr val="0070C0"/>
                </a:solidFill>
              </a:rPr>
            </a:br>
            <a:r>
              <a:rPr lang="fa-IR" dirty="0"/>
              <a:t/>
            </a:r>
            <a:br>
              <a:rPr lang="fa-IR" dirty="0"/>
            </a:br>
            <a:r>
              <a:rPr lang="fa-IR" b="1" dirty="0">
                <a:solidFill>
                  <a:srgbClr val="0070C0"/>
                </a:solidFill>
              </a:rPr>
              <a:t>انواع ناباروری:</a:t>
            </a:r>
            <a:endParaRPr lang="fa-IR" dirty="0"/>
          </a:p>
        </p:txBody>
      </p:sp>
      <p:sp>
        <p:nvSpPr>
          <p:cNvPr id="3" name="Content Placeholder 2"/>
          <p:cNvSpPr>
            <a:spLocks noGrp="1"/>
          </p:cNvSpPr>
          <p:nvPr>
            <p:ph sz="quarter" idx="1"/>
          </p:nvPr>
        </p:nvSpPr>
        <p:spPr/>
        <p:txBody>
          <a:bodyPr/>
          <a:lstStyle/>
          <a:p>
            <a:pPr algn="r" rtl="1"/>
            <a:r>
              <a:rPr lang="fa-IR" dirty="0" smtClean="0"/>
              <a:t>اولیه:</a:t>
            </a:r>
          </a:p>
          <a:p>
            <a:pPr algn="r" rtl="1"/>
            <a:r>
              <a:rPr lang="fa-IR" dirty="0" smtClean="0"/>
              <a:t>ثانویه:</a:t>
            </a:r>
          </a:p>
          <a:p>
            <a:pPr algn="r" rtl="1"/>
            <a:endParaRPr lang="fa-IR" dirty="0"/>
          </a:p>
          <a:p>
            <a:pPr algn="r" rtl="1"/>
            <a:r>
              <a:rPr lang="fa-IR" dirty="0" smtClean="0"/>
              <a:t>نکته: تقریبا 90%زوجها باید درطی 12ماه نزدیکی بدون جلوگیری حامله شوند</a:t>
            </a:r>
            <a:endParaRPr lang="fa-I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557FAC-6075-44FC-86BA-7DBD2D085323}" type="datetime1">
              <a:rPr lang="en-US" smtClean="0"/>
              <a:t>5/12/2020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4</a:t>
            </a:fld>
            <a:endParaRPr lang="en-US" dirty="0"/>
          </a:p>
        </p:txBody>
      </p:sp>
      <p:sp>
        <p:nvSpPr>
          <p:cNvPr id="5" name="TextBox 4"/>
          <p:cNvSpPr txBox="1"/>
          <p:nvPr/>
        </p:nvSpPr>
        <p:spPr>
          <a:xfrm>
            <a:off x="304800" y="762000"/>
            <a:ext cx="8414331" cy="3539430"/>
          </a:xfrm>
          <a:prstGeom prst="rect">
            <a:avLst/>
          </a:prstGeom>
          <a:noFill/>
        </p:spPr>
        <p:txBody>
          <a:bodyPr wrap="square" rtlCol="0">
            <a:spAutoFit/>
          </a:bodyPr>
          <a:lstStyle/>
          <a:p>
            <a:pPr lvl="0" algn="just" rtl="1">
              <a:lnSpc>
                <a:spcPct val="200000"/>
              </a:lnSpc>
            </a:pPr>
            <a:r>
              <a:rPr lang="fa-IR" sz="2800" b="1" dirty="0">
                <a:solidFill>
                  <a:prstClr val="black"/>
                </a:solidFill>
              </a:rPr>
              <a:t>برخلاف تصور عموم ،میزان بروز کلی ناباروری در خلال سه دهه گذشته ،نسبتا بدون تغییر باقی مانده </a:t>
            </a:r>
            <a:r>
              <a:rPr lang="fa-IR" sz="2800" b="1" dirty="0" smtClean="0">
                <a:solidFill>
                  <a:prstClr val="black"/>
                </a:solidFill>
              </a:rPr>
              <a:t>است</a:t>
            </a:r>
            <a:r>
              <a:rPr lang="en-US" sz="2800" b="1" dirty="0" smtClean="0">
                <a:solidFill>
                  <a:prstClr val="black"/>
                </a:solidFill>
              </a:rPr>
              <a:t>.</a:t>
            </a:r>
            <a:r>
              <a:rPr lang="fa-IR" sz="2800" b="1" dirty="0" smtClean="0">
                <a:solidFill>
                  <a:prstClr val="black"/>
                </a:solidFill>
              </a:rPr>
              <a:t> </a:t>
            </a:r>
            <a:endParaRPr lang="fa-IR" sz="2800" b="1" dirty="0">
              <a:solidFill>
                <a:prstClr val="black"/>
              </a:solidFill>
            </a:endParaRPr>
          </a:p>
          <a:p>
            <a:pPr lvl="0" algn="just" rtl="1">
              <a:lnSpc>
                <a:spcPct val="200000"/>
              </a:lnSpc>
            </a:pPr>
            <a:r>
              <a:rPr lang="fa-IR" sz="2800" b="1" dirty="0">
                <a:solidFill>
                  <a:prstClr val="black"/>
                </a:solidFill>
              </a:rPr>
              <a:t>با این حال ارزیابی و درمان ناباروری در طی همین دوران به </a:t>
            </a:r>
            <a:r>
              <a:rPr lang="fa-IR" sz="2800" b="1" dirty="0" smtClean="0">
                <a:solidFill>
                  <a:prstClr val="black"/>
                </a:solidFill>
              </a:rPr>
              <a:t>شکل </a:t>
            </a:r>
            <a:r>
              <a:rPr lang="fa-IR" sz="2800" b="1" dirty="0">
                <a:solidFill>
                  <a:prstClr val="black"/>
                </a:solidFill>
              </a:rPr>
              <a:t>چشمگیری تغییرکرده است.</a:t>
            </a:r>
            <a:endParaRPr lang="en-US" sz="2800" b="1" dirty="0">
              <a:solidFill>
                <a:prstClr val="black"/>
              </a:solidFill>
            </a:endParaRPr>
          </a:p>
        </p:txBody>
      </p:sp>
    </p:spTree>
    <p:extLst>
      <p:ext uri="{BB962C8B-B14F-4D97-AF65-F5344CB8AC3E}">
        <p14:creationId xmlns:p14="http://schemas.microsoft.com/office/powerpoint/2010/main" val="36421672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B8F8FF-3F14-44A7-A36F-37C63B4846C1}" type="datetime1">
              <a:rPr lang="en-US" smtClean="0"/>
              <a:t>5/12/2020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5</a:t>
            </a:fld>
            <a:endParaRPr lang="en-US" dirty="0"/>
          </a:p>
        </p:txBody>
      </p:sp>
      <p:sp>
        <p:nvSpPr>
          <p:cNvPr id="5" name="TextBox 4"/>
          <p:cNvSpPr txBox="1"/>
          <p:nvPr/>
        </p:nvSpPr>
        <p:spPr>
          <a:xfrm>
            <a:off x="990600" y="457200"/>
            <a:ext cx="7804731" cy="4213654"/>
          </a:xfrm>
          <a:prstGeom prst="rect">
            <a:avLst/>
          </a:prstGeom>
          <a:noFill/>
        </p:spPr>
        <p:txBody>
          <a:bodyPr wrap="square" rtlCol="0">
            <a:spAutoFit/>
          </a:bodyPr>
          <a:lstStyle/>
          <a:p>
            <a:pPr lvl="0" algn="just" rtl="1">
              <a:lnSpc>
                <a:spcPct val="250000"/>
              </a:lnSpc>
            </a:pPr>
            <a:r>
              <a:rPr lang="fa-IR" sz="2800" b="1" dirty="0">
                <a:solidFill>
                  <a:prstClr val="black"/>
                </a:solidFill>
              </a:rPr>
              <a:t>دوم،تغییر در ویژگی های جمعیت شناختی اجتماع موجب شده است که زنان بیشتری در سنین بالاتر به دنبال حاملگی باشند که در این زمان، احتمال باروری از نگاه زیست شناسی اصولا کمتر است.</a:t>
            </a:r>
          </a:p>
        </p:txBody>
      </p:sp>
    </p:spTree>
    <p:extLst>
      <p:ext uri="{BB962C8B-B14F-4D97-AF65-F5344CB8AC3E}">
        <p14:creationId xmlns:p14="http://schemas.microsoft.com/office/powerpoint/2010/main" val="30535755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B85303-EAC0-4D26-9C2D-21105BF5D95C}" type="datetime1">
              <a:rPr lang="en-US" smtClean="0"/>
              <a:t>5/12/2020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6</a:t>
            </a:fld>
            <a:endParaRPr lang="en-US" dirty="0"/>
          </a:p>
        </p:txBody>
      </p:sp>
      <p:sp>
        <p:nvSpPr>
          <p:cNvPr id="5" name="TextBox 4"/>
          <p:cNvSpPr txBox="1"/>
          <p:nvPr/>
        </p:nvSpPr>
        <p:spPr>
          <a:xfrm>
            <a:off x="533400" y="609600"/>
            <a:ext cx="8109531" cy="5386090"/>
          </a:xfrm>
          <a:prstGeom prst="rect">
            <a:avLst/>
          </a:prstGeom>
          <a:noFill/>
        </p:spPr>
        <p:txBody>
          <a:bodyPr wrap="square" rtlCol="0">
            <a:spAutoFit/>
          </a:bodyPr>
          <a:lstStyle/>
          <a:p>
            <a:pPr algn="just" rtl="1">
              <a:lnSpc>
                <a:spcPct val="200000"/>
              </a:lnSpc>
            </a:pPr>
            <a:r>
              <a:rPr lang="fa-IR" sz="3200" b="1" dirty="0" smtClean="0">
                <a:solidFill>
                  <a:srgbClr val="0070C0"/>
                </a:solidFill>
              </a:rPr>
              <a:t>چگونگی بررسی زوج نابارور:</a:t>
            </a:r>
          </a:p>
          <a:p>
            <a:pPr algn="just" rtl="1">
              <a:lnSpc>
                <a:spcPct val="200000"/>
              </a:lnSpc>
            </a:pPr>
            <a:r>
              <a:rPr lang="fa-IR" sz="2800" dirty="0" smtClean="0"/>
              <a:t>اولین برخورد پزشک با زوج نازا فوق العاده مهم است، چون مسیرارزیابی ودرمان بعدی راتعیین می کند.</a:t>
            </a:r>
          </a:p>
          <a:p>
            <a:pPr algn="just" rtl="1">
              <a:lnSpc>
                <a:spcPct val="200000"/>
              </a:lnSpc>
            </a:pPr>
            <a:r>
              <a:rPr lang="fa-IR" sz="2800" dirty="0" smtClean="0"/>
              <a:t>عوامل مربوط به یک یا هردو شریک جنسی ممکن است سبب اختلال باروری شود، بنابراین مهم است که تمام تشخیص ها قبل از درمان تهاجمی درنظر گرفته شود.</a:t>
            </a:r>
          </a:p>
        </p:txBody>
      </p:sp>
    </p:spTree>
    <p:extLst>
      <p:ext uri="{BB962C8B-B14F-4D97-AF65-F5344CB8AC3E}">
        <p14:creationId xmlns:p14="http://schemas.microsoft.com/office/powerpoint/2010/main" val="19970515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fa-IR" b="1" dirty="0" smtClean="0">
                <a:solidFill>
                  <a:prstClr val="black"/>
                </a:solidFill>
              </a:rPr>
              <a:t>علل </a:t>
            </a:r>
            <a:r>
              <a:rPr lang="fa-IR" b="1" dirty="0">
                <a:solidFill>
                  <a:prstClr val="black"/>
                </a:solidFill>
              </a:rPr>
              <a:t>اصلی نازایی:</a:t>
            </a:r>
            <a:br>
              <a:rPr lang="fa-IR" b="1" dirty="0">
                <a:solidFill>
                  <a:prstClr val="black"/>
                </a:solidFill>
              </a:rPr>
            </a:br>
            <a:endParaRPr lang="en-US" dirty="0"/>
          </a:p>
        </p:txBody>
      </p:sp>
      <p:sp>
        <p:nvSpPr>
          <p:cNvPr id="4" name="Date Placeholder 3"/>
          <p:cNvSpPr>
            <a:spLocks noGrp="1"/>
          </p:cNvSpPr>
          <p:nvPr>
            <p:ph type="dt" sz="half" idx="10"/>
          </p:nvPr>
        </p:nvSpPr>
        <p:spPr/>
        <p:txBody>
          <a:bodyPr/>
          <a:lstStyle/>
          <a:p>
            <a:fld id="{4A1FC718-8DDB-4735-8BD4-FBEB2B43AE51}" type="datetime1">
              <a:rPr lang="en-US" smtClean="0"/>
              <a:t>5/12/2020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normAutofit/>
          </a:bodyPr>
          <a:lstStyle/>
          <a:p>
            <a:fld id="{444C1B5E-D339-496B-A0CB-8AC8C85D302F}" type="slidenum">
              <a:rPr lang="en-US" smtClean="0"/>
              <a:t>7</a:t>
            </a:fld>
            <a:endParaRPr lang="en-US" dirty="0"/>
          </a:p>
        </p:txBody>
      </p:sp>
      <p:sp>
        <p:nvSpPr>
          <p:cNvPr id="3" name="Content Placeholder 2"/>
          <p:cNvSpPr>
            <a:spLocks noGrp="1"/>
          </p:cNvSpPr>
          <p:nvPr>
            <p:ph sz="quarter" idx="1"/>
          </p:nvPr>
        </p:nvSpPr>
        <p:spPr/>
        <p:txBody>
          <a:bodyPr>
            <a:normAutofit fontScale="70000" lnSpcReduction="20000"/>
          </a:bodyPr>
          <a:lstStyle/>
          <a:p>
            <a:pPr lvl="0" algn="just" rtl="1">
              <a:lnSpc>
                <a:spcPct val="150000"/>
              </a:lnSpc>
            </a:pPr>
            <a:r>
              <a:rPr lang="fa-IR" b="1" dirty="0">
                <a:solidFill>
                  <a:prstClr val="black"/>
                </a:solidFill>
              </a:rPr>
              <a:t>عامل </a:t>
            </a:r>
            <a:r>
              <a:rPr lang="fa-IR" b="1" dirty="0" smtClean="0">
                <a:solidFill>
                  <a:prstClr val="black"/>
                </a:solidFill>
              </a:rPr>
              <a:t>مرد </a:t>
            </a:r>
            <a:endParaRPr lang="fa-IR" b="1" dirty="0">
              <a:solidFill>
                <a:prstClr val="black"/>
              </a:solidFill>
            </a:endParaRPr>
          </a:p>
          <a:p>
            <a:pPr lvl="0" algn="just" rtl="1">
              <a:lnSpc>
                <a:spcPct val="150000"/>
              </a:lnSpc>
            </a:pPr>
            <a:r>
              <a:rPr lang="fa-IR" b="1" dirty="0">
                <a:solidFill>
                  <a:prstClr val="black"/>
                </a:solidFill>
              </a:rPr>
              <a:t>کاهش ذخیره </a:t>
            </a:r>
            <a:r>
              <a:rPr lang="fa-IR" b="1" dirty="0" smtClean="0">
                <a:solidFill>
                  <a:prstClr val="black"/>
                </a:solidFill>
              </a:rPr>
              <a:t>تخمدانی </a:t>
            </a:r>
            <a:endParaRPr lang="fa-IR" b="1" dirty="0">
              <a:solidFill>
                <a:prstClr val="black"/>
              </a:solidFill>
            </a:endParaRPr>
          </a:p>
          <a:p>
            <a:pPr lvl="0" algn="just" rtl="1">
              <a:lnSpc>
                <a:spcPct val="150000"/>
              </a:lnSpc>
            </a:pPr>
            <a:r>
              <a:rPr lang="fa-IR" b="1" dirty="0">
                <a:solidFill>
                  <a:prstClr val="black"/>
                </a:solidFill>
              </a:rPr>
              <a:t>اختلالات تخمک گذاری(عامل تخمک گذاری</a:t>
            </a:r>
            <a:r>
              <a:rPr lang="fa-IR" b="1" dirty="0" smtClean="0">
                <a:solidFill>
                  <a:prstClr val="black"/>
                </a:solidFill>
              </a:rPr>
              <a:t>)</a:t>
            </a:r>
            <a:endParaRPr lang="fa-IR" b="1" dirty="0">
              <a:solidFill>
                <a:prstClr val="black"/>
              </a:solidFill>
            </a:endParaRPr>
          </a:p>
          <a:p>
            <a:pPr lvl="0" algn="just" rtl="1">
              <a:lnSpc>
                <a:spcPct val="150000"/>
              </a:lnSpc>
            </a:pPr>
            <a:r>
              <a:rPr lang="fa-IR" b="1" dirty="0">
                <a:solidFill>
                  <a:prstClr val="black"/>
                </a:solidFill>
              </a:rPr>
              <a:t> آسیب لوله ای</a:t>
            </a:r>
            <a:r>
              <a:rPr lang="fa-IR" b="1" dirty="0" smtClean="0">
                <a:solidFill>
                  <a:prstClr val="black"/>
                </a:solidFill>
              </a:rPr>
              <a:t>، انسداد یا </a:t>
            </a:r>
            <a:r>
              <a:rPr lang="fa-IR" b="1" dirty="0">
                <a:solidFill>
                  <a:prstClr val="black"/>
                </a:solidFill>
              </a:rPr>
              <a:t>چسبندگی اطراف لوله(شامل اندومتریوزبا شواهدچسبندگی لوله ای یا صفاقی</a:t>
            </a:r>
            <a:r>
              <a:rPr lang="fa-IR" b="1" dirty="0" smtClean="0">
                <a:solidFill>
                  <a:prstClr val="black"/>
                </a:solidFill>
              </a:rPr>
              <a:t>)</a:t>
            </a:r>
            <a:endParaRPr lang="fa-IR" b="1" dirty="0">
              <a:solidFill>
                <a:prstClr val="black"/>
              </a:solidFill>
            </a:endParaRPr>
          </a:p>
          <a:p>
            <a:pPr lvl="0" algn="just" rtl="1">
              <a:lnSpc>
                <a:spcPct val="150000"/>
              </a:lnSpc>
            </a:pPr>
            <a:r>
              <a:rPr lang="fa-IR" b="1" dirty="0">
                <a:solidFill>
                  <a:prstClr val="black"/>
                </a:solidFill>
              </a:rPr>
              <a:t> عامل </a:t>
            </a:r>
            <a:r>
              <a:rPr lang="fa-IR" b="1" dirty="0" smtClean="0">
                <a:solidFill>
                  <a:prstClr val="black"/>
                </a:solidFill>
              </a:rPr>
              <a:t>رحمی</a:t>
            </a:r>
          </a:p>
          <a:p>
            <a:pPr lvl="0" algn="just" rtl="1">
              <a:lnSpc>
                <a:spcPct val="150000"/>
              </a:lnSpc>
            </a:pPr>
            <a:r>
              <a:rPr lang="fa-IR" b="1" dirty="0" smtClean="0">
                <a:solidFill>
                  <a:prstClr val="black"/>
                </a:solidFill>
              </a:rPr>
              <a:t> </a:t>
            </a:r>
            <a:r>
              <a:rPr lang="fa-IR" b="1" dirty="0">
                <a:solidFill>
                  <a:prstClr val="black"/>
                </a:solidFill>
              </a:rPr>
              <a:t>بیماری های سیستمیک (شامل عفونت ها یا بیماری مزمن مثل اختلالات اتوایمیون یا نارسایی مزمن کلیه</a:t>
            </a:r>
            <a:r>
              <a:rPr lang="fa-IR" b="1" dirty="0" smtClean="0">
                <a:solidFill>
                  <a:prstClr val="black"/>
                </a:solidFill>
              </a:rPr>
              <a:t>) </a:t>
            </a:r>
            <a:endParaRPr lang="fa-IR" b="1" dirty="0">
              <a:solidFill>
                <a:prstClr val="black"/>
              </a:solidFill>
            </a:endParaRPr>
          </a:p>
          <a:p>
            <a:pPr lvl="0" algn="just" rtl="1">
              <a:lnSpc>
                <a:spcPct val="150000"/>
              </a:lnSpc>
            </a:pPr>
            <a:r>
              <a:rPr lang="fa-IR" b="1" dirty="0">
                <a:solidFill>
                  <a:prstClr val="black"/>
                </a:solidFill>
              </a:rPr>
              <a:t>عوامل سرویکال یا </a:t>
            </a:r>
            <a:r>
              <a:rPr lang="fa-IR" b="1" dirty="0" smtClean="0">
                <a:solidFill>
                  <a:prstClr val="black"/>
                </a:solidFill>
              </a:rPr>
              <a:t>ایمنولوژیک</a:t>
            </a:r>
            <a:endParaRPr lang="fa-IR" b="1" dirty="0">
              <a:solidFill>
                <a:prstClr val="black"/>
              </a:solidFill>
            </a:endParaRPr>
          </a:p>
          <a:p>
            <a:pPr lvl="0" algn="just" rtl="1">
              <a:lnSpc>
                <a:spcPct val="150000"/>
              </a:lnSpc>
            </a:pPr>
            <a:r>
              <a:rPr lang="fa-IR" b="1" dirty="0">
                <a:solidFill>
                  <a:prstClr val="black"/>
                </a:solidFill>
              </a:rPr>
              <a:t>عوامل توجیه نشده(مثل اندومتریوز بدون شواهد چسبندگی لوله ای یا صفاقی</a:t>
            </a:r>
            <a:r>
              <a:rPr lang="fa-IR" b="1" dirty="0" smtClean="0">
                <a:solidFill>
                  <a:prstClr val="black"/>
                </a:solidFill>
              </a:rPr>
              <a:t>)</a:t>
            </a:r>
            <a:endParaRPr lang="en-US" b="1" dirty="0">
              <a:solidFill>
                <a:prstClr val="black"/>
              </a:solidFill>
            </a:endParaRPr>
          </a:p>
          <a:p>
            <a:pPr algn="r" rtl="1"/>
            <a:endParaRPr lang="en-US" dirty="0"/>
          </a:p>
        </p:txBody>
      </p:sp>
    </p:spTree>
    <p:extLst>
      <p:ext uri="{BB962C8B-B14F-4D97-AF65-F5344CB8AC3E}">
        <p14:creationId xmlns:p14="http://schemas.microsoft.com/office/powerpoint/2010/main" val="387469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D70716-0FA1-4327-930B-21EA583DF9C8}" type="datetime1">
              <a:rPr lang="en-US" smtClean="0"/>
              <a:t>5/12/2020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8</a:t>
            </a:fld>
            <a:endParaRPr lang="en-US" dirty="0"/>
          </a:p>
        </p:txBody>
      </p:sp>
      <p:sp>
        <p:nvSpPr>
          <p:cNvPr id="4" name="TextBox 3"/>
          <p:cNvSpPr txBox="1"/>
          <p:nvPr/>
        </p:nvSpPr>
        <p:spPr>
          <a:xfrm>
            <a:off x="838200" y="381000"/>
            <a:ext cx="8001000" cy="5262979"/>
          </a:xfrm>
          <a:prstGeom prst="rect">
            <a:avLst/>
          </a:prstGeom>
          <a:noFill/>
        </p:spPr>
        <p:txBody>
          <a:bodyPr wrap="square" rtlCol="0">
            <a:spAutoFit/>
          </a:bodyPr>
          <a:lstStyle/>
          <a:p>
            <a:pPr algn="just" rtl="1">
              <a:lnSpc>
                <a:spcPct val="150000"/>
              </a:lnSpc>
            </a:pPr>
            <a:r>
              <a:rPr lang="fa-IR" sz="2800" b="1" dirty="0" smtClean="0"/>
              <a:t>بررسی های پایه ای که بایستی قبل از شروع  هرنوع درمان نازایی انجام شود شامل ارزیابی مایع منی، اثبات تخمک گذاری و اثبات باز بودن لوله می باشد.</a:t>
            </a:r>
          </a:p>
          <a:p>
            <a:pPr algn="just" rtl="1">
              <a:lnSpc>
                <a:spcPct val="150000"/>
              </a:lnSpc>
            </a:pPr>
            <a:r>
              <a:rPr lang="fa-IR" sz="2800" b="1" dirty="0" smtClean="0"/>
              <a:t>نازایی عامل مرد تنها علت نازایی در 20% زوج های ناباروراست و ممکن است عامل همراه در40%موارد باشد.درمان علل اندوکرین قابل برگشت یا علل عفونی کم باروری مثل بیماری های منتقله جنسی و اختلالات تیرویید معمولا موثرواقع می شود. </a:t>
            </a:r>
          </a:p>
          <a:p>
            <a:pPr algn="just" rtl="1">
              <a:lnSpc>
                <a:spcPct val="150000"/>
              </a:lnSpc>
            </a:pPr>
            <a:endParaRPr lang="en-US" sz="2800" b="1" dirty="0"/>
          </a:p>
        </p:txBody>
      </p:sp>
    </p:spTree>
    <p:extLst>
      <p:ext uri="{BB962C8B-B14F-4D97-AF65-F5344CB8AC3E}">
        <p14:creationId xmlns:p14="http://schemas.microsoft.com/office/powerpoint/2010/main" val="7072850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1FA4FC-5B71-424F-8F35-D3A7A62F92DC}" type="datetime1">
              <a:rPr lang="en-US" smtClean="0"/>
              <a:t>5/12/2020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9</a:t>
            </a:fld>
            <a:endParaRPr lang="en-US" dirty="0"/>
          </a:p>
        </p:txBody>
      </p:sp>
      <p:sp>
        <p:nvSpPr>
          <p:cNvPr id="6" name="TextBox 5"/>
          <p:cNvSpPr txBox="1"/>
          <p:nvPr/>
        </p:nvSpPr>
        <p:spPr>
          <a:xfrm>
            <a:off x="457200" y="533400"/>
            <a:ext cx="8305800" cy="4401205"/>
          </a:xfrm>
          <a:prstGeom prst="rect">
            <a:avLst/>
          </a:prstGeom>
          <a:noFill/>
        </p:spPr>
        <p:txBody>
          <a:bodyPr wrap="square" rtlCol="0">
            <a:spAutoFit/>
          </a:bodyPr>
          <a:lstStyle/>
          <a:p>
            <a:pPr lvl="0" algn="just" rtl="1">
              <a:lnSpc>
                <a:spcPct val="200000"/>
              </a:lnSpc>
            </a:pPr>
            <a:r>
              <a:rPr lang="fa-IR" sz="2800" b="1" dirty="0">
                <a:solidFill>
                  <a:prstClr val="black"/>
                </a:solidFill>
              </a:rPr>
              <a:t>تلقیح داخل رحمی (</a:t>
            </a:r>
            <a:r>
              <a:rPr lang="en-US" sz="2800" b="1" dirty="0">
                <a:solidFill>
                  <a:prstClr val="black"/>
                </a:solidFill>
              </a:rPr>
              <a:t>IUI</a:t>
            </a:r>
            <a:r>
              <a:rPr lang="fa-IR" sz="2800" b="1" dirty="0">
                <a:solidFill>
                  <a:prstClr val="black"/>
                </a:solidFill>
              </a:rPr>
              <a:t>) بیش از همه بررسی شده و بیشتر از سایر تکنیک های تلقیح بکار می رود. </a:t>
            </a:r>
            <a:r>
              <a:rPr lang="fa-IR" sz="2800" b="1" u="sng" dirty="0">
                <a:solidFill>
                  <a:srgbClr val="FF0000"/>
                </a:solidFill>
              </a:rPr>
              <a:t>تزریق داخل سیتوپلاسمی اسپرم(</a:t>
            </a:r>
            <a:r>
              <a:rPr lang="en-US" sz="2800" b="1" u="sng" dirty="0">
                <a:solidFill>
                  <a:srgbClr val="FF0000"/>
                </a:solidFill>
              </a:rPr>
              <a:t>ICSI</a:t>
            </a:r>
            <a:r>
              <a:rPr lang="fa-IR" sz="2800" b="1" u="sng" dirty="0">
                <a:solidFill>
                  <a:srgbClr val="FF0000"/>
                </a:solidFill>
              </a:rPr>
              <a:t>) به زوج های مبتلا به نازایی عامل مرد </a:t>
            </a:r>
            <a:r>
              <a:rPr lang="fa-IR" sz="2800" b="1" dirty="0">
                <a:solidFill>
                  <a:prstClr val="black"/>
                </a:solidFill>
              </a:rPr>
              <a:t>این امکان را می دهد که پیامد بارداری قابل مقایسه با زوج های مبتلا به ناباروری غیرمردانه با استفاده از تکنیک های مرسوم درمان </a:t>
            </a:r>
            <a:r>
              <a:rPr lang="en-US" sz="2800" b="1" dirty="0">
                <a:solidFill>
                  <a:prstClr val="black"/>
                </a:solidFill>
              </a:rPr>
              <a:t>IVF</a:t>
            </a:r>
            <a:r>
              <a:rPr lang="fa-IR" sz="2800" b="1" dirty="0">
                <a:solidFill>
                  <a:prstClr val="black"/>
                </a:solidFill>
              </a:rPr>
              <a:t> داشته باشند.</a:t>
            </a:r>
          </a:p>
        </p:txBody>
      </p:sp>
    </p:spTree>
    <p:extLst>
      <p:ext uri="{BB962C8B-B14F-4D97-AF65-F5344CB8AC3E}">
        <p14:creationId xmlns:p14="http://schemas.microsoft.com/office/powerpoint/2010/main" val="22936115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7C212D-38AC-45ED-9065-D67BC532022C}" type="datetime1">
              <a:rPr lang="en-US" smtClean="0"/>
              <a:t>5/12/2020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10</a:t>
            </a:fld>
            <a:endParaRPr lang="en-US" dirty="0"/>
          </a:p>
        </p:txBody>
      </p:sp>
      <p:sp>
        <p:nvSpPr>
          <p:cNvPr id="6" name="TextBox 5"/>
          <p:cNvSpPr txBox="1"/>
          <p:nvPr/>
        </p:nvSpPr>
        <p:spPr>
          <a:xfrm>
            <a:off x="304799" y="624959"/>
            <a:ext cx="8566731" cy="5262979"/>
          </a:xfrm>
          <a:prstGeom prst="rect">
            <a:avLst/>
          </a:prstGeom>
          <a:noFill/>
        </p:spPr>
        <p:txBody>
          <a:bodyPr wrap="square" rtlCol="0">
            <a:spAutoFit/>
          </a:bodyPr>
          <a:lstStyle/>
          <a:p>
            <a:pPr marL="285750" indent="-285750" algn="r" rtl="1">
              <a:lnSpc>
                <a:spcPct val="150000"/>
              </a:lnSpc>
              <a:buFont typeface="Wingdings" pitchFamily="2" charset="2"/>
              <a:buChar char="§"/>
            </a:pPr>
            <a:r>
              <a:rPr lang="fa-IR" sz="2800" b="1" dirty="0" smtClean="0"/>
              <a:t>همراهی بین سن زن و کاهش باروری به خوبی اثبات شده است، کاهش باروری از دهه 30شروع می شود و درانتهای دهه 30و ابتدای 40سالگی تشدید می شود.</a:t>
            </a:r>
          </a:p>
          <a:p>
            <a:pPr marL="285750" indent="-285750" algn="r" rtl="1">
              <a:lnSpc>
                <a:spcPct val="150000"/>
              </a:lnSpc>
              <a:buFont typeface="Wingdings" pitchFamily="2" charset="2"/>
              <a:buChar char="§"/>
            </a:pPr>
            <a:r>
              <a:rPr lang="fa-IR" sz="2800" b="1" dirty="0" smtClean="0"/>
              <a:t>اختلالات تخمک گذاری شامل 40-20%موارد ناباروری زنانه است. این اختلالات شامل آسان ترین و قابل درمان ترین علل ناباروری هستند.</a:t>
            </a:r>
          </a:p>
          <a:p>
            <a:pPr marL="285750" indent="-285750" algn="r" rtl="1">
              <a:lnSpc>
                <a:spcPct val="150000"/>
              </a:lnSpc>
              <a:buFont typeface="Wingdings" pitchFamily="2" charset="2"/>
              <a:buChar char="§"/>
            </a:pPr>
            <a:r>
              <a:rPr lang="fa-IR" sz="2800" b="1" dirty="0" smtClean="0"/>
              <a:t>شایعترین علت الیگواوولاسیون یا عدم تخمک گذاری –درجمعیت کلی و درمیان زنان نابارور </a:t>
            </a:r>
            <a:r>
              <a:rPr lang="fa-IR" sz="2800" b="1" u="sng" dirty="0" smtClean="0">
                <a:solidFill>
                  <a:srgbClr val="FF0000"/>
                </a:solidFill>
              </a:rPr>
              <a:t>سندرم تخمدان پلی کیستیک </a:t>
            </a:r>
            <a:r>
              <a:rPr lang="fa-IR" sz="2800" b="1" dirty="0" smtClean="0"/>
              <a:t>است. </a:t>
            </a:r>
            <a:endParaRPr lang="en-US" sz="2800" b="1" dirty="0"/>
          </a:p>
        </p:txBody>
      </p:sp>
    </p:spTree>
    <p:extLst>
      <p:ext uri="{BB962C8B-B14F-4D97-AF65-F5344CB8AC3E}">
        <p14:creationId xmlns:p14="http://schemas.microsoft.com/office/powerpoint/2010/main" val="34741727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B77D15-27D2-4C5A-99AD-6766CD2BC900}" type="datetime1">
              <a:rPr lang="en-US" smtClean="0"/>
              <a:t>5/12/2020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11</a:t>
            </a:fld>
            <a:endParaRPr lang="en-US" dirty="0"/>
          </a:p>
        </p:txBody>
      </p:sp>
      <p:sp>
        <p:nvSpPr>
          <p:cNvPr id="4" name="TextBox 3"/>
          <p:cNvSpPr txBox="1"/>
          <p:nvPr/>
        </p:nvSpPr>
        <p:spPr>
          <a:xfrm>
            <a:off x="457200" y="448746"/>
            <a:ext cx="8458200" cy="5262979"/>
          </a:xfrm>
          <a:prstGeom prst="rect">
            <a:avLst/>
          </a:prstGeom>
          <a:noFill/>
        </p:spPr>
        <p:txBody>
          <a:bodyPr wrap="square" rtlCol="0">
            <a:spAutoFit/>
          </a:bodyPr>
          <a:lstStyle/>
          <a:p>
            <a:pPr marL="285750" indent="-285750" algn="just" rtl="1">
              <a:lnSpc>
                <a:spcPct val="200000"/>
              </a:lnSpc>
              <a:buFont typeface="Wingdings" pitchFamily="2" charset="2"/>
              <a:buChar char="§"/>
            </a:pPr>
            <a:r>
              <a:rPr lang="fa-IR" sz="2800" b="1" dirty="0" smtClean="0"/>
              <a:t>عوامل لوله ای یا صفاقی شامل 40-30%مواردنازایی زنانه است. عامل سرویکال تنها علت نازایی در کمتر از 5%زوج های نازاست. پاتولوژی های رحمی علت اتیولوژیک نازایی در 15% زوج هایی است که برای درمان مراجعه می کنند و نیزعلت تشخیص داده شده در50%مواردبیماران نازا است.لیومیوم ها به عنوان علت مستقیم نازایی تشخیص داده نشدند.</a:t>
            </a:r>
            <a:endParaRPr lang="en-US" sz="2800" b="1" dirty="0"/>
          </a:p>
        </p:txBody>
      </p:sp>
    </p:spTree>
    <p:extLst>
      <p:ext uri="{BB962C8B-B14F-4D97-AF65-F5344CB8AC3E}">
        <p14:creationId xmlns:p14="http://schemas.microsoft.com/office/powerpoint/2010/main" val="30513393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7321D1-0DB9-465F-8190-44A5010EB677}" type="datetime1">
              <a:rPr lang="en-US" smtClean="0"/>
              <a:t>5/12/2020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12</a:t>
            </a:fld>
            <a:endParaRPr lang="en-US" dirty="0"/>
          </a:p>
        </p:txBody>
      </p:sp>
      <p:sp>
        <p:nvSpPr>
          <p:cNvPr id="4" name="TextBox 3"/>
          <p:cNvSpPr txBox="1"/>
          <p:nvPr/>
        </p:nvSpPr>
        <p:spPr>
          <a:xfrm>
            <a:off x="571500" y="501134"/>
            <a:ext cx="8077200" cy="3890489"/>
          </a:xfrm>
          <a:prstGeom prst="rect">
            <a:avLst/>
          </a:prstGeom>
          <a:noFill/>
        </p:spPr>
        <p:txBody>
          <a:bodyPr wrap="square" rtlCol="0">
            <a:spAutoFit/>
          </a:bodyPr>
          <a:lstStyle/>
          <a:p>
            <a:pPr marL="285750" indent="-285750" algn="just" rtl="1">
              <a:lnSpc>
                <a:spcPct val="150000"/>
              </a:lnSpc>
              <a:buFont typeface="Wingdings" pitchFamily="2" charset="2"/>
              <a:buChar char="§"/>
            </a:pPr>
            <a:r>
              <a:rPr lang="fa-IR" sz="2800" b="1" dirty="0" smtClean="0"/>
              <a:t>تمام تکنیک های کمک باروری برطبق تعریف شامل برداشت تخمک است. این تکنیک ها شامل </a:t>
            </a:r>
            <a:r>
              <a:rPr lang="en-US" sz="2800" b="1" dirty="0" smtClean="0"/>
              <a:t>IVF,ICSI</a:t>
            </a:r>
            <a:r>
              <a:rPr lang="fa-IR" sz="2800" b="1" dirty="0" smtClean="0"/>
              <a:t> انتقال گامت داخل لوله ای (</a:t>
            </a:r>
            <a:r>
              <a:rPr lang="en-US" sz="2800" b="1" dirty="0" smtClean="0"/>
              <a:t>GIFT</a:t>
            </a:r>
            <a:r>
              <a:rPr lang="fa-IR" sz="2800" b="1" dirty="0" smtClean="0"/>
              <a:t>)،انتقال داخل لوله ای زیگوت (</a:t>
            </a:r>
            <a:r>
              <a:rPr lang="en-US" sz="2800" b="1" dirty="0" smtClean="0"/>
              <a:t>ZIFT</a:t>
            </a:r>
            <a:r>
              <a:rPr lang="fa-IR" sz="2800" b="1" dirty="0" smtClean="0"/>
              <a:t>)،انتقال جنین فریز شده ،و استفاده از اووسیت اهدایی است.به علت بهبود میزان موفقیت همراه </a:t>
            </a:r>
            <a:r>
              <a:rPr lang="en-US" sz="2800" b="1" dirty="0" smtClean="0"/>
              <a:t>IVF</a:t>
            </a:r>
            <a:r>
              <a:rPr lang="fa-IR" sz="2800" b="1" dirty="0" smtClean="0"/>
              <a:t> –انتقال جنین، انجام </a:t>
            </a:r>
            <a:r>
              <a:rPr lang="en-US" sz="2800" b="1" dirty="0" smtClean="0"/>
              <a:t>ZIFT</a:t>
            </a:r>
            <a:r>
              <a:rPr lang="fa-IR" sz="2800" b="1" dirty="0" smtClean="0"/>
              <a:t>و </a:t>
            </a:r>
            <a:r>
              <a:rPr lang="en-US" sz="2800" b="1" dirty="0" smtClean="0"/>
              <a:t>GIFT</a:t>
            </a:r>
            <a:r>
              <a:rPr lang="fa-IR" sz="2800" b="1" dirty="0" smtClean="0"/>
              <a:t> کاهش یافته است.</a:t>
            </a:r>
          </a:p>
        </p:txBody>
      </p:sp>
    </p:spTree>
    <p:extLst>
      <p:ext uri="{BB962C8B-B14F-4D97-AF65-F5344CB8AC3E}">
        <p14:creationId xmlns:p14="http://schemas.microsoft.com/office/powerpoint/2010/main" val="10786779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D3A441-8FD6-4AE4-B9CD-D85EE4A3C0A8}" type="datetime1">
              <a:rPr lang="en-US" smtClean="0"/>
              <a:t>5/12/2020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13</a:t>
            </a:fld>
            <a:endParaRPr lang="en-US" dirty="0"/>
          </a:p>
        </p:txBody>
      </p:sp>
      <p:sp>
        <p:nvSpPr>
          <p:cNvPr id="6" name="Rectangle 5"/>
          <p:cNvSpPr/>
          <p:nvPr/>
        </p:nvSpPr>
        <p:spPr>
          <a:xfrm>
            <a:off x="457200" y="457200"/>
            <a:ext cx="8305800" cy="3970318"/>
          </a:xfrm>
          <a:prstGeom prst="rect">
            <a:avLst/>
          </a:prstGeom>
        </p:spPr>
        <p:txBody>
          <a:bodyPr wrap="square">
            <a:spAutoFit/>
          </a:bodyPr>
          <a:lstStyle/>
          <a:p>
            <a:pPr marL="285750" lvl="0" indent="-285750" algn="just" rtl="1">
              <a:lnSpc>
                <a:spcPct val="150000"/>
              </a:lnSpc>
              <a:buFont typeface="Wingdings" pitchFamily="2" charset="2"/>
              <a:buChar char="§"/>
            </a:pPr>
            <a:r>
              <a:rPr lang="fa-IR" sz="2800" b="1" u="sng" dirty="0">
                <a:solidFill>
                  <a:srgbClr val="7030A0"/>
                </a:solidFill>
              </a:rPr>
              <a:t>چند قلویی بویژه چند قلویی پرتعداد</a:t>
            </a:r>
            <a:r>
              <a:rPr lang="fa-IR" sz="2800" b="1" dirty="0">
                <a:solidFill>
                  <a:prstClr val="black"/>
                </a:solidFill>
              </a:rPr>
              <a:t>،یک عارضه جدی درمان ناباروری است و عوارض شدید طبی،روانی، اجتماعی و اقتصادی دارد.</a:t>
            </a:r>
          </a:p>
          <a:p>
            <a:pPr marL="285750" lvl="0" indent="-285750" algn="just" rtl="1">
              <a:lnSpc>
                <a:spcPct val="150000"/>
              </a:lnSpc>
              <a:buFont typeface="Wingdings" pitchFamily="2" charset="2"/>
              <a:buChar char="§"/>
            </a:pPr>
            <a:r>
              <a:rPr lang="fa-IR" sz="2800" b="1" dirty="0">
                <a:solidFill>
                  <a:prstClr val="black"/>
                </a:solidFill>
              </a:rPr>
              <a:t>خوشبختانه مطالعات اخیر افزایش خطر سرطان پستان، رحم یا تخمدان را به دنبال درمان های تحریک تخمک گذاری جهت ناباروری نشان نداده اند.</a:t>
            </a:r>
            <a:endParaRPr lang="en-US" sz="2800" b="1" dirty="0">
              <a:solidFill>
                <a:prstClr val="black"/>
              </a:solidFill>
            </a:endParaRPr>
          </a:p>
        </p:txBody>
      </p:sp>
    </p:spTree>
    <p:extLst>
      <p:ext uri="{BB962C8B-B14F-4D97-AF65-F5344CB8AC3E}">
        <p14:creationId xmlns:p14="http://schemas.microsoft.com/office/powerpoint/2010/main" val="22792733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728F7E-98C3-47EF-8DD8-AE722E0B6F6E}" type="datetime1">
              <a:rPr lang="en-US" smtClean="0"/>
              <a:t>5/12/2020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14</a:t>
            </a:fld>
            <a:endParaRPr lang="en-US" dirty="0"/>
          </a:p>
        </p:txBody>
      </p:sp>
      <p:sp>
        <p:nvSpPr>
          <p:cNvPr id="5" name="TextBox 4"/>
          <p:cNvSpPr txBox="1"/>
          <p:nvPr/>
        </p:nvSpPr>
        <p:spPr>
          <a:xfrm>
            <a:off x="304800" y="609600"/>
            <a:ext cx="8338131" cy="3908762"/>
          </a:xfrm>
          <a:prstGeom prst="rect">
            <a:avLst/>
          </a:prstGeom>
          <a:noFill/>
        </p:spPr>
        <p:txBody>
          <a:bodyPr wrap="square" rtlCol="0">
            <a:spAutoFit/>
          </a:bodyPr>
          <a:lstStyle/>
          <a:p>
            <a:pPr algn="just" rtl="1">
              <a:lnSpc>
                <a:spcPct val="250000"/>
              </a:lnSpc>
            </a:pPr>
            <a:r>
              <a:rPr lang="fa-IR" sz="3200" b="1" dirty="0" smtClean="0"/>
              <a:t>اپیدمیولوژی</a:t>
            </a:r>
          </a:p>
          <a:p>
            <a:pPr algn="just" rtl="1">
              <a:lnSpc>
                <a:spcPct val="150000"/>
              </a:lnSpc>
            </a:pPr>
            <a:r>
              <a:rPr lang="fa-IR" sz="2800" b="1" dirty="0" smtClean="0"/>
              <a:t>تشخیص توانایی باروری مختل در حال افزایش است و به 15% درسال 2002 رسید و به میزان زیادی ناشی از تمایل در به تاخیرانداختن بچه دار شدن در کشورهای توسعه یافته است.</a:t>
            </a:r>
          </a:p>
          <a:p>
            <a:pPr algn="just" rtl="1">
              <a:lnSpc>
                <a:spcPct val="150000"/>
              </a:lnSpc>
            </a:pPr>
            <a:r>
              <a:rPr lang="fa-IR" sz="2800" b="1" dirty="0" smtClean="0"/>
              <a:t>نسبت شانس نازایی با افزایش سن زن زیاد می شود.</a:t>
            </a:r>
          </a:p>
        </p:txBody>
      </p:sp>
    </p:spTree>
    <p:extLst>
      <p:ext uri="{BB962C8B-B14F-4D97-AF65-F5344CB8AC3E}">
        <p14:creationId xmlns:p14="http://schemas.microsoft.com/office/powerpoint/2010/main" val="27220402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A04E21-9F2C-48B6-975D-34A756FCF177}" type="datetime1">
              <a:rPr lang="en-US" smtClean="0"/>
              <a:t>5/12/2020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15</a:t>
            </a:fld>
            <a:endParaRPr lang="en-US" dirty="0"/>
          </a:p>
        </p:txBody>
      </p:sp>
      <p:sp>
        <p:nvSpPr>
          <p:cNvPr id="5" name="TextBox 4"/>
          <p:cNvSpPr txBox="1"/>
          <p:nvPr/>
        </p:nvSpPr>
        <p:spPr>
          <a:xfrm>
            <a:off x="381000" y="533400"/>
            <a:ext cx="8490531" cy="4616648"/>
          </a:xfrm>
          <a:prstGeom prst="rect">
            <a:avLst/>
          </a:prstGeom>
          <a:noFill/>
        </p:spPr>
        <p:txBody>
          <a:bodyPr wrap="square" rtlCol="0">
            <a:spAutoFit/>
          </a:bodyPr>
          <a:lstStyle/>
          <a:p>
            <a:pPr lvl="0" algn="just" rtl="1">
              <a:lnSpc>
                <a:spcPct val="150000"/>
              </a:lnSpc>
            </a:pPr>
            <a:r>
              <a:rPr lang="fa-IR" sz="2800" b="1" dirty="0">
                <a:solidFill>
                  <a:prstClr val="black"/>
                </a:solidFill>
              </a:rPr>
              <a:t>قیمت بالای درمان ناباروری مانع اصلی برای بسیاری از افراد درایالات متحده است چون بیمه معمولا این خدمات را پوشش نمی دهد.زبان و دیگر موانع فرهنگی دستیابی به خدمات را برای بسیاری از گروه های اقلیت محدود می کند.</a:t>
            </a:r>
          </a:p>
          <a:p>
            <a:pPr lvl="0" algn="just" rtl="1">
              <a:lnSpc>
                <a:spcPct val="150000"/>
              </a:lnSpc>
            </a:pPr>
            <a:r>
              <a:rPr lang="fa-IR" sz="2800" b="1" dirty="0">
                <a:solidFill>
                  <a:prstClr val="black"/>
                </a:solidFill>
              </a:rPr>
              <a:t>بیشترین زنانی که برای درمان نازایی مراجعه می کنند30ساله یا مسن تر، سفیدپوست،متاهل و متعلق به طبقه اقتصادی اجتماعی نسبتا بالایی هستند.</a:t>
            </a:r>
            <a:endParaRPr lang="en-US" sz="2800" b="1" dirty="0">
              <a:solidFill>
                <a:prstClr val="black"/>
              </a:solidFill>
            </a:endParaRPr>
          </a:p>
        </p:txBody>
      </p:sp>
    </p:spTree>
    <p:extLst>
      <p:ext uri="{BB962C8B-B14F-4D97-AF65-F5344CB8AC3E}">
        <p14:creationId xmlns:p14="http://schemas.microsoft.com/office/powerpoint/2010/main" val="13250391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4CF5F7-F10B-47E7-A325-3518EA2E2BD6}" type="datetime1">
              <a:rPr lang="en-US" smtClean="0"/>
              <a:t>5/12/2020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16</a:t>
            </a:fld>
            <a:endParaRPr lang="en-US" dirty="0"/>
          </a:p>
        </p:txBody>
      </p:sp>
      <p:sp>
        <p:nvSpPr>
          <p:cNvPr id="4" name="TextBox 3"/>
          <p:cNvSpPr txBox="1"/>
          <p:nvPr/>
        </p:nvSpPr>
        <p:spPr>
          <a:xfrm>
            <a:off x="504825" y="482084"/>
            <a:ext cx="8305800" cy="4280531"/>
          </a:xfrm>
          <a:prstGeom prst="rect">
            <a:avLst/>
          </a:prstGeom>
          <a:noFill/>
        </p:spPr>
        <p:txBody>
          <a:bodyPr wrap="square" rtlCol="0">
            <a:spAutoFit/>
          </a:bodyPr>
          <a:lstStyle/>
          <a:p>
            <a:pPr algn="just" rtl="1">
              <a:lnSpc>
                <a:spcPct val="200000"/>
              </a:lnSpc>
            </a:pPr>
            <a:r>
              <a:rPr lang="fa-IR" sz="2800" b="1" dirty="0" smtClean="0"/>
              <a:t>ارزیابی اولیه</a:t>
            </a:r>
          </a:p>
          <a:p>
            <a:pPr algn="just" rtl="1">
              <a:lnSpc>
                <a:spcPct val="200000"/>
              </a:lnSpc>
            </a:pPr>
            <a:r>
              <a:rPr lang="fa-IR" sz="2800" b="1" dirty="0" smtClean="0"/>
              <a:t>اولین برخورد پزشک با زوج نابارور اهمیت ویژه ای داردچون مسیرارزیابی و درمان بعدی راتعیین می کند.به صورت ایده آل هردو شریک جنسی بایستی دراولین ویزیت حضورداشته باشند.</a:t>
            </a:r>
          </a:p>
          <a:p>
            <a:pPr algn="just" rtl="1">
              <a:lnSpc>
                <a:spcPct val="200000"/>
              </a:lnSpc>
            </a:pPr>
            <a:endParaRPr lang="en-US" sz="2800" b="1" dirty="0"/>
          </a:p>
        </p:txBody>
      </p:sp>
    </p:spTree>
    <p:extLst>
      <p:ext uri="{BB962C8B-B14F-4D97-AF65-F5344CB8AC3E}">
        <p14:creationId xmlns:p14="http://schemas.microsoft.com/office/powerpoint/2010/main" val="12770267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89C19E-77C8-48AC-8019-58C9E9798350}" type="datetime1">
              <a:rPr lang="en-US" smtClean="0"/>
              <a:t>5/12/2020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17</a:t>
            </a:fld>
            <a:endParaRPr lang="en-US" dirty="0"/>
          </a:p>
        </p:txBody>
      </p:sp>
      <p:sp>
        <p:nvSpPr>
          <p:cNvPr id="5" name="Rectangle 4"/>
          <p:cNvSpPr/>
          <p:nvPr/>
        </p:nvSpPr>
        <p:spPr>
          <a:xfrm>
            <a:off x="381000" y="381000"/>
            <a:ext cx="8229600" cy="4401205"/>
          </a:xfrm>
          <a:prstGeom prst="rect">
            <a:avLst/>
          </a:prstGeom>
        </p:spPr>
        <p:txBody>
          <a:bodyPr wrap="square">
            <a:spAutoFit/>
          </a:bodyPr>
          <a:lstStyle/>
          <a:p>
            <a:pPr lvl="0" algn="just" rtl="1">
              <a:lnSpc>
                <a:spcPct val="200000"/>
              </a:lnSpc>
            </a:pPr>
            <a:r>
              <a:rPr lang="fa-IR" sz="2800" b="1" dirty="0" smtClean="0">
                <a:solidFill>
                  <a:prstClr val="black"/>
                </a:solidFill>
              </a:rPr>
              <a:t>حضورهردوشریک </a:t>
            </a:r>
            <a:r>
              <a:rPr lang="fa-IR" sz="2800" b="1" dirty="0">
                <a:solidFill>
                  <a:prstClr val="black"/>
                </a:solidFill>
              </a:rPr>
              <a:t>جنسی، درشروع ارزیابی اولیه، سبب مشارکت آنها در روند درمان می شود.این مشارکت برای حضور دردرمان ضروری </a:t>
            </a:r>
            <a:r>
              <a:rPr lang="fa-IR" sz="2800" b="1" dirty="0" smtClean="0">
                <a:solidFill>
                  <a:prstClr val="black"/>
                </a:solidFill>
              </a:rPr>
              <a:t>است.</a:t>
            </a:r>
            <a:endParaRPr lang="fa-IR" sz="2800" b="1" dirty="0">
              <a:solidFill>
                <a:prstClr val="black"/>
              </a:solidFill>
            </a:endParaRPr>
          </a:p>
          <a:p>
            <a:pPr lvl="0" algn="just" rtl="1">
              <a:lnSpc>
                <a:spcPct val="200000"/>
              </a:lnSpc>
            </a:pPr>
            <a:r>
              <a:rPr lang="fa-IR" sz="2800" b="1" dirty="0">
                <a:solidFill>
                  <a:prstClr val="black"/>
                </a:solidFill>
              </a:rPr>
              <a:t>پزشک باید شرح حال طبی، جراحی و ژنیکولوژیک کاملی از زن بگیرد.</a:t>
            </a:r>
            <a:endParaRPr lang="fa-IR" b="1" dirty="0">
              <a:solidFill>
                <a:prstClr val="black"/>
              </a:solidFill>
            </a:endParaRPr>
          </a:p>
        </p:txBody>
      </p:sp>
    </p:spTree>
    <p:extLst>
      <p:ext uri="{BB962C8B-B14F-4D97-AF65-F5344CB8AC3E}">
        <p14:creationId xmlns:p14="http://schemas.microsoft.com/office/powerpoint/2010/main" val="37467301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07BD95-31B0-4454-80C4-92D0C3EDAC1B}" type="datetime1">
              <a:rPr lang="en-US" smtClean="0"/>
              <a:t>5/12/2020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18</a:t>
            </a:fld>
            <a:endParaRPr lang="en-US" dirty="0"/>
          </a:p>
        </p:txBody>
      </p:sp>
      <p:sp>
        <p:nvSpPr>
          <p:cNvPr id="4" name="TextBox 3"/>
          <p:cNvSpPr txBox="1"/>
          <p:nvPr/>
        </p:nvSpPr>
        <p:spPr>
          <a:xfrm>
            <a:off x="304800" y="381000"/>
            <a:ext cx="8610600" cy="4401205"/>
          </a:xfrm>
          <a:prstGeom prst="rect">
            <a:avLst/>
          </a:prstGeom>
          <a:noFill/>
        </p:spPr>
        <p:txBody>
          <a:bodyPr wrap="square" rtlCol="0">
            <a:spAutoFit/>
          </a:bodyPr>
          <a:lstStyle/>
          <a:p>
            <a:pPr algn="just" rtl="1">
              <a:lnSpc>
                <a:spcPct val="250000"/>
              </a:lnSpc>
            </a:pPr>
            <a:r>
              <a:rPr lang="fa-IR" sz="2800" b="1" dirty="0" smtClean="0"/>
              <a:t>پزشک باید اطلاعاتی در مورد سابقه خانوادگی ناباروری، نارسایی زودرس تخمدان،نقایص مادرزادی یا رشدی، عقب ماندگی ذهنی و اختلالات وراثتی در بررسی های قبل از حاملگی مثل فیبروز کیستیک، تالاسمی و بیماری تی ساکس(</a:t>
            </a:r>
            <a:r>
              <a:rPr lang="en-US" sz="2800" b="1" dirty="0" smtClean="0"/>
              <a:t>TAY SACHS</a:t>
            </a:r>
            <a:r>
              <a:rPr lang="fa-IR" sz="2800" b="1" dirty="0" smtClean="0"/>
              <a:t>) انجام دهد.</a:t>
            </a:r>
          </a:p>
        </p:txBody>
      </p:sp>
    </p:spTree>
    <p:extLst>
      <p:ext uri="{BB962C8B-B14F-4D97-AF65-F5344CB8AC3E}">
        <p14:creationId xmlns:p14="http://schemas.microsoft.com/office/powerpoint/2010/main" val="18603646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53E463-0FF1-40E8-8F92-47606E6D2566}" type="datetime1">
              <a:rPr lang="en-US" smtClean="0"/>
              <a:t>5/12/2020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19</a:t>
            </a:fld>
            <a:endParaRPr lang="en-US" dirty="0"/>
          </a:p>
        </p:txBody>
      </p:sp>
      <p:sp>
        <p:nvSpPr>
          <p:cNvPr id="6" name="Rectangle 5"/>
          <p:cNvSpPr/>
          <p:nvPr/>
        </p:nvSpPr>
        <p:spPr>
          <a:xfrm>
            <a:off x="304800" y="1012954"/>
            <a:ext cx="8458200" cy="2600007"/>
          </a:xfrm>
          <a:prstGeom prst="rect">
            <a:avLst/>
          </a:prstGeom>
        </p:spPr>
        <p:txBody>
          <a:bodyPr wrap="square">
            <a:spAutoFit/>
          </a:bodyPr>
          <a:lstStyle/>
          <a:p>
            <a:pPr lvl="0" algn="just" rtl="1">
              <a:lnSpc>
                <a:spcPct val="150000"/>
              </a:lnSpc>
            </a:pPr>
            <a:r>
              <a:rPr lang="fa-IR" sz="2800" b="1" dirty="0">
                <a:solidFill>
                  <a:prstClr val="black"/>
                </a:solidFill>
              </a:rPr>
              <a:t>مصاحبه اولیه به پزشک این فرصت را می دهد که اثرات هیجانی ناباروری روی زوج را بررسی کند. </a:t>
            </a:r>
            <a:endParaRPr lang="fa-IR" sz="2800" b="1" dirty="0" smtClean="0">
              <a:solidFill>
                <a:prstClr val="black"/>
              </a:solidFill>
            </a:endParaRPr>
          </a:p>
          <a:p>
            <a:pPr lvl="0" algn="just" rtl="1">
              <a:lnSpc>
                <a:spcPct val="150000"/>
              </a:lnSpc>
            </a:pPr>
            <a:r>
              <a:rPr lang="fa-IR" sz="2800" b="1" dirty="0" smtClean="0">
                <a:solidFill>
                  <a:prstClr val="black"/>
                </a:solidFill>
              </a:rPr>
              <a:t>دربرخی </a:t>
            </a:r>
            <a:r>
              <a:rPr lang="fa-IR" sz="2800" b="1" dirty="0">
                <a:solidFill>
                  <a:prstClr val="black"/>
                </a:solidFill>
              </a:rPr>
              <a:t>موارد، ارجاع به یک مددکار اجتماعی متبحر و یا روانکاو مفید است.</a:t>
            </a:r>
            <a:endParaRPr lang="en-US" sz="2800" b="1" dirty="0">
              <a:solidFill>
                <a:prstClr val="black"/>
              </a:solidFill>
            </a:endParaRPr>
          </a:p>
        </p:txBody>
      </p:sp>
    </p:spTree>
    <p:extLst>
      <p:ext uri="{BB962C8B-B14F-4D97-AF65-F5344CB8AC3E}">
        <p14:creationId xmlns:p14="http://schemas.microsoft.com/office/powerpoint/2010/main" val="22503985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38B1C5-0BE8-4943-A53F-B383DF1FE3E3}" type="datetime1">
              <a:rPr lang="en-US" smtClean="0"/>
              <a:t>5/12/2020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20</a:t>
            </a:fld>
            <a:endParaRPr lang="en-US" dirty="0"/>
          </a:p>
        </p:txBody>
      </p:sp>
      <p:sp>
        <p:nvSpPr>
          <p:cNvPr id="4" name="TextBox 3"/>
          <p:cNvSpPr txBox="1"/>
          <p:nvPr/>
        </p:nvSpPr>
        <p:spPr>
          <a:xfrm>
            <a:off x="381000" y="43933"/>
            <a:ext cx="8534400" cy="3539430"/>
          </a:xfrm>
          <a:prstGeom prst="rect">
            <a:avLst/>
          </a:prstGeom>
          <a:noFill/>
        </p:spPr>
        <p:txBody>
          <a:bodyPr wrap="square" rtlCol="0">
            <a:spAutoFit/>
          </a:bodyPr>
          <a:lstStyle/>
          <a:p>
            <a:pPr algn="just" rtl="1">
              <a:lnSpc>
                <a:spcPct val="200000"/>
              </a:lnSpc>
            </a:pPr>
            <a:r>
              <a:rPr lang="fa-IR" sz="2800" b="1" dirty="0" smtClean="0"/>
              <a:t>معاینات فیزیکی زن بایستی دقیق بوده وشامل اندازه گیری قد، وزن، شکل بدن، توزیع مو، غده تیرویید و معاینه لگن باشد.</a:t>
            </a:r>
          </a:p>
          <a:p>
            <a:pPr algn="just" rtl="1">
              <a:lnSpc>
                <a:spcPct val="200000"/>
              </a:lnSpc>
            </a:pPr>
            <a:r>
              <a:rPr lang="fa-IR" sz="2800" b="1" dirty="0" smtClean="0"/>
              <a:t>اگراطلاعات شرح حال یا ارزیابی بعدی اختلالی را نشان دهد ارجاع مرد به اورولوژیست برای معاینه بیضه اغلب مفید است.</a:t>
            </a:r>
          </a:p>
        </p:txBody>
      </p:sp>
    </p:spTree>
    <p:extLst>
      <p:ext uri="{BB962C8B-B14F-4D97-AF65-F5344CB8AC3E}">
        <p14:creationId xmlns:p14="http://schemas.microsoft.com/office/powerpoint/2010/main" val="23728687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F72E1D-7C07-497C-AF3F-C92294DC4C33}"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21</a:t>
            </a:fld>
            <a:endParaRPr lang="en-US" dirty="0"/>
          </a:p>
        </p:txBody>
      </p:sp>
      <p:sp>
        <p:nvSpPr>
          <p:cNvPr id="6" name="TextBox 5"/>
          <p:cNvSpPr txBox="1"/>
          <p:nvPr/>
        </p:nvSpPr>
        <p:spPr>
          <a:xfrm>
            <a:off x="457200" y="609600"/>
            <a:ext cx="8077200" cy="4401205"/>
          </a:xfrm>
          <a:prstGeom prst="rect">
            <a:avLst/>
          </a:prstGeom>
          <a:noFill/>
        </p:spPr>
        <p:txBody>
          <a:bodyPr wrap="square" rtlCol="0">
            <a:spAutoFit/>
          </a:bodyPr>
          <a:lstStyle/>
          <a:p>
            <a:pPr lvl="0" algn="just" rtl="1">
              <a:lnSpc>
                <a:spcPct val="250000"/>
              </a:lnSpc>
            </a:pPr>
            <a:r>
              <a:rPr lang="fa-IR" sz="2800" b="1" dirty="0">
                <a:solidFill>
                  <a:prstClr val="black"/>
                </a:solidFill>
              </a:rPr>
              <a:t>ارزیابی پایه ای که بصورت ایده آل بایستی قبل از شروع هردرمان نازایی انجام شود شامل: </a:t>
            </a:r>
            <a:r>
              <a:rPr lang="fa-IR" sz="2800" b="1" u="sng" dirty="0">
                <a:solidFill>
                  <a:srgbClr val="C00000"/>
                </a:solidFill>
              </a:rPr>
              <a:t>آنالیز مایع منی، ثبت تخمک گذاری و باز بودن لوله هاست</a:t>
            </a:r>
            <a:r>
              <a:rPr lang="fa-IR" sz="2800" b="1" dirty="0">
                <a:solidFill>
                  <a:prstClr val="black"/>
                </a:solidFill>
              </a:rPr>
              <a:t>. دیگر ارزیابی های غیر باروری شامل آزمایشات ایمنی سرخجه است.</a:t>
            </a:r>
            <a:endParaRPr lang="en-US" sz="2800" b="1" dirty="0">
              <a:solidFill>
                <a:prstClr val="black"/>
              </a:solidFill>
            </a:endParaRPr>
          </a:p>
        </p:txBody>
      </p:sp>
    </p:spTree>
    <p:extLst>
      <p:ext uri="{BB962C8B-B14F-4D97-AF65-F5344CB8AC3E}">
        <p14:creationId xmlns:p14="http://schemas.microsoft.com/office/powerpoint/2010/main" val="38568702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84194F-3943-4FCA-BB7C-695963EAB606}" type="datetime1">
              <a:rPr lang="en-US" smtClean="0"/>
              <a:t>5/12/2020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22</a:t>
            </a:fld>
            <a:endParaRPr lang="en-US" dirty="0"/>
          </a:p>
        </p:txBody>
      </p:sp>
      <p:sp>
        <p:nvSpPr>
          <p:cNvPr id="4" name="TextBox 3"/>
          <p:cNvSpPr txBox="1"/>
          <p:nvPr/>
        </p:nvSpPr>
        <p:spPr>
          <a:xfrm>
            <a:off x="457200" y="411718"/>
            <a:ext cx="8109531" cy="5909310"/>
          </a:xfrm>
          <a:prstGeom prst="rect">
            <a:avLst/>
          </a:prstGeom>
          <a:noFill/>
        </p:spPr>
        <p:txBody>
          <a:bodyPr wrap="square" rtlCol="0">
            <a:spAutoFit/>
          </a:bodyPr>
          <a:lstStyle/>
          <a:p>
            <a:pPr algn="r" rtl="1"/>
            <a:endParaRPr lang="fa-IR" dirty="0" smtClean="0"/>
          </a:p>
          <a:p>
            <a:pPr algn="r" rtl="1"/>
            <a:endParaRPr lang="fa-IR" dirty="0"/>
          </a:p>
          <a:p>
            <a:pPr algn="r" rtl="1"/>
            <a:endParaRPr lang="fa-IR" dirty="0" smtClean="0"/>
          </a:p>
          <a:p>
            <a:pPr algn="r" rtl="1"/>
            <a:endParaRPr lang="fa-IR" dirty="0"/>
          </a:p>
          <a:p>
            <a:pPr algn="r" rtl="1"/>
            <a:endParaRPr lang="fa-IR" dirty="0" smtClean="0"/>
          </a:p>
          <a:p>
            <a:pPr algn="r" rtl="1"/>
            <a:endParaRPr lang="fa-IR" dirty="0"/>
          </a:p>
          <a:p>
            <a:pPr algn="r" rtl="1"/>
            <a:endParaRPr lang="fa-IR" dirty="0" smtClean="0"/>
          </a:p>
          <a:p>
            <a:pPr algn="r" rtl="1"/>
            <a:endParaRPr lang="fa-IR" dirty="0"/>
          </a:p>
          <a:p>
            <a:pPr algn="r" rtl="1"/>
            <a:endParaRPr lang="fa-IR" dirty="0" smtClean="0"/>
          </a:p>
          <a:p>
            <a:pPr algn="r" rtl="1"/>
            <a:endParaRPr lang="fa-IR" dirty="0"/>
          </a:p>
          <a:p>
            <a:pPr algn="r" rtl="1"/>
            <a:endParaRPr lang="fa-IR" dirty="0" smtClean="0"/>
          </a:p>
          <a:p>
            <a:pPr algn="r" rtl="1"/>
            <a:endParaRPr lang="fa-IR" dirty="0"/>
          </a:p>
          <a:p>
            <a:pPr algn="r" rtl="1"/>
            <a:endParaRPr lang="fa-IR" dirty="0" smtClean="0"/>
          </a:p>
          <a:p>
            <a:pPr algn="r" rtl="1"/>
            <a:endParaRPr lang="fa-IR" dirty="0"/>
          </a:p>
          <a:p>
            <a:pPr algn="r" rtl="1"/>
            <a:endParaRPr lang="fa-IR" dirty="0" smtClean="0"/>
          </a:p>
          <a:p>
            <a:pPr algn="r" rtl="1"/>
            <a:endParaRPr lang="fa-IR" dirty="0"/>
          </a:p>
          <a:p>
            <a:pPr algn="r" rtl="1"/>
            <a:endParaRPr lang="fa-IR" dirty="0" smtClean="0"/>
          </a:p>
          <a:p>
            <a:pPr algn="r" rtl="1"/>
            <a:endParaRPr lang="fa-IR" dirty="0"/>
          </a:p>
          <a:p>
            <a:pPr algn="r" rtl="1"/>
            <a:endParaRPr lang="fa-IR" dirty="0" smtClean="0"/>
          </a:p>
          <a:p>
            <a:pPr algn="r" rtl="1"/>
            <a:endParaRPr lang="fa-IR" dirty="0"/>
          </a:p>
          <a:p>
            <a:pPr algn="r" rtl="1"/>
            <a:endParaRPr lang="en-US" dirty="0"/>
          </a:p>
        </p:txBody>
      </p:sp>
      <p:graphicFrame>
        <p:nvGraphicFramePr>
          <p:cNvPr id="5" name="Diagram 4"/>
          <p:cNvGraphicFramePr/>
          <p:nvPr>
            <p:extLst>
              <p:ext uri="{D42A27DB-BD31-4B8C-83A1-F6EECF244321}">
                <p14:modId xmlns:p14="http://schemas.microsoft.com/office/powerpoint/2010/main" val="3301093818"/>
              </p:ext>
            </p:extLst>
          </p:nvPr>
        </p:nvGraphicFramePr>
        <p:xfrm>
          <a:off x="0" y="228600"/>
          <a:ext cx="8991600" cy="6324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2" name="TextBox 71"/>
          <p:cNvSpPr txBox="1"/>
          <p:nvPr/>
        </p:nvSpPr>
        <p:spPr>
          <a:xfrm>
            <a:off x="457199" y="598527"/>
            <a:ext cx="8109531" cy="5301131"/>
          </a:xfrm>
          <a:prstGeom prst="rect">
            <a:avLst/>
          </a:prstGeom>
          <a:noFill/>
        </p:spPr>
        <p:txBody>
          <a:bodyPr wrap="square" rtlCol="0">
            <a:spAutoFit/>
          </a:bodyPr>
          <a:lstStyle/>
          <a:p>
            <a:pPr algn="just" rtl="1">
              <a:lnSpc>
                <a:spcPct val="250000"/>
              </a:lnSpc>
            </a:pPr>
            <a:r>
              <a:rPr lang="fa-IR" sz="2800" b="1" dirty="0" smtClean="0"/>
              <a:t>دربسیاری ازموارد هیچ علت خاصی علیرغم ارزیابی دقیق یافت نمی شود و نازایی زوج به عنوان توجیه نشده طبقه بندی می شود.</a:t>
            </a:r>
          </a:p>
          <a:p>
            <a:pPr algn="just" rtl="1">
              <a:lnSpc>
                <a:spcPct val="250000"/>
              </a:lnSpc>
            </a:pPr>
            <a:r>
              <a:rPr lang="fa-IR" sz="2800" b="1" dirty="0" smtClean="0"/>
              <a:t>تعداد خیلی کمی از زوج ها نازایی مطلق دارندکه منجربه ازدست رفتن غیرقابل برگشت اکتسابی یا مادرزادی گامت فونکسیونل  یا ساختمان های تولیدمثلی در زن و مرد می شود.</a:t>
            </a:r>
            <a:endParaRPr lang="en-US" sz="2800" b="1" dirty="0"/>
          </a:p>
        </p:txBody>
      </p:sp>
    </p:spTree>
    <p:extLst>
      <p:ext uri="{BB962C8B-B14F-4D97-AF65-F5344CB8AC3E}">
        <p14:creationId xmlns:p14="http://schemas.microsoft.com/office/powerpoint/2010/main" val="32084708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5B96B8-CDA4-4DCE-AEFC-087C08915E57}" type="datetime1">
              <a:rPr lang="en-US" smtClean="0"/>
              <a:t>5/12/2020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23</a:t>
            </a:fld>
            <a:endParaRPr lang="en-US" dirty="0"/>
          </a:p>
        </p:txBody>
      </p:sp>
      <p:sp>
        <p:nvSpPr>
          <p:cNvPr id="4" name="TextBox 3"/>
          <p:cNvSpPr txBox="1"/>
          <p:nvPr/>
        </p:nvSpPr>
        <p:spPr>
          <a:xfrm>
            <a:off x="228600" y="609599"/>
            <a:ext cx="8610600" cy="3662541"/>
          </a:xfrm>
          <a:prstGeom prst="rect">
            <a:avLst/>
          </a:prstGeom>
          <a:noFill/>
        </p:spPr>
        <p:txBody>
          <a:bodyPr wrap="square" rtlCol="0">
            <a:spAutoFit/>
          </a:bodyPr>
          <a:lstStyle/>
          <a:p>
            <a:pPr algn="just" rtl="1">
              <a:lnSpc>
                <a:spcPct val="200000"/>
              </a:lnSpc>
            </a:pPr>
            <a:r>
              <a:rPr lang="fa-IR" sz="3200" b="1" dirty="0" smtClean="0">
                <a:solidFill>
                  <a:srgbClr val="002060"/>
                </a:solidFill>
              </a:rPr>
              <a:t>اثر شیوه زندگی روی باروری زنان</a:t>
            </a:r>
          </a:p>
          <a:p>
            <a:pPr algn="just" rtl="1">
              <a:lnSpc>
                <a:spcPct val="200000"/>
              </a:lnSpc>
            </a:pPr>
            <a:r>
              <a:rPr lang="fa-IR" sz="2800" b="1" dirty="0" smtClean="0"/>
              <a:t>زنان چاق و دارای اضافه وزن به میزان بیشتری از اختلال تخمک گذاری و نازایی رنج می برندو میزان حاملگی آنها در  </a:t>
            </a:r>
            <a:r>
              <a:rPr lang="en-US" sz="2800" b="1" dirty="0" smtClean="0"/>
              <a:t>IVF</a:t>
            </a:r>
            <a:r>
              <a:rPr lang="fa-IR" sz="2800" b="1" dirty="0" smtClean="0"/>
              <a:t>(30%)کمتر از افراد با وزن طبیعی است.</a:t>
            </a:r>
          </a:p>
        </p:txBody>
      </p:sp>
    </p:spTree>
    <p:extLst>
      <p:ext uri="{BB962C8B-B14F-4D97-AF65-F5344CB8AC3E}">
        <p14:creationId xmlns:p14="http://schemas.microsoft.com/office/powerpoint/2010/main" val="20323017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9FA404-6293-4F78-81C8-10A161AAA6E1}"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24</a:t>
            </a:fld>
            <a:endParaRPr lang="en-US" dirty="0"/>
          </a:p>
        </p:txBody>
      </p:sp>
      <p:sp>
        <p:nvSpPr>
          <p:cNvPr id="5" name="TextBox 4"/>
          <p:cNvSpPr txBox="1"/>
          <p:nvPr/>
        </p:nvSpPr>
        <p:spPr>
          <a:xfrm>
            <a:off x="361950" y="228600"/>
            <a:ext cx="8763000" cy="5539978"/>
          </a:xfrm>
          <a:prstGeom prst="rect">
            <a:avLst/>
          </a:prstGeom>
          <a:noFill/>
        </p:spPr>
        <p:txBody>
          <a:bodyPr wrap="square" rtlCol="0">
            <a:spAutoFit/>
          </a:bodyPr>
          <a:lstStyle/>
          <a:p>
            <a:pPr lvl="0" algn="just" rtl="1">
              <a:lnSpc>
                <a:spcPct val="150000"/>
              </a:lnSpc>
            </a:pPr>
            <a:endParaRPr lang="fa-IR" sz="2800" b="1" dirty="0" smtClean="0">
              <a:solidFill>
                <a:prstClr val="black"/>
              </a:solidFill>
            </a:endParaRPr>
          </a:p>
          <a:p>
            <a:pPr lvl="0" algn="r" rtl="1"/>
            <a:r>
              <a:rPr lang="fa-IR" sz="3200" b="1" dirty="0" smtClean="0"/>
              <a:t>اثر </a:t>
            </a:r>
            <a:r>
              <a:rPr lang="fa-IR" sz="3200" b="1" dirty="0"/>
              <a:t>شیوه زندگی روی </a:t>
            </a:r>
            <a:r>
              <a:rPr lang="fa-IR" sz="3200" b="1" dirty="0" smtClean="0"/>
              <a:t>باروری مردان</a:t>
            </a:r>
            <a:endParaRPr lang="fa-IR" sz="3200" b="1" dirty="0"/>
          </a:p>
          <a:p>
            <a:pPr lvl="0" algn="just" rtl="1">
              <a:lnSpc>
                <a:spcPct val="200000"/>
              </a:lnSpc>
            </a:pPr>
            <a:r>
              <a:rPr lang="fa-IR" sz="2800" b="1" dirty="0" smtClean="0">
                <a:solidFill>
                  <a:prstClr val="black"/>
                </a:solidFill>
              </a:rPr>
              <a:t> چاقی درمردان با میزان بالاتری از هیپوگنادیسم هیپوگنادوتروپیک و تخریب </a:t>
            </a:r>
            <a:r>
              <a:rPr lang="en-US" sz="2800" b="1" dirty="0" smtClean="0">
                <a:solidFill>
                  <a:prstClr val="black"/>
                </a:solidFill>
              </a:rPr>
              <a:t>DNA</a:t>
            </a:r>
            <a:r>
              <a:rPr lang="fa-IR" sz="2800" b="1" dirty="0" smtClean="0">
                <a:solidFill>
                  <a:prstClr val="black"/>
                </a:solidFill>
              </a:rPr>
              <a:t> اسپرم درمقایسه با مردان با وزن طبیعی همراه است.زنانی که سیگار می کشند به تعداد سیکل های </a:t>
            </a:r>
            <a:r>
              <a:rPr lang="en-US" sz="2800" b="1" dirty="0" smtClean="0">
                <a:solidFill>
                  <a:prstClr val="black"/>
                </a:solidFill>
              </a:rPr>
              <a:t>IVF</a:t>
            </a:r>
            <a:r>
              <a:rPr lang="fa-IR" sz="2800" b="1" dirty="0" smtClean="0">
                <a:solidFill>
                  <a:prstClr val="black"/>
                </a:solidFill>
              </a:rPr>
              <a:t>دو برابر بیشتر برای دستیابی به حاملگی نسبت به افراد غیر سیگاری نیاز دارند اما اثر الکل روی باروری کمتر شناخته شده است</a:t>
            </a:r>
            <a:r>
              <a:rPr lang="fa-IR" sz="2800" b="1" dirty="0">
                <a:solidFill>
                  <a:prstClr val="black"/>
                </a:solidFill>
              </a:rPr>
              <a:t>.</a:t>
            </a:r>
            <a:endParaRPr lang="en-US" sz="2800" b="1" dirty="0">
              <a:solidFill>
                <a:prstClr val="black"/>
              </a:solidFill>
            </a:endParaRPr>
          </a:p>
        </p:txBody>
      </p:sp>
    </p:spTree>
    <p:extLst>
      <p:ext uri="{BB962C8B-B14F-4D97-AF65-F5344CB8AC3E}">
        <p14:creationId xmlns:p14="http://schemas.microsoft.com/office/powerpoint/2010/main" val="403507062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449</TotalTime>
  <Words>1176</Words>
  <Application>Microsoft Office PowerPoint</Application>
  <PresentationFormat>On-screen Show (4:3)</PresentationFormat>
  <Paragraphs>119</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Civic</vt:lpstr>
      <vt:lpstr>بنام خدا</vt:lpstr>
      <vt:lpstr>PowerPoint Presentation</vt:lpstr>
      <vt:lpstr>  انواع ناباروری:</vt:lpstr>
      <vt:lpstr>PowerPoint Presentation</vt:lpstr>
      <vt:lpstr>PowerPoint Presentation</vt:lpstr>
      <vt:lpstr>PowerPoint Presentation</vt:lpstr>
      <vt:lpstr>علل اصلی نازایی: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ناباروری</dc:title>
  <dc:creator>FamTech</dc:creator>
  <cp:lastModifiedBy>Windows User</cp:lastModifiedBy>
  <cp:revision>85</cp:revision>
  <dcterms:created xsi:type="dcterms:W3CDTF">2010-12-24T10:56:35Z</dcterms:created>
  <dcterms:modified xsi:type="dcterms:W3CDTF">2020-05-12T02:08:19Z</dcterms:modified>
</cp:coreProperties>
</file>