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8"/>
  </p:notesMasterIdLst>
  <p:sldIdLst>
    <p:sldId id="261" r:id="rId2"/>
    <p:sldId id="256" r:id="rId3"/>
    <p:sldId id="257" r:id="rId4"/>
    <p:sldId id="258" r:id="rId5"/>
    <p:sldId id="259" r:id="rId6"/>
    <p:sldId id="260" r:id="rId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r" defTabSz="914400" rtl="1" eaLnBrk="1" latinLnBrk="0" hangingPunct="1">
      <a:defRPr sz="2400" kern="1200">
        <a:solidFill>
          <a:schemeClr val="tx1"/>
        </a:solidFill>
        <a:latin typeface="Times New Roman" pitchFamily="18" charset="0"/>
        <a:ea typeface="+mn-ea"/>
        <a:cs typeface="+mn-cs"/>
      </a:defRPr>
    </a:lvl6pPr>
    <a:lvl7pPr marL="2743200" algn="r" defTabSz="914400" rtl="1" eaLnBrk="1" latinLnBrk="0" hangingPunct="1">
      <a:defRPr sz="2400" kern="1200">
        <a:solidFill>
          <a:schemeClr val="tx1"/>
        </a:solidFill>
        <a:latin typeface="Times New Roman" pitchFamily="18" charset="0"/>
        <a:ea typeface="+mn-ea"/>
        <a:cs typeface="+mn-cs"/>
      </a:defRPr>
    </a:lvl7pPr>
    <a:lvl8pPr marL="3200400" algn="r" defTabSz="914400" rtl="1" eaLnBrk="1" latinLnBrk="0" hangingPunct="1">
      <a:defRPr sz="2400" kern="1200">
        <a:solidFill>
          <a:schemeClr val="tx1"/>
        </a:solidFill>
        <a:latin typeface="Times New Roman" pitchFamily="18" charset="0"/>
        <a:ea typeface="+mn-ea"/>
        <a:cs typeface="+mn-cs"/>
      </a:defRPr>
    </a:lvl8pPr>
    <a:lvl9pPr marL="3657600" algn="r" defTabSz="914400" rtl="1"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10" autoAdjust="0"/>
    <p:restoredTop sz="90929"/>
  </p:normalViewPr>
  <p:slideViewPr>
    <p:cSldViewPr>
      <p:cViewPr varScale="1">
        <p:scale>
          <a:sx n="74" d="100"/>
          <a:sy n="74" d="100"/>
        </p:scale>
        <p:origin x="-103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D7A8741-B814-43A4-BB57-FB92DCB1064E}" type="slidenum">
              <a:rPr lang="en-US"/>
              <a:pPr>
                <a:defRPr/>
              </a:pPr>
              <a:t>‹#›</a:t>
            </a:fld>
            <a:endParaRPr lang="en-US"/>
          </a:p>
        </p:txBody>
      </p:sp>
    </p:spTree>
    <p:extLst>
      <p:ext uri="{BB962C8B-B14F-4D97-AF65-F5344CB8AC3E}">
        <p14:creationId xmlns:p14="http://schemas.microsoft.com/office/powerpoint/2010/main" val="25333328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p>
            <a:fld id="{8B21BCA6-4E5F-45D3-B21D-AEDD2F1C5DDD}" type="slidenum">
              <a:rPr lang="en-US"/>
              <a:pPr/>
              <a:t>2</a:t>
            </a:fld>
            <a:endParaRPr 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p:spPr>
        <p:txBody>
          <a:bodyPr/>
          <a:lstStyle/>
          <a:p>
            <a:pPr eaLnBrk="1" hangingPunct="1"/>
            <a:r>
              <a:rPr lang="en-US" smtClean="0"/>
              <a:t>Students will have their microscopes out, for reference as we go through each of the steps.   As an introduction, students will be asked what kinds of things they can do with this tool.</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p>
            <a:fld id="{F48B0786-FC14-4021-8A36-B4A0D52BBFCB}" type="slidenum">
              <a:rPr lang="en-US"/>
              <a:pPr/>
              <a:t>3</a:t>
            </a:fld>
            <a:endParaRPr 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p:spPr>
        <p:txBody>
          <a:bodyPr/>
          <a:lstStyle/>
          <a:p>
            <a:pPr eaLnBrk="1" hangingPunct="1"/>
            <a:r>
              <a:rPr lang="en-US" smtClean="0"/>
              <a:t>Teacher demonstrates how to hold the microscope, where the lens paper is located and how to use it.  Students will be invited to turn the knobs and observe the stage as it moves up and down.   Teacher will demonstrate how to store the microscope.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fld id="{B9FCFB7B-BF5A-4A78-833A-B65452E9874B}" type="slidenum">
              <a:rPr lang="en-US"/>
              <a:pPr/>
              <a:t>4</a:t>
            </a:fld>
            <a:endParaRPr 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p:spPr>
        <p:txBody>
          <a:bodyPr/>
          <a:lstStyle/>
          <a:p>
            <a:pPr eaLnBrk="1" hangingPunct="1"/>
            <a:r>
              <a:rPr lang="en-US" smtClean="0"/>
              <a:t>This is the exact version of the microscope used in class. Students will be identifying the parts on the microscopes at their desks as we go along and what their functions are.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p>
            <a:fld id="{BF063874-5823-40BE-931E-79DBD032E365}" type="slidenum">
              <a:rPr lang="en-US"/>
              <a:pPr/>
              <a:t>5</a:t>
            </a:fld>
            <a:endParaRPr lang="en-US"/>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pPr eaLnBrk="1" hangingPunct="1"/>
            <a:r>
              <a:rPr lang="en-US" smtClean="0"/>
              <a:t>Give students a slide from the “common things” set, each student will practice focusing and changing objectives.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0FC8927D-32B2-4BD4-A440-0D77C5B9BFDA}" type="slidenum">
              <a:rPr lang="en-US"/>
              <a:pPr/>
              <a:t>6</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smtClean="0"/>
              <a:t>Have students exchange slides so they can look at different things, walk them through using the high power objective to focus slides.  Emphasize not using the coarse objective during this process, as it will crack the slides.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26" descr="Canvas"/>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w="9525">
            <a:noFill/>
            <a:miter lim="800000"/>
            <a:headEnd/>
            <a:tailEnd/>
          </a:ln>
        </p:spPr>
        <p:txBody>
          <a:bodyPr wrap="none" anchor="ctr"/>
          <a:lstStyle/>
          <a:p>
            <a:pPr algn="ctr">
              <a:defRPr/>
            </a:pPr>
            <a:endParaRPr kumimoji="1" lang="fa-IR"/>
          </a:p>
        </p:txBody>
      </p:sp>
      <p:pic>
        <p:nvPicPr>
          <p:cNvPr id="5" name="Picture 1027" descr="A:\minispir.GIF"/>
          <p:cNvPicPr>
            <a:picLocks noChangeAspect="1" noChangeArrowheads="1"/>
          </p:cNvPicPr>
          <p:nvPr/>
        </p:nvPicPr>
        <p:blipFill>
          <a:blip r:embed="rId3"/>
          <a:srcRect/>
          <a:stretch>
            <a:fillRect/>
          </a:stretch>
        </p:blipFill>
        <p:spPr bwMode="ltGray">
          <a:xfrm>
            <a:off x="0" y="50800"/>
            <a:ext cx="1181100" cy="4286250"/>
          </a:xfrm>
          <a:prstGeom prst="rect">
            <a:avLst/>
          </a:prstGeom>
          <a:noFill/>
          <a:ln w="9525">
            <a:noFill/>
            <a:miter lim="800000"/>
            <a:headEnd/>
            <a:tailEnd/>
          </a:ln>
        </p:spPr>
      </p:pic>
      <p:sp>
        <p:nvSpPr>
          <p:cNvPr id="6" name="Rectangle 1028" descr="Canvas"/>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w="9525">
            <a:noFill/>
            <a:miter lim="800000"/>
            <a:headEnd/>
            <a:tailEnd/>
          </a:ln>
          <a:effectLst/>
        </p:spPr>
        <p:txBody>
          <a:bodyPr wrap="none" anchor="ctr"/>
          <a:lstStyle/>
          <a:p>
            <a:pPr algn="ctr">
              <a:defRPr/>
            </a:pPr>
            <a:endParaRPr kumimoji="1" lang="fa-IR"/>
          </a:p>
        </p:txBody>
      </p:sp>
      <p:pic>
        <p:nvPicPr>
          <p:cNvPr id="7" name="Picture 1029" descr="A:\minispir.GIF"/>
          <p:cNvPicPr>
            <a:picLocks noChangeAspect="1" noChangeArrowheads="1"/>
          </p:cNvPicPr>
          <p:nvPr/>
        </p:nvPicPr>
        <p:blipFill>
          <a:blip r:embed="rId3"/>
          <a:srcRect t="39999"/>
          <a:stretch>
            <a:fillRect/>
          </a:stretch>
        </p:blipFill>
        <p:spPr bwMode="ltGray">
          <a:xfrm>
            <a:off x="0" y="4222750"/>
            <a:ext cx="1181100" cy="2571750"/>
          </a:xfrm>
          <a:prstGeom prst="rect">
            <a:avLst/>
          </a:prstGeom>
          <a:noFill/>
          <a:ln w="9525">
            <a:noFill/>
            <a:miter lim="800000"/>
            <a:headEnd/>
            <a:tailEnd/>
          </a:ln>
        </p:spPr>
      </p:pic>
      <p:sp>
        <p:nvSpPr>
          <p:cNvPr id="6150" name="Rectangle 1030"/>
          <p:cNvSpPr>
            <a:spLocks noGrp="1" noChangeArrowheads="1"/>
          </p:cNvSpPr>
          <p:nvPr>
            <p:ph type="ctrTitle"/>
          </p:nvPr>
        </p:nvSpPr>
        <p:spPr>
          <a:xfrm>
            <a:off x="914400" y="2057400"/>
            <a:ext cx="7721600" cy="1143000"/>
          </a:xfrm>
        </p:spPr>
        <p:txBody>
          <a:bodyPr/>
          <a:lstStyle>
            <a:lvl1pPr>
              <a:defRPr/>
            </a:lvl1pPr>
          </a:lstStyle>
          <a:p>
            <a:r>
              <a:rPr lang="en-US"/>
              <a:t>Click to edit Master title style</a:t>
            </a:r>
          </a:p>
        </p:txBody>
      </p:sp>
      <p:sp>
        <p:nvSpPr>
          <p:cNvPr id="6151"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US"/>
              <a:t>Click to edit Master subtitle style</a:t>
            </a:r>
          </a:p>
        </p:txBody>
      </p:sp>
      <p:sp>
        <p:nvSpPr>
          <p:cNvPr id="8" name="Rectangle 1032"/>
          <p:cNvSpPr>
            <a:spLocks noGrp="1" noChangeArrowheads="1"/>
          </p:cNvSpPr>
          <p:nvPr>
            <p:ph type="dt" sz="quarter" idx="10"/>
          </p:nvPr>
        </p:nvSpPr>
        <p:spPr>
          <a:xfrm>
            <a:off x="1084263" y="6096000"/>
            <a:ext cx="1905000" cy="457200"/>
          </a:xfrm>
        </p:spPr>
        <p:txBody>
          <a:bodyPr/>
          <a:lstStyle>
            <a:lvl1pPr>
              <a:defRPr smtClean="0"/>
            </a:lvl1pPr>
          </a:lstStyle>
          <a:p>
            <a:pPr>
              <a:defRPr/>
            </a:pPr>
            <a:endParaRPr lang="en-US"/>
          </a:p>
        </p:txBody>
      </p:sp>
      <p:sp>
        <p:nvSpPr>
          <p:cNvPr id="9" name="Rectangle 1033"/>
          <p:cNvSpPr>
            <a:spLocks noGrp="1" noChangeArrowheads="1"/>
          </p:cNvSpPr>
          <p:nvPr>
            <p:ph type="ftr" sz="quarter" idx="11"/>
          </p:nvPr>
        </p:nvSpPr>
        <p:spPr>
          <a:xfrm>
            <a:off x="3522663" y="6096000"/>
            <a:ext cx="2895600" cy="457200"/>
          </a:xfrm>
        </p:spPr>
        <p:txBody>
          <a:bodyPr/>
          <a:lstStyle>
            <a:lvl1pPr>
              <a:defRPr smtClean="0"/>
            </a:lvl1pPr>
          </a:lstStyle>
          <a:p>
            <a:pPr>
              <a:defRPr/>
            </a:pPr>
            <a:endParaRPr lang="en-US"/>
          </a:p>
        </p:txBody>
      </p:sp>
      <p:sp>
        <p:nvSpPr>
          <p:cNvPr id="10" name="Rectangle 1034"/>
          <p:cNvSpPr>
            <a:spLocks noGrp="1" noChangeArrowheads="1"/>
          </p:cNvSpPr>
          <p:nvPr>
            <p:ph type="sldNum" sz="quarter" idx="12"/>
          </p:nvPr>
        </p:nvSpPr>
        <p:spPr>
          <a:xfrm>
            <a:off x="6951663" y="6096000"/>
            <a:ext cx="1905000" cy="457200"/>
          </a:xfrm>
        </p:spPr>
        <p:txBody>
          <a:bodyPr/>
          <a:lstStyle>
            <a:lvl1pPr>
              <a:defRPr smtClean="0"/>
            </a:lvl1pPr>
          </a:lstStyle>
          <a:p>
            <a:pPr>
              <a:defRPr/>
            </a:pPr>
            <a:fld id="{844B3085-DD52-4621-812E-EDE628325274}" type="slidenum">
              <a:rPr lang="en-US"/>
              <a:pPr>
                <a:defRPr/>
              </a:pPr>
              <a:t>‹#›</a:t>
            </a:fld>
            <a:endParaRPr lang="en-US"/>
          </a:p>
        </p:txBody>
      </p:sp>
    </p:spTree>
  </p:cSld>
  <p:clrMapOvr>
    <a:masterClrMapping/>
  </p:clrMapOvr>
  <p:transition>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512BCFF4-64B2-423D-B80E-ED8DFCFB148B}" type="slidenum">
              <a:rPr lang="en-US"/>
              <a:pPr>
                <a:defRPr/>
              </a:pPr>
              <a:t>‹#›</a:t>
            </a:fld>
            <a:endParaRPr lang="en-US"/>
          </a:p>
        </p:txBody>
      </p:sp>
    </p:spTree>
  </p:cSld>
  <p:clrMapOvr>
    <a:masterClrMapping/>
  </p:clrMapOvr>
  <p:transition>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20452073-DD85-40AF-9C18-3FA48BA7F212}" type="slidenum">
              <a:rPr lang="en-US"/>
              <a:pPr>
                <a:defRPr/>
              </a:pPr>
              <a:t>‹#›</a:t>
            </a:fld>
            <a:endParaRPr lang="en-US"/>
          </a:p>
        </p:txBody>
      </p:sp>
    </p:spTree>
  </p:cSld>
  <p:clrMapOvr>
    <a:masterClrMapping/>
  </p:clrMapOvr>
  <p:transition>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A81779FC-0A6B-4748-83CB-4535CE0B2611}" type="slidenum">
              <a:rPr lang="en-US"/>
              <a:pPr>
                <a:defRPr/>
              </a:pPr>
              <a:t>‹#›</a:t>
            </a:fld>
            <a:endParaRPr lang="en-US"/>
          </a:p>
        </p:txBody>
      </p:sp>
    </p:spTree>
  </p:cSld>
  <p:clrMapOvr>
    <a:masterClrMapping/>
  </p:clrMapOvr>
  <p:transition>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032"/>
          <p:cNvSpPr>
            <a:spLocks noGrp="1" noChangeArrowheads="1"/>
          </p:cNvSpPr>
          <p:nvPr>
            <p:ph type="dt" sz="half" idx="10"/>
          </p:nvPr>
        </p:nvSpPr>
        <p:spPr>
          <a:ln/>
        </p:spPr>
        <p:txBody>
          <a:bodyPr/>
          <a:lstStyle>
            <a:lvl1pPr>
              <a:defRPr/>
            </a:lvl1pPr>
          </a:lstStyle>
          <a:p>
            <a:pPr>
              <a:defRPr/>
            </a:pPr>
            <a:endParaRPr lang="en-US"/>
          </a:p>
        </p:txBody>
      </p:sp>
      <p:sp>
        <p:nvSpPr>
          <p:cNvPr id="8" name="Rectangle 1033"/>
          <p:cNvSpPr>
            <a:spLocks noGrp="1" noChangeArrowheads="1"/>
          </p:cNvSpPr>
          <p:nvPr>
            <p:ph type="ftr" sz="quarter" idx="11"/>
          </p:nvPr>
        </p:nvSpPr>
        <p:spPr>
          <a:ln/>
        </p:spPr>
        <p:txBody>
          <a:bodyPr/>
          <a:lstStyle>
            <a:lvl1pPr>
              <a:defRPr/>
            </a:lvl1pPr>
          </a:lstStyle>
          <a:p>
            <a:pPr>
              <a:defRPr/>
            </a:pPr>
            <a:endParaRPr lang="en-US"/>
          </a:p>
        </p:txBody>
      </p:sp>
      <p:sp>
        <p:nvSpPr>
          <p:cNvPr id="9" name="Rectangle 1034"/>
          <p:cNvSpPr>
            <a:spLocks noGrp="1" noChangeArrowheads="1"/>
          </p:cNvSpPr>
          <p:nvPr>
            <p:ph type="sldNum" sz="quarter" idx="12"/>
          </p:nvPr>
        </p:nvSpPr>
        <p:spPr>
          <a:ln/>
        </p:spPr>
        <p:txBody>
          <a:bodyPr/>
          <a:lstStyle>
            <a:lvl1pPr>
              <a:defRPr/>
            </a:lvl1pPr>
          </a:lstStyle>
          <a:p>
            <a:pPr>
              <a:defRPr/>
            </a:pPr>
            <a:fld id="{4B397684-E05A-4B04-8CD0-CC1AE86C7603}" type="slidenum">
              <a:rPr lang="en-US"/>
              <a:pPr>
                <a:defRPr/>
              </a:pPr>
              <a:t>‹#›</a:t>
            </a:fld>
            <a:endParaRPr lang="en-US"/>
          </a:p>
        </p:txBody>
      </p:sp>
    </p:spTree>
  </p:cSld>
  <p:clrMapOvr>
    <a:masterClrMapping/>
  </p:clrMapOvr>
  <p:transition>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032"/>
          <p:cNvSpPr>
            <a:spLocks noGrp="1" noChangeArrowheads="1"/>
          </p:cNvSpPr>
          <p:nvPr>
            <p:ph type="dt" sz="half" idx="10"/>
          </p:nvPr>
        </p:nvSpPr>
        <p:spPr>
          <a:ln/>
        </p:spPr>
        <p:txBody>
          <a:bodyPr/>
          <a:lstStyle>
            <a:lvl1pPr>
              <a:defRPr/>
            </a:lvl1pPr>
          </a:lstStyle>
          <a:p>
            <a:pPr>
              <a:defRPr/>
            </a:pPr>
            <a:endParaRPr lang="en-US"/>
          </a:p>
        </p:txBody>
      </p:sp>
      <p:sp>
        <p:nvSpPr>
          <p:cNvPr id="4" name="Rectangle 1033"/>
          <p:cNvSpPr>
            <a:spLocks noGrp="1" noChangeArrowheads="1"/>
          </p:cNvSpPr>
          <p:nvPr>
            <p:ph type="ftr" sz="quarter" idx="11"/>
          </p:nvPr>
        </p:nvSpPr>
        <p:spPr>
          <a:ln/>
        </p:spPr>
        <p:txBody>
          <a:bodyPr/>
          <a:lstStyle>
            <a:lvl1pPr>
              <a:defRPr/>
            </a:lvl1pPr>
          </a:lstStyle>
          <a:p>
            <a:pPr>
              <a:defRPr/>
            </a:pPr>
            <a:endParaRPr lang="en-US"/>
          </a:p>
        </p:txBody>
      </p:sp>
      <p:sp>
        <p:nvSpPr>
          <p:cNvPr id="5" name="Rectangle 1034"/>
          <p:cNvSpPr>
            <a:spLocks noGrp="1" noChangeArrowheads="1"/>
          </p:cNvSpPr>
          <p:nvPr>
            <p:ph type="sldNum" sz="quarter" idx="12"/>
          </p:nvPr>
        </p:nvSpPr>
        <p:spPr>
          <a:ln/>
        </p:spPr>
        <p:txBody>
          <a:bodyPr/>
          <a:lstStyle>
            <a:lvl1pPr>
              <a:defRPr/>
            </a:lvl1pPr>
          </a:lstStyle>
          <a:p>
            <a:pPr>
              <a:defRPr/>
            </a:pPr>
            <a:fld id="{166F7E9B-C27E-4921-8BAB-2BEC8F47CAEB}" type="slidenum">
              <a:rPr lang="en-US"/>
              <a:pPr>
                <a:defRPr/>
              </a:pPr>
              <a:t>‹#›</a:t>
            </a:fld>
            <a:endParaRPr lang="en-US"/>
          </a:p>
        </p:txBody>
      </p:sp>
    </p:spTree>
  </p:cSld>
  <p:clrMapOvr>
    <a:masterClrMapping/>
  </p:clrMapOvr>
  <p:transition>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32"/>
          <p:cNvSpPr>
            <a:spLocks noGrp="1" noChangeArrowheads="1"/>
          </p:cNvSpPr>
          <p:nvPr>
            <p:ph type="dt" sz="half" idx="10"/>
          </p:nvPr>
        </p:nvSpPr>
        <p:spPr>
          <a:ln/>
        </p:spPr>
        <p:txBody>
          <a:bodyPr/>
          <a:lstStyle>
            <a:lvl1pPr>
              <a:defRPr/>
            </a:lvl1pPr>
          </a:lstStyle>
          <a:p>
            <a:pPr>
              <a:defRPr/>
            </a:pPr>
            <a:endParaRPr lang="en-US"/>
          </a:p>
        </p:txBody>
      </p:sp>
      <p:sp>
        <p:nvSpPr>
          <p:cNvPr id="3" name="Rectangle 1033"/>
          <p:cNvSpPr>
            <a:spLocks noGrp="1" noChangeArrowheads="1"/>
          </p:cNvSpPr>
          <p:nvPr>
            <p:ph type="ftr" sz="quarter" idx="11"/>
          </p:nvPr>
        </p:nvSpPr>
        <p:spPr>
          <a:ln/>
        </p:spPr>
        <p:txBody>
          <a:bodyPr/>
          <a:lstStyle>
            <a:lvl1pPr>
              <a:defRPr/>
            </a:lvl1pPr>
          </a:lstStyle>
          <a:p>
            <a:pPr>
              <a:defRPr/>
            </a:pPr>
            <a:endParaRPr lang="en-US"/>
          </a:p>
        </p:txBody>
      </p:sp>
      <p:sp>
        <p:nvSpPr>
          <p:cNvPr id="4" name="Rectangle 1034"/>
          <p:cNvSpPr>
            <a:spLocks noGrp="1" noChangeArrowheads="1"/>
          </p:cNvSpPr>
          <p:nvPr>
            <p:ph type="sldNum" sz="quarter" idx="12"/>
          </p:nvPr>
        </p:nvSpPr>
        <p:spPr>
          <a:ln/>
        </p:spPr>
        <p:txBody>
          <a:bodyPr/>
          <a:lstStyle>
            <a:lvl1pPr>
              <a:defRPr/>
            </a:lvl1pPr>
          </a:lstStyle>
          <a:p>
            <a:pPr>
              <a:defRPr/>
            </a:pPr>
            <a:fld id="{ADC48D96-C61A-400E-B139-F5FCF7655783}" type="slidenum">
              <a:rPr lang="en-US"/>
              <a:pPr>
                <a:defRPr/>
              </a:pPr>
              <a:t>‹#›</a:t>
            </a:fld>
            <a:endParaRPr lang="en-US"/>
          </a:p>
        </p:txBody>
      </p:sp>
    </p:spTree>
  </p:cSld>
  <p:clrMapOvr>
    <a:masterClrMapping/>
  </p:clrMapOvr>
  <p:transition>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6927009A-8107-4ADC-8CF1-69905EF68CD3}" type="slidenum">
              <a:rPr lang="en-US"/>
              <a:pPr>
                <a:defRPr/>
              </a:pPr>
              <a:t>‹#›</a:t>
            </a:fld>
            <a:endParaRPr lang="en-US"/>
          </a:p>
        </p:txBody>
      </p:sp>
    </p:spTree>
  </p:cSld>
  <p:clrMapOvr>
    <a:masterClrMapping/>
  </p:clrMapOvr>
  <p:transition>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DD278A80-7553-4903-95D9-CE815A5CF0E9}" type="slidenum">
              <a:rPr lang="en-US"/>
              <a:pPr>
                <a:defRPr/>
              </a:pPr>
              <a:t>‹#›</a:t>
            </a:fld>
            <a:endParaRPr lang="en-US"/>
          </a:p>
        </p:txBody>
      </p:sp>
    </p:spTree>
  </p:cSld>
  <p:clrMapOvr>
    <a:masterClrMapping/>
  </p:clrMapOvr>
  <p:transition>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B9703A6D-3141-48A3-8897-04993D976FA1}" type="slidenum">
              <a:rPr lang="en-US"/>
              <a:pPr>
                <a:defRPr/>
              </a:pPr>
              <a:t>‹#›</a:t>
            </a:fld>
            <a:endParaRPr lang="en-US"/>
          </a:p>
        </p:txBody>
      </p:sp>
    </p:spTree>
  </p:cSld>
  <p:clrMapOvr>
    <a:masterClrMapping/>
  </p:clrMapOvr>
  <p:transition>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032"/>
          <p:cNvSpPr>
            <a:spLocks noGrp="1" noChangeArrowheads="1"/>
          </p:cNvSpPr>
          <p:nvPr>
            <p:ph type="dt" sz="half" idx="10"/>
          </p:nvPr>
        </p:nvSpPr>
        <p:spPr>
          <a:ln/>
        </p:spPr>
        <p:txBody>
          <a:bodyPr/>
          <a:lstStyle>
            <a:lvl1pPr>
              <a:defRPr/>
            </a:lvl1pPr>
          </a:lstStyle>
          <a:p>
            <a:pPr>
              <a:defRPr/>
            </a:pPr>
            <a:endParaRPr lang="en-US"/>
          </a:p>
        </p:txBody>
      </p:sp>
      <p:sp>
        <p:nvSpPr>
          <p:cNvPr id="5" name="Rectangle 1033"/>
          <p:cNvSpPr>
            <a:spLocks noGrp="1" noChangeArrowheads="1"/>
          </p:cNvSpPr>
          <p:nvPr>
            <p:ph type="ftr" sz="quarter" idx="11"/>
          </p:nvPr>
        </p:nvSpPr>
        <p:spPr>
          <a:ln/>
        </p:spPr>
        <p:txBody>
          <a:bodyPr/>
          <a:lstStyle>
            <a:lvl1pPr>
              <a:defRPr/>
            </a:lvl1pPr>
          </a:lstStyle>
          <a:p>
            <a:pPr>
              <a:defRPr/>
            </a:pPr>
            <a:endParaRPr lang="en-US"/>
          </a:p>
        </p:txBody>
      </p:sp>
      <p:sp>
        <p:nvSpPr>
          <p:cNvPr id="6" name="Rectangle 1034"/>
          <p:cNvSpPr>
            <a:spLocks noGrp="1" noChangeArrowheads="1"/>
          </p:cNvSpPr>
          <p:nvPr>
            <p:ph type="sldNum" sz="quarter" idx="12"/>
          </p:nvPr>
        </p:nvSpPr>
        <p:spPr>
          <a:ln/>
        </p:spPr>
        <p:txBody>
          <a:bodyPr/>
          <a:lstStyle>
            <a:lvl1pPr>
              <a:defRPr/>
            </a:lvl1pPr>
          </a:lstStyle>
          <a:p>
            <a:pPr>
              <a:defRPr/>
            </a:pPr>
            <a:fld id="{D29057F9-777C-4D30-8486-01778E868E2B}" type="slidenum">
              <a:rPr lang="en-US"/>
              <a:pPr>
                <a:defRPr/>
              </a:pPr>
              <a:t>‹#›</a:t>
            </a:fld>
            <a:endParaRPr lang="en-US"/>
          </a:p>
        </p:txBody>
      </p:sp>
    </p:spTree>
  </p:cSld>
  <p:clrMapOvr>
    <a:masterClrMapping/>
  </p:clrMapOvr>
  <p:transition>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6200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1066800" y="1752600"/>
            <a:ext cx="3733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lipArt Placeholder 3"/>
          <p:cNvSpPr>
            <a:spLocks noGrp="1"/>
          </p:cNvSpPr>
          <p:nvPr>
            <p:ph type="clipArt" sz="half" idx="2"/>
          </p:nvPr>
        </p:nvSpPr>
        <p:spPr>
          <a:xfrm>
            <a:off x="4953000" y="1752600"/>
            <a:ext cx="3733800" cy="4114800"/>
          </a:xfrm>
        </p:spPr>
        <p:txBody>
          <a:bodyPr/>
          <a:lstStyle/>
          <a:p>
            <a:pPr lvl="0"/>
            <a:endParaRPr lang="fa-IR" noProof="0" smtClean="0"/>
          </a:p>
        </p:txBody>
      </p:sp>
      <p:sp>
        <p:nvSpPr>
          <p:cNvPr id="5" name="Rectangle 1032"/>
          <p:cNvSpPr>
            <a:spLocks noGrp="1" noChangeArrowheads="1"/>
          </p:cNvSpPr>
          <p:nvPr>
            <p:ph type="dt" sz="half" idx="10"/>
          </p:nvPr>
        </p:nvSpPr>
        <p:spPr>
          <a:ln/>
        </p:spPr>
        <p:txBody>
          <a:bodyPr/>
          <a:lstStyle>
            <a:lvl1pPr>
              <a:defRPr/>
            </a:lvl1pPr>
          </a:lstStyle>
          <a:p>
            <a:pPr>
              <a:defRPr/>
            </a:pPr>
            <a:endParaRPr lang="en-US"/>
          </a:p>
        </p:txBody>
      </p:sp>
      <p:sp>
        <p:nvSpPr>
          <p:cNvPr id="6" name="Rectangle 1033"/>
          <p:cNvSpPr>
            <a:spLocks noGrp="1" noChangeArrowheads="1"/>
          </p:cNvSpPr>
          <p:nvPr>
            <p:ph type="ftr" sz="quarter" idx="11"/>
          </p:nvPr>
        </p:nvSpPr>
        <p:spPr>
          <a:ln/>
        </p:spPr>
        <p:txBody>
          <a:bodyPr/>
          <a:lstStyle>
            <a:lvl1pPr>
              <a:defRPr/>
            </a:lvl1pPr>
          </a:lstStyle>
          <a:p>
            <a:pPr>
              <a:defRPr/>
            </a:pPr>
            <a:endParaRPr lang="en-US"/>
          </a:p>
        </p:txBody>
      </p:sp>
      <p:sp>
        <p:nvSpPr>
          <p:cNvPr id="7" name="Rectangle 1034"/>
          <p:cNvSpPr>
            <a:spLocks noGrp="1" noChangeArrowheads="1"/>
          </p:cNvSpPr>
          <p:nvPr>
            <p:ph type="sldNum" sz="quarter" idx="12"/>
          </p:nvPr>
        </p:nvSpPr>
        <p:spPr>
          <a:ln/>
        </p:spPr>
        <p:txBody>
          <a:bodyPr/>
          <a:lstStyle>
            <a:lvl1pPr>
              <a:defRPr/>
            </a:lvl1pPr>
          </a:lstStyle>
          <a:p>
            <a:pPr>
              <a:defRPr/>
            </a:pPr>
            <a:fld id="{7F4D3837-DEE1-4C00-B8E6-6BF9AC47FED7}" type="slidenum">
              <a:rPr lang="en-US"/>
              <a:pPr>
                <a:defRPr/>
              </a:pPr>
              <a:t>‹#›</a:t>
            </a:fld>
            <a:endParaRPr lang="en-US"/>
          </a:p>
        </p:txBody>
      </p:sp>
    </p:spTree>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5122" name="Rectangle 1026"/>
          <p:cNvSpPr>
            <a:spLocks noChangeArrowheads="1"/>
          </p:cNvSpPr>
          <p:nvPr/>
        </p:nvSpPr>
        <p:spPr bwMode="ltGray">
          <a:xfrm>
            <a:off x="609600" y="228600"/>
            <a:ext cx="8239125" cy="6391275"/>
          </a:xfrm>
          <a:prstGeom prst="rect">
            <a:avLst/>
          </a:prstGeom>
          <a:solidFill>
            <a:srgbClr val="EDE7E3"/>
          </a:solidFill>
          <a:ln w="9525">
            <a:noFill/>
            <a:miter lim="800000"/>
            <a:headEnd/>
            <a:tailEnd/>
          </a:ln>
        </p:spPr>
        <p:txBody>
          <a:bodyPr wrap="none" anchor="ctr"/>
          <a:lstStyle/>
          <a:p>
            <a:pPr algn="ctr">
              <a:defRPr/>
            </a:pPr>
            <a:endParaRPr kumimoji="1" lang="fa-IR"/>
          </a:p>
        </p:txBody>
      </p:sp>
      <p:sp>
        <p:nvSpPr>
          <p:cNvPr id="5123" name="Line 1027"/>
          <p:cNvSpPr>
            <a:spLocks noChangeShapeType="1"/>
          </p:cNvSpPr>
          <p:nvPr/>
        </p:nvSpPr>
        <p:spPr bwMode="ltGray">
          <a:xfrm>
            <a:off x="1016000" y="1600200"/>
            <a:ext cx="7670800" cy="0"/>
          </a:xfrm>
          <a:prstGeom prst="line">
            <a:avLst/>
          </a:prstGeom>
          <a:noFill/>
          <a:ln w="3175">
            <a:solidFill>
              <a:schemeClr val="bg2"/>
            </a:solidFill>
            <a:round/>
            <a:headEnd/>
            <a:tailEnd/>
          </a:ln>
        </p:spPr>
        <p:txBody>
          <a:bodyPr wrap="none" anchor="ctr"/>
          <a:lstStyle/>
          <a:p>
            <a:pPr>
              <a:defRPr/>
            </a:pPr>
            <a:endParaRPr lang="fa-IR"/>
          </a:p>
        </p:txBody>
      </p:sp>
      <p:pic>
        <p:nvPicPr>
          <p:cNvPr id="1028" name="Picture 1028" descr="A:\minispir.GIF"/>
          <p:cNvPicPr>
            <a:picLocks noChangeAspect="1" noChangeArrowheads="1"/>
          </p:cNvPicPr>
          <p:nvPr/>
        </p:nvPicPr>
        <p:blipFill>
          <a:blip r:embed="rId14"/>
          <a:srcRect b="5333"/>
          <a:stretch>
            <a:fillRect/>
          </a:stretch>
        </p:blipFill>
        <p:spPr bwMode="ltGray">
          <a:xfrm>
            <a:off x="0" y="50800"/>
            <a:ext cx="1181100" cy="4057650"/>
          </a:xfrm>
          <a:prstGeom prst="rect">
            <a:avLst/>
          </a:prstGeom>
          <a:noFill/>
          <a:ln w="9525">
            <a:noFill/>
            <a:miter lim="800000"/>
            <a:headEnd/>
            <a:tailEnd/>
          </a:ln>
        </p:spPr>
      </p:pic>
      <p:pic>
        <p:nvPicPr>
          <p:cNvPr id="1029" name="Picture 1029" descr="A:\minispir.GIF"/>
          <p:cNvPicPr>
            <a:picLocks noChangeAspect="1" noChangeArrowheads="1"/>
          </p:cNvPicPr>
          <p:nvPr/>
        </p:nvPicPr>
        <p:blipFill>
          <a:blip r:embed="rId14"/>
          <a:srcRect t="39999"/>
          <a:stretch>
            <a:fillRect/>
          </a:stretch>
        </p:blipFill>
        <p:spPr bwMode="ltGray">
          <a:xfrm>
            <a:off x="0" y="4222750"/>
            <a:ext cx="1181100" cy="2571750"/>
          </a:xfrm>
          <a:prstGeom prst="rect">
            <a:avLst/>
          </a:prstGeom>
          <a:noFill/>
          <a:ln w="9525">
            <a:noFill/>
            <a:miter lim="800000"/>
            <a:headEnd/>
            <a:tailEnd/>
          </a:ln>
        </p:spPr>
      </p:pic>
      <p:sp>
        <p:nvSpPr>
          <p:cNvPr id="1030" name="Rectangle 1030"/>
          <p:cNvSpPr>
            <a:spLocks noGrp="1" noChangeArrowheads="1"/>
          </p:cNvSpPr>
          <p:nvPr>
            <p:ph type="title"/>
          </p:nvPr>
        </p:nvSpPr>
        <p:spPr bwMode="auto">
          <a:xfrm>
            <a:off x="1066800" y="381000"/>
            <a:ext cx="7620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1031"/>
          <p:cNvSpPr>
            <a:spLocks noGrp="1" noChangeArrowheads="1"/>
          </p:cNvSpPr>
          <p:nvPr>
            <p:ph type="body" idx="1"/>
          </p:nvPr>
        </p:nvSpPr>
        <p:spPr bwMode="auto">
          <a:xfrm>
            <a:off x="1066800" y="1752600"/>
            <a:ext cx="7620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8" name="Rectangle 1032"/>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5129" name="Rectangle 1033"/>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5130" name="Rectangle 1034"/>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DC84830D-5D71-4C99-A645-3952D48A5E2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pull/>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996251620"/>
      </p:ext>
    </p:extLst>
  </p:cSld>
  <p:clrMapOvr>
    <a:masterClrMapping/>
  </p:clrMapOvr>
  <p:transition>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00125" y="1500188"/>
            <a:ext cx="7721600" cy="1143000"/>
          </a:xfrm>
        </p:spPr>
        <p:txBody>
          <a:bodyPr/>
          <a:lstStyle/>
          <a:p>
            <a:pPr eaLnBrk="1" hangingPunct="1"/>
            <a:r>
              <a:rPr lang="fa-IR" sz="6000" dirty="0" smtClean="0">
                <a:solidFill>
                  <a:schemeClr val="tx1"/>
                </a:solidFill>
                <a:latin typeface="Arial" pitchFamily="34" charset="0"/>
              </a:rPr>
              <a:t>مقدمه ای بر میکروسکوپ</a:t>
            </a:r>
            <a:endParaRPr lang="en-US" sz="6000" dirty="0" smtClean="0">
              <a:solidFill>
                <a:schemeClr val="tx1"/>
              </a:solidFill>
              <a:latin typeface="Arial" pitchFamily="34" charset="0"/>
            </a:endParaRPr>
          </a:p>
        </p:txBody>
      </p:sp>
      <p:sp>
        <p:nvSpPr>
          <p:cNvPr id="2051" name="Rectangle 3"/>
          <p:cNvSpPr>
            <a:spLocks noGrp="1" noChangeArrowheads="1"/>
          </p:cNvSpPr>
          <p:nvPr>
            <p:ph type="subTitle" idx="1"/>
          </p:nvPr>
        </p:nvSpPr>
        <p:spPr>
          <a:xfrm>
            <a:off x="1143000" y="2571750"/>
            <a:ext cx="7286625" cy="1771650"/>
          </a:xfrm>
        </p:spPr>
        <p:txBody>
          <a:bodyPr/>
          <a:lstStyle/>
          <a:p>
            <a:pPr marL="1828800" lvl="4" indent="0" eaLnBrk="1" hangingPunct="1">
              <a:buFont typeface="Wingdings" pitchFamily="2" charset="2"/>
              <a:buChar char="§"/>
              <a:defRPr/>
            </a:pPr>
            <a:r>
              <a:rPr lang="fa-IR" sz="3200" dirty="0" smtClean="0">
                <a:latin typeface="Arial" pitchFamily="34" charset="0"/>
              </a:rPr>
              <a:t>مراقبت</a:t>
            </a:r>
            <a:endParaRPr lang="en-US" sz="3200" dirty="0" smtClean="0">
              <a:latin typeface="Arial" pitchFamily="34" charset="0"/>
            </a:endParaRPr>
          </a:p>
          <a:p>
            <a:pPr marL="1828800" lvl="4" indent="0" eaLnBrk="1" hangingPunct="1">
              <a:buFont typeface="Wingdings" pitchFamily="2" charset="2"/>
              <a:buChar char="§"/>
              <a:defRPr/>
            </a:pPr>
            <a:r>
              <a:rPr lang="fa-IR" sz="3200" dirty="0" smtClean="0">
                <a:latin typeface="Arial" pitchFamily="34" charset="0"/>
              </a:rPr>
              <a:t>قسمتها</a:t>
            </a:r>
          </a:p>
          <a:p>
            <a:pPr marL="1828800" lvl="4" indent="0" eaLnBrk="1" hangingPunct="1">
              <a:buFont typeface="Wingdings" pitchFamily="2" charset="2"/>
              <a:buChar char="§"/>
              <a:defRPr/>
            </a:pPr>
            <a:r>
              <a:rPr lang="fa-IR" sz="3200" dirty="0" smtClean="0">
                <a:latin typeface="Arial" pitchFamily="34" charset="0"/>
              </a:rPr>
              <a:t>تمرکز</a:t>
            </a:r>
            <a:endParaRPr lang="fa-IR" sz="3200" dirty="0" smtClean="0">
              <a:latin typeface="Arial" pitchFamily="34" charset="0"/>
            </a:endParaRPr>
          </a:p>
        </p:txBody>
      </p:sp>
    </p:spTree>
  </p:cSld>
  <p:clrMapOvr>
    <a:masterClrMapping/>
  </p:clrMapOvr>
  <p:transition>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pPr eaLnBrk="1" hangingPunct="1"/>
            <a:r>
              <a:rPr lang="fa-IR" smtClean="0">
                <a:latin typeface="Arial" pitchFamily="34" charset="0"/>
              </a:rPr>
              <a:t>همیشه با دو دست حمل شود</a:t>
            </a:r>
            <a:endParaRPr lang="en-US" smtClean="0">
              <a:latin typeface="Arial" pitchFamily="34" charset="0"/>
            </a:endParaRPr>
          </a:p>
          <a:p>
            <a:pPr eaLnBrk="1" hangingPunct="1"/>
            <a:r>
              <a:rPr lang="fa-IR" smtClean="0">
                <a:latin typeface="Arial" pitchFamily="34" charset="0"/>
              </a:rPr>
              <a:t>فقط از کاغذ برای تمیز کردن لنز استفاده کنید </a:t>
            </a:r>
            <a:endParaRPr lang="en-US" smtClean="0">
              <a:latin typeface="Arial" pitchFamily="34" charset="0"/>
            </a:endParaRPr>
          </a:p>
          <a:p>
            <a:pPr eaLnBrk="1" hangingPunct="1"/>
            <a:r>
              <a:rPr lang="fa-IR" smtClean="0">
                <a:latin typeface="Arial" pitchFamily="34" charset="0"/>
              </a:rPr>
              <a:t>آن را از دستگیره نگیرید</a:t>
            </a:r>
            <a:endParaRPr lang="en-US" smtClean="0">
              <a:latin typeface="Arial" pitchFamily="34" charset="0"/>
            </a:endParaRPr>
          </a:p>
          <a:p>
            <a:pPr eaLnBrk="1" hangingPunct="1"/>
            <a:r>
              <a:rPr lang="fa-IR" smtClean="0">
                <a:latin typeface="Arial" pitchFamily="34" charset="0"/>
              </a:rPr>
              <a:t>همیشه تحت مراقبت قرار گیرد</a:t>
            </a:r>
            <a:endParaRPr lang="en-US" smtClean="0">
              <a:latin typeface="Arial" pitchFamily="34" charset="0"/>
            </a:endParaRPr>
          </a:p>
          <a:p>
            <a:pPr eaLnBrk="1" hangingPunct="1"/>
            <a:r>
              <a:rPr lang="fa-IR" smtClean="0">
                <a:latin typeface="Arial" pitchFamily="34" charset="0"/>
              </a:rPr>
              <a:t>اشیا و میز و کابل را سالم و تمیز نگه دارید</a:t>
            </a:r>
            <a:endParaRPr lang="en-US" smtClean="0">
              <a:latin typeface="Arial" pitchFamily="34" charset="0"/>
            </a:endParaRPr>
          </a:p>
        </p:txBody>
      </p:sp>
      <p:pic>
        <p:nvPicPr>
          <p:cNvPr id="4099" name="Picture 4" descr="C:\My Documents\My Pictures\microscopeboy.gif"/>
          <p:cNvPicPr>
            <a:picLocks noChangeAspect="1" noChangeArrowheads="1"/>
          </p:cNvPicPr>
          <p:nvPr/>
        </p:nvPicPr>
        <p:blipFill>
          <a:blip r:embed="rId4"/>
          <a:srcRect/>
          <a:stretch>
            <a:fillRect/>
          </a:stretch>
        </p:blipFill>
        <p:spPr bwMode="auto">
          <a:xfrm>
            <a:off x="6934200" y="4953000"/>
            <a:ext cx="1485900" cy="1450975"/>
          </a:xfrm>
          <a:prstGeom prst="rect">
            <a:avLst/>
          </a:prstGeom>
          <a:noFill/>
          <a:ln w="9525">
            <a:noFill/>
            <a:miter lim="800000"/>
            <a:headEnd/>
            <a:tailEnd/>
          </a:ln>
        </p:spPr>
      </p:pic>
      <p:sp>
        <p:nvSpPr>
          <p:cNvPr id="3078" name="WordArt 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مراقبت از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8">
                                            <p:txEl>
                                              <p:pRg st="0" end="0"/>
                                            </p:txEl>
                                          </p:spTgt>
                                        </p:tgtEl>
                                        <p:attrNameLst>
                                          <p:attrName>style.visibility</p:attrName>
                                        </p:attrNameLst>
                                      </p:cBhvr>
                                      <p:to>
                                        <p:strVal val="visible"/>
                                      </p:to>
                                    </p:set>
                                    <p:anim calcmode="lin" valueType="num">
                                      <p:cBhvr additive="base">
                                        <p:cTn id="7" dur="500" fill="hold"/>
                                        <p:tgtEl>
                                          <p:spTgt spid="30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Effect transition="in" filter="wipe(left)">
                                      <p:cBhvr>
                                        <p:cTn id="13" dur="500"/>
                                        <p:tgtEl>
                                          <p:spTgt spid="307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3075">
                                            <p:txEl>
                                              <p:pRg st="1" end="1"/>
                                            </p:txEl>
                                          </p:spTgt>
                                        </p:tgtEl>
                                        <p:attrNameLst>
                                          <p:attrName>style.visibility</p:attrName>
                                        </p:attrNameLst>
                                      </p:cBhvr>
                                      <p:to>
                                        <p:strVal val="visible"/>
                                      </p:to>
                                    </p:set>
                                    <p:animEffect transition="in" filter="wipe(left)">
                                      <p:cBhvr>
                                        <p:cTn id="18" dur="500"/>
                                        <p:tgtEl>
                                          <p:spTgt spid="307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3075">
                                            <p:txEl>
                                              <p:pRg st="2" end="2"/>
                                            </p:txEl>
                                          </p:spTgt>
                                        </p:tgtEl>
                                        <p:attrNameLst>
                                          <p:attrName>style.visibility</p:attrName>
                                        </p:attrNameLst>
                                      </p:cBhvr>
                                      <p:to>
                                        <p:strVal val="visible"/>
                                      </p:to>
                                    </p:set>
                                    <p:animEffect transition="in" filter="wipe(left)">
                                      <p:cBhvr>
                                        <p:cTn id="23" dur="500"/>
                                        <p:tgtEl>
                                          <p:spTgt spid="307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75">
                                            <p:txEl>
                                              <p:pRg st="3" end="3"/>
                                            </p:txEl>
                                          </p:spTgt>
                                        </p:tgtEl>
                                        <p:attrNameLst>
                                          <p:attrName>style.visibility</p:attrName>
                                        </p:attrNameLst>
                                      </p:cBhvr>
                                      <p:to>
                                        <p:strVal val="visible"/>
                                      </p:to>
                                    </p:set>
                                    <p:animEffect transition="in" filter="wipe(left)">
                                      <p:cBhvr>
                                        <p:cTn id="28" dur="500"/>
                                        <p:tgtEl>
                                          <p:spTgt spid="307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075">
                                            <p:txEl>
                                              <p:pRg st="4" end="4"/>
                                            </p:txEl>
                                          </p:spTgt>
                                        </p:tgtEl>
                                        <p:attrNameLst>
                                          <p:attrName>style.visibility</p:attrName>
                                        </p:attrNameLst>
                                      </p:cBhvr>
                                      <p:to>
                                        <p:strVal val="visible"/>
                                      </p:to>
                                    </p:set>
                                    <p:animEffect transition="in" filter="wipe(left)">
                                      <p:cBhvr>
                                        <p:cTn id="33" dur="500"/>
                                        <p:tgtEl>
                                          <p:spTgt spid="30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P spid="307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5" descr="C:\My Documents\My Pictures\MICRO.gif"/>
          <p:cNvPicPr>
            <a:picLocks noChangeAspect="1" noChangeArrowheads="1"/>
          </p:cNvPicPr>
          <p:nvPr/>
        </p:nvPicPr>
        <p:blipFill>
          <a:blip r:embed="rId4"/>
          <a:srcRect/>
          <a:stretch>
            <a:fillRect/>
          </a:stretch>
        </p:blipFill>
        <p:spPr bwMode="auto">
          <a:xfrm>
            <a:off x="3276600" y="1905000"/>
            <a:ext cx="3378200" cy="4343400"/>
          </a:xfrm>
          <a:prstGeom prst="rect">
            <a:avLst/>
          </a:prstGeom>
          <a:noFill/>
          <a:ln w="9525">
            <a:noFill/>
            <a:miter lim="800000"/>
            <a:headEnd/>
            <a:tailEnd/>
          </a:ln>
        </p:spPr>
      </p:pic>
      <p:sp>
        <p:nvSpPr>
          <p:cNvPr id="4102" name="Text Box 6"/>
          <p:cNvSpPr txBox="1">
            <a:spLocks noChangeArrowheads="1"/>
          </p:cNvSpPr>
          <p:nvPr/>
        </p:nvSpPr>
        <p:spPr bwMode="auto">
          <a:xfrm>
            <a:off x="6629400" y="1803400"/>
            <a:ext cx="1789113"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عدسی سر میکروسکوپ</a:t>
            </a:r>
            <a:endParaRPr lang="en-US" sz="1600">
              <a:solidFill>
                <a:srgbClr val="FF0000"/>
              </a:solidFill>
              <a:latin typeface="Arial Black" pitchFamily="34" charset="0"/>
            </a:endParaRPr>
          </a:p>
        </p:txBody>
      </p:sp>
      <p:sp>
        <p:nvSpPr>
          <p:cNvPr id="4103" name="Text Box 7"/>
          <p:cNvSpPr txBox="1">
            <a:spLocks noChangeArrowheads="1"/>
          </p:cNvSpPr>
          <p:nvPr/>
        </p:nvSpPr>
        <p:spPr bwMode="auto">
          <a:xfrm>
            <a:off x="2209800" y="2184400"/>
            <a:ext cx="739775"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لوله بدنه</a:t>
            </a:r>
            <a:endParaRPr lang="en-US" sz="1600">
              <a:solidFill>
                <a:srgbClr val="FF0000"/>
              </a:solidFill>
              <a:latin typeface="Arial Black" pitchFamily="34" charset="0"/>
            </a:endParaRPr>
          </a:p>
        </p:txBody>
      </p:sp>
      <p:sp>
        <p:nvSpPr>
          <p:cNvPr id="4104" name="Text Box 8"/>
          <p:cNvSpPr txBox="1">
            <a:spLocks noChangeArrowheads="1"/>
          </p:cNvSpPr>
          <p:nvPr/>
        </p:nvSpPr>
        <p:spPr bwMode="auto">
          <a:xfrm>
            <a:off x="1785938" y="2857500"/>
            <a:ext cx="1590675"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تنه ی روشن گردان</a:t>
            </a:r>
            <a:endParaRPr lang="en-US" sz="1600">
              <a:solidFill>
                <a:srgbClr val="FF0000"/>
              </a:solidFill>
              <a:latin typeface="Arial Black" pitchFamily="34" charset="0"/>
            </a:endParaRPr>
          </a:p>
        </p:txBody>
      </p:sp>
      <p:sp>
        <p:nvSpPr>
          <p:cNvPr id="4105" name="Text Box 9"/>
          <p:cNvSpPr txBox="1">
            <a:spLocks noChangeArrowheads="1"/>
          </p:cNvSpPr>
          <p:nvPr/>
        </p:nvSpPr>
        <p:spPr bwMode="auto">
          <a:xfrm>
            <a:off x="6781800" y="3124200"/>
            <a:ext cx="701675"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بازو</a:t>
            </a:r>
            <a:endParaRPr lang="en-US" sz="1600">
              <a:solidFill>
                <a:srgbClr val="FF0000"/>
              </a:solidFill>
              <a:latin typeface="Arial Black" pitchFamily="34" charset="0"/>
            </a:endParaRPr>
          </a:p>
        </p:txBody>
      </p:sp>
      <p:sp>
        <p:nvSpPr>
          <p:cNvPr id="4106" name="Text Box 10"/>
          <p:cNvSpPr txBox="1">
            <a:spLocks noChangeArrowheads="1"/>
          </p:cNvSpPr>
          <p:nvPr/>
        </p:nvSpPr>
        <p:spPr bwMode="auto">
          <a:xfrm>
            <a:off x="1857375" y="3357563"/>
            <a:ext cx="1338263" cy="338137"/>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لنزهای چشمی</a:t>
            </a:r>
            <a:endParaRPr lang="en-US" sz="1600">
              <a:solidFill>
                <a:srgbClr val="FF0000"/>
              </a:solidFill>
              <a:latin typeface="Arial Black" pitchFamily="34" charset="0"/>
            </a:endParaRPr>
          </a:p>
        </p:txBody>
      </p:sp>
      <p:sp>
        <p:nvSpPr>
          <p:cNvPr id="4108" name="Rectangle 12"/>
          <p:cNvSpPr>
            <a:spLocks noChangeArrowheads="1"/>
          </p:cNvSpPr>
          <p:nvPr/>
        </p:nvSpPr>
        <p:spPr bwMode="auto">
          <a:xfrm>
            <a:off x="6781800" y="3860800"/>
            <a:ext cx="1454150"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جایگاه نمایش نمونه</a:t>
            </a:r>
            <a:endParaRPr lang="en-US" sz="1600">
              <a:solidFill>
                <a:srgbClr val="FF0000"/>
              </a:solidFill>
              <a:latin typeface="Arial Black" pitchFamily="34" charset="0"/>
            </a:endParaRPr>
          </a:p>
        </p:txBody>
      </p:sp>
      <p:sp>
        <p:nvSpPr>
          <p:cNvPr id="4109" name="Text Box 13"/>
          <p:cNvSpPr txBox="1">
            <a:spLocks noChangeArrowheads="1"/>
          </p:cNvSpPr>
          <p:nvPr/>
        </p:nvSpPr>
        <p:spPr bwMode="auto">
          <a:xfrm>
            <a:off x="1857375" y="3929063"/>
            <a:ext cx="1438275" cy="58420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جایگاه نمایش نمونه  ها</a:t>
            </a:r>
            <a:endParaRPr lang="en-US" sz="1600">
              <a:solidFill>
                <a:srgbClr val="FF0000"/>
              </a:solidFill>
              <a:latin typeface="Arial Black" pitchFamily="34" charset="0"/>
            </a:endParaRPr>
          </a:p>
        </p:txBody>
      </p:sp>
      <p:sp>
        <p:nvSpPr>
          <p:cNvPr id="4110" name="Text Box 14"/>
          <p:cNvSpPr txBox="1">
            <a:spLocks noChangeArrowheads="1"/>
          </p:cNvSpPr>
          <p:nvPr/>
        </p:nvSpPr>
        <p:spPr bwMode="auto">
          <a:xfrm>
            <a:off x="6705600" y="4267200"/>
            <a:ext cx="2081213" cy="338138"/>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پیچ متمرکز کننده ی بزرگ</a:t>
            </a:r>
            <a:endParaRPr lang="en-US" sz="1600">
              <a:solidFill>
                <a:srgbClr val="FF0000"/>
              </a:solidFill>
              <a:latin typeface="Arial Black" pitchFamily="34" charset="0"/>
            </a:endParaRPr>
          </a:p>
        </p:txBody>
      </p:sp>
      <p:sp>
        <p:nvSpPr>
          <p:cNvPr id="4111" name="Text Box 15"/>
          <p:cNvSpPr txBox="1">
            <a:spLocks noChangeArrowheads="1"/>
          </p:cNvSpPr>
          <p:nvPr/>
        </p:nvSpPr>
        <p:spPr bwMode="auto">
          <a:xfrm>
            <a:off x="6705600" y="4622800"/>
            <a:ext cx="2020888" cy="338138"/>
          </a:xfrm>
          <a:prstGeom prst="rect">
            <a:avLst/>
          </a:prstGeom>
          <a:noFill/>
          <a:ln w="9525">
            <a:noFill/>
            <a:miter lim="800000"/>
            <a:headEnd/>
            <a:tailEnd/>
          </a:ln>
        </p:spPr>
        <p:txBody>
          <a:bodyPr wrap="none">
            <a:spAutoFit/>
          </a:bodyPr>
          <a:lstStyle/>
          <a:p>
            <a:r>
              <a:rPr lang="fa-IR" sz="1600">
                <a:solidFill>
                  <a:srgbClr val="FF0000"/>
                </a:solidFill>
                <a:latin typeface="Arial Black" pitchFamily="34" charset="0"/>
              </a:rPr>
              <a:t>پیچ متمرکز کننده ی کوچک</a:t>
            </a:r>
            <a:endParaRPr lang="en-US" sz="1600">
              <a:solidFill>
                <a:srgbClr val="FF0000"/>
              </a:solidFill>
              <a:latin typeface="Arial Black" pitchFamily="34" charset="0"/>
            </a:endParaRPr>
          </a:p>
        </p:txBody>
      </p:sp>
      <p:sp>
        <p:nvSpPr>
          <p:cNvPr id="4112" name="Text Box 16"/>
          <p:cNvSpPr txBox="1">
            <a:spLocks noChangeArrowheads="1"/>
          </p:cNvSpPr>
          <p:nvPr/>
        </p:nvSpPr>
        <p:spPr bwMode="auto">
          <a:xfrm>
            <a:off x="6629400" y="5334000"/>
            <a:ext cx="82073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پایه</a:t>
            </a:r>
            <a:endParaRPr lang="en-US" sz="1600">
              <a:solidFill>
                <a:srgbClr val="FF0000"/>
              </a:solidFill>
              <a:latin typeface="Arial Black" pitchFamily="34" charset="0"/>
            </a:endParaRPr>
          </a:p>
        </p:txBody>
      </p:sp>
      <p:sp>
        <p:nvSpPr>
          <p:cNvPr id="4113" name="Text Box 17"/>
          <p:cNvSpPr txBox="1">
            <a:spLocks noChangeArrowheads="1"/>
          </p:cNvSpPr>
          <p:nvPr/>
        </p:nvSpPr>
        <p:spPr bwMode="auto">
          <a:xfrm>
            <a:off x="1828800" y="4495800"/>
            <a:ext cx="1462088"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دریچه ی نور</a:t>
            </a:r>
            <a:endParaRPr lang="en-US" sz="1600">
              <a:solidFill>
                <a:srgbClr val="FF0000"/>
              </a:solidFill>
              <a:latin typeface="Arial Black" pitchFamily="34" charset="0"/>
            </a:endParaRPr>
          </a:p>
        </p:txBody>
      </p:sp>
      <p:sp>
        <p:nvSpPr>
          <p:cNvPr id="4114" name="Text Box 18"/>
          <p:cNvSpPr txBox="1">
            <a:spLocks noChangeArrowheads="1"/>
          </p:cNvSpPr>
          <p:nvPr/>
        </p:nvSpPr>
        <p:spPr bwMode="auto">
          <a:xfrm>
            <a:off x="2590800" y="4876800"/>
            <a:ext cx="908050" cy="336550"/>
          </a:xfrm>
          <a:prstGeom prst="rect">
            <a:avLst/>
          </a:prstGeom>
          <a:noFill/>
          <a:ln w="9525">
            <a:noFill/>
            <a:miter lim="800000"/>
            <a:headEnd/>
            <a:tailEnd/>
          </a:ln>
        </p:spPr>
        <p:txBody>
          <a:bodyPr>
            <a:spAutoFit/>
          </a:bodyPr>
          <a:lstStyle/>
          <a:p>
            <a:r>
              <a:rPr lang="fa-IR" sz="1600">
                <a:solidFill>
                  <a:srgbClr val="FF0000"/>
                </a:solidFill>
                <a:latin typeface="Arial Black" pitchFamily="34" charset="0"/>
              </a:rPr>
              <a:t>نور</a:t>
            </a:r>
            <a:endParaRPr lang="en-US" sz="1600">
              <a:solidFill>
                <a:srgbClr val="FF0000"/>
              </a:solidFill>
              <a:latin typeface="Arial Black" pitchFamily="34" charset="0"/>
            </a:endParaRPr>
          </a:p>
        </p:txBody>
      </p:sp>
      <p:sp>
        <p:nvSpPr>
          <p:cNvPr id="4116" name="WordArt 20"/>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قسمتهای میکروسکوپ</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4116">
                                            <p:txEl>
                                              <p:pRg st="0" end="0"/>
                                            </p:txEl>
                                          </p:spTgt>
                                        </p:tgtEl>
                                        <p:attrNameLst>
                                          <p:attrName>style.visibility</p:attrName>
                                        </p:attrNameLst>
                                      </p:cBhvr>
                                      <p:to>
                                        <p:strVal val="visible"/>
                                      </p:to>
                                    </p:set>
                                    <p:anim calcmode="lin" valueType="num">
                                      <p:cBhvr additive="base">
                                        <p:cTn id="7" dur="500" fill="hold"/>
                                        <p:tgtEl>
                                          <p:spTgt spid="411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1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500" fill="hold"/>
                                        <p:tgtEl>
                                          <p:spTgt spid="4102"/>
                                        </p:tgtEl>
                                        <p:attrNameLst>
                                          <p:attrName>ppt_x</p:attrName>
                                        </p:attrNameLst>
                                      </p:cBhvr>
                                      <p:tavLst>
                                        <p:tav tm="0">
                                          <p:val>
                                            <p:strVal val="1+#ppt_w/2"/>
                                          </p:val>
                                        </p:tav>
                                        <p:tav tm="100000">
                                          <p:val>
                                            <p:strVal val="#ppt_x"/>
                                          </p:val>
                                        </p:tav>
                                      </p:tavLst>
                                    </p:anim>
                                    <p:anim calcmode="lin" valueType="num">
                                      <p:cBhvr additive="base">
                                        <p:cTn id="14" dur="500" fill="hold"/>
                                        <p:tgtEl>
                                          <p:spTgt spid="41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03">
                                            <p:txEl>
                                              <p:pRg st="0" end="0"/>
                                            </p:txEl>
                                          </p:spTgt>
                                        </p:tgtEl>
                                        <p:attrNameLst>
                                          <p:attrName>style.visibility</p:attrName>
                                        </p:attrNameLst>
                                      </p:cBhvr>
                                      <p:to>
                                        <p:strVal val="visible"/>
                                      </p:to>
                                    </p:set>
                                    <p:anim calcmode="lin" valueType="num">
                                      <p:cBhvr additive="base">
                                        <p:cTn id="19" dur="500" fill="hold"/>
                                        <p:tgtEl>
                                          <p:spTgt spid="410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04">
                                            <p:txEl>
                                              <p:pRg st="0" end="0"/>
                                            </p:txEl>
                                          </p:spTgt>
                                        </p:tgtEl>
                                        <p:attrNameLst>
                                          <p:attrName>style.visibility</p:attrName>
                                        </p:attrNameLst>
                                      </p:cBhvr>
                                      <p:to>
                                        <p:strVal val="visible"/>
                                      </p:to>
                                    </p:set>
                                    <p:anim calcmode="lin" valueType="num">
                                      <p:cBhvr additive="base">
                                        <p:cTn id="25" dur="500" fill="hold"/>
                                        <p:tgtEl>
                                          <p:spTgt spid="4104">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0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106">
                                            <p:txEl>
                                              <p:pRg st="0" end="0"/>
                                            </p:txEl>
                                          </p:spTgt>
                                        </p:tgtEl>
                                        <p:attrNameLst>
                                          <p:attrName>style.visibility</p:attrName>
                                        </p:attrNameLst>
                                      </p:cBhvr>
                                      <p:to>
                                        <p:strVal val="visible"/>
                                      </p:to>
                                    </p:set>
                                    <p:anim calcmode="lin" valueType="num">
                                      <p:cBhvr additive="base">
                                        <p:cTn id="31" dur="500" fill="hold"/>
                                        <p:tgtEl>
                                          <p:spTgt spid="4106">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4105"/>
                                        </p:tgtEl>
                                        <p:attrNameLst>
                                          <p:attrName>style.visibility</p:attrName>
                                        </p:attrNameLst>
                                      </p:cBhvr>
                                      <p:to>
                                        <p:strVal val="visible"/>
                                      </p:to>
                                    </p:set>
                                    <p:anim calcmode="lin" valueType="num">
                                      <p:cBhvr additive="base">
                                        <p:cTn id="37" dur="500" fill="hold"/>
                                        <p:tgtEl>
                                          <p:spTgt spid="4105"/>
                                        </p:tgtEl>
                                        <p:attrNameLst>
                                          <p:attrName>ppt_x</p:attrName>
                                        </p:attrNameLst>
                                      </p:cBhvr>
                                      <p:tavLst>
                                        <p:tav tm="0">
                                          <p:val>
                                            <p:strVal val="1+#ppt_w/2"/>
                                          </p:val>
                                        </p:tav>
                                        <p:tav tm="100000">
                                          <p:val>
                                            <p:strVal val="#ppt_x"/>
                                          </p:val>
                                        </p:tav>
                                      </p:tavLst>
                                    </p:anim>
                                    <p:anim calcmode="lin" valueType="num">
                                      <p:cBhvr additive="base">
                                        <p:cTn id="38" dur="500" fill="hold"/>
                                        <p:tgtEl>
                                          <p:spTgt spid="410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3" name="whoosh.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4108"/>
                                        </p:tgtEl>
                                        <p:attrNameLst>
                                          <p:attrName>style.visibility</p:attrName>
                                        </p:attrNameLst>
                                      </p:cBhvr>
                                      <p:to>
                                        <p:strVal val="visible"/>
                                      </p:to>
                                    </p:set>
                                    <p:anim calcmode="lin" valueType="num">
                                      <p:cBhvr additive="base">
                                        <p:cTn id="43" dur="500" fill="hold"/>
                                        <p:tgtEl>
                                          <p:spTgt spid="4108"/>
                                        </p:tgtEl>
                                        <p:attrNameLst>
                                          <p:attrName>ppt_x</p:attrName>
                                        </p:attrNameLst>
                                      </p:cBhvr>
                                      <p:tavLst>
                                        <p:tav tm="0">
                                          <p:val>
                                            <p:strVal val="1+#ppt_w/2"/>
                                          </p:val>
                                        </p:tav>
                                        <p:tav tm="100000">
                                          <p:val>
                                            <p:strVal val="#ppt_x"/>
                                          </p:val>
                                        </p:tav>
                                      </p:tavLst>
                                    </p:anim>
                                    <p:anim calcmode="lin" valueType="num">
                                      <p:cBhvr additive="base">
                                        <p:cTn id="44" dur="500" fill="hold"/>
                                        <p:tgtEl>
                                          <p:spTgt spid="410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109">
                                            <p:txEl>
                                              <p:pRg st="0" end="0"/>
                                            </p:txEl>
                                          </p:spTgt>
                                        </p:tgtEl>
                                        <p:attrNameLst>
                                          <p:attrName>style.visibility</p:attrName>
                                        </p:attrNameLst>
                                      </p:cBhvr>
                                      <p:to>
                                        <p:strVal val="visible"/>
                                      </p:to>
                                    </p:set>
                                    <p:anim calcmode="lin" valueType="num">
                                      <p:cBhvr additive="base">
                                        <p:cTn id="49" dur="500" fill="hold"/>
                                        <p:tgtEl>
                                          <p:spTgt spid="4109">
                                            <p:txEl>
                                              <p:pRg st="0" end="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10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4110"/>
                                        </p:tgtEl>
                                        <p:attrNameLst>
                                          <p:attrName>style.visibility</p:attrName>
                                        </p:attrNameLst>
                                      </p:cBhvr>
                                      <p:to>
                                        <p:strVal val="visible"/>
                                      </p:to>
                                    </p:set>
                                    <p:anim calcmode="lin" valueType="num">
                                      <p:cBhvr additive="base">
                                        <p:cTn id="55" dur="500" fill="hold"/>
                                        <p:tgtEl>
                                          <p:spTgt spid="4110"/>
                                        </p:tgtEl>
                                        <p:attrNameLst>
                                          <p:attrName>ppt_x</p:attrName>
                                        </p:attrNameLst>
                                      </p:cBhvr>
                                      <p:tavLst>
                                        <p:tav tm="0">
                                          <p:val>
                                            <p:strVal val="1+#ppt_w/2"/>
                                          </p:val>
                                        </p:tav>
                                        <p:tav tm="100000">
                                          <p:val>
                                            <p:strVal val="#ppt_x"/>
                                          </p:val>
                                        </p:tav>
                                      </p:tavLst>
                                    </p:anim>
                                    <p:anim calcmode="lin" valueType="num">
                                      <p:cBhvr additive="base">
                                        <p:cTn id="56" dur="500" fill="hold"/>
                                        <p:tgtEl>
                                          <p:spTgt spid="41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3" name="whoosh.wav"/>
                                        </p:tgtEl>
                                      </p:cMediaNode>
                                    </p:audio>
                                  </p:sub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4111"/>
                                        </p:tgtEl>
                                        <p:attrNameLst>
                                          <p:attrName>style.visibility</p:attrName>
                                        </p:attrNameLst>
                                      </p:cBhvr>
                                      <p:to>
                                        <p:strVal val="visible"/>
                                      </p:to>
                                    </p:set>
                                    <p:anim calcmode="lin" valueType="num">
                                      <p:cBhvr additive="base">
                                        <p:cTn id="61" dur="500" fill="hold"/>
                                        <p:tgtEl>
                                          <p:spTgt spid="4111"/>
                                        </p:tgtEl>
                                        <p:attrNameLst>
                                          <p:attrName>ppt_x</p:attrName>
                                        </p:attrNameLst>
                                      </p:cBhvr>
                                      <p:tavLst>
                                        <p:tav tm="0">
                                          <p:val>
                                            <p:strVal val="1+#ppt_w/2"/>
                                          </p:val>
                                        </p:tav>
                                        <p:tav tm="100000">
                                          <p:val>
                                            <p:strVal val="#ppt_x"/>
                                          </p:val>
                                        </p:tav>
                                      </p:tavLst>
                                    </p:anim>
                                    <p:anim calcmode="lin" valueType="num">
                                      <p:cBhvr additive="base">
                                        <p:cTn id="62" dur="500" fill="hold"/>
                                        <p:tgtEl>
                                          <p:spTgt spid="41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3" name="whoosh.wav"/>
                                        </p:tgtEl>
                                      </p:cMediaNode>
                                    </p:audio>
                                  </p:sub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4112"/>
                                        </p:tgtEl>
                                        <p:attrNameLst>
                                          <p:attrName>style.visibility</p:attrName>
                                        </p:attrNameLst>
                                      </p:cBhvr>
                                      <p:to>
                                        <p:strVal val="visible"/>
                                      </p:to>
                                    </p:set>
                                    <p:anim calcmode="lin" valueType="num">
                                      <p:cBhvr additive="base">
                                        <p:cTn id="67" dur="500" fill="hold"/>
                                        <p:tgtEl>
                                          <p:spTgt spid="4112"/>
                                        </p:tgtEl>
                                        <p:attrNameLst>
                                          <p:attrName>ppt_x</p:attrName>
                                        </p:attrNameLst>
                                      </p:cBhvr>
                                      <p:tavLst>
                                        <p:tav tm="0">
                                          <p:val>
                                            <p:strVal val="1+#ppt_w/2"/>
                                          </p:val>
                                        </p:tav>
                                        <p:tav tm="100000">
                                          <p:val>
                                            <p:strVal val="#ppt_x"/>
                                          </p:val>
                                        </p:tav>
                                      </p:tavLst>
                                    </p:anim>
                                    <p:anim calcmode="lin" valueType="num">
                                      <p:cBhvr additive="base">
                                        <p:cTn id="68" dur="500" fill="hold"/>
                                        <p:tgtEl>
                                          <p:spTgt spid="41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whoosh.wav"/>
                                        </p:tgtEl>
                                      </p:cMediaNode>
                                    </p:audio>
                                  </p:sub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113">
                                            <p:txEl>
                                              <p:pRg st="0" end="0"/>
                                            </p:txEl>
                                          </p:spTgt>
                                        </p:tgtEl>
                                        <p:attrNameLst>
                                          <p:attrName>style.visibility</p:attrName>
                                        </p:attrNameLst>
                                      </p:cBhvr>
                                      <p:to>
                                        <p:strVal val="visible"/>
                                      </p:to>
                                    </p:set>
                                    <p:anim calcmode="lin" valueType="num">
                                      <p:cBhvr additive="base">
                                        <p:cTn id="73" dur="500" fill="hold"/>
                                        <p:tgtEl>
                                          <p:spTgt spid="4113">
                                            <p:txEl>
                                              <p:pRg st="0" end="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11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3" name="whoosh.wav"/>
                                        </p:tgtEl>
                                      </p:cMediaNode>
                                    </p:audio>
                                  </p:sub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114">
                                            <p:txEl>
                                              <p:pRg st="0" end="0"/>
                                            </p:txEl>
                                          </p:spTgt>
                                        </p:tgtEl>
                                        <p:attrNameLst>
                                          <p:attrName>style.visibility</p:attrName>
                                        </p:attrNameLst>
                                      </p:cBhvr>
                                      <p:to>
                                        <p:strVal val="visible"/>
                                      </p:to>
                                    </p:set>
                                    <p:anim calcmode="lin" valueType="num">
                                      <p:cBhvr additive="base">
                                        <p:cTn id="79" dur="500" fill="hold"/>
                                        <p:tgtEl>
                                          <p:spTgt spid="4114">
                                            <p:txEl>
                                              <p:pRg st="0" end="0"/>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411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autoUpdateAnimBg="0"/>
      <p:bldP spid="4103" grpId="0" build="p" autoUpdateAnimBg="0"/>
      <p:bldP spid="4104" grpId="0" build="p" autoUpdateAnimBg="0"/>
      <p:bldP spid="4105" grpId="0" autoUpdateAnimBg="0"/>
      <p:bldP spid="4106" grpId="0" build="p" autoUpdateAnimBg="0"/>
      <p:bldP spid="4108" grpId="0" autoUpdateAnimBg="0"/>
      <p:bldP spid="4109" grpId="0" build="p" autoUpdateAnimBg="0"/>
      <p:bldP spid="4110" grpId="0" autoUpdateAnimBg="0"/>
      <p:bldP spid="4111" grpId="0" autoUpdateAnimBg="0"/>
      <p:bldP spid="4112" grpId="0" autoUpdateAnimBg="0"/>
      <p:bldP spid="4113" grpId="0" build="p" autoUpdateAnimBg="0"/>
      <p:bldP spid="4114" grpId="0" build="p" autoUpdateAnimBg="0"/>
      <p:bldP spid="4116"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24" name="Rectangle 32"/>
          <p:cNvSpPr>
            <a:spLocks noGrp="1" noChangeArrowheads="1"/>
          </p:cNvSpPr>
          <p:nvPr>
            <p:ph type="body" sz="half" idx="1"/>
          </p:nvPr>
        </p:nvSpPr>
        <p:spPr>
          <a:xfrm>
            <a:off x="1066800" y="1752600"/>
            <a:ext cx="4876800" cy="4114800"/>
          </a:xfrm>
        </p:spPr>
        <p:txBody>
          <a:bodyPr/>
          <a:lstStyle/>
          <a:p>
            <a:pPr eaLnBrk="1" hangingPunct="1"/>
            <a:r>
              <a:rPr lang="fa-IR" sz="2800" smtClean="0"/>
              <a:t>مشخص کردن جای نمونه </a:t>
            </a:r>
          </a:p>
          <a:p>
            <a:pPr eaLnBrk="1" hangingPunct="1"/>
            <a:r>
              <a:rPr lang="fa-IR" sz="2800" smtClean="0"/>
              <a:t>استفاده از نمونه</a:t>
            </a:r>
            <a:endParaRPr lang="en-US" sz="2800" smtClean="0"/>
          </a:p>
          <a:p>
            <a:pPr eaLnBrk="1" hangingPunct="1"/>
            <a:r>
              <a:rPr lang="fa-IR" sz="2800" smtClean="0"/>
              <a:t>تنظیم قسمت روشن گردان در پایینترین حد ممکن</a:t>
            </a:r>
            <a:endParaRPr lang="en-US" sz="2800" smtClean="0"/>
          </a:p>
          <a:p>
            <a:pPr eaLnBrk="1" hangingPunct="1"/>
            <a:r>
              <a:rPr lang="fa-IR" sz="2800" smtClean="0"/>
              <a:t>دیدن از چشمی</a:t>
            </a:r>
            <a:endParaRPr lang="en-US" sz="2800" smtClean="0"/>
          </a:p>
          <a:p>
            <a:pPr eaLnBrk="1" hangingPunct="1"/>
            <a:r>
              <a:rPr lang="fa-IR" sz="2800" smtClean="0"/>
              <a:t>تنظیم نزدیک بینی با پیچ درشت</a:t>
            </a:r>
            <a:endParaRPr lang="en-US" sz="2800" smtClean="0"/>
          </a:p>
        </p:txBody>
      </p:sp>
      <p:sp>
        <p:nvSpPr>
          <p:cNvPr id="8228" name="WordArt 36"/>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میکروسکوپ</a:t>
            </a:r>
          </a:p>
        </p:txBody>
      </p:sp>
      <p:pic>
        <p:nvPicPr>
          <p:cNvPr id="8231" name="Picture 39" descr="C:\My Documents\My Pictures\microsmall.gif"/>
          <p:cNvPicPr>
            <a:picLocks noGrp="1" noChangeAspect="1" noChangeArrowheads="1"/>
          </p:cNvPicPr>
          <p:nvPr>
            <p:ph type="clipArt" sz="half" idx="2"/>
          </p:nvPr>
        </p:nvPicPr>
        <p:blipFill>
          <a:blip r:embed="rId4"/>
          <a:srcRect/>
          <a:stretch>
            <a:fillRect/>
          </a:stretch>
        </p:blipFill>
        <p:spPr>
          <a:xfrm>
            <a:off x="6096000" y="2667000"/>
            <a:ext cx="2562225" cy="2819400"/>
          </a:xfrm>
          <a:noFill/>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8228">
                                            <p:txEl>
                                              <p:pRg st="0" end="0"/>
                                            </p:txEl>
                                          </p:spTgt>
                                        </p:tgtEl>
                                        <p:attrNameLst>
                                          <p:attrName>style.visibility</p:attrName>
                                        </p:attrNameLst>
                                      </p:cBhvr>
                                      <p:to>
                                        <p:strVal val="visible"/>
                                      </p:to>
                                    </p:set>
                                    <p:anim calcmode="lin" valueType="num">
                                      <p:cBhvr additive="base">
                                        <p:cTn id="7" dur="500" fill="hold"/>
                                        <p:tgtEl>
                                          <p:spTgt spid="822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2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499"/>
                                          </p:stCondLst>
                                        </p:cTn>
                                        <p:tgtEl>
                                          <p:spTgt spid="823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224">
                                            <p:txEl>
                                              <p:pRg st="0" end="0"/>
                                            </p:txEl>
                                          </p:spTgt>
                                        </p:tgtEl>
                                        <p:attrNameLst>
                                          <p:attrName>style.visibility</p:attrName>
                                        </p:attrNameLst>
                                      </p:cBhvr>
                                      <p:to>
                                        <p:strVal val="visible"/>
                                      </p:to>
                                    </p:set>
                                    <p:animEffect transition="in" filter="wipe(left)">
                                      <p:cBhvr>
                                        <p:cTn id="16" dur="500"/>
                                        <p:tgtEl>
                                          <p:spTgt spid="822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224">
                                            <p:txEl>
                                              <p:pRg st="1" end="1"/>
                                            </p:txEl>
                                          </p:spTgt>
                                        </p:tgtEl>
                                        <p:attrNameLst>
                                          <p:attrName>style.visibility</p:attrName>
                                        </p:attrNameLst>
                                      </p:cBhvr>
                                      <p:to>
                                        <p:strVal val="visible"/>
                                      </p:to>
                                    </p:set>
                                    <p:animEffect transition="in" filter="wipe(left)">
                                      <p:cBhvr>
                                        <p:cTn id="21" dur="500"/>
                                        <p:tgtEl>
                                          <p:spTgt spid="822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224">
                                            <p:txEl>
                                              <p:pRg st="2" end="2"/>
                                            </p:txEl>
                                          </p:spTgt>
                                        </p:tgtEl>
                                        <p:attrNameLst>
                                          <p:attrName>style.visibility</p:attrName>
                                        </p:attrNameLst>
                                      </p:cBhvr>
                                      <p:to>
                                        <p:strVal val="visible"/>
                                      </p:to>
                                    </p:set>
                                    <p:animEffect transition="in" filter="wipe(left)">
                                      <p:cBhvr>
                                        <p:cTn id="26" dur="500"/>
                                        <p:tgtEl>
                                          <p:spTgt spid="822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8224">
                                            <p:txEl>
                                              <p:pRg st="3" end="3"/>
                                            </p:txEl>
                                          </p:spTgt>
                                        </p:tgtEl>
                                        <p:attrNameLst>
                                          <p:attrName>style.visibility</p:attrName>
                                        </p:attrNameLst>
                                      </p:cBhvr>
                                      <p:to>
                                        <p:strVal val="visible"/>
                                      </p:to>
                                    </p:set>
                                    <p:animEffect transition="in" filter="wipe(left)">
                                      <p:cBhvr>
                                        <p:cTn id="31" dur="500"/>
                                        <p:tgtEl>
                                          <p:spTgt spid="8224">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224">
                                            <p:txEl>
                                              <p:pRg st="4" end="4"/>
                                            </p:txEl>
                                          </p:spTgt>
                                        </p:tgtEl>
                                        <p:attrNameLst>
                                          <p:attrName>style.visibility</p:attrName>
                                        </p:attrNameLst>
                                      </p:cBhvr>
                                      <p:to>
                                        <p:strVal val="visible"/>
                                      </p:to>
                                    </p:set>
                                    <p:animEffect transition="in" filter="wipe(left)">
                                      <p:cBhvr>
                                        <p:cTn id="36" dur="500"/>
                                        <p:tgtEl>
                                          <p:spTgt spid="82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4" grpId="0" build="p" autoUpdateAnimBg="0"/>
      <p:bldP spid="8228"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eaLnBrk="1" hangingPunct="1"/>
            <a:r>
              <a:rPr lang="fa-IR" smtClean="0"/>
              <a:t>ابتدا کم کم با کمک پیچ چرخاننده کوچک روی تمرکز کم تمرکز میکنیم</a:t>
            </a:r>
            <a:endParaRPr lang="en-US" smtClean="0"/>
          </a:p>
          <a:p>
            <a:pPr eaLnBrk="1" hangingPunct="1"/>
            <a:r>
              <a:rPr lang="fa-IR" smtClean="0"/>
              <a:t>استفاده از محافظ</a:t>
            </a:r>
            <a:endParaRPr lang="en-US" smtClean="0"/>
          </a:p>
          <a:p>
            <a:pPr eaLnBrk="1" hangingPunct="1"/>
            <a:r>
              <a:rPr lang="fa-IR" smtClean="0"/>
              <a:t>از پیچ بزرگ جهت نزدیک بینی استفاده نکنیم</a:t>
            </a:r>
            <a:endParaRPr lang="en-US" smtClean="0"/>
          </a:p>
          <a:p>
            <a:pPr eaLnBrk="1" hangingPunct="1"/>
            <a:r>
              <a:rPr lang="fa-IR" smtClean="0"/>
              <a:t>استفاده از پیچ کوچک تنظیم نزدیک بینی نتیجه دقیق همراه دارد .</a:t>
            </a:r>
            <a:endParaRPr lang="en-US" smtClean="0"/>
          </a:p>
        </p:txBody>
      </p:sp>
      <p:sp>
        <p:nvSpPr>
          <p:cNvPr id="14341" name="WordArt 5"/>
          <p:cNvSpPr>
            <a:spLocks noChangeArrowheads="1" noChangeShapeType="1"/>
          </p:cNvSpPr>
          <p:nvPr/>
        </p:nvSpPr>
        <p:spPr bwMode="auto">
          <a:xfrm>
            <a:off x="1066800" y="381000"/>
            <a:ext cx="7620000" cy="1143000"/>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rgbClr val="0066CC"/>
                </a:solidFill>
                <a:effectLst>
                  <a:outerShdw dist="35921" dir="2700000" algn="ctr" rotWithShape="0">
                    <a:srgbClr val="990000"/>
                  </a:outerShdw>
                </a:effectLst>
                <a:latin typeface="+mj-cs"/>
                <a:ea typeface="+mj-cs"/>
                <a:cs typeface="+mj-cs"/>
              </a:rPr>
              <a:t>استفاده از پیچ تمرکز کوچک</a:t>
            </a:r>
          </a:p>
        </p:txBody>
      </p:sp>
      <p:pic>
        <p:nvPicPr>
          <p:cNvPr id="14342" name="Picture 6" descr="C:\My Documents\My Pictures\micro6.gif"/>
          <p:cNvPicPr>
            <a:picLocks noChangeAspect="1" noChangeArrowheads="1"/>
          </p:cNvPicPr>
          <p:nvPr/>
        </p:nvPicPr>
        <p:blipFill>
          <a:blip r:embed="rId4"/>
          <a:srcRect/>
          <a:stretch>
            <a:fillRect/>
          </a:stretch>
        </p:blipFill>
        <p:spPr bwMode="auto">
          <a:xfrm>
            <a:off x="1828800" y="5324475"/>
            <a:ext cx="885825" cy="885825"/>
          </a:xfrm>
          <a:prstGeom prst="rect">
            <a:avLst/>
          </a:prstGeom>
          <a:noFill/>
          <a:ln w="9525">
            <a:noFill/>
            <a:miter lim="800000"/>
            <a:headEnd/>
            <a:tailEnd/>
          </a:ln>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additive="base">
                                        <p:cTn id="7" dur="500" fill="hold"/>
                                        <p:tgtEl>
                                          <p:spTgt spid="1434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34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Effect transition="in" filter="wipe(left)">
                                      <p:cBhvr>
                                        <p:cTn id="13" dur="500"/>
                                        <p:tgtEl>
                                          <p:spTgt spid="1433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4339">
                                            <p:txEl>
                                              <p:pRg st="1" end="1"/>
                                            </p:txEl>
                                          </p:spTgt>
                                        </p:tgtEl>
                                        <p:attrNameLst>
                                          <p:attrName>style.visibility</p:attrName>
                                        </p:attrNameLst>
                                      </p:cBhvr>
                                      <p:to>
                                        <p:strVal val="visible"/>
                                      </p:to>
                                    </p:set>
                                    <p:animEffect transition="in" filter="wipe(left)">
                                      <p:cBhvr>
                                        <p:cTn id="18" dur="500"/>
                                        <p:tgtEl>
                                          <p:spTgt spid="1433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339">
                                            <p:txEl>
                                              <p:pRg st="2" end="2"/>
                                            </p:txEl>
                                          </p:spTgt>
                                        </p:tgtEl>
                                        <p:attrNameLst>
                                          <p:attrName>style.visibility</p:attrName>
                                        </p:attrNameLst>
                                      </p:cBhvr>
                                      <p:to>
                                        <p:strVal val="visible"/>
                                      </p:to>
                                    </p:set>
                                    <p:animEffect transition="in" filter="wipe(left)">
                                      <p:cBhvr>
                                        <p:cTn id="23" dur="500"/>
                                        <p:tgtEl>
                                          <p:spTgt spid="1433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339">
                                            <p:txEl>
                                              <p:pRg st="3" end="3"/>
                                            </p:txEl>
                                          </p:spTgt>
                                        </p:tgtEl>
                                        <p:attrNameLst>
                                          <p:attrName>style.visibility</p:attrName>
                                        </p:attrNameLst>
                                      </p:cBhvr>
                                      <p:to>
                                        <p:strVal val="visible"/>
                                      </p:to>
                                    </p:set>
                                    <p:animEffect transition="in" filter="wipe(left)">
                                      <p:cBhvr>
                                        <p:cTn id="28" dur="500"/>
                                        <p:tgtEl>
                                          <p:spTgt spid="14339">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1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P spid="14341" grpId="0" build="p" autoUpdateAnimBg="0"/>
    </p:bldLst>
  </p:timing>
</p:sld>
</file>

<file path=ppt/theme/theme1.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Designs\Notebook.pot</Template>
  <TotalTime>3654</TotalTime>
  <Words>338</Words>
  <Application>Microsoft Office PowerPoint</Application>
  <PresentationFormat>On-screen Show (4:3)</PresentationFormat>
  <Paragraphs>45</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Notebook</vt:lpstr>
      <vt:lpstr>بنام خدا</vt:lpstr>
      <vt:lpstr>مقدمه ای بر میکروسکوپ</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Microscope</dc:title>
  <dc:creator>GCHS District #9</dc:creator>
  <cp:lastModifiedBy>Windows User</cp:lastModifiedBy>
  <cp:revision>47</cp:revision>
  <dcterms:created xsi:type="dcterms:W3CDTF">2001-07-14T21:52:14Z</dcterms:created>
  <dcterms:modified xsi:type="dcterms:W3CDTF">2020-04-06T14:29:36Z</dcterms:modified>
</cp:coreProperties>
</file>