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922" r:id="rId1"/>
  </p:sldMasterIdLst>
  <p:notesMasterIdLst>
    <p:notesMasterId r:id="rId16"/>
  </p:notesMasterIdLst>
  <p:sldIdLst>
    <p:sldId id="278" r:id="rId2"/>
    <p:sldId id="261" r:id="rId3"/>
    <p:sldId id="262" r:id="rId4"/>
    <p:sldId id="263" r:id="rId5"/>
    <p:sldId id="264" r:id="rId6"/>
    <p:sldId id="265" r:id="rId7"/>
    <p:sldId id="266" r:id="rId8"/>
    <p:sldId id="267" r:id="rId9"/>
    <p:sldId id="268" r:id="rId10"/>
    <p:sldId id="269" r:id="rId11"/>
    <p:sldId id="270" r:id="rId12"/>
    <p:sldId id="271" r:id="rId13"/>
    <p:sldId id="291" r:id="rId14"/>
    <p:sldId id="281" r:id="rId15"/>
  </p:sldIdLst>
  <p:sldSz cx="9144000" cy="6858000" type="screen4x3"/>
  <p:notesSz cx="6858000" cy="9144000"/>
  <p:defaultTextStyle>
    <a:defPPr>
      <a:defRPr lang="fa-I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r" defTabSz="914400" rtl="1"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1336" autoAdjust="0"/>
    <p:restoredTop sz="94681" autoAdjust="0"/>
  </p:normalViewPr>
  <p:slideViewPr>
    <p:cSldViewPr>
      <p:cViewPr varScale="1">
        <p:scale>
          <a:sx n="81" d="100"/>
          <a:sy n="81" d="100"/>
        </p:scale>
        <p:origin x="930"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138"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rtl="1" eaLnBrk="1" fontAlgn="auto" hangingPunct="1">
              <a:spcBef>
                <a:spcPts val="0"/>
              </a:spcBef>
              <a:spcAft>
                <a:spcPts val="0"/>
              </a:spcAft>
              <a:defRPr sz="1200">
                <a:latin typeface="+mn-lt"/>
                <a:cs typeface="+mn-cs"/>
              </a:defRPr>
            </a:lvl1pPr>
          </a:lstStyle>
          <a:p>
            <a:pPr>
              <a:defRPr/>
            </a:pPr>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rtl="1" eaLnBrk="1" fontAlgn="auto" hangingPunct="1">
              <a:spcBef>
                <a:spcPts val="0"/>
              </a:spcBef>
              <a:spcAft>
                <a:spcPts val="0"/>
              </a:spcAft>
              <a:defRPr sz="1200">
                <a:latin typeface="+mn-lt"/>
                <a:cs typeface="+mn-cs"/>
              </a:defRPr>
            </a:lvl1pPr>
          </a:lstStyle>
          <a:p>
            <a:pPr>
              <a:defRPr/>
            </a:pPr>
            <a:fld id="{562C625C-D3CA-4450-8D88-05F3C034FEDC}" type="datetimeFigureOut">
              <a:rPr lang="fa-IR"/>
              <a:pPr>
                <a:defRPr/>
              </a:pPr>
              <a:t>04/05/1437</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pPr lvl="0"/>
            <a:endParaRPr lang="fa-IR"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rtl="1" eaLnBrk="1" fontAlgn="auto" hangingPunct="1">
              <a:spcBef>
                <a:spcPts val="0"/>
              </a:spcBef>
              <a:spcAft>
                <a:spcPts val="0"/>
              </a:spcAft>
              <a:defRPr sz="1200">
                <a:latin typeface="+mn-lt"/>
                <a:cs typeface="+mn-cs"/>
              </a:defRPr>
            </a:lvl1pPr>
          </a:lstStyle>
          <a:p>
            <a:pPr>
              <a:defRPr/>
            </a:pPr>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wrap="square" lIns="91440" tIns="45720" rIns="91440" bIns="45720" numCol="1" anchor="b" anchorCtr="0" compatLnSpc="1">
            <a:prstTxWarp prst="textNoShape">
              <a:avLst/>
            </a:prstTxWarp>
          </a:bodyPr>
          <a:lstStyle>
            <a:lvl1pPr algn="l" rtl="1" eaLnBrk="1" hangingPunct="1">
              <a:defRPr sz="1200" smtClean="0">
                <a:latin typeface="Calibri" panose="020F0502020204030204" pitchFamily="34" charset="0"/>
              </a:defRPr>
            </a:lvl1pPr>
          </a:lstStyle>
          <a:p>
            <a:pPr>
              <a:defRPr/>
            </a:pPr>
            <a:fld id="{F93B4EEE-A484-46BF-824E-C3FC973C2424}" type="slidenum">
              <a:rPr lang="fa-IR"/>
              <a:pPr>
                <a:defRPr/>
              </a:pPr>
              <a:t>‹#›</a:t>
            </a:fld>
            <a:endParaRPr lang="fa-IR"/>
          </a:p>
        </p:txBody>
      </p:sp>
    </p:spTree>
    <p:extLst>
      <p:ext uri="{BB962C8B-B14F-4D97-AF65-F5344CB8AC3E}">
        <p14:creationId xmlns:p14="http://schemas.microsoft.com/office/powerpoint/2010/main" val="3307804197"/>
      </p:ext>
    </p:extLst>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mn-lt"/>
        <a:ea typeface="+mn-ea"/>
        <a:cs typeface="+mn-cs"/>
      </a:defRPr>
    </a:lvl1pPr>
    <a:lvl2pPr marL="457200" algn="r" rtl="1" eaLnBrk="0" fontAlgn="base" hangingPunct="0">
      <a:spcBef>
        <a:spcPct val="30000"/>
      </a:spcBef>
      <a:spcAft>
        <a:spcPct val="0"/>
      </a:spcAft>
      <a:defRPr sz="1200" kern="1200">
        <a:solidFill>
          <a:schemeClr val="tx1"/>
        </a:solidFill>
        <a:latin typeface="+mn-lt"/>
        <a:ea typeface="+mn-ea"/>
        <a:cs typeface="+mn-cs"/>
      </a:defRPr>
    </a:lvl2pPr>
    <a:lvl3pPr marL="914400" algn="r" rtl="1" eaLnBrk="0" fontAlgn="base" hangingPunct="0">
      <a:spcBef>
        <a:spcPct val="30000"/>
      </a:spcBef>
      <a:spcAft>
        <a:spcPct val="0"/>
      </a:spcAft>
      <a:defRPr sz="1200" kern="1200">
        <a:solidFill>
          <a:schemeClr val="tx1"/>
        </a:solidFill>
        <a:latin typeface="+mn-lt"/>
        <a:ea typeface="+mn-ea"/>
        <a:cs typeface="+mn-cs"/>
      </a:defRPr>
    </a:lvl3pPr>
    <a:lvl4pPr marL="1371600" algn="r" rtl="1" eaLnBrk="0" fontAlgn="base" hangingPunct="0">
      <a:spcBef>
        <a:spcPct val="30000"/>
      </a:spcBef>
      <a:spcAft>
        <a:spcPct val="0"/>
      </a:spcAft>
      <a:defRPr sz="1200" kern="1200">
        <a:solidFill>
          <a:schemeClr val="tx1"/>
        </a:solidFill>
        <a:latin typeface="+mn-lt"/>
        <a:ea typeface="+mn-ea"/>
        <a:cs typeface="+mn-cs"/>
      </a:defRPr>
    </a:lvl4pPr>
    <a:lvl5pPr marL="1828800" algn="r" rtl="1" eaLnBrk="0" fontAlgn="base" hangingPunct="0">
      <a:spcBef>
        <a:spcPct val="30000"/>
      </a:spcBef>
      <a:spcAft>
        <a:spcPct val="0"/>
      </a:spcAft>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fa-IR"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30000"/>
              </a:spcBef>
              <a:defRPr sz="1200">
                <a:solidFill>
                  <a:schemeClr val="tx1"/>
                </a:solidFill>
                <a:latin typeface="Calibri" panose="020F0502020204030204" pitchFamily="34" charset="0"/>
                <a:cs typeface="Arial" panose="020B0604020202020204" pitchFamily="34" charset="0"/>
              </a:defRPr>
            </a:lvl1pPr>
            <a:lvl2pPr marL="742950" indent="-285750" algn="r" rtl="1">
              <a:spcBef>
                <a:spcPct val="30000"/>
              </a:spcBef>
              <a:defRPr sz="1200">
                <a:solidFill>
                  <a:schemeClr val="tx1"/>
                </a:solidFill>
                <a:latin typeface="Calibri" panose="020F0502020204030204" pitchFamily="34" charset="0"/>
                <a:cs typeface="Arial" panose="020B0604020202020204" pitchFamily="34" charset="0"/>
              </a:defRPr>
            </a:lvl2pPr>
            <a:lvl3pPr marL="1143000" indent="-228600" algn="r" rtl="1">
              <a:spcBef>
                <a:spcPct val="30000"/>
              </a:spcBef>
              <a:defRPr sz="1200">
                <a:solidFill>
                  <a:schemeClr val="tx1"/>
                </a:solidFill>
                <a:latin typeface="Calibri" panose="020F0502020204030204" pitchFamily="34" charset="0"/>
                <a:cs typeface="Arial" panose="020B0604020202020204" pitchFamily="34" charset="0"/>
              </a:defRPr>
            </a:lvl3pPr>
            <a:lvl4pPr marL="1600200" indent="-228600" algn="r" rtl="1">
              <a:spcBef>
                <a:spcPct val="30000"/>
              </a:spcBef>
              <a:defRPr sz="1200">
                <a:solidFill>
                  <a:schemeClr val="tx1"/>
                </a:solidFill>
                <a:latin typeface="Calibri" panose="020F0502020204030204" pitchFamily="34" charset="0"/>
                <a:cs typeface="Arial" panose="020B0604020202020204" pitchFamily="34" charset="0"/>
              </a:defRPr>
            </a:lvl4pPr>
            <a:lvl5pPr marL="2057400" indent="-228600" algn="r" rtl="1">
              <a:spcBef>
                <a:spcPct val="30000"/>
              </a:spcBef>
              <a:defRPr sz="12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cs typeface="Arial" panose="020B0604020202020204" pitchFamily="34" charset="0"/>
              </a:defRPr>
            </a:lvl9pPr>
          </a:lstStyle>
          <a:p>
            <a:pPr algn="l">
              <a:spcBef>
                <a:spcPct val="0"/>
              </a:spcBef>
            </a:pPr>
            <a:fld id="{D4A9423F-31D8-4AFE-AD84-A2719244D327}" type="slidenum">
              <a:rPr lang="fa-IR"/>
              <a:pPr algn="l">
                <a:spcBef>
                  <a:spcPct val="0"/>
                </a:spcBef>
              </a:pPr>
              <a:t>9</a:t>
            </a:fld>
            <a:endParaRPr lang="fa-IR"/>
          </a:p>
        </p:txBody>
      </p:sp>
    </p:spTree>
    <p:extLst>
      <p:ext uri="{BB962C8B-B14F-4D97-AF65-F5344CB8AC3E}">
        <p14:creationId xmlns:p14="http://schemas.microsoft.com/office/powerpoint/2010/main" val="25579897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ed Rectangle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1" eaLnBrk="1" hangingPunct="1">
              <a:defRPr/>
            </a:pPr>
            <a:endParaRPr lang="en-US"/>
          </a:p>
        </p:txBody>
      </p:sp>
      <p:sp>
        <p:nvSpPr>
          <p:cNvPr id="6" name="Rounded Rectangle 5"/>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1" eaLnBrk="1" hangingPunct="1">
              <a:defRPr/>
            </a:pPr>
            <a:endParaRPr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lang="en-US" smtClean="0"/>
              <a:t>Click to edit Master title style</a:t>
            </a:r>
            <a:endParaRPr lang="en-US"/>
          </a:p>
        </p:txBody>
      </p:sp>
      <p:sp>
        <p:nvSpPr>
          <p:cNvPr id="20" name="Subtitle 19"/>
          <p:cNvSpPr>
            <a:spLocks noGrp="1"/>
          </p:cNvSpPr>
          <p:nvPr>
            <p:ph type="subTitle" idx="1"/>
          </p:nvPr>
        </p:nvSpPr>
        <p:spPr>
          <a:xfrm>
            <a:off x="722376" y="3685032"/>
            <a:ext cx="7772400" cy="914400"/>
          </a:xfrm>
        </p:spPr>
        <p:txBody>
          <a:bodyPr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7" name="Date Placeholder 18"/>
          <p:cNvSpPr>
            <a:spLocks noGrp="1"/>
          </p:cNvSpPr>
          <p:nvPr>
            <p:ph type="dt" sz="half" idx="10"/>
          </p:nvPr>
        </p:nvSpPr>
        <p:spPr/>
        <p:txBody>
          <a:bodyPr/>
          <a:lstStyle>
            <a:lvl1pPr>
              <a:defRPr/>
            </a:lvl1pPr>
            <a:extLst/>
          </a:lstStyle>
          <a:p>
            <a:pPr>
              <a:defRPr/>
            </a:pPr>
            <a:fld id="{8119F6BA-0AFB-4007-8682-6F226F120310}" type="datetime8">
              <a:rPr lang="fa-IR"/>
              <a:pPr>
                <a:defRPr/>
              </a:pPr>
              <a:t>ژانويه 15، 16</a:t>
            </a:fld>
            <a:endParaRPr lang="fa-IR"/>
          </a:p>
        </p:txBody>
      </p:sp>
      <p:sp>
        <p:nvSpPr>
          <p:cNvPr id="8" name="Footer Placeholder 7"/>
          <p:cNvSpPr>
            <a:spLocks noGrp="1"/>
          </p:cNvSpPr>
          <p:nvPr>
            <p:ph type="ftr" sz="quarter" idx="11"/>
          </p:nvPr>
        </p:nvSpPr>
        <p:spPr/>
        <p:txBody>
          <a:bodyPr/>
          <a:lstStyle>
            <a:lvl1pPr>
              <a:defRPr/>
            </a:lvl1pPr>
            <a:extLst/>
          </a:lstStyle>
          <a:p>
            <a:pPr>
              <a:defRPr/>
            </a:pPr>
            <a:r>
              <a:rPr lang="en-US"/>
              <a:t>4/10/1390</a:t>
            </a:r>
            <a:endParaRPr lang="fa-IR"/>
          </a:p>
        </p:txBody>
      </p:sp>
      <p:sp>
        <p:nvSpPr>
          <p:cNvPr id="9" name="Slide Number Placeholder 10"/>
          <p:cNvSpPr>
            <a:spLocks noGrp="1"/>
          </p:cNvSpPr>
          <p:nvPr>
            <p:ph type="sldNum" sz="quarter" idx="12"/>
          </p:nvPr>
        </p:nvSpPr>
        <p:spPr/>
        <p:txBody>
          <a:bodyPr/>
          <a:lstStyle>
            <a:lvl1pPr>
              <a:defRPr smtClean="0"/>
            </a:lvl1pPr>
          </a:lstStyle>
          <a:p>
            <a:pPr>
              <a:defRPr/>
            </a:pPr>
            <a:fld id="{5870A087-217C-44A8-868E-F3695984FB32}" type="slidenum">
              <a:rPr lang="fa-IR"/>
              <a:pPr>
                <a:defRPr/>
              </a:pPr>
              <a:t>‹#›</a:t>
            </a:fld>
            <a:endParaRPr lang="fa-IR"/>
          </a:p>
        </p:txBody>
      </p:sp>
    </p:spTree>
    <p:extLst>
      <p:ext uri="{BB962C8B-B14F-4D97-AF65-F5344CB8AC3E}">
        <p14:creationId xmlns:p14="http://schemas.microsoft.com/office/powerpoint/2010/main" val="5997058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lang="en-US" smtClean="0"/>
              <a:t>Click to edit Master title style</a:t>
            </a:r>
            <a:endParaRPr lang="en-US"/>
          </a:p>
        </p:txBody>
      </p:sp>
      <p:sp>
        <p:nvSpPr>
          <p:cNvPr id="3" name="Content Placeholder 2"/>
          <p:cNvSpPr>
            <a:spLocks noGrp="1"/>
          </p:cNvSpPr>
          <p:nvPr>
            <p:ph idx="1"/>
          </p:nvPr>
        </p:nvSpPr>
        <p:spPr>
          <a:xfrm>
            <a:off x="502920" y="530352"/>
            <a:ext cx="8183880" cy="4187952"/>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fld id="{49016E65-8F36-43DD-B508-70F0405A6C56}" type="datetime8">
              <a:rPr lang="fa-IR"/>
              <a:pPr>
                <a:defRPr/>
              </a:pPr>
              <a:t>ژانويه 15، 16</a:t>
            </a:fld>
            <a:endParaRPr lang="fa-IR"/>
          </a:p>
        </p:txBody>
      </p:sp>
      <p:sp>
        <p:nvSpPr>
          <p:cNvPr id="5" name="Footer Placeholder 17"/>
          <p:cNvSpPr>
            <a:spLocks noGrp="1"/>
          </p:cNvSpPr>
          <p:nvPr>
            <p:ph type="ftr" sz="quarter" idx="11"/>
          </p:nvPr>
        </p:nvSpPr>
        <p:spPr/>
        <p:txBody>
          <a:bodyPr/>
          <a:lstStyle>
            <a:lvl1pPr>
              <a:defRPr/>
            </a:lvl1pPr>
          </a:lstStyle>
          <a:p>
            <a:pPr>
              <a:defRPr/>
            </a:pPr>
            <a:r>
              <a:rPr lang="en-US"/>
              <a:t>4/10/1390</a:t>
            </a:r>
            <a:endParaRPr lang="fa-IR"/>
          </a:p>
        </p:txBody>
      </p:sp>
      <p:sp>
        <p:nvSpPr>
          <p:cNvPr id="6" name="Slide Number Placeholder 4"/>
          <p:cNvSpPr>
            <a:spLocks noGrp="1"/>
          </p:cNvSpPr>
          <p:nvPr>
            <p:ph type="sldNum" sz="quarter" idx="12"/>
          </p:nvPr>
        </p:nvSpPr>
        <p:spPr/>
        <p:txBody>
          <a:bodyPr/>
          <a:lstStyle>
            <a:lvl1pPr>
              <a:defRPr/>
            </a:lvl1pPr>
          </a:lstStyle>
          <a:p>
            <a:pPr>
              <a:defRPr/>
            </a:pPr>
            <a:fld id="{D387A01B-8FEA-426A-96D4-4E494F35CA94}" type="slidenum">
              <a:rPr lang="fa-IR"/>
              <a:pPr>
                <a:defRPr/>
              </a:pPr>
              <a:t>‹#›</a:t>
            </a:fld>
            <a:endParaRPr lang="fa-IR"/>
          </a:p>
        </p:txBody>
      </p:sp>
    </p:spTree>
    <p:extLst>
      <p:ext uri="{BB962C8B-B14F-4D97-AF65-F5344CB8AC3E}">
        <p14:creationId xmlns:p14="http://schemas.microsoft.com/office/powerpoint/2010/main" val="1617012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ounded Rectangle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1" eaLnBrk="1" hangingPunct="1">
              <a:defRPr/>
            </a:pPr>
            <a:endParaRPr lang="en-US"/>
          </a:p>
        </p:txBody>
      </p:sp>
      <p:sp>
        <p:nvSpPr>
          <p:cNvPr id="5" name="Rounded Rectangle 4"/>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1" eaLnBrk="1" hangingPunct="1">
              <a:defRPr/>
            </a:pPr>
            <a:endParaRPr lang="en-US"/>
          </a:p>
        </p:txBody>
      </p:sp>
      <p:sp>
        <p:nvSpPr>
          <p:cNvPr id="2" name="Title 1"/>
          <p:cNvSpPr>
            <a:spLocks noGrp="1"/>
          </p:cNvSpPr>
          <p:nvPr>
            <p:ph type="title"/>
          </p:nvPr>
        </p:nvSpPr>
        <p:spPr>
          <a:xfrm>
            <a:off x="468344" y="4928616"/>
            <a:ext cx="8183880" cy="676656"/>
          </a:xfrm>
        </p:spPr>
        <p:txBody>
          <a:bodyPr lIns="91440" bIns="0"/>
          <a:lstStyle>
            <a:lvl1pPr algn="l">
              <a:buNone/>
              <a:defRPr sz="3600" b="0" cap="none" baseline="0">
                <a:solidFill>
                  <a:schemeClr val="bg2">
                    <a:shade val="25000"/>
                  </a:schemeClr>
                </a:solidFill>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468344" y="5624484"/>
            <a:ext cx="8183880" cy="420624"/>
          </a:xfrm>
        </p:spPr>
        <p:txBody>
          <a:bodyPr lIns="118872" tIns="0"/>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fld id="{B5A744F7-35A6-4B5F-BB56-EE8C90CE95B5}" type="datetime8">
              <a:rPr lang="fa-IR"/>
              <a:pPr>
                <a:defRPr/>
              </a:pPr>
              <a:t>ژانويه 15، 16</a:t>
            </a:fld>
            <a:endParaRPr lang="fa-IR"/>
          </a:p>
        </p:txBody>
      </p:sp>
      <p:sp>
        <p:nvSpPr>
          <p:cNvPr id="7" name="Footer Placeholder 4"/>
          <p:cNvSpPr>
            <a:spLocks noGrp="1"/>
          </p:cNvSpPr>
          <p:nvPr>
            <p:ph type="ftr" sz="quarter" idx="11"/>
          </p:nvPr>
        </p:nvSpPr>
        <p:spPr/>
        <p:txBody>
          <a:bodyPr/>
          <a:lstStyle>
            <a:lvl1pPr>
              <a:defRPr/>
            </a:lvl1pPr>
            <a:extLst/>
          </a:lstStyle>
          <a:p>
            <a:pPr>
              <a:defRPr/>
            </a:pPr>
            <a:r>
              <a:rPr lang="en-US"/>
              <a:t>4/10/1390</a:t>
            </a:r>
            <a:endParaRPr lang="fa-IR"/>
          </a:p>
        </p:txBody>
      </p:sp>
      <p:sp>
        <p:nvSpPr>
          <p:cNvPr id="8" name="Slide Number Placeholder 5"/>
          <p:cNvSpPr>
            <a:spLocks noGrp="1"/>
          </p:cNvSpPr>
          <p:nvPr>
            <p:ph type="sldNum" sz="quarter" idx="12"/>
          </p:nvPr>
        </p:nvSpPr>
        <p:spPr/>
        <p:txBody>
          <a:bodyPr/>
          <a:lstStyle>
            <a:lvl1pPr>
              <a:defRPr smtClean="0"/>
            </a:lvl1pPr>
          </a:lstStyle>
          <a:p>
            <a:pPr>
              <a:defRPr/>
            </a:pPr>
            <a:fld id="{C89D28BE-D937-46AB-BAC4-43F0873DA0AF}" type="slidenum">
              <a:rPr lang="fa-IR"/>
              <a:pPr>
                <a:defRPr/>
              </a:pPr>
              <a:t>‹#›</a:t>
            </a:fld>
            <a:endParaRPr lang="fa-IR"/>
          </a:p>
        </p:txBody>
      </p:sp>
    </p:spTree>
    <p:extLst>
      <p:ext uri="{BB962C8B-B14F-4D97-AF65-F5344CB8AC3E}">
        <p14:creationId xmlns:p14="http://schemas.microsoft.com/office/powerpoint/2010/main" val="18728257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4"/>
          <p:cNvSpPr>
            <a:spLocks noGrp="1"/>
          </p:cNvSpPr>
          <p:nvPr>
            <p:ph type="dt" sz="half" idx="10"/>
          </p:nvPr>
        </p:nvSpPr>
        <p:spPr/>
        <p:txBody>
          <a:bodyPr/>
          <a:lstStyle>
            <a:lvl1pPr>
              <a:defRPr/>
            </a:lvl1pPr>
          </a:lstStyle>
          <a:p>
            <a:pPr>
              <a:defRPr/>
            </a:pPr>
            <a:fld id="{EB9007D8-249B-444A-A5D1-A0372024269A}" type="datetime8">
              <a:rPr lang="fa-IR"/>
              <a:pPr>
                <a:defRPr/>
              </a:pPr>
              <a:t>ژانويه 15، 16</a:t>
            </a:fld>
            <a:endParaRPr lang="fa-IR"/>
          </a:p>
        </p:txBody>
      </p:sp>
      <p:sp>
        <p:nvSpPr>
          <p:cNvPr id="6" name="Footer Placeholder 17"/>
          <p:cNvSpPr>
            <a:spLocks noGrp="1"/>
          </p:cNvSpPr>
          <p:nvPr>
            <p:ph type="ftr" sz="quarter" idx="11"/>
          </p:nvPr>
        </p:nvSpPr>
        <p:spPr/>
        <p:txBody>
          <a:bodyPr/>
          <a:lstStyle>
            <a:lvl1pPr>
              <a:defRPr/>
            </a:lvl1pPr>
          </a:lstStyle>
          <a:p>
            <a:pPr>
              <a:defRPr/>
            </a:pPr>
            <a:r>
              <a:rPr lang="en-US"/>
              <a:t>4/10/1390</a:t>
            </a:r>
            <a:endParaRPr lang="fa-IR"/>
          </a:p>
        </p:txBody>
      </p:sp>
      <p:sp>
        <p:nvSpPr>
          <p:cNvPr id="7" name="Slide Number Placeholder 4"/>
          <p:cNvSpPr>
            <a:spLocks noGrp="1"/>
          </p:cNvSpPr>
          <p:nvPr>
            <p:ph type="sldNum" sz="quarter" idx="12"/>
          </p:nvPr>
        </p:nvSpPr>
        <p:spPr/>
        <p:txBody>
          <a:bodyPr/>
          <a:lstStyle>
            <a:lvl1pPr>
              <a:defRPr/>
            </a:lvl1pPr>
          </a:lstStyle>
          <a:p>
            <a:pPr>
              <a:defRPr/>
            </a:pPr>
            <a:fld id="{76BDC678-8F6E-4535-BEBD-BF9C704B1A48}" type="slidenum">
              <a:rPr lang="fa-IR"/>
              <a:pPr>
                <a:defRPr/>
              </a:pPr>
              <a:t>‹#›</a:t>
            </a:fld>
            <a:endParaRPr lang="fa-IR"/>
          </a:p>
        </p:txBody>
      </p:sp>
    </p:spTree>
    <p:extLst>
      <p:ext uri="{BB962C8B-B14F-4D97-AF65-F5344CB8AC3E}">
        <p14:creationId xmlns:p14="http://schemas.microsoft.com/office/powerpoint/2010/main" val="4116321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lvl1pPr>
              <a:defRPr b="1"/>
            </a:lvl1pPr>
            <a:extLst/>
          </a:lstStyle>
          <a:p>
            <a:r>
              <a:rPr lang="en-US" smtClean="0"/>
              <a:t>Click to edit Master title style</a:t>
            </a:r>
            <a:endParaRPr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52169"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24"/>
          <p:cNvSpPr>
            <a:spLocks noGrp="1"/>
          </p:cNvSpPr>
          <p:nvPr>
            <p:ph type="dt" sz="half" idx="10"/>
          </p:nvPr>
        </p:nvSpPr>
        <p:spPr/>
        <p:txBody>
          <a:bodyPr/>
          <a:lstStyle>
            <a:lvl1pPr>
              <a:defRPr/>
            </a:lvl1pPr>
          </a:lstStyle>
          <a:p>
            <a:pPr>
              <a:defRPr/>
            </a:pPr>
            <a:fld id="{4ECCBE75-8B64-422C-8583-3D2C01C1F372}" type="datetime8">
              <a:rPr lang="fa-IR"/>
              <a:pPr>
                <a:defRPr/>
              </a:pPr>
              <a:t>ژانويه 15، 16</a:t>
            </a:fld>
            <a:endParaRPr lang="fa-IR"/>
          </a:p>
        </p:txBody>
      </p:sp>
      <p:sp>
        <p:nvSpPr>
          <p:cNvPr id="8" name="Footer Placeholder 17"/>
          <p:cNvSpPr>
            <a:spLocks noGrp="1"/>
          </p:cNvSpPr>
          <p:nvPr>
            <p:ph type="ftr" sz="quarter" idx="11"/>
          </p:nvPr>
        </p:nvSpPr>
        <p:spPr/>
        <p:txBody>
          <a:bodyPr/>
          <a:lstStyle>
            <a:lvl1pPr>
              <a:defRPr/>
            </a:lvl1pPr>
          </a:lstStyle>
          <a:p>
            <a:pPr>
              <a:defRPr/>
            </a:pPr>
            <a:r>
              <a:rPr lang="en-US"/>
              <a:t>4/10/1390</a:t>
            </a:r>
            <a:endParaRPr lang="fa-IR"/>
          </a:p>
        </p:txBody>
      </p:sp>
      <p:sp>
        <p:nvSpPr>
          <p:cNvPr id="9" name="Slide Number Placeholder 4"/>
          <p:cNvSpPr>
            <a:spLocks noGrp="1"/>
          </p:cNvSpPr>
          <p:nvPr>
            <p:ph type="sldNum" sz="quarter" idx="12"/>
          </p:nvPr>
        </p:nvSpPr>
        <p:spPr/>
        <p:txBody>
          <a:bodyPr/>
          <a:lstStyle>
            <a:lvl1pPr>
              <a:defRPr/>
            </a:lvl1pPr>
          </a:lstStyle>
          <a:p>
            <a:pPr>
              <a:defRPr/>
            </a:pPr>
            <a:fld id="{1A293275-87CB-447C-8FA6-3900E7432CC8}" type="slidenum">
              <a:rPr lang="fa-IR"/>
              <a:pPr>
                <a:defRPr/>
              </a:pPr>
              <a:t>‹#›</a:t>
            </a:fld>
            <a:endParaRPr lang="fa-IR"/>
          </a:p>
        </p:txBody>
      </p:sp>
    </p:spTree>
    <p:extLst>
      <p:ext uri="{BB962C8B-B14F-4D97-AF65-F5344CB8AC3E}">
        <p14:creationId xmlns:p14="http://schemas.microsoft.com/office/powerpoint/2010/main" val="49364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Date Placeholder 24"/>
          <p:cNvSpPr>
            <a:spLocks noGrp="1"/>
          </p:cNvSpPr>
          <p:nvPr>
            <p:ph type="dt" sz="half" idx="10"/>
          </p:nvPr>
        </p:nvSpPr>
        <p:spPr/>
        <p:txBody>
          <a:bodyPr/>
          <a:lstStyle>
            <a:lvl1pPr>
              <a:defRPr/>
            </a:lvl1pPr>
          </a:lstStyle>
          <a:p>
            <a:pPr>
              <a:defRPr/>
            </a:pPr>
            <a:fld id="{99A9526C-2D8B-4D41-9D16-FD96D00558E6}" type="datetime8">
              <a:rPr lang="fa-IR"/>
              <a:pPr>
                <a:defRPr/>
              </a:pPr>
              <a:t>ژانويه 15، 16</a:t>
            </a:fld>
            <a:endParaRPr lang="fa-IR"/>
          </a:p>
        </p:txBody>
      </p:sp>
      <p:sp>
        <p:nvSpPr>
          <p:cNvPr id="4" name="Footer Placeholder 17"/>
          <p:cNvSpPr>
            <a:spLocks noGrp="1"/>
          </p:cNvSpPr>
          <p:nvPr>
            <p:ph type="ftr" sz="quarter" idx="11"/>
          </p:nvPr>
        </p:nvSpPr>
        <p:spPr/>
        <p:txBody>
          <a:bodyPr/>
          <a:lstStyle>
            <a:lvl1pPr>
              <a:defRPr/>
            </a:lvl1pPr>
          </a:lstStyle>
          <a:p>
            <a:pPr>
              <a:defRPr/>
            </a:pPr>
            <a:r>
              <a:rPr lang="en-US"/>
              <a:t>4/10/1390</a:t>
            </a:r>
            <a:endParaRPr lang="fa-IR"/>
          </a:p>
        </p:txBody>
      </p:sp>
      <p:sp>
        <p:nvSpPr>
          <p:cNvPr id="5" name="Slide Number Placeholder 4"/>
          <p:cNvSpPr>
            <a:spLocks noGrp="1"/>
          </p:cNvSpPr>
          <p:nvPr>
            <p:ph type="sldNum" sz="quarter" idx="12"/>
          </p:nvPr>
        </p:nvSpPr>
        <p:spPr/>
        <p:txBody>
          <a:bodyPr/>
          <a:lstStyle>
            <a:lvl1pPr>
              <a:defRPr/>
            </a:lvl1pPr>
          </a:lstStyle>
          <a:p>
            <a:pPr>
              <a:defRPr/>
            </a:pPr>
            <a:fld id="{2E914A52-EE6C-49B2-BCB1-95A206BF5736}" type="slidenum">
              <a:rPr lang="fa-IR"/>
              <a:pPr>
                <a:defRPr/>
              </a:pPr>
              <a:t>‹#›</a:t>
            </a:fld>
            <a:endParaRPr lang="fa-IR"/>
          </a:p>
        </p:txBody>
      </p:sp>
    </p:spTree>
    <p:extLst>
      <p:ext uri="{BB962C8B-B14F-4D97-AF65-F5344CB8AC3E}">
        <p14:creationId xmlns:p14="http://schemas.microsoft.com/office/powerpoint/2010/main" val="815514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ounded Rectangle 1"/>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1" eaLnBrk="1" hangingPunct="1">
              <a:defRPr/>
            </a:pPr>
            <a:endParaRPr lang="en-US"/>
          </a:p>
        </p:txBody>
      </p:sp>
      <p:sp>
        <p:nvSpPr>
          <p:cNvPr id="3" name="Date Placeholder 1"/>
          <p:cNvSpPr>
            <a:spLocks noGrp="1"/>
          </p:cNvSpPr>
          <p:nvPr>
            <p:ph type="dt" sz="half" idx="10"/>
          </p:nvPr>
        </p:nvSpPr>
        <p:spPr/>
        <p:txBody>
          <a:bodyPr/>
          <a:lstStyle>
            <a:lvl1pPr>
              <a:defRPr/>
            </a:lvl1pPr>
            <a:extLst/>
          </a:lstStyle>
          <a:p>
            <a:pPr>
              <a:defRPr/>
            </a:pPr>
            <a:fld id="{0F236FB7-046C-4D29-9D1C-F0BB3461E2A7}" type="datetime8">
              <a:rPr lang="fa-IR"/>
              <a:pPr>
                <a:defRPr/>
              </a:pPr>
              <a:t>ژانويه 15، 16</a:t>
            </a:fld>
            <a:endParaRPr lang="fa-IR"/>
          </a:p>
        </p:txBody>
      </p:sp>
      <p:sp>
        <p:nvSpPr>
          <p:cNvPr id="4" name="Footer Placeholder 2"/>
          <p:cNvSpPr>
            <a:spLocks noGrp="1"/>
          </p:cNvSpPr>
          <p:nvPr>
            <p:ph type="ftr" sz="quarter" idx="11"/>
          </p:nvPr>
        </p:nvSpPr>
        <p:spPr/>
        <p:txBody>
          <a:bodyPr/>
          <a:lstStyle>
            <a:lvl1pPr>
              <a:defRPr/>
            </a:lvl1pPr>
            <a:extLst/>
          </a:lstStyle>
          <a:p>
            <a:pPr>
              <a:defRPr/>
            </a:pPr>
            <a:r>
              <a:rPr lang="en-US"/>
              <a:t>4/10/1390</a:t>
            </a:r>
            <a:endParaRPr lang="fa-IR"/>
          </a:p>
        </p:txBody>
      </p:sp>
      <p:sp>
        <p:nvSpPr>
          <p:cNvPr id="5" name="Slide Number Placeholder 3"/>
          <p:cNvSpPr>
            <a:spLocks noGrp="1"/>
          </p:cNvSpPr>
          <p:nvPr>
            <p:ph type="sldNum" sz="quarter" idx="12"/>
          </p:nvPr>
        </p:nvSpPr>
        <p:spPr/>
        <p:txBody>
          <a:bodyPr/>
          <a:lstStyle>
            <a:lvl1pPr>
              <a:defRPr smtClean="0"/>
            </a:lvl1pPr>
          </a:lstStyle>
          <a:p>
            <a:pPr>
              <a:defRPr/>
            </a:pPr>
            <a:fld id="{9E014DBB-92B0-41F4-861B-E09356621F8C}" type="slidenum">
              <a:rPr lang="fa-IR"/>
              <a:pPr>
                <a:defRPr/>
              </a:pPr>
              <a:t>‹#›</a:t>
            </a:fld>
            <a:endParaRPr lang="fa-IR"/>
          </a:p>
        </p:txBody>
      </p:sp>
    </p:spTree>
    <p:extLst>
      <p:ext uri="{BB962C8B-B14F-4D97-AF65-F5344CB8AC3E}">
        <p14:creationId xmlns:p14="http://schemas.microsoft.com/office/powerpoint/2010/main" val="2875046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lstStyle>
            <a:lvl1pPr algn="l">
              <a:buNone/>
              <a:defRPr sz="2200" b="1">
                <a:solidFill>
                  <a:schemeClr val="accent1"/>
                </a:solidFill>
              </a:defRPr>
            </a:lvl1pPr>
            <a:extLst/>
          </a:lstStyle>
          <a:p>
            <a:r>
              <a:rPr lang="en-US" smtClean="0"/>
              <a:t>Click to edit Master title style</a:t>
            </a:r>
            <a:endParaRPr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4"/>
          <p:cNvSpPr>
            <a:spLocks noGrp="1"/>
          </p:cNvSpPr>
          <p:nvPr>
            <p:ph type="dt" sz="half" idx="10"/>
          </p:nvPr>
        </p:nvSpPr>
        <p:spPr/>
        <p:txBody>
          <a:bodyPr/>
          <a:lstStyle>
            <a:lvl1pPr>
              <a:defRPr/>
            </a:lvl1pPr>
          </a:lstStyle>
          <a:p>
            <a:pPr>
              <a:defRPr/>
            </a:pPr>
            <a:fld id="{4363BDDD-565C-4D36-8F61-212F10DE2726}" type="datetime8">
              <a:rPr lang="fa-IR"/>
              <a:pPr>
                <a:defRPr/>
              </a:pPr>
              <a:t>ژانويه 15، 16</a:t>
            </a:fld>
            <a:endParaRPr lang="fa-IR"/>
          </a:p>
        </p:txBody>
      </p:sp>
      <p:sp>
        <p:nvSpPr>
          <p:cNvPr id="6" name="Footer Placeholder 17"/>
          <p:cNvSpPr>
            <a:spLocks noGrp="1"/>
          </p:cNvSpPr>
          <p:nvPr>
            <p:ph type="ftr" sz="quarter" idx="11"/>
          </p:nvPr>
        </p:nvSpPr>
        <p:spPr/>
        <p:txBody>
          <a:bodyPr/>
          <a:lstStyle>
            <a:lvl1pPr>
              <a:defRPr/>
            </a:lvl1pPr>
          </a:lstStyle>
          <a:p>
            <a:pPr>
              <a:defRPr/>
            </a:pPr>
            <a:r>
              <a:rPr lang="en-US"/>
              <a:t>4/10/1390</a:t>
            </a:r>
            <a:endParaRPr lang="fa-IR"/>
          </a:p>
        </p:txBody>
      </p:sp>
      <p:sp>
        <p:nvSpPr>
          <p:cNvPr id="7" name="Slide Number Placeholder 4"/>
          <p:cNvSpPr>
            <a:spLocks noGrp="1"/>
          </p:cNvSpPr>
          <p:nvPr>
            <p:ph type="sldNum" sz="quarter" idx="12"/>
          </p:nvPr>
        </p:nvSpPr>
        <p:spPr/>
        <p:txBody>
          <a:bodyPr/>
          <a:lstStyle>
            <a:lvl1pPr>
              <a:defRPr/>
            </a:lvl1pPr>
          </a:lstStyle>
          <a:p>
            <a:pPr>
              <a:defRPr/>
            </a:pPr>
            <a:fld id="{F8E53492-EBB2-477F-B115-FFFA2B3E991F}" type="slidenum">
              <a:rPr lang="fa-IR"/>
              <a:pPr>
                <a:defRPr/>
              </a:pPr>
              <a:t>‹#›</a:t>
            </a:fld>
            <a:endParaRPr lang="fa-IR"/>
          </a:p>
        </p:txBody>
      </p:sp>
    </p:spTree>
    <p:extLst>
      <p:ext uri="{BB962C8B-B14F-4D97-AF65-F5344CB8AC3E}">
        <p14:creationId xmlns:p14="http://schemas.microsoft.com/office/powerpoint/2010/main" val="20112261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ounded Rectangle 4"/>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1" eaLnBrk="1" hangingPunct="1">
              <a:defRPr/>
            </a:pPr>
            <a:endParaRPr lang="en-US"/>
          </a:p>
        </p:txBody>
      </p:sp>
      <p:sp>
        <p:nvSpPr>
          <p:cNvPr id="6" name="Round Single Corner Rectangle 5"/>
          <p:cNvSpPr/>
          <p:nvPr/>
        </p:nvSpPr>
        <p:spPr>
          <a:xfrm>
            <a:off x="6400800" y="433388"/>
            <a:ext cx="2324100"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1" eaLnBrk="1" hangingPunct="1">
              <a:defRPr/>
            </a:pPr>
            <a:endParaRPr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lang="en-US" smtClean="0"/>
              <a:t>Click to edit Master title style</a:t>
            </a:r>
            <a:endParaRPr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normAutofit/>
          </a:bodyPr>
          <a:lstStyle>
            <a:lvl1pPr marL="0" indent="0">
              <a:buNone/>
              <a:defRPr sz="3200"/>
            </a:lvl1pPr>
            <a:extLst/>
          </a:lstStyle>
          <a:p>
            <a:pPr lvl="0"/>
            <a:r>
              <a:rPr lang="en-US" noProof="0" smtClean="0"/>
              <a:t>Click icon to add picture</a:t>
            </a:r>
            <a:endParaRPr lang="en-US" noProof="0"/>
          </a:p>
        </p:txBody>
      </p:sp>
      <p:sp>
        <p:nvSpPr>
          <p:cNvPr id="7" name="Date Placeholder 4"/>
          <p:cNvSpPr>
            <a:spLocks noGrp="1"/>
          </p:cNvSpPr>
          <p:nvPr>
            <p:ph type="dt" sz="half" idx="10"/>
          </p:nvPr>
        </p:nvSpPr>
        <p:spPr/>
        <p:txBody>
          <a:bodyPr/>
          <a:lstStyle>
            <a:lvl1pPr>
              <a:defRPr/>
            </a:lvl1pPr>
            <a:extLst/>
          </a:lstStyle>
          <a:p>
            <a:pPr>
              <a:defRPr/>
            </a:pPr>
            <a:fld id="{06ED94DE-7BB4-4D4F-853E-B3222971F20B}" type="datetime8">
              <a:rPr lang="fa-IR"/>
              <a:pPr>
                <a:defRPr/>
              </a:pPr>
              <a:t>ژانويه 15، 16</a:t>
            </a:fld>
            <a:endParaRPr lang="fa-IR"/>
          </a:p>
        </p:txBody>
      </p:sp>
      <p:sp>
        <p:nvSpPr>
          <p:cNvPr id="8" name="Footer Placeholder 5"/>
          <p:cNvSpPr>
            <a:spLocks noGrp="1"/>
          </p:cNvSpPr>
          <p:nvPr>
            <p:ph type="ftr" sz="quarter" idx="11"/>
          </p:nvPr>
        </p:nvSpPr>
        <p:spPr/>
        <p:txBody>
          <a:bodyPr/>
          <a:lstStyle>
            <a:lvl1pPr>
              <a:defRPr/>
            </a:lvl1pPr>
            <a:extLst/>
          </a:lstStyle>
          <a:p>
            <a:pPr>
              <a:defRPr/>
            </a:pPr>
            <a:r>
              <a:rPr lang="en-US"/>
              <a:t>4/10/1390</a:t>
            </a:r>
            <a:endParaRPr lang="fa-IR"/>
          </a:p>
        </p:txBody>
      </p:sp>
      <p:sp>
        <p:nvSpPr>
          <p:cNvPr id="9" name="Slide Number Placeholder 6"/>
          <p:cNvSpPr>
            <a:spLocks noGrp="1"/>
          </p:cNvSpPr>
          <p:nvPr>
            <p:ph type="sldNum" sz="quarter" idx="12"/>
          </p:nvPr>
        </p:nvSpPr>
        <p:spPr/>
        <p:txBody>
          <a:bodyPr/>
          <a:lstStyle>
            <a:lvl1pPr>
              <a:defRPr smtClean="0"/>
            </a:lvl1pPr>
          </a:lstStyle>
          <a:p>
            <a:pPr>
              <a:defRPr/>
            </a:pPr>
            <a:fld id="{AB2A9568-17D1-4827-AC01-3B82F1016F62}" type="slidenum">
              <a:rPr lang="fa-IR"/>
              <a:pPr>
                <a:defRPr/>
              </a:pPr>
              <a:t>‹#›</a:t>
            </a:fld>
            <a:endParaRPr lang="fa-IR"/>
          </a:p>
        </p:txBody>
      </p:sp>
    </p:spTree>
    <p:extLst>
      <p:ext uri="{BB962C8B-B14F-4D97-AF65-F5344CB8AC3E}">
        <p14:creationId xmlns:p14="http://schemas.microsoft.com/office/powerpoint/2010/main" val="3851274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fld id="{EFFC806C-CCE6-4030-AF05-2319C4D57949}" type="datetime8">
              <a:rPr lang="fa-IR"/>
              <a:pPr>
                <a:defRPr/>
              </a:pPr>
              <a:t>ژانويه 15، 16</a:t>
            </a:fld>
            <a:endParaRPr lang="fa-IR"/>
          </a:p>
        </p:txBody>
      </p:sp>
      <p:sp>
        <p:nvSpPr>
          <p:cNvPr id="5" name="Footer Placeholder 17"/>
          <p:cNvSpPr>
            <a:spLocks noGrp="1"/>
          </p:cNvSpPr>
          <p:nvPr>
            <p:ph type="ftr" sz="quarter" idx="11"/>
          </p:nvPr>
        </p:nvSpPr>
        <p:spPr/>
        <p:txBody>
          <a:bodyPr/>
          <a:lstStyle>
            <a:lvl1pPr>
              <a:defRPr/>
            </a:lvl1pPr>
          </a:lstStyle>
          <a:p>
            <a:pPr>
              <a:defRPr/>
            </a:pPr>
            <a:r>
              <a:rPr lang="en-US"/>
              <a:t>4/10/1390</a:t>
            </a:r>
            <a:endParaRPr lang="fa-IR"/>
          </a:p>
        </p:txBody>
      </p:sp>
      <p:sp>
        <p:nvSpPr>
          <p:cNvPr id="6" name="Slide Number Placeholder 4"/>
          <p:cNvSpPr>
            <a:spLocks noGrp="1"/>
          </p:cNvSpPr>
          <p:nvPr>
            <p:ph type="sldNum" sz="quarter" idx="12"/>
          </p:nvPr>
        </p:nvSpPr>
        <p:spPr/>
        <p:txBody>
          <a:bodyPr/>
          <a:lstStyle>
            <a:lvl1pPr>
              <a:defRPr/>
            </a:lvl1pPr>
          </a:lstStyle>
          <a:p>
            <a:pPr>
              <a:defRPr/>
            </a:pPr>
            <a:fld id="{C89ED89C-9D49-46D4-88C0-EB109FCDEE89}" type="slidenum">
              <a:rPr lang="fa-IR"/>
              <a:pPr>
                <a:defRPr/>
              </a:pPr>
              <a:t>‹#›</a:t>
            </a:fld>
            <a:endParaRPr lang="fa-IR"/>
          </a:p>
        </p:txBody>
      </p:sp>
    </p:spTree>
    <p:extLst>
      <p:ext uri="{BB962C8B-B14F-4D97-AF65-F5344CB8AC3E}">
        <p14:creationId xmlns:p14="http://schemas.microsoft.com/office/powerpoint/2010/main" val="740831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fld id="{4BBACB53-FDDA-4D70-B6C4-10FA181147B0}" type="datetime8">
              <a:rPr lang="fa-IR"/>
              <a:pPr>
                <a:defRPr/>
              </a:pPr>
              <a:t>ژانويه 15، 16</a:t>
            </a:fld>
            <a:endParaRPr lang="fa-IR"/>
          </a:p>
        </p:txBody>
      </p:sp>
      <p:sp>
        <p:nvSpPr>
          <p:cNvPr id="5" name="Footer Placeholder 17"/>
          <p:cNvSpPr>
            <a:spLocks noGrp="1"/>
          </p:cNvSpPr>
          <p:nvPr>
            <p:ph type="ftr" sz="quarter" idx="11"/>
          </p:nvPr>
        </p:nvSpPr>
        <p:spPr/>
        <p:txBody>
          <a:bodyPr/>
          <a:lstStyle>
            <a:lvl1pPr>
              <a:defRPr/>
            </a:lvl1pPr>
          </a:lstStyle>
          <a:p>
            <a:pPr>
              <a:defRPr/>
            </a:pPr>
            <a:r>
              <a:rPr lang="en-US"/>
              <a:t>4/10/1390</a:t>
            </a:r>
            <a:endParaRPr lang="fa-IR"/>
          </a:p>
        </p:txBody>
      </p:sp>
      <p:sp>
        <p:nvSpPr>
          <p:cNvPr id="6" name="Slide Number Placeholder 4"/>
          <p:cNvSpPr>
            <a:spLocks noGrp="1"/>
          </p:cNvSpPr>
          <p:nvPr>
            <p:ph type="sldNum" sz="quarter" idx="12"/>
          </p:nvPr>
        </p:nvSpPr>
        <p:spPr/>
        <p:txBody>
          <a:bodyPr/>
          <a:lstStyle>
            <a:lvl1pPr>
              <a:defRPr/>
            </a:lvl1pPr>
          </a:lstStyle>
          <a:p>
            <a:pPr>
              <a:defRPr/>
            </a:pPr>
            <a:fld id="{04B93000-943D-4BDE-A908-70DFE2262368}" type="slidenum">
              <a:rPr lang="fa-IR"/>
              <a:pPr>
                <a:defRPr/>
              </a:pPr>
              <a:t>‹#›</a:t>
            </a:fld>
            <a:endParaRPr lang="fa-IR"/>
          </a:p>
        </p:txBody>
      </p:sp>
    </p:spTree>
    <p:extLst>
      <p:ext uri="{BB962C8B-B14F-4D97-AF65-F5344CB8AC3E}">
        <p14:creationId xmlns:p14="http://schemas.microsoft.com/office/powerpoint/2010/main" val="25900281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1" eaLnBrk="1" hangingPunct="1">
              <a:defRPr/>
            </a:pPr>
            <a:endParaRPr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rtl="1" eaLnBrk="1" hangingPunct="1">
              <a:defRPr/>
            </a:pPr>
            <a:endParaRPr lang="en-US"/>
          </a:p>
        </p:txBody>
      </p:sp>
      <p:sp>
        <p:nvSpPr>
          <p:cNvPr id="13" name="Title Placeholder 12"/>
          <p:cNvSpPr>
            <a:spLocks noGrp="1"/>
          </p:cNvSpPr>
          <p:nvPr>
            <p:ph type="title"/>
          </p:nvPr>
        </p:nvSpPr>
        <p:spPr>
          <a:xfrm>
            <a:off x="503238" y="4986338"/>
            <a:ext cx="8183562" cy="1050925"/>
          </a:xfrm>
          <a:prstGeom prst="rect">
            <a:avLst/>
          </a:prstGeom>
        </p:spPr>
        <p:txBody>
          <a:bodyPr vert="horz" anchor="b">
            <a:normAutofit/>
          </a:bodyPr>
          <a:lstStyle>
            <a:extLst/>
          </a:lstStyle>
          <a:p>
            <a:r>
              <a:rPr lang="en-US" smtClean="0"/>
              <a:t>Click to edit Master title style</a:t>
            </a:r>
            <a:endParaRPr lang="en-US"/>
          </a:p>
        </p:txBody>
      </p:sp>
      <p:sp>
        <p:nvSpPr>
          <p:cNvPr id="1031" name="Text Placeholder 3"/>
          <p:cNvSpPr>
            <a:spLocks noGrp="1"/>
          </p:cNvSpPr>
          <p:nvPr>
            <p:ph type="body" idx="1"/>
          </p:nvPr>
        </p:nvSpPr>
        <p:spPr bwMode="auto">
          <a:xfrm>
            <a:off x="503238" y="530225"/>
            <a:ext cx="8183562" cy="41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80" tIns="9144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5" name="Date Placeholder 24"/>
          <p:cNvSpPr>
            <a:spLocks noGrp="1"/>
          </p:cNvSpPr>
          <p:nvPr>
            <p:ph type="dt" sz="half" idx="2"/>
          </p:nvPr>
        </p:nvSpPr>
        <p:spPr>
          <a:xfrm>
            <a:off x="3776663" y="6111875"/>
            <a:ext cx="2286000" cy="365125"/>
          </a:xfrm>
          <a:prstGeom prst="rect">
            <a:avLst/>
          </a:prstGeom>
        </p:spPr>
        <p:txBody>
          <a:bodyPr vert="horz" anchor="b"/>
          <a:lstStyle>
            <a:lvl1pPr algn="r" rtl="1" eaLnBrk="1" latinLnBrk="0" hangingPunct="1">
              <a:defRPr kumimoji="0" sz="1000">
                <a:solidFill>
                  <a:schemeClr val="bg2">
                    <a:shade val="50000"/>
                  </a:schemeClr>
                </a:solidFill>
                <a:latin typeface="Arial" charset="0"/>
                <a:cs typeface="Arial" charset="0"/>
              </a:defRPr>
            </a:lvl1pPr>
            <a:extLst/>
          </a:lstStyle>
          <a:p>
            <a:pPr>
              <a:defRPr/>
            </a:pPr>
            <a:fld id="{2E2FB7A4-10D1-469D-B08C-D2298CFD109D}" type="datetime8">
              <a:rPr lang="fa-IR"/>
              <a:pPr>
                <a:defRPr/>
              </a:pPr>
              <a:t>ژانويه 15، 16</a:t>
            </a:fld>
            <a:endParaRPr lang="fa-IR"/>
          </a:p>
        </p:txBody>
      </p:sp>
      <p:sp>
        <p:nvSpPr>
          <p:cNvPr id="18" name="Footer Placeholder 17"/>
          <p:cNvSpPr>
            <a:spLocks noGrp="1"/>
          </p:cNvSpPr>
          <p:nvPr>
            <p:ph type="ftr" sz="quarter" idx="3"/>
          </p:nvPr>
        </p:nvSpPr>
        <p:spPr>
          <a:xfrm>
            <a:off x="6062663" y="6111875"/>
            <a:ext cx="2286000" cy="365125"/>
          </a:xfrm>
          <a:prstGeom prst="rect">
            <a:avLst/>
          </a:prstGeom>
        </p:spPr>
        <p:txBody>
          <a:bodyPr vert="horz" anchor="b"/>
          <a:lstStyle>
            <a:lvl1pPr algn="l" rtl="1" eaLnBrk="1" latinLnBrk="0" hangingPunct="1">
              <a:defRPr kumimoji="0" sz="1000">
                <a:solidFill>
                  <a:schemeClr val="bg2">
                    <a:shade val="50000"/>
                  </a:schemeClr>
                </a:solidFill>
                <a:latin typeface="Arial" charset="0"/>
                <a:cs typeface="Arial" charset="0"/>
              </a:defRPr>
            </a:lvl1pPr>
            <a:extLst/>
          </a:lstStyle>
          <a:p>
            <a:pPr>
              <a:defRPr/>
            </a:pPr>
            <a:r>
              <a:rPr lang="en-US"/>
              <a:t>4/10/1390</a:t>
            </a:r>
            <a:endParaRPr lang="fa-IR"/>
          </a:p>
        </p:txBody>
      </p:sp>
      <p:sp>
        <p:nvSpPr>
          <p:cNvPr id="5" name="Slide Number Placeholder 4"/>
          <p:cNvSpPr>
            <a:spLocks noGrp="1"/>
          </p:cNvSpPr>
          <p:nvPr>
            <p:ph type="sldNum" sz="quarter" idx="4"/>
          </p:nvPr>
        </p:nvSpPr>
        <p:spPr>
          <a:xfrm>
            <a:off x="8348663" y="6111875"/>
            <a:ext cx="457200" cy="365125"/>
          </a:xfrm>
          <a:prstGeom prst="rect">
            <a:avLst/>
          </a:prstGeom>
        </p:spPr>
        <p:txBody>
          <a:bodyPr vert="horz" wrap="square" lIns="91440" tIns="45720" rIns="91440" bIns="45720" numCol="1" anchor="b" anchorCtr="0" compatLnSpc="1">
            <a:prstTxWarp prst="textNoShape">
              <a:avLst/>
            </a:prstTxWarp>
          </a:bodyPr>
          <a:lstStyle>
            <a:lvl1pPr algn="r" rtl="1" eaLnBrk="1" hangingPunct="1">
              <a:defRPr sz="1000" smtClean="0">
                <a:solidFill>
                  <a:srgbClr val="A7A399"/>
                </a:solidFill>
              </a:defRPr>
            </a:lvl1pPr>
          </a:lstStyle>
          <a:p>
            <a:pPr>
              <a:defRPr/>
            </a:pPr>
            <a:fld id="{19EF8591-5631-47FB-831A-122BCA05AB93}" type="slidenum">
              <a:rPr lang="fa-IR"/>
              <a:pPr>
                <a:defRPr/>
              </a:pPr>
              <a:t>‹#›</a:t>
            </a:fld>
            <a:endParaRPr lang="fa-IR"/>
          </a:p>
        </p:txBody>
      </p:sp>
    </p:spTree>
  </p:cSld>
  <p:clrMap bg1="lt1" tx1="dk1" bg2="lt2" tx2="dk2" accent1="accent1" accent2="accent2" accent3="accent3" accent4="accent4" accent5="accent5" accent6="accent6" hlink="hlink" folHlink="folHlink"/>
  <p:sldLayoutIdLst>
    <p:sldLayoutId id="2147484005" r:id="rId1"/>
    <p:sldLayoutId id="2147483998" r:id="rId2"/>
    <p:sldLayoutId id="2147484006" r:id="rId3"/>
    <p:sldLayoutId id="2147483999" r:id="rId4"/>
    <p:sldLayoutId id="2147484000" r:id="rId5"/>
    <p:sldLayoutId id="2147484001" r:id="rId6"/>
    <p:sldLayoutId id="2147484007" r:id="rId7"/>
    <p:sldLayoutId id="2147484002" r:id="rId8"/>
    <p:sldLayoutId id="2147484008" r:id="rId9"/>
    <p:sldLayoutId id="2147484003" r:id="rId10"/>
    <p:sldLayoutId id="2147484004" r:id="rId11"/>
  </p:sldLayoutIdLst>
  <p:hf hdr="0" ftr="0" dt="0"/>
  <p:txStyles>
    <p:title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cs typeface="Tahoma" pitchFamily="34" charset="0"/>
        </a:defRPr>
      </a:lvl2pPr>
      <a:lvl3pPr algn="l" rtl="0" eaLnBrk="0" fontAlgn="base" hangingPunct="0">
        <a:spcBef>
          <a:spcPct val="0"/>
        </a:spcBef>
        <a:spcAft>
          <a:spcPct val="0"/>
        </a:spcAft>
        <a:defRPr sz="3600" b="1">
          <a:solidFill>
            <a:srgbClr val="FF8D3E"/>
          </a:solidFill>
          <a:latin typeface="Verdana" pitchFamily="34" charset="0"/>
          <a:cs typeface="Tahoma" pitchFamily="34" charset="0"/>
        </a:defRPr>
      </a:lvl3pPr>
      <a:lvl4pPr algn="l" rtl="0" eaLnBrk="0" fontAlgn="base" hangingPunct="0">
        <a:spcBef>
          <a:spcPct val="0"/>
        </a:spcBef>
        <a:spcAft>
          <a:spcPct val="0"/>
        </a:spcAft>
        <a:defRPr sz="3600" b="1">
          <a:solidFill>
            <a:srgbClr val="FF8D3E"/>
          </a:solidFill>
          <a:latin typeface="Verdana" pitchFamily="34" charset="0"/>
          <a:cs typeface="Tahoma" pitchFamily="34" charset="0"/>
        </a:defRPr>
      </a:lvl4pPr>
      <a:lvl5pPr algn="l" rtl="0" eaLnBrk="0" fontAlgn="base" hangingPunct="0">
        <a:spcBef>
          <a:spcPct val="0"/>
        </a:spcBef>
        <a:spcAft>
          <a:spcPct val="0"/>
        </a:spcAft>
        <a:defRPr sz="3600" b="1">
          <a:solidFill>
            <a:srgbClr val="FF8D3E"/>
          </a:solidFill>
          <a:latin typeface="Verdana" pitchFamily="34" charset="0"/>
          <a:cs typeface="Tahoma" pitchFamily="34" charset="0"/>
        </a:defRPr>
      </a:lvl5pPr>
      <a:lvl6pPr marL="457200" algn="l" rtl="0" fontAlgn="base">
        <a:spcBef>
          <a:spcPct val="0"/>
        </a:spcBef>
        <a:spcAft>
          <a:spcPct val="0"/>
        </a:spcAft>
        <a:defRPr sz="3600" b="1">
          <a:solidFill>
            <a:srgbClr val="FF8D3E"/>
          </a:solidFill>
          <a:latin typeface="Verdana" pitchFamily="34" charset="0"/>
          <a:cs typeface="Tahoma" pitchFamily="34" charset="0"/>
        </a:defRPr>
      </a:lvl6pPr>
      <a:lvl7pPr marL="914400" algn="l" rtl="0" fontAlgn="base">
        <a:spcBef>
          <a:spcPct val="0"/>
        </a:spcBef>
        <a:spcAft>
          <a:spcPct val="0"/>
        </a:spcAft>
        <a:defRPr sz="3600" b="1">
          <a:solidFill>
            <a:srgbClr val="FF8D3E"/>
          </a:solidFill>
          <a:latin typeface="Verdana" pitchFamily="34" charset="0"/>
          <a:cs typeface="Tahoma" pitchFamily="34" charset="0"/>
        </a:defRPr>
      </a:lvl7pPr>
      <a:lvl8pPr marL="1371600" algn="l" rtl="0" fontAlgn="base">
        <a:spcBef>
          <a:spcPct val="0"/>
        </a:spcBef>
        <a:spcAft>
          <a:spcPct val="0"/>
        </a:spcAft>
        <a:defRPr sz="3600" b="1">
          <a:solidFill>
            <a:srgbClr val="FF8D3E"/>
          </a:solidFill>
          <a:latin typeface="Verdana" pitchFamily="34" charset="0"/>
          <a:cs typeface="Tahoma" pitchFamily="34" charset="0"/>
        </a:defRPr>
      </a:lvl8pPr>
      <a:lvl9pPr marL="1828800" algn="l" rtl="0" fontAlgn="base">
        <a:spcBef>
          <a:spcPct val="0"/>
        </a:spcBef>
        <a:spcAft>
          <a:spcPct val="0"/>
        </a:spcAft>
        <a:defRPr sz="3600" b="1">
          <a:solidFill>
            <a:srgbClr val="FF8D3E"/>
          </a:solidFill>
          <a:latin typeface="Verdana" pitchFamily="34" charset="0"/>
          <a:cs typeface="Tahoma" pitchFamily="34" charset="0"/>
        </a:defRPr>
      </a:lvl9pPr>
      <a:extLst/>
    </p:titleStyle>
    <p:bodyStyle>
      <a:lvl1pPr marL="265113" indent="-265113" algn="l" rtl="0" eaLnBrk="0" fontAlgn="base" hangingPunct="0">
        <a:spcBef>
          <a:spcPts val="250"/>
        </a:spcBef>
        <a:spcAft>
          <a:spcPct val="0"/>
        </a:spcAft>
        <a:buClr>
          <a:schemeClr val="accent1"/>
        </a:buClr>
        <a:buSzPct val="80000"/>
        <a:buFont typeface="Wingdings 2" panose="05020102010507070707" pitchFamily="18" charset="2"/>
        <a:buChar char=""/>
        <a:defRPr sz="2800" kern="1200">
          <a:solidFill>
            <a:schemeClr val="tx1"/>
          </a:solidFill>
          <a:latin typeface="+mn-lt"/>
          <a:ea typeface="+mn-ea"/>
          <a:cs typeface="+mn-cs"/>
        </a:defRPr>
      </a:lvl1pPr>
      <a:lvl2pPr marL="547688" indent="-200025" algn="l" rtl="0" eaLnBrk="0" fontAlgn="base" hangingPunct="0">
        <a:spcBef>
          <a:spcPts val="250"/>
        </a:spcBef>
        <a:spcAft>
          <a:spcPct val="0"/>
        </a:spcAft>
        <a:buClr>
          <a:schemeClr val="accent1"/>
        </a:buClr>
        <a:buSzPct val="100000"/>
        <a:buFont typeface="Verdana" panose="020B0604030504040204" pitchFamily="34" charset="0"/>
        <a:buChar char="◦"/>
        <a:defRPr sz="2400" kern="1200">
          <a:solidFill>
            <a:schemeClr val="tx1"/>
          </a:solidFill>
          <a:latin typeface="+mn-lt"/>
          <a:ea typeface="+mn-ea"/>
          <a:cs typeface="+mn-cs"/>
        </a:defRPr>
      </a:lvl2pPr>
      <a:lvl3pPr marL="785813" indent="-182563" algn="l" rtl="0" eaLnBrk="0" fontAlgn="base" hangingPunct="0">
        <a:spcBef>
          <a:spcPts val="250"/>
        </a:spcBef>
        <a:spcAft>
          <a:spcPct val="0"/>
        </a:spcAft>
        <a:buClr>
          <a:srgbClr val="ED3742"/>
        </a:buClr>
        <a:buSzPct val="100000"/>
        <a:buFont typeface="Wingdings 2" panose="05020102010507070707" pitchFamily="18" charset="2"/>
        <a:buChar char=""/>
        <a:defRPr sz="2200" kern="1200">
          <a:solidFill>
            <a:schemeClr val="tx1"/>
          </a:solidFill>
          <a:latin typeface="+mn-lt"/>
          <a:ea typeface="+mn-ea"/>
          <a:cs typeface="+mn-cs"/>
        </a:defRPr>
      </a:lvl3pPr>
      <a:lvl4pPr marL="1023938" indent="-182563" algn="l" rtl="0" eaLnBrk="0" fontAlgn="base" hangingPunct="0">
        <a:spcBef>
          <a:spcPts val="225"/>
        </a:spcBef>
        <a:spcAft>
          <a:spcPct val="0"/>
        </a:spcAft>
        <a:buClr>
          <a:srgbClr val="ED3742"/>
        </a:buClr>
        <a:buSzPct val="112000"/>
        <a:buFont typeface="Verdana" panose="020B0604030504040204" pitchFamily="34" charset="0"/>
        <a:buChar char="◦"/>
        <a:defRPr sz="1900" kern="1200">
          <a:solidFill>
            <a:schemeClr val="tx1"/>
          </a:solidFill>
          <a:latin typeface="+mn-lt"/>
          <a:ea typeface="+mn-ea"/>
          <a:cs typeface="+mn-cs"/>
        </a:defRPr>
      </a:lvl4pPr>
      <a:lvl5pPr marL="1279525" indent="-182563" algn="l" rtl="0" eaLnBrk="0" fontAlgn="base" hangingPunct="0">
        <a:spcBef>
          <a:spcPts val="250"/>
        </a:spcBef>
        <a:spcAft>
          <a:spcPct val="0"/>
        </a:spcAft>
        <a:buClr>
          <a:srgbClr val="4A85BF"/>
        </a:buClr>
        <a:buSzPct val="100000"/>
        <a:buFont typeface="Wingdings 2" panose="05020102010507070707" pitchFamily="18" charset="2"/>
        <a:buChar char=""/>
        <a:defRPr sz="20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en.wikipedia.org/wiki/File:Moondust-carnation.JPG"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2"/>
          <p:cNvSpPr txBox="1">
            <a:spLocks noChangeArrowheads="1"/>
          </p:cNvSpPr>
          <p:nvPr/>
        </p:nvSpPr>
        <p:spPr bwMode="auto">
          <a:xfrm>
            <a:off x="2500313" y="1071563"/>
            <a:ext cx="6256337" cy="466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just" rtl="1" eaLnBrk="1" hangingPunct="1">
              <a:lnSpc>
                <a:spcPct val="150000"/>
              </a:lnSpc>
              <a:spcBef>
                <a:spcPct val="0"/>
              </a:spcBef>
              <a:buClrTx/>
              <a:buSzTx/>
              <a:buFontTx/>
              <a:buNone/>
            </a:pPr>
            <a:endParaRPr lang="fa-IR" sz="1800" dirty="0">
              <a:latin typeface="Calibri" panose="020F0502020204030204" pitchFamily="34" charset="0"/>
              <a:cs typeface="Arial" panose="020B0604020202020204" pitchFamily="34" charset="0"/>
            </a:endParaRPr>
          </a:p>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ميخك </a:t>
            </a:r>
            <a:r>
              <a:rPr lang="en-US" sz="1800" i="1" dirty="0">
                <a:latin typeface="Calibri" panose="020F0502020204030204" pitchFamily="34" charset="0"/>
                <a:cs typeface="Arial" panose="020B0604020202020204" pitchFamily="34" charset="0"/>
              </a:rPr>
              <a:t>Dianthus </a:t>
            </a:r>
            <a:r>
              <a:rPr lang="en-US" sz="1800" i="1" dirty="0" err="1">
                <a:latin typeface="Calibri" panose="020F0502020204030204" pitchFamily="34" charset="0"/>
                <a:cs typeface="Arial" panose="020B0604020202020204" pitchFamily="34" charset="0"/>
              </a:rPr>
              <a:t>caryophyllus</a:t>
            </a:r>
            <a:r>
              <a:rPr lang="en-US" sz="1800" dirty="0">
                <a:latin typeface="Calibri" panose="020F0502020204030204" pitchFamily="34" charset="0"/>
                <a:cs typeface="Arial" panose="020B0604020202020204" pitchFamily="34" charset="0"/>
              </a:rPr>
              <a:t> </a:t>
            </a:r>
            <a:r>
              <a:rPr lang="fa-IR" sz="1800" dirty="0">
                <a:latin typeface="Calibri" panose="020F0502020204030204" pitchFamily="34" charset="0"/>
                <a:cs typeface="Arial" panose="020B0604020202020204" pitchFamily="34" charset="0"/>
              </a:rPr>
              <a:t> گياهي دو لپه و يكي از مهمترين گياهان زينتي دنياست كه هم به جهت زيبايي وگوناگوني رنگ وهم از نظر اقتصادي از اهميت ويژه اي برخوردار است</a:t>
            </a:r>
            <a:r>
              <a:rPr lang="en-US" sz="1800" dirty="0">
                <a:latin typeface="Calibri" panose="020F0502020204030204" pitchFamily="34" charset="0"/>
                <a:cs typeface="Arial" panose="020B0604020202020204" pitchFamily="34" charset="0"/>
              </a:rPr>
              <a:t>.</a:t>
            </a:r>
            <a:endParaRPr lang="fa-IR" sz="1800" dirty="0">
              <a:latin typeface="Calibri" panose="020F0502020204030204" pitchFamily="34" charset="0"/>
              <a:cs typeface="Arial" panose="020B0604020202020204" pitchFamily="34" charset="0"/>
            </a:endParaRPr>
          </a:p>
          <a:p>
            <a:pPr algn="just" rtl="1" eaLnBrk="1" hangingPunct="1">
              <a:lnSpc>
                <a:spcPct val="150000"/>
              </a:lnSpc>
              <a:spcBef>
                <a:spcPct val="0"/>
              </a:spcBef>
              <a:buClrTx/>
              <a:buSzTx/>
              <a:buFontTx/>
              <a:buNone/>
            </a:pPr>
            <a:endParaRPr lang="fa-IR" sz="1800" dirty="0">
              <a:latin typeface="Calibri" panose="020F0502020204030204" pitchFamily="34" charset="0"/>
              <a:cs typeface="Arial" panose="020B0604020202020204" pitchFamily="34" charset="0"/>
            </a:endParaRPr>
          </a:p>
          <a:p>
            <a:pPr algn="just" rtl="1" eaLnBrk="1" hangingPunct="1">
              <a:lnSpc>
                <a:spcPct val="150000"/>
              </a:lnSpc>
              <a:spcBef>
                <a:spcPct val="0"/>
              </a:spcBef>
              <a:buClrTx/>
              <a:buSzTx/>
              <a:buFontTx/>
              <a:buNone/>
            </a:pPr>
            <a:endParaRPr lang="fa-IR" sz="1800" dirty="0">
              <a:latin typeface="Calibri" panose="020F0502020204030204" pitchFamily="34" charset="0"/>
              <a:cs typeface="Arial" panose="020B0604020202020204" pitchFamily="34" charset="0"/>
            </a:endParaRPr>
          </a:p>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محدوديت هاي موجود در روش هاي به نژادي و سنتي (تلاقي و گزينش) به ويژه انتقال خصوصيات ژنتيكي از ديگر موجودات به گياهان و داشتن ويژگي هاي هتروزيگوتي بالا در گياه ميخك باعث شده است كه كاربرد فنون جديد سلولي مولكولي (انتقال ژن  و انتخاب سلول) جهت اصلاح خصوصيات اقتصادي اين گياه ضرورت پيدا مي كند. </a:t>
            </a:r>
          </a:p>
        </p:txBody>
      </p:sp>
      <p:sp>
        <p:nvSpPr>
          <p:cNvPr id="8195"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spcBef>
                <a:spcPct val="0"/>
              </a:spcBef>
              <a:buClrTx/>
              <a:buSzTx/>
              <a:buFontTx/>
              <a:buNone/>
            </a:pPr>
            <a:fld id="{BAE3AB70-AB54-477A-9E14-6BE4EC6FA2E8}" type="slidenum">
              <a:rPr lang="fa-IR" sz="1000">
                <a:solidFill>
                  <a:srgbClr val="A7A399"/>
                </a:solidFill>
                <a:latin typeface="Arial" panose="020B0604020202020204" pitchFamily="34" charset="0"/>
                <a:cs typeface="Arial" panose="020B0604020202020204" pitchFamily="34" charset="0"/>
              </a:rPr>
              <a:pPr>
                <a:spcBef>
                  <a:spcPct val="0"/>
                </a:spcBef>
                <a:buClrTx/>
                <a:buSzTx/>
                <a:buFontTx/>
                <a:buNone/>
              </a:pPr>
              <a:t>1</a:t>
            </a:fld>
            <a:endParaRPr lang="fa-IR" sz="1000">
              <a:solidFill>
                <a:srgbClr val="A7A399"/>
              </a:solidFill>
              <a:latin typeface="Arial" panose="020B0604020202020204" pitchFamily="34" charset="0"/>
              <a:cs typeface="Arial" panose="020B0604020202020204" pitchFamily="34" charset="0"/>
            </a:endParaRPr>
          </a:p>
        </p:txBody>
      </p:sp>
      <p:sp>
        <p:nvSpPr>
          <p:cNvPr id="2" name="TextBox 1"/>
          <p:cNvSpPr txBox="1"/>
          <p:nvPr/>
        </p:nvSpPr>
        <p:spPr>
          <a:xfrm>
            <a:off x="323528" y="6284873"/>
            <a:ext cx="1061509" cy="261610"/>
          </a:xfrm>
          <a:prstGeom prst="rect">
            <a:avLst/>
          </a:prstGeom>
          <a:noFill/>
        </p:spPr>
        <p:txBody>
          <a:bodyPr wrap="none" rtlCol="1">
            <a:spAutoFit/>
          </a:bodyPr>
          <a:lstStyle/>
          <a:p>
            <a:r>
              <a:rPr lang="en-US" sz="1100" dirty="0" smtClean="0"/>
              <a:t>Golsaran.com</a:t>
            </a:r>
            <a:endParaRPr lang="fa-IR" sz="11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1"/>
          <p:cNvSpPr txBox="1">
            <a:spLocks noChangeArrowheads="1"/>
          </p:cNvSpPr>
          <p:nvPr/>
        </p:nvSpPr>
        <p:spPr bwMode="auto">
          <a:xfrm>
            <a:off x="4343400" y="304800"/>
            <a:ext cx="4578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r" rtl="1" eaLnBrk="1" hangingPunct="1">
              <a:spcBef>
                <a:spcPct val="0"/>
              </a:spcBef>
              <a:buClrTx/>
              <a:buSzTx/>
              <a:buFontTx/>
              <a:buNone/>
            </a:pPr>
            <a:r>
              <a:rPr lang="fa-IR" sz="3200" dirty="0">
                <a:latin typeface="Calibri" panose="020F0502020204030204" pitchFamily="34" charset="0"/>
                <a:cs typeface="Arial" panose="020B0604020202020204" pitchFamily="34" charset="0"/>
              </a:rPr>
              <a:t>روش های اصلاحی در میخک : </a:t>
            </a:r>
            <a:endParaRPr lang="en-US" sz="3200" dirty="0">
              <a:latin typeface="Calibri" panose="020F0502020204030204" pitchFamily="34" charset="0"/>
              <a:cs typeface="Arial" panose="020B0604020202020204" pitchFamily="34" charset="0"/>
            </a:endParaRPr>
          </a:p>
        </p:txBody>
      </p:sp>
      <p:sp>
        <p:nvSpPr>
          <p:cNvPr id="9219" name="TextBox 2"/>
          <p:cNvSpPr txBox="1">
            <a:spLocks noChangeArrowheads="1"/>
          </p:cNvSpPr>
          <p:nvPr/>
        </p:nvSpPr>
        <p:spPr bwMode="auto">
          <a:xfrm>
            <a:off x="5867400" y="1371600"/>
            <a:ext cx="2960688"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r" rtl="1" eaLnBrk="1" hangingPunct="1">
              <a:spcBef>
                <a:spcPct val="0"/>
              </a:spcBef>
              <a:buClrTx/>
              <a:buSzTx/>
              <a:buFont typeface="Arial" panose="020B0604020202020204" pitchFamily="34" charset="0"/>
              <a:buChar char="•"/>
            </a:pPr>
            <a:r>
              <a:rPr lang="fa-IR" sz="3200" dirty="0">
                <a:latin typeface="Calibri" panose="020F0502020204030204" pitchFamily="34" charset="0"/>
                <a:cs typeface="Arial" panose="020B0604020202020204" pitchFamily="34" charset="0"/>
              </a:rPr>
              <a:t>تنوعات سوماکلونی </a:t>
            </a:r>
          </a:p>
          <a:p>
            <a:pPr algn="r" rtl="1" eaLnBrk="1" hangingPunct="1">
              <a:spcBef>
                <a:spcPct val="0"/>
              </a:spcBef>
              <a:buClrTx/>
              <a:buSzTx/>
              <a:buFont typeface="Arial" panose="020B0604020202020204" pitchFamily="34" charset="0"/>
              <a:buChar char="•"/>
            </a:pPr>
            <a:endParaRPr lang="fa-IR" sz="3200" dirty="0">
              <a:latin typeface="Calibri" panose="020F0502020204030204" pitchFamily="34" charset="0"/>
              <a:cs typeface="Arial" panose="020B0604020202020204" pitchFamily="34" charset="0"/>
            </a:endParaRPr>
          </a:p>
          <a:p>
            <a:pPr algn="r" rtl="1" eaLnBrk="1" hangingPunct="1">
              <a:spcBef>
                <a:spcPct val="0"/>
              </a:spcBef>
              <a:buClrTx/>
              <a:buSzTx/>
              <a:buFont typeface="Arial" panose="020B0604020202020204" pitchFamily="34" charset="0"/>
              <a:buChar char="•"/>
            </a:pPr>
            <a:r>
              <a:rPr lang="fa-IR" sz="3200" dirty="0">
                <a:latin typeface="Calibri" panose="020F0502020204030204" pitchFamily="34" charset="0"/>
                <a:cs typeface="Arial" panose="020B0604020202020204" pitchFamily="34" charset="0"/>
              </a:rPr>
              <a:t>جهش زایی</a:t>
            </a:r>
          </a:p>
          <a:p>
            <a:pPr marL="457200" indent="-457200" algn="r" rtl="1" eaLnBrk="1" hangingPunct="1">
              <a:spcBef>
                <a:spcPct val="0"/>
              </a:spcBef>
              <a:buClrTx/>
              <a:buSzTx/>
            </a:pPr>
            <a:endParaRPr lang="fa-IR" sz="3200" dirty="0">
              <a:latin typeface="Calibri" panose="020F0502020204030204" pitchFamily="34" charset="0"/>
              <a:cs typeface="Arial" panose="020B0604020202020204" pitchFamily="34" charset="0"/>
            </a:endParaRPr>
          </a:p>
          <a:p>
            <a:pPr algn="r" rtl="1" eaLnBrk="1" hangingPunct="1">
              <a:spcBef>
                <a:spcPct val="0"/>
              </a:spcBef>
              <a:buClrTx/>
              <a:buSzTx/>
              <a:buFont typeface="Arial" panose="020B0604020202020204" pitchFamily="34" charset="0"/>
              <a:buChar char="•"/>
            </a:pPr>
            <a:r>
              <a:rPr lang="fa-IR" sz="3200" dirty="0">
                <a:latin typeface="Calibri" panose="020F0502020204030204" pitchFamily="34" charset="0"/>
                <a:cs typeface="Arial" panose="020B0604020202020204" pitchFamily="34" charset="0"/>
              </a:rPr>
              <a:t>هاپلوئیداسیون </a:t>
            </a:r>
          </a:p>
          <a:p>
            <a:pPr marL="457200" indent="-457200" algn="r" rtl="1" eaLnBrk="1" hangingPunct="1">
              <a:spcBef>
                <a:spcPct val="0"/>
              </a:spcBef>
              <a:buClrTx/>
              <a:buSzTx/>
            </a:pPr>
            <a:endParaRPr lang="fa-IR" sz="3200" dirty="0">
              <a:latin typeface="Calibri" panose="020F0502020204030204" pitchFamily="34" charset="0"/>
              <a:cs typeface="Arial" panose="020B0604020202020204" pitchFamily="34" charset="0"/>
            </a:endParaRPr>
          </a:p>
          <a:p>
            <a:pPr algn="r" rtl="1" eaLnBrk="1" hangingPunct="1">
              <a:spcBef>
                <a:spcPct val="0"/>
              </a:spcBef>
              <a:buClrTx/>
              <a:buSzTx/>
              <a:buFont typeface="Arial" panose="020B0604020202020204" pitchFamily="34" charset="0"/>
              <a:buChar char="•"/>
            </a:pPr>
            <a:r>
              <a:rPr lang="fa-IR" sz="3200" dirty="0">
                <a:latin typeface="Calibri" panose="020F0502020204030204" pitchFamily="34" charset="0"/>
                <a:cs typeface="Arial" panose="020B0604020202020204" pitchFamily="34" charset="0"/>
              </a:rPr>
              <a:t>مهندسی ژنتیک </a:t>
            </a:r>
          </a:p>
          <a:p>
            <a:pPr algn="r" rtl="1" eaLnBrk="1" hangingPunct="1">
              <a:spcBef>
                <a:spcPct val="0"/>
              </a:spcBef>
              <a:buClrTx/>
              <a:buSzTx/>
              <a:buFont typeface="Arial" panose="020B0604020202020204" pitchFamily="34" charset="0"/>
              <a:buChar char="•"/>
            </a:pPr>
            <a:endParaRPr lang="fa-IR" sz="3200" dirty="0">
              <a:latin typeface="Calibri" panose="020F0502020204030204" pitchFamily="34" charset="0"/>
              <a:cs typeface="Arial" panose="020B0604020202020204" pitchFamily="34" charset="0"/>
            </a:endParaRPr>
          </a:p>
          <a:p>
            <a:pPr algn="r" rtl="1" eaLnBrk="1" hangingPunct="1">
              <a:spcBef>
                <a:spcPct val="0"/>
              </a:spcBef>
              <a:buClrTx/>
              <a:buSzTx/>
              <a:buFont typeface="Arial" panose="020B0604020202020204" pitchFamily="34" charset="0"/>
              <a:buChar char="•"/>
            </a:pPr>
            <a:r>
              <a:rPr lang="fa-IR" sz="3200" dirty="0">
                <a:latin typeface="Calibri" panose="020F0502020204030204" pitchFamily="34" charset="0"/>
                <a:cs typeface="Arial" panose="020B0604020202020204" pitchFamily="34" charset="0"/>
              </a:rPr>
              <a:t>كشت بافت</a:t>
            </a:r>
          </a:p>
        </p:txBody>
      </p:sp>
      <p:pic>
        <p:nvPicPr>
          <p:cNvPr id="4" name="Picture 2" descr="F:\New Folder (6)\%DA%AF%D9%84%20%D9%85%D9%8A%D8%AE%D9%83.jpg"/>
          <p:cNvPicPr>
            <a:picLocks noChangeAspect="1" noChangeArrowheads="1"/>
          </p:cNvPicPr>
          <p:nvPr/>
        </p:nvPicPr>
        <p:blipFill>
          <a:blip r:embed="rId2"/>
          <a:srcRect/>
          <a:stretch>
            <a:fillRect/>
          </a:stretch>
        </p:blipFill>
        <p:spPr bwMode="auto">
          <a:xfrm>
            <a:off x="0" y="2857496"/>
            <a:ext cx="4357686" cy="4000504"/>
          </a:xfrm>
          <a:prstGeom prst="ellipse">
            <a:avLst/>
          </a:prstGeom>
          <a:ln>
            <a:noFill/>
          </a:ln>
          <a:effectLst>
            <a:softEdge rad="112500"/>
          </a:effectLst>
        </p:spPr>
      </p:pic>
      <p:sp>
        <p:nvSpPr>
          <p:cNvPr id="9221"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spcBef>
                <a:spcPct val="0"/>
              </a:spcBef>
              <a:buClrTx/>
              <a:buSzTx/>
              <a:buFontTx/>
              <a:buNone/>
            </a:pPr>
            <a:fld id="{104FB1D1-E5A0-4DB2-978B-A70B85C4AB5E}" type="slidenum">
              <a:rPr lang="fa-IR" sz="1000">
                <a:solidFill>
                  <a:srgbClr val="A7A399"/>
                </a:solidFill>
                <a:latin typeface="Arial" panose="020B0604020202020204" pitchFamily="34" charset="0"/>
                <a:cs typeface="Arial" panose="020B0604020202020204" pitchFamily="34" charset="0"/>
              </a:rPr>
              <a:pPr>
                <a:spcBef>
                  <a:spcPct val="0"/>
                </a:spcBef>
                <a:buClrTx/>
                <a:buSzTx/>
                <a:buFontTx/>
                <a:buNone/>
              </a:pPr>
              <a:t>2</a:t>
            </a:fld>
            <a:endParaRPr lang="fa-IR" sz="1000">
              <a:solidFill>
                <a:srgbClr val="A7A399"/>
              </a:solidFill>
              <a:latin typeface="Arial" panose="020B0604020202020204" pitchFamily="34" charset="0"/>
              <a:cs typeface="Arial" panose="020B0604020202020204" pitchFamily="34" charset="0"/>
            </a:endParaRPr>
          </a:p>
        </p:txBody>
      </p:sp>
      <p:sp>
        <p:nvSpPr>
          <p:cNvPr id="6" name="TextBox 5"/>
          <p:cNvSpPr txBox="1"/>
          <p:nvPr/>
        </p:nvSpPr>
        <p:spPr>
          <a:xfrm>
            <a:off x="323528" y="6284873"/>
            <a:ext cx="1061509" cy="261610"/>
          </a:xfrm>
          <a:prstGeom prst="rect">
            <a:avLst/>
          </a:prstGeom>
          <a:noFill/>
        </p:spPr>
        <p:txBody>
          <a:bodyPr wrap="none" rtlCol="1">
            <a:spAutoFit/>
          </a:bodyPr>
          <a:lstStyle/>
          <a:p>
            <a:r>
              <a:rPr lang="en-US" sz="1100" dirty="0" smtClean="0"/>
              <a:t>Golsaran.com</a:t>
            </a:r>
            <a:endParaRPr lang="fa-IR" sz="11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ChangeArrowheads="1"/>
          </p:cNvSpPr>
          <p:nvPr/>
        </p:nvSpPr>
        <p:spPr bwMode="auto">
          <a:xfrm>
            <a:off x="357188" y="285750"/>
            <a:ext cx="8358187"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r" rtl="1" eaLnBrk="1" hangingPunct="1">
              <a:spcBef>
                <a:spcPct val="0"/>
              </a:spcBef>
              <a:buClrTx/>
              <a:buSzTx/>
              <a:buFontTx/>
              <a:buNone/>
            </a:pPr>
            <a:r>
              <a:rPr lang="fa-IR" sz="2000" dirty="0">
                <a:latin typeface="Calibri" panose="020F0502020204030204" pitchFamily="34" charset="0"/>
                <a:cs typeface="Arial" panose="020B0604020202020204" pitchFamily="34" charset="0"/>
              </a:rPr>
              <a:t>تنوعات سوماكلوني و جهش هاي القايي : </a:t>
            </a:r>
          </a:p>
          <a:p>
            <a:pPr algn="r" rtl="1" eaLnBrk="1" hangingPunct="1">
              <a:spcBef>
                <a:spcPct val="0"/>
              </a:spcBef>
              <a:buClrTx/>
              <a:buSzTx/>
              <a:buFontTx/>
              <a:buNone/>
            </a:pPr>
            <a:endParaRPr lang="fa-IR" sz="1800" dirty="0">
              <a:latin typeface="Calibri" panose="020F0502020204030204" pitchFamily="34" charset="0"/>
              <a:cs typeface="Arial" panose="020B0604020202020204" pitchFamily="34" charset="0"/>
            </a:endParaRPr>
          </a:p>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تغييرات ‍ژنتيكي از جمله تغيير در توالي </a:t>
            </a:r>
            <a:r>
              <a:rPr lang="en-US" sz="1800" dirty="0">
                <a:latin typeface="Calibri" panose="020F0502020204030204" pitchFamily="34" charset="0"/>
                <a:cs typeface="Arial" panose="020B0604020202020204" pitchFamily="34" charset="0"/>
              </a:rPr>
              <a:t>DNA</a:t>
            </a:r>
            <a:r>
              <a:rPr lang="fa-IR" sz="1800" dirty="0">
                <a:latin typeface="Calibri" panose="020F0502020204030204" pitchFamily="34" charset="0"/>
                <a:cs typeface="Arial" panose="020B0604020202020204" pitchFamily="34" charset="0"/>
              </a:rPr>
              <a:t> (مانند </a:t>
            </a:r>
            <a:r>
              <a:rPr lang="fa-IR" sz="1800" dirty="0">
                <a:latin typeface="Arial" panose="020B0604020202020204" pitchFamily="34" charset="0"/>
                <a:cs typeface="Arial" panose="020B0604020202020204" pitchFamily="34" charset="0"/>
              </a:rPr>
              <a:t>جهش هاي</a:t>
            </a:r>
            <a:r>
              <a:rPr lang="fa-IR" sz="1800" dirty="0">
                <a:latin typeface="Calibri" panose="020F0502020204030204" pitchFamily="34" charset="0"/>
                <a:cs typeface="Arial" panose="020B0604020202020204" pitchFamily="34" charset="0"/>
              </a:rPr>
              <a:t> نقطه اي) تغيير در ساختار كروموزوم ها </a:t>
            </a:r>
          </a:p>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(مانند جابجايي) و تغيير در تعداد كروموزوم ها (پلي پلوئيدي و آنو پلوئيدي) مي توانند تنوعات سوماكلوني </a:t>
            </a:r>
          </a:p>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را ايجاد نمايند. </a:t>
            </a:r>
          </a:p>
        </p:txBody>
      </p:sp>
      <p:sp>
        <p:nvSpPr>
          <p:cNvPr id="10243" name="Rectangle 4"/>
          <p:cNvSpPr>
            <a:spLocks noChangeArrowheads="1"/>
          </p:cNvSpPr>
          <p:nvPr/>
        </p:nvSpPr>
        <p:spPr bwMode="auto">
          <a:xfrm>
            <a:off x="214313" y="2357438"/>
            <a:ext cx="8643937"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از آنجا كه جهش هاي خودبخودي به ندرت اتفاق مي افتد، توليد جهش ياخته هاي القايي راه مناسبي براي </a:t>
            </a:r>
          </a:p>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ايجاد تنوع در گياهان محسوب مي شوند. </a:t>
            </a:r>
          </a:p>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 </a:t>
            </a:r>
          </a:p>
        </p:txBody>
      </p:sp>
      <p:sp>
        <p:nvSpPr>
          <p:cNvPr id="10244"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spcBef>
                <a:spcPct val="0"/>
              </a:spcBef>
              <a:buClrTx/>
              <a:buSzTx/>
              <a:buFontTx/>
              <a:buNone/>
            </a:pPr>
            <a:fld id="{7F95A3A9-C288-407E-A9D6-032F0302F78D}" type="slidenum">
              <a:rPr lang="fa-IR" sz="1000">
                <a:solidFill>
                  <a:srgbClr val="A7A399"/>
                </a:solidFill>
                <a:latin typeface="Arial" panose="020B0604020202020204" pitchFamily="34" charset="0"/>
                <a:cs typeface="Arial" panose="020B0604020202020204" pitchFamily="34" charset="0"/>
              </a:rPr>
              <a:pPr>
                <a:spcBef>
                  <a:spcPct val="0"/>
                </a:spcBef>
                <a:buClrTx/>
                <a:buSzTx/>
                <a:buFontTx/>
                <a:buNone/>
              </a:pPr>
              <a:t>3</a:t>
            </a:fld>
            <a:endParaRPr lang="fa-IR" sz="1000">
              <a:solidFill>
                <a:srgbClr val="A7A399"/>
              </a:solidFill>
              <a:latin typeface="Arial" panose="020B0604020202020204" pitchFamily="34" charset="0"/>
              <a:cs typeface="Arial" panose="020B0604020202020204" pitchFamily="34" charset="0"/>
            </a:endParaRPr>
          </a:p>
        </p:txBody>
      </p:sp>
      <p:sp>
        <p:nvSpPr>
          <p:cNvPr id="5" name="TextBox 4"/>
          <p:cNvSpPr txBox="1"/>
          <p:nvPr/>
        </p:nvSpPr>
        <p:spPr>
          <a:xfrm>
            <a:off x="323528" y="6284873"/>
            <a:ext cx="1061509" cy="261610"/>
          </a:xfrm>
          <a:prstGeom prst="rect">
            <a:avLst/>
          </a:prstGeom>
          <a:noFill/>
        </p:spPr>
        <p:txBody>
          <a:bodyPr wrap="none" rtlCol="1">
            <a:spAutoFit/>
          </a:bodyPr>
          <a:lstStyle/>
          <a:p>
            <a:r>
              <a:rPr lang="en-US" sz="1100" dirty="0" smtClean="0"/>
              <a:t>Golsaran.com</a:t>
            </a:r>
            <a:endParaRPr lang="fa-IR" sz="11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ChangeArrowheads="1"/>
          </p:cNvSpPr>
          <p:nvPr/>
        </p:nvSpPr>
        <p:spPr bwMode="auto">
          <a:xfrm>
            <a:off x="5143500" y="428625"/>
            <a:ext cx="3643313" cy="406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r" rtl="1" eaLnBrk="1" hangingPunct="1">
              <a:spcBef>
                <a:spcPct val="0"/>
              </a:spcBef>
              <a:buClrTx/>
              <a:buSzTx/>
              <a:buFontTx/>
              <a:buNone/>
            </a:pPr>
            <a:r>
              <a:rPr lang="fa-IR" sz="2400" dirty="0">
                <a:latin typeface="Calibri" panose="020F0502020204030204" pitchFamily="34" charset="0"/>
                <a:cs typeface="Arial" panose="020B0604020202020204" pitchFamily="34" charset="0"/>
              </a:rPr>
              <a:t>پلي پلوئيدي :</a:t>
            </a:r>
          </a:p>
          <a:p>
            <a:pPr algn="r" rtl="1" eaLnBrk="1" hangingPunct="1">
              <a:spcBef>
                <a:spcPct val="0"/>
              </a:spcBef>
              <a:buClrTx/>
              <a:buSzTx/>
              <a:buFontTx/>
              <a:buNone/>
            </a:pPr>
            <a:endParaRPr lang="fa-IR" sz="1800" dirty="0">
              <a:latin typeface="Calibri" panose="020F0502020204030204" pitchFamily="34" charset="0"/>
              <a:cs typeface="Arial" panose="020B0604020202020204" pitchFamily="34" charset="0"/>
            </a:endParaRPr>
          </a:p>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 به طور كلي به 2 گروه اتوپلوئيدي و آلوپلوئيدي تقسيم مي شود. </a:t>
            </a:r>
          </a:p>
          <a:p>
            <a:pPr algn="r" rtl="1" eaLnBrk="1" hangingPunct="1">
              <a:lnSpc>
                <a:spcPct val="150000"/>
              </a:lnSpc>
              <a:spcBef>
                <a:spcPct val="0"/>
              </a:spcBef>
              <a:buClrTx/>
              <a:buSzTx/>
              <a:buFontTx/>
              <a:buNone/>
            </a:pPr>
            <a:endParaRPr lang="fa-IR" sz="1800" dirty="0">
              <a:latin typeface="Calibri" panose="020F0502020204030204" pitchFamily="34" charset="0"/>
              <a:cs typeface="Arial" panose="020B0604020202020204" pitchFamily="34" charset="0"/>
            </a:endParaRPr>
          </a:p>
          <a:p>
            <a:pPr algn="just" rtl="1" eaLnBrk="1" hangingPunct="1">
              <a:lnSpc>
                <a:spcPct val="150000"/>
              </a:lnSpc>
              <a:spcBef>
                <a:spcPct val="0"/>
              </a:spcBef>
              <a:buClrTx/>
              <a:buSzTx/>
              <a:buFontTx/>
              <a:buChar char="-"/>
            </a:pPr>
            <a:r>
              <a:rPr lang="en-US" sz="1800" dirty="0" err="1">
                <a:latin typeface="Calibri" panose="020F0502020204030204" pitchFamily="34" charset="0"/>
                <a:cs typeface="Arial" panose="020B0604020202020204" pitchFamily="34" charset="0"/>
              </a:rPr>
              <a:t>Nimura</a:t>
            </a:r>
            <a:r>
              <a:rPr lang="en-US" sz="1800" dirty="0">
                <a:latin typeface="Calibri" panose="020F0502020204030204" pitchFamily="34" charset="0"/>
                <a:cs typeface="Arial" panose="020B0604020202020204" pitchFamily="34" charset="0"/>
              </a:rPr>
              <a:t> </a:t>
            </a:r>
            <a:r>
              <a:rPr lang="fa-IR" sz="1800" dirty="0">
                <a:latin typeface="Calibri" panose="020F0502020204030204" pitchFamily="34" charset="0"/>
                <a:cs typeface="Arial" panose="020B0604020202020204" pitchFamily="34" charset="0"/>
              </a:rPr>
              <a:t>و همكاران نيز در سال 2006 نشان دادند كه آمفي ديپلوئيدهاي حاصل از 2 برابر شدن كروموزوم هاي گل ميخك داراي گل هايي بزرگتر و دانه هاي گرده و بذر با باروري بيشتر بودند. </a:t>
            </a:r>
          </a:p>
        </p:txBody>
      </p:sp>
      <p:pic>
        <p:nvPicPr>
          <p:cNvPr id="102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85720" y="0"/>
            <a:ext cx="3286148" cy="307181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02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071670" y="3714752"/>
            <a:ext cx="3071834" cy="288609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1269"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spcBef>
                <a:spcPct val="0"/>
              </a:spcBef>
              <a:buClrTx/>
              <a:buSzTx/>
              <a:buFontTx/>
              <a:buNone/>
            </a:pPr>
            <a:fld id="{7A89DA93-8586-4481-8416-6024154071FD}" type="slidenum">
              <a:rPr lang="fa-IR" sz="1000">
                <a:solidFill>
                  <a:srgbClr val="A7A399"/>
                </a:solidFill>
                <a:latin typeface="Arial" panose="020B0604020202020204" pitchFamily="34" charset="0"/>
                <a:cs typeface="Arial" panose="020B0604020202020204" pitchFamily="34" charset="0"/>
              </a:rPr>
              <a:pPr>
                <a:spcBef>
                  <a:spcPct val="0"/>
                </a:spcBef>
                <a:buClrTx/>
                <a:buSzTx/>
                <a:buFontTx/>
                <a:buNone/>
              </a:pPr>
              <a:t>4</a:t>
            </a:fld>
            <a:endParaRPr lang="fa-IR" sz="1000">
              <a:solidFill>
                <a:srgbClr val="A7A399"/>
              </a:solidFill>
              <a:latin typeface="Arial" panose="020B0604020202020204" pitchFamily="34" charset="0"/>
              <a:cs typeface="Arial" panose="020B0604020202020204" pitchFamily="34" charset="0"/>
            </a:endParaRPr>
          </a:p>
        </p:txBody>
      </p:sp>
      <p:sp>
        <p:nvSpPr>
          <p:cNvPr id="6" name="TextBox 5"/>
          <p:cNvSpPr txBox="1"/>
          <p:nvPr/>
        </p:nvSpPr>
        <p:spPr>
          <a:xfrm>
            <a:off x="323528" y="6284873"/>
            <a:ext cx="1061509" cy="261610"/>
          </a:xfrm>
          <a:prstGeom prst="rect">
            <a:avLst/>
          </a:prstGeom>
          <a:noFill/>
        </p:spPr>
        <p:txBody>
          <a:bodyPr wrap="none" rtlCol="1">
            <a:spAutoFit/>
          </a:bodyPr>
          <a:lstStyle/>
          <a:p>
            <a:r>
              <a:rPr lang="en-US" sz="1100" dirty="0" smtClean="0"/>
              <a:t>Golsaran.com</a:t>
            </a:r>
            <a:endParaRPr lang="fa-IR" sz="11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ChangeArrowheads="1"/>
          </p:cNvSpPr>
          <p:nvPr/>
        </p:nvSpPr>
        <p:spPr bwMode="auto">
          <a:xfrm>
            <a:off x="5072063" y="428625"/>
            <a:ext cx="3714750" cy="317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r" rtl="1" eaLnBrk="1" hangingPunct="1">
              <a:spcBef>
                <a:spcPct val="0"/>
              </a:spcBef>
              <a:buClrTx/>
              <a:buSzTx/>
              <a:buFontTx/>
              <a:buNone/>
            </a:pPr>
            <a:r>
              <a:rPr lang="fa-IR" sz="2400" dirty="0">
                <a:latin typeface="Calibri" panose="020F0502020204030204" pitchFamily="34" charset="0"/>
                <a:cs typeface="Arial" panose="020B0604020202020204" pitchFamily="34" charset="0"/>
              </a:rPr>
              <a:t>مهندسي ژنتيك : </a:t>
            </a:r>
          </a:p>
          <a:p>
            <a:pPr algn="r" rtl="1" eaLnBrk="1" hangingPunct="1">
              <a:spcBef>
                <a:spcPct val="0"/>
              </a:spcBef>
              <a:buClrTx/>
              <a:buSzTx/>
              <a:buFontTx/>
              <a:buNone/>
            </a:pPr>
            <a:endParaRPr lang="fa-IR" sz="1800" dirty="0">
              <a:latin typeface="Calibri" panose="020F0502020204030204" pitchFamily="34" charset="0"/>
              <a:cs typeface="Arial" panose="020B0604020202020204" pitchFamily="34" charset="0"/>
            </a:endParaRPr>
          </a:p>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
            </a:r>
            <a:br>
              <a:rPr lang="fa-IR" sz="1800" dirty="0">
                <a:latin typeface="Calibri" panose="020F0502020204030204" pitchFamily="34" charset="0"/>
                <a:cs typeface="Arial" panose="020B0604020202020204" pitchFamily="34" charset="0"/>
              </a:rPr>
            </a:br>
            <a:r>
              <a:rPr lang="fa-IR" sz="1800" dirty="0">
                <a:latin typeface="Calibri" panose="020F0502020204030204" pitchFamily="34" charset="0"/>
                <a:cs typeface="Arial" panose="020B0604020202020204" pitchFamily="34" charset="0"/>
              </a:rPr>
              <a:t>از جمله موفقيت هاي حاصل از به كارگيري اين تكنيك در اصلاح گياهان زينتي ميتوان به ايجاد رنگ هاي ويژه، عطر گل، ماندگاري پس از برداشت، ساختار و شكل گل و گياه و مقاومت به بيماري ها و آفات اشاره كرد. </a:t>
            </a:r>
          </a:p>
        </p:txBody>
      </p:sp>
      <p:pic>
        <p:nvPicPr>
          <p:cNvPr id="4" name="Picture 2" descr="F:\New Folder (7)\DIANTHUS_440_2.jpg"/>
          <p:cNvPicPr>
            <a:picLocks noChangeAspect="1" noChangeArrowheads="1"/>
          </p:cNvPicPr>
          <p:nvPr/>
        </p:nvPicPr>
        <p:blipFill>
          <a:blip r:embed="rId2"/>
          <a:srcRect/>
          <a:stretch>
            <a:fillRect/>
          </a:stretch>
        </p:blipFill>
        <p:spPr bwMode="auto">
          <a:xfrm>
            <a:off x="357158" y="2571744"/>
            <a:ext cx="3146281" cy="321471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2292"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spcBef>
                <a:spcPct val="0"/>
              </a:spcBef>
              <a:buClrTx/>
              <a:buSzTx/>
              <a:buFontTx/>
              <a:buNone/>
            </a:pPr>
            <a:fld id="{55E0FE54-32AC-480F-8237-580A64CB361E}" type="slidenum">
              <a:rPr lang="fa-IR" sz="1000">
                <a:solidFill>
                  <a:srgbClr val="A7A399"/>
                </a:solidFill>
                <a:latin typeface="Arial" panose="020B0604020202020204" pitchFamily="34" charset="0"/>
                <a:cs typeface="Arial" panose="020B0604020202020204" pitchFamily="34" charset="0"/>
              </a:rPr>
              <a:pPr>
                <a:spcBef>
                  <a:spcPct val="0"/>
                </a:spcBef>
                <a:buClrTx/>
                <a:buSzTx/>
                <a:buFontTx/>
                <a:buNone/>
              </a:pPr>
              <a:t>5</a:t>
            </a:fld>
            <a:endParaRPr lang="fa-IR" sz="1000">
              <a:solidFill>
                <a:srgbClr val="A7A399"/>
              </a:solidFill>
              <a:latin typeface="Arial" panose="020B0604020202020204" pitchFamily="34" charset="0"/>
              <a:cs typeface="Arial" panose="020B0604020202020204" pitchFamily="34" charset="0"/>
            </a:endParaRPr>
          </a:p>
        </p:txBody>
      </p:sp>
      <p:sp>
        <p:nvSpPr>
          <p:cNvPr id="5" name="TextBox 4"/>
          <p:cNvSpPr txBox="1"/>
          <p:nvPr/>
        </p:nvSpPr>
        <p:spPr>
          <a:xfrm>
            <a:off x="323528" y="6284873"/>
            <a:ext cx="1061509" cy="261610"/>
          </a:xfrm>
          <a:prstGeom prst="rect">
            <a:avLst/>
          </a:prstGeom>
          <a:noFill/>
        </p:spPr>
        <p:txBody>
          <a:bodyPr wrap="none" rtlCol="1">
            <a:spAutoFit/>
          </a:bodyPr>
          <a:lstStyle/>
          <a:p>
            <a:r>
              <a:rPr lang="en-US" sz="1100" dirty="0" smtClean="0"/>
              <a:t>Golsaran.com</a:t>
            </a:r>
            <a:endParaRPr lang="fa-IR" sz="11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1"/>
          <p:cNvSpPr txBox="1">
            <a:spLocks noChangeArrowheads="1"/>
          </p:cNvSpPr>
          <p:nvPr/>
        </p:nvSpPr>
        <p:spPr bwMode="auto">
          <a:xfrm>
            <a:off x="7000875" y="0"/>
            <a:ext cx="180816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r" rtl="1" eaLnBrk="1" hangingPunct="1">
              <a:spcBef>
                <a:spcPct val="0"/>
              </a:spcBef>
              <a:buClrTx/>
              <a:buSzTx/>
              <a:buFontTx/>
              <a:buNone/>
            </a:pPr>
            <a:r>
              <a:rPr lang="fa-IR" sz="3200" dirty="0">
                <a:latin typeface="Calibri" panose="020F0502020204030204" pitchFamily="34" charset="0"/>
                <a:cs typeface="Arial" panose="020B0604020202020204" pitchFamily="34" charset="0"/>
              </a:rPr>
              <a:t>رنگ  گل : </a:t>
            </a:r>
          </a:p>
        </p:txBody>
      </p:sp>
      <p:sp>
        <p:nvSpPr>
          <p:cNvPr id="13315" name="TextBox 3"/>
          <p:cNvSpPr txBox="1">
            <a:spLocks noChangeArrowheads="1"/>
          </p:cNvSpPr>
          <p:nvPr/>
        </p:nvSpPr>
        <p:spPr bwMode="auto">
          <a:xfrm>
            <a:off x="4429125" y="500063"/>
            <a:ext cx="4398963" cy="585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رنگ گل تحت تاثير 3 نوع رنگدانه ، فلانوئيد، كارتنوئيد و بتالئين ها است. تنوع در رنگ گل با استفاده از مهندسي ‍‍‍ژنتيك بر ايجاد تغيير در مسيرهاي متابوليكي توليد فلانوئيد ها متمركز شده است .</a:t>
            </a:r>
          </a:p>
          <a:p>
            <a:pPr algn="just" rtl="1" eaLnBrk="1" hangingPunct="1">
              <a:lnSpc>
                <a:spcPct val="150000"/>
              </a:lnSpc>
              <a:spcBef>
                <a:spcPct val="0"/>
              </a:spcBef>
              <a:buClrTx/>
              <a:buSzTx/>
              <a:buFont typeface="Wingdings" panose="05000000000000000000" pitchFamily="2" charset="2"/>
              <a:buChar char="Ø"/>
            </a:pPr>
            <a:r>
              <a:rPr lang="fa-IR" sz="1800" dirty="0">
                <a:latin typeface="Calibri" panose="020F0502020204030204" pitchFamily="34" charset="0"/>
                <a:cs typeface="Arial" panose="020B0604020202020204" pitchFamily="34" charset="0"/>
              </a:rPr>
              <a:t> اين روش به وي‍ژه در زماني كه گياه والد عقيم بوده و يا يك گياه با طرح هاي رنگي جديد ايجاد شده باشد، به عنوان بهترين مكمل روش هاي اصلاحي سنتي  به شمار ميرود . </a:t>
            </a:r>
          </a:p>
          <a:p>
            <a:pPr algn="just" rtl="1" eaLnBrk="1" hangingPunct="1">
              <a:lnSpc>
                <a:spcPct val="150000"/>
              </a:lnSpc>
              <a:spcBef>
                <a:spcPct val="0"/>
              </a:spcBef>
              <a:buClrTx/>
              <a:buSzTx/>
              <a:buFont typeface="Wingdings" panose="05000000000000000000" pitchFamily="2" charset="2"/>
              <a:buChar char="Ø"/>
            </a:pPr>
            <a:r>
              <a:rPr lang="fa-IR" sz="1800" dirty="0">
                <a:latin typeface="Calibri" panose="020F0502020204030204" pitchFamily="34" charset="0"/>
                <a:cs typeface="Arial" panose="020B0604020202020204" pitchFamily="34" charset="0"/>
              </a:rPr>
              <a:t> ايجاد تنوع در انواع گياهان زينتي از طريق روش هاي دورگ گيري و ايجاد جهش انجام گرفته است</a:t>
            </a:r>
            <a:r>
              <a:rPr lang="en-US" sz="1800" dirty="0">
                <a:latin typeface="Calibri" panose="020F0502020204030204" pitchFamily="34" charset="0"/>
                <a:cs typeface="Arial" panose="020B0604020202020204" pitchFamily="34" charset="0"/>
              </a:rPr>
              <a:t>.</a:t>
            </a:r>
            <a:r>
              <a:rPr lang="fa-IR" sz="1800" dirty="0">
                <a:latin typeface="Calibri" panose="020F0502020204030204" pitchFamily="34" charset="0"/>
                <a:cs typeface="Arial" panose="020B0604020202020204" pitchFamily="34" charset="0"/>
              </a:rPr>
              <a:t> اما استفاده از مهندسي ‍ژنتيك براي تغيير رنگ گل از آن جهت حائز اهميت است، كه ساير صفات مطلوب گياه كه ممكن است سالها براي ايجاد آن ها زحمت كشيده باشند، تغيير نكرده و فقط رنگ تغيير مي كند.  </a:t>
            </a:r>
          </a:p>
        </p:txBody>
      </p:sp>
      <p:pic>
        <p:nvPicPr>
          <p:cNvPr id="6" name="Picture 5" descr="F:\New Folder (7)\36652972414943.jpg"/>
          <p:cNvPicPr>
            <a:picLocks noChangeAspect="1" noChangeArrowheads="1"/>
          </p:cNvPicPr>
          <p:nvPr/>
        </p:nvPicPr>
        <p:blipFill>
          <a:blip r:embed="rId2"/>
          <a:srcRect/>
          <a:stretch>
            <a:fillRect/>
          </a:stretch>
        </p:blipFill>
        <p:spPr bwMode="auto">
          <a:xfrm>
            <a:off x="0" y="2000240"/>
            <a:ext cx="3428960" cy="3214686"/>
          </a:xfrm>
          <a:prstGeom prst="ellipse">
            <a:avLst/>
          </a:prstGeom>
          <a:ln>
            <a:noFill/>
          </a:ln>
          <a:effectLst>
            <a:softEdge rad="112500"/>
          </a:effectLst>
        </p:spPr>
      </p:pic>
      <p:pic>
        <p:nvPicPr>
          <p:cNvPr id="7" name="Picture 2" descr="H:\New Folder (7)\[Pic3_ir]_Carnation_flower_011.jpg"/>
          <p:cNvPicPr>
            <a:picLocks noChangeAspect="1" noChangeArrowheads="1"/>
          </p:cNvPicPr>
          <p:nvPr/>
        </p:nvPicPr>
        <p:blipFill>
          <a:blip r:embed="rId3"/>
          <a:srcRect/>
          <a:stretch>
            <a:fillRect/>
          </a:stretch>
        </p:blipFill>
        <p:spPr bwMode="auto">
          <a:xfrm>
            <a:off x="1500166" y="4143332"/>
            <a:ext cx="2928958" cy="2714668"/>
          </a:xfrm>
          <a:prstGeom prst="ellipse">
            <a:avLst/>
          </a:prstGeom>
          <a:ln>
            <a:noFill/>
          </a:ln>
          <a:effectLst>
            <a:softEdge rad="112500"/>
          </a:effectLst>
        </p:spPr>
      </p:pic>
      <p:pic>
        <p:nvPicPr>
          <p:cNvPr id="1026" name="Picture 2" descr="C:\Documents and Settings\kh\Desktop\الهام\1111111.jpg"/>
          <p:cNvPicPr>
            <a:picLocks noChangeAspect="1" noChangeArrowheads="1"/>
          </p:cNvPicPr>
          <p:nvPr/>
        </p:nvPicPr>
        <p:blipFill>
          <a:blip r:embed="rId4"/>
          <a:srcRect/>
          <a:stretch>
            <a:fillRect/>
          </a:stretch>
        </p:blipFill>
        <p:spPr bwMode="auto">
          <a:xfrm>
            <a:off x="1285852" y="0"/>
            <a:ext cx="3214710" cy="2714644"/>
          </a:xfrm>
          <a:prstGeom prst="ellipse">
            <a:avLst/>
          </a:prstGeom>
          <a:ln>
            <a:noFill/>
          </a:ln>
          <a:effectLst>
            <a:softEdge rad="112500"/>
          </a:effectLst>
        </p:spPr>
      </p:pic>
      <p:sp>
        <p:nvSpPr>
          <p:cNvPr id="13319" name="Slide Number Placeholder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spcBef>
                <a:spcPct val="0"/>
              </a:spcBef>
              <a:buClrTx/>
              <a:buSzTx/>
              <a:buFontTx/>
              <a:buNone/>
            </a:pPr>
            <a:fld id="{D6544CF3-7543-470A-ADDC-AD034D67092C}" type="slidenum">
              <a:rPr lang="fa-IR" sz="1000">
                <a:solidFill>
                  <a:srgbClr val="A7A399"/>
                </a:solidFill>
                <a:latin typeface="Arial" panose="020B0604020202020204" pitchFamily="34" charset="0"/>
                <a:cs typeface="Arial" panose="020B0604020202020204" pitchFamily="34" charset="0"/>
              </a:rPr>
              <a:pPr>
                <a:spcBef>
                  <a:spcPct val="0"/>
                </a:spcBef>
                <a:buClrTx/>
                <a:buSzTx/>
                <a:buFontTx/>
                <a:buNone/>
              </a:pPr>
              <a:t>6</a:t>
            </a:fld>
            <a:endParaRPr lang="fa-IR" sz="1000">
              <a:solidFill>
                <a:srgbClr val="A7A399"/>
              </a:solidFill>
              <a:latin typeface="Arial" panose="020B0604020202020204" pitchFamily="34" charset="0"/>
              <a:cs typeface="Arial" panose="020B0604020202020204" pitchFamily="34" charset="0"/>
            </a:endParaRPr>
          </a:p>
        </p:txBody>
      </p:sp>
      <p:sp>
        <p:nvSpPr>
          <p:cNvPr id="8" name="TextBox 7"/>
          <p:cNvSpPr txBox="1"/>
          <p:nvPr/>
        </p:nvSpPr>
        <p:spPr>
          <a:xfrm>
            <a:off x="323528" y="6284873"/>
            <a:ext cx="1061509" cy="261610"/>
          </a:xfrm>
          <a:prstGeom prst="rect">
            <a:avLst/>
          </a:prstGeom>
          <a:noFill/>
        </p:spPr>
        <p:txBody>
          <a:bodyPr wrap="none" rtlCol="1">
            <a:spAutoFit/>
          </a:bodyPr>
          <a:lstStyle/>
          <a:p>
            <a:r>
              <a:rPr lang="en-US" sz="1100" dirty="0" smtClean="0"/>
              <a:t>Golsaran.com</a:t>
            </a:r>
            <a:endParaRPr lang="fa-IR" sz="11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1"/>
          <p:cNvSpPr txBox="1">
            <a:spLocks noChangeArrowheads="1"/>
          </p:cNvSpPr>
          <p:nvPr/>
        </p:nvSpPr>
        <p:spPr bwMode="auto">
          <a:xfrm>
            <a:off x="2357438" y="857250"/>
            <a:ext cx="6542087" cy="253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just" rtl="1" eaLnBrk="1" hangingPunct="1">
              <a:lnSpc>
                <a:spcPct val="150000"/>
              </a:lnSpc>
              <a:spcBef>
                <a:spcPct val="0"/>
              </a:spcBef>
              <a:buClrTx/>
              <a:buSzTx/>
              <a:buFontTx/>
              <a:buNone/>
            </a:pPr>
            <a:endParaRPr lang="fa-IR" sz="1800" dirty="0">
              <a:latin typeface="Calibri" panose="020F0502020204030204" pitchFamily="34" charset="0"/>
              <a:cs typeface="Arial" panose="020B0604020202020204" pitchFamily="34" charset="0"/>
            </a:endParaRPr>
          </a:p>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برطبق نظريه ي </a:t>
            </a:r>
            <a:r>
              <a:rPr lang="en-US" sz="1800" dirty="0" err="1">
                <a:latin typeface="Calibri" panose="020F0502020204030204" pitchFamily="34" charset="0"/>
                <a:cs typeface="Arial" panose="020B0604020202020204" pitchFamily="34" charset="0"/>
              </a:rPr>
              <a:t>Winkel-shirley</a:t>
            </a:r>
            <a:r>
              <a:rPr lang="en-US" sz="1800" dirty="0">
                <a:latin typeface="Calibri" panose="020F0502020204030204" pitchFamily="34" charset="0"/>
                <a:cs typeface="Arial" panose="020B0604020202020204" pitchFamily="34" charset="0"/>
              </a:rPr>
              <a:t> </a:t>
            </a:r>
            <a:r>
              <a:rPr lang="fa-IR" sz="1800" dirty="0">
                <a:latin typeface="Calibri" panose="020F0502020204030204" pitchFamily="34" charset="0"/>
                <a:cs typeface="Arial" panose="020B0604020202020204" pitchFamily="34" charset="0"/>
              </a:rPr>
              <a:t>(2002) از آنجا كه گیاهان ترا ريخته با آنتي سنس اين ژن بدون فلانوئيد هستند و فلانوئيد نقش مهمي در محافظت گياهان د ر برابر اشعه ي ماوراء بنفش و ساير تنش هاي محيطي دارند. اين گل ها عموما از مقاومت كمي بر خوردار مي باشند. </a:t>
            </a:r>
          </a:p>
          <a:p>
            <a:pPr algn="just" rtl="1" eaLnBrk="1" hangingPunct="1">
              <a:lnSpc>
                <a:spcPct val="150000"/>
              </a:lnSpc>
              <a:spcBef>
                <a:spcPct val="0"/>
              </a:spcBef>
              <a:buClrTx/>
              <a:buSzTx/>
              <a:buFontTx/>
              <a:buNone/>
            </a:pPr>
            <a:endParaRPr lang="fa-IR" sz="1800" dirty="0">
              <a:latin typeface="Calibri" panose="020F0502020204030204" pitchFamily="34" charset="0"/>
              <a:cs typeface="Arial" panose="020B0604020202020204" pitchFamily="34" charset="0"/>
            </a:endParaRPr>
          </a:p>
        </p:txBody>
      </p:sp>
      <p:sp>
        <p:nvSpPr>
          <p:cNvPr id="14339"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spcBef>
                <a:spcPct val="0"/>
              </a:spcBef>
              <a:buClrTx/>
              <a:buSzTx/>
              <a:buFontTx/>
              <a:buNone/>
            </a:pPr>
            <a:fld id="{C273F241-43F5-4722-AC95-DC3A6BB90276}" type="slidenum">
              <a:rPr lang="fa-IR" sz="1000">
                <a:solidFill>
                  <a:srgbClr val="A7A399"/>
                </a:solidFill>
                <a:latin typeface="Arial" panose="020B0604020202020204" pitchFamily="34" charset="0"/>
                <a:cs typeface="Arial" panose="020B0604020202020204" pitchFamily="34" charset="0"/>
              </a:rPr>
              <a:pPr>
                <a:spcBef>
                  <a:spcPct val="0"/>
                </a:spcBef>
                <a:buClrTx/>
                <a:buSzTx/>
                <a:buFontTx/>
                <a:buNone/>
              </a:pPr>
              <a:t>7</a:t>
            </a:fld>
            <a:endParaRPr lang="fa-IR" sz="1000">
              <a:solidFill>
                <a:srgbClr val="A7A399"/>
              </a:solidFill>
              <a:latin typeface="Arial" panose="020B0604020202020204" pitchFamily="34" charset="0"/>
              <a:cs typeface="Arial" panose="020B0604020202020204" pitchFamily="34" charset="0"/>
            </a:endParaRPr>
          </a:p>
        </p:txBody>
      </p:sp>
      <p:sp>
        <p:nvSpPr>
          <p:cNvPr id="4" name="TextBox 3"/>
          <p:cNvSpPr txBox="1"/>
          <p:nvPr/>
        </p:nvSpPr>
        <p:spPr>
          <a:xfrm>
            <a:off x="323528" y="6284873"/>
            <a:ext cx="1061509" cy="261610"/>
          </a:xfrm>
          <a:prstGeom prst="rect">
            <a:avLst/>
          </a:prstGeom>
          <a:noFill/>
        </p:spPr>
        <p:txBody>
          <a:bodyPr wrap="none" rtlCol="1">
            <a:spAutoFit/>
          </a:bodyPr>
          <a:lstStyle/>
          <a:p>
            <a:r>
              <a:rPr lang="en-US" sz="1100" dirty="0" smtClean="0"/>
              <a:t>Golsaran.com</a:t>
            </a:r>
            <a:endParaRPr lang="fa-IR" sz="11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1"/>
          <p:cNvSpPr txBox="1">
            <a:spLocks noChangeArrowheads="1"/>
          </p:cNvSpPr>
          <p:nvPr/>
        </p:nvSpPr>
        <p:spPr bwMode="auto">
          <a:xfrm>
            <a:off x="5357813" y="357188"/>
            <a:ext cx="3327400" cy="507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just" rtl="1" eaLnBrk="1" hangingPunct="1">
              <a:spcBef>
                <a:spcPct val="0"/>
              </a:spcBef>
              <a:buClrTx/>
              <a:buSzTx/>
              <a:buFont typeface="Wingdings" panose="05000000000000000000" pitchFamily="2" charset="2"/>
              <a:buChar char="v"/>
            </a:pPr>
            <a:r>
              <a:rPr lang="en-US" sz="1800" dirty="0" err="1">
                <a:latin typeface="Calibri" panose="020F0502020204030204" pitchFamily="34" charset="0"/>
                <a:cs typeface="Arial" panose="020B0604020202020204" pitchFamily="34" charset="0"/>
              </a:rPr>
              <a:t>Zuker</a:t>
            </a:r>
            <a:r>
              <a:rPr lang="en-US" sz="1800" dirty="0">
                <a:latin typeface="Calibri" panose="020F0502020204030204" pitchFamily="34" charset="0"/>
                <a:cs typeface="Arial" panose="020B0604020202020204" pitchFamily="34" charset="0"/>
              </a:rPr>
              <a:t> </a:t>
            </a:r>
            <a:r>
              <a:rPr lang="fa-IR" sz="1800" dirty="0">
                <a:latin typeface="Calibri" panose="020F0502020204030204" pitchFamily="34" charset="0"/>
                <a:cs typeface="Arial" panose="020B0604020202020204" pitchFamily="34" charset="0"/>
              </a:rPr>
              <a:t>و همكاران در سال 2002 نشان دادند كه با كنترل منفي ژن </a:t>
            </a:r>
            <a:r>
              <a:rPr lang="en-US" sz="1800" dirty="0">
                <a:latin typeface="Calibri" panose="020F0502020204030204" pitchFamily="34" charset="0"/>
                <a:cs typeface="Arial" panose="020B0604020202020204" pitchFamily="34" charset="0"/>
              </a:rPr>
              <a:t>F3H</a:t>
            </a:r>
            <a:r>
              <a:rPr lang="fa-IR" sz="1800" dirty="0">
                <a:latin typeface="Calibri" panose="020F0502020204030204" pitchFamily="34" charset="0"/>
                <a:cs typeface="Arial" panose="020B0604020202020204" pitchFamily="34" charset="0"/>
              </a:rPr>
              <a:t> در ميخك ميزان آنتوسيانين تغيير كرد وكاهش يافت كه موجب كمرنگ تر نمودن گل شد اما بر رايحه ي آن افزود . </a:t>
            </a:r>
          </a:p>
          <a:p>
            <a:pPr algn="just" rtl="1" eaLnBrk="1" hangingPunct="1">
              <a:spcBef>
                <a:spcPct val="0"/>
              </a:spcBef>
              <a:buClrTx/>
              <a:buSzTx/>
              <a:buFont typeface="Wingdings" panose="05000000000000000000" pitchFamily="2" charset="2"/>
              <a:buChar char="v"/>
            </a:pPr>
            <a:endParaRPr lang="fa-IR" sz="1800" dirty="0">
              <a:latin typeface="Calibri" panose="020F0502020204030204" pitchFamily="34" charset="0"/>
              <a:cs typeface="Arial" panose="020B0604020202020204" pitchFamily="34" charset="0"/>
            </a:endParaRPr>
          </a:p>
          <a:p>
            <a:pPr algn="just" rtl="1" eaLnBrk="1" hangingPunct="1">
              <a:spcBef>
                <a:spcPct val="0"/>
              </a:spcBef>
              <a:buClrTx/>
              <a:buSzTx/>
              <a:buFont typeface="Wingdings" panose="05000000000000000000" pitchFamily="2" charset="2"/>
              <a:buChar char="v"/>
            </a:pPr>
            <a:endParaRPr lang="fa-IR" sz="1800" dirty="0">
              <a:latin typeface="Calibri" panose="020F0502020204030204" pitchFamily="34" charset="0"/>
              <a:cs typeface="Arial" panose="020B0604020202020204" pitchFamily="34" charset="0"/>
            </a:endParaRPr>
          </a:p>
          <a:p>
            <a:pPr algn="just" rtl="1" eaLnBrk="1" hangingPunct="1">
              <a:spcBef>
                <a:spcPct val="0"/>
              </a:spcBef>
              <a:buClrTx/>
              <a:buSzTx/>
              <a:buFont typeface="Wingdings" panose="05000000000000000000" pitchFamily="2" charset="2"/>
              <a:buChar char="v"/>
            </a:pPr>
            <a:r>
              <a:rPr lang="fa-IR" sz="1800" dirty="0">
                <a:latin typeface="Calibri" panose="020F0502020204030204" pitchFamily="34" charset="0"/>
                <a:cs typeface="Arial" panose="020B0604020202020204" pitchFamily="34" charset="0"/>
              </a:rPr>
              <a:t>رنگ نهايي قابل مشاهده در گل معمولا متاثر از چند عامل از جمله مولكول هاي آنتوسيانين اوليه، رنگدانه هاي ديگر و</a:t>
            </a:r>
            <a:r>
              <a:rPr lang="fo-FO" sz="1800" dirty="0">
                <a:latin typeface="Calibri" panose="020F0502020204030204" pitchFamily="34" charset="0"/>
                <a:cs typeface="Arial" panose="020B0604020202020204" pitchFamily="34" charset="0"/>
              </a:rPr>
              <a:t>pH </a:t>
            </a:r>
            <a:r>
              <a:rPr lang="fa-IR" sz="1800" dirty="0">
                <a:latin typeface="Calibri" panose="020F0502020204030204" pitchFamily="34" charset="0"/>
                <a:cs typeface="Arial" panose="020B0604020202020204" pitchFamily="34" charset="0"/>
              </a:rPr>
              <a:t>واكوئل مي باشد. </a:t>
            </a:r>
          </a:p>
          <a:p>
            <a:pPr algn="just" rtl="1" eaLnBrk="1" hangingPunct="1">
              <a:spcBef>
                <a:spcPct val="0"/>
              </a:spcBef>
              <a:buClrTx/>
              <a:buSzTx/>
              <a:buFontTx/>
              <a:buNone/>
            </a:pPr>
            <a:endParaRPr lang="fa-IR" sz="1800" dirty="0">
              <a:latin typeface="Calibri" panose="020F0502020204030204" pitchFamily="34" charset="0"/>
              <a:cs typeface="Arial" panose="020B0604020202020204" pitchFamily="34" charset="0"/>
            </a:endParaRPr>
          </a:p>
          <a:p>
            <a:pPr algn="just" rtl="1" eaLnBrk="1" hangingPunct="1">
              <a:spcBef>
                <a:spcPct val="0"/>
              </a:spcBef>
              <a:buClrTx/>
              <a:buSzTx/>
              <a:buFontTx/>
              <a:buNone/>
            </a:pPr>
            <a:endParaRPr lang="fa-IR" sz="1800" dirty="0">
              <a:latin typeface="Calibri" panose="020F0502020204030204" pitchFamily="34" charset="0"/>
              <a:cs typeface="Arial" panose="020B0604020202020204" pitchFamily="34" charset="0"/>
            </a:endParaRPr>
          </a:p>
          <a:p>
            <a:pPr algn="just" rtl="1" eaLnBrk="1" hangingPunct="1">
              <a:spcBef>
                <a:spcPct val="0"/>
              </a:spcBef>
              <a:buClrTx/>
              <a:buSzTx/>
              <a:buFont typeface="Wingdings" panose="05000000000000000000" pitchFamily="2" charset="2"/>
              <a:buChar char="v"/>
            </a:pPr>
            <a:r>
              <a:rPr lang="fa-IR" sz="1800" dirty="0">
                <a:latin typeface="Calibri" panose="020F0502020204030204" pitchFamily="34" charset="0"/>
                <a:cs typeface="Arial" panose="020B0604020202020204" pitchFamily="34" charset="0"/>
              </a:rPr>
              <a:t>ارقام زياد ديگري هر ساله در دنيا اصلاح مي شوند. دامنه رنگ در گلهاي ميخك وسيع است. تنها گلهاي آبي، سبز و سياه در ميخك بطور طبيعي ديده نشده است. </a:t>
            </a:r>
          </a:p>
        </p:txBody>
      </p:sp>
      <p:pic>
        <p:nvPicPr>
          <p:cNvPr id="4098" name="Picture 2" descr="H:\New Folder (7)\d-kjhkggjfthryvcv001.jpg"/>
          <p:cNvPicPr>
            <a:picLocks noChangeAspect="1" noChangeArrowheads="1"/>
          </p:cNvPicPr>
          <p:nvPr/>
        </p:nvPicPr>
        <p:blipFill>
          <a:blip r:embed="rId2"/>
          <a:srcRect/>
          <a:stretch>
            <a:fillRect/>
          </a:stretch>
        </p:blipFill>
        <p:spPr bwMode="auto">
          <a:xfrm>
            <a:off x="142844" y="3143248"/>
            <a:ext cx="3650697" cy="371475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4" name="Picture 2" descr="carnations"/>
          <p:cNvPicPr>
            <a:picLocks noChangeAspect="1" noChangeArrowheads="1"/>
          </p:cNvPicPr>
          <p:nvPr/>
        </p:nvPicPr>
        <p:blipFill>
          <a:blip r:embed="rId3"/>
          <a:srcRect/>
          <a:stretch>
            <a:fillRect/>
          </a:stretch>
        </p:blipFill>
        <p:spPr bwMode="auto">
          <a:xfrm>
            <a:off x="714348" y="357166"/>
            <a:ext cx="2143140" cy="242889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536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spcBef>
                <a:spcPct val="0"/>
              </a:spcBef>
              <a:buClrTx/>
              <a:buSzTx/>
              <a:buFontTx/>
              <a:buNone/>
            </a:pPr>
            <a:fld id="{D394D97D-5C77-4657-907B-891FA788CEAD}" type="slidenum">
              <a:rPr lang="fa-IR" sz="1000">
                <a:solidFill>
                  <a:srgbClr val="A7A399"/>
                </a:solidFill>
                <a:latin typeface="Arial" panose="020B0604020202020204" pitchFamily="34" charset="0"/>
                <a:cs typeface="Arial" panose="020B0604020202020204" pitchFamily="34" charset="0"/>
              </a:rPr>
              <a:pPr>
                <a:spcBef>
                  <a:spcPct val="0"/>
                </a:spcBef>
                <a:buClrTx/>
                <a:buSzTx/>
                <a:buFontTx/>
                <a:buNone/>
              </a:pPr>
              <a:t>8</a:t>
            </a:fld>
            <a:endParaRPr lang="fa-IR" sz="1000">
              <a:solidFill>
                <a:srgbClr val="A7A399"/>
              </a:solidFill>
              <a:latin typeface="Arial" panose="020B0604020202020204" pitchFamily="34" charset="0"/>
              <a:cs typeface="Arial" panose="020B0604020202020204" pitchFamily="34" charset="0"/>
            </a:endParaRPr>
          </a:p>
        </p:txBody>
      </p:sp>
      <p:sp>
        <p:nvSpPr>
          <p:cNvPr id="6" name="TextBox 5"/>
          <p:cNvSpPr txBox="1"/>
          <p:nvPr/>
        </p:nvSpPr>
        <p:spPr>
          <a:xfrm>
            <a:off x="323528" y="6284873"/>
            <a:ext cx="1061509" cy="261610"/>
          </a:xfrm>
          <a:prstGeom prst="rect">
            <a:avLst/>
          </a:prstGeom>
          <a:noFill/>
        </p:spPr>
        <p:txBody>
          <a:bodyPr wrap="none" rtlCol="1">
            <a:spAutoFit/>
          </a:bodyPr>
          <a:lstStyle/>
          <a:p>
            <a:r>
              <a:rPr lang="en-US" sz="1100" dirty="0" smtClean="0"/>
              <a:t>Golsaran.com</a:t>
            </a:r>
            <a:endParaRPr lang="fa-IR" sz="11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1"/>
          <p:cNvSpPr txBox="1">
            <a:spLocks noChangeArrowheads="1"/>
          </p:cNvSpPr>
          <p:nvPr/>
        </p:nvSpPr>
        <p:spPr bwMode="auto">
          <a:xfrm>
            <a:off x="3714750" y="571500"/>
            <a:ext cx="4970463"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بسياري از گل ها داراي مشتقات دلفينيدين هستند. </a:t>
            </a:r>
          </a:p>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يكي از اهداف مهندسي ژنتيك سعي بر القاي سنتز مشتقات دلفينيدين به منظور ايجاد گل هاي آبي در گياهان بوده است . </a:t>
            </a:r>
          </a:p>
          <a:p>
            <a:pPr algn="just" rtl="1" eaLnBrk="1" hangingPunct="1">
              <a:lnSpc>
                <a:spcPct val="150000"/>
              </a:lnSpc>
              <a:spcBef>
                <a:spcPct val="0"/>
              </a:spcBef>
              <a:buClrTx/>
              <a:buSzTx/>
              <a:buFontTx/>
              <a:buNone/>
            </a:pPr>
            <a:endParaRPr lang="fa-IR" sz="1800" dirty="0">
              <a:latin typeface="Calibri" panose="020F0502020204030204" pitchFamily="34" charset="0"/>
              <a:cs typeface="Arial" panose="020B0604020202020204" pitchFamily="34" charset="0"/>
            </a:endParaRPr>
          </a:p>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آنزيم كليدي در بيوسنتز دلفينيدين </a:t>
            </a:r>
            <a:r>
              <a:rPr lang="en-US" sz="1800" dirty="0">
                <a:latin typeface="Calibri" panose="020F0502020204030204" pitchFamily="34" charset="0"/>
                <a:cs typeface="Arial" panose="020B0604020202020204" pitchFamily="34" charset="0"/>
              </a:rPr>
              <a:t>F3’5’H </a:t>
            </a:r>
            <a:r>
              <a:rPr lang="fa-IR" sz="1800" dirty="0">
                <a:latin typeface="Calibri" panose="020F0502020204030204" pitchFamily="34" charset="0"/>
                <a:cs typeface="Arial" panose="020B0604020202020204" pitchFamily="34" charset="0"/>
              </a:rPr>
              <a:t> است. شركت هاي فلوريژن (</a:t>
            </a:r>
            <a:r>
              <a:rPr lang="en-US" sz="1800" dirty="0" err="1">
                <a:latin typeface="Calibri" panose="020F0502020204030204" pitchFamily="34" charset="0"/>
                <a:cs typeface="Arial" panose="020B0604020202020204" pitchFamily="34" charset="0"/>
              </a:rPr>
              <a:t>Florigene</a:t>
            </a:r>
            <a:r>
              <a:rPr lang="en-US" sz="1800" dirty="0">
                <a:latin typeface="Calibri" panose="020F0502020204030204" pitchFamily="34" charset="0"/>
                <a:cs typeface="Arial" panose="020B0604020202020204" pitchFamily="34" charset="0"/>
              </a:rPr>
              <a:t> Ltd.</a:t>
            </a:r>
            <a:r>
              <a:rPr lang="fa-IR" sz="1800" dirty="0">
                <a:latin typeface="Calibri" panose="020F0502020204030204" pitchFamily="34" charset="0"/>
                <a:cs typeface="Arial" panose="020B0604020202020204" pitchFamily="34" charset="0"/>
              </a:rPr>
              <a:t>) و سانتوري ( </a:t>
            </a:r>
            <a:r>
              <a:rPr lang="en-US" sz="1800" dirty="0">
                <a:latin typeface="Calibri" panose="020F0502020204030204" pitchFamily="34" charset="0"/>
                <a:cs typeface="Arial" panose="020B0604020202020204" pitchFamily="34" charset="0"/>
              </a:rPr>
              <a:t>Suntory Ltd</a:t>
            </a:r>
            <a:r>
              <a:rPr lang="fa-IR" sz="1800" dirty="0">
                <a:latin typeface="Calibri" panose="020F0502020204030204" pitchFamily="34" charset="0"/>
                <a:cs typeface="Arial" panose="020B0604020202020204" pitchFamily="34" charset="0"/>
              </a:rPr>
              <a:t>) ميخك هاي بنفش را با انتقال ژن </a:t>
            </a:r>
            <a:r>
              <a:rPr lang="en-US" sz="1800" dirty="0">
                <a:latin typeface="Calibri" panose="020F0502020204030204" pitchFamily="34" charset="0"/>
                <a:cs typeface="Arial" panose="020B0604020202020204" pitchFamily="34" charset="0"/>
              </a:rPr>
              <a:t>F3’5’H </a:t>
            </a:r>
            <a:r>
              <a:rPr lang="fa-IR" sz="1800" dirty="0">
                <a:latin typeface="Calibri" panose="020F0502020204030204" pitchFamily="34" charset="0"/>
                <a:cs typeface="Arial" panose="020B0604020202020204" pitchFamily="34" charset="0"/>
              </a:rPr>
              <a:t>و </a:t>
            </a:r>
            <a:r>
              <a:rPr lang="en-US" sz="1800" dirty="0">
                <a:latin typeface="Calibri" panose="020F0502020204030204" pitchFamily="34" charset="0"/>
                <a:cs typeface="Arial" panose="020B0604020202020204" pitchFamily="34" charset="0"/>
              </a:rPr>
              <a:t>FDR</a:t>
            </a:r>
            <a:r>
              <a:rPr lang="fa-IR" sz="1800" dirty="0">
                <a:latin typeface="Calibri" panose="020F0502020204030204" pitchFamily="34" charset="0"/>
                <a:cs typeface="Arial" panose="020B0604020202020204" pitchFamily="34" charset="0"/>
              </a:rPr>
              <a:t> اطلسي ايجاد نموده و نشان داده اند كه گلبرگ گياهان تراريخته داراي ماده دلفينيديني است كه  در ميخك هاي بومي وجود ندارد. </a:t>
            </a:r>
          </a:p>
          <a:p>
            <a:pPr algn="just" rtl="1" eaLnBrk="1" hangingPunct="1">
              <a:lnSpc>
                <a:spcPct val="150000"/>
              </a:lnSpc>
              <a:spcBef>
                <a:spcPct val="0"/>
              </a:spcBef>
              <a:buClrTx/>
              <a:buSzTx/>
              <a:buFontTx/>
              <a:buNone/>
            </a:pPr>
            <a:endParaRPr lang="fa-IR" sz="1800" dirty="0">
              <a:latin typeface="Calibri" panose="020F0502020204030204" pitchFamily="34" charset="0"/>
              <a:cs typeface="Arial" panose="020B0604020202020204" pitchFamily="34" charset="0"/>
            </a:endParaRPr>
          </a:p>
        </p:txBody>
      </p:sp>
      <p:pic>
        <p:nvPicPr>
          <p:cNvPr id="3" name="Picture 2" descr="220px-Moondust-carnation">
            <a:hlinkClick r:id="rId3"/>
          </p:cNvPr>
          <p:cNvPicPr>
            <a:picLocks noChangeAspect="1" noChangeArrowheads="1"/>
          </p:cNvPicPr>
          <p:nvPr/>
        </p:nvPicPr>
        <p:blipFill>
          <a:blip r:embed="rId4"/>
          <a:srcRect/>
          <a:stretch>
            <a:fillRect/>
          </a:stretch>
        </p:blipFill>
        <p:spPr bwMode="auto">
          <a:xfrm>
            <a:off x="428596" y="1785926"/>
            <a:ext cx="2857520" cy="435769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6388"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spcBef>
                <a:spcPct val="0"/>
              </a:spcBef>
              <a:buClrTx/>
              <a:buSzTx/>
              <a:buFontTx/>
              <a:buNone/>
            </a:pPr>
            <a:fld id="{88A8B8D4-9F68-4527-9FC5-9936CC987A6A}" type="slidenum">
              <a:rPr lang="fa-IR" sz="1000">
                <a:solidFill>
                  <a:srgbClr val="A7A399"/>
                </a:solidFill>
                <a:latin typeface="Arial" panose="020B0604020202020204" pitchFamily="34" charset="0"/>
                <a:cs typeface="Arial" panose="020B0604020202020204" pitchFamily="34" charset="0"/>
              </a:rPr>
              <a:pPr>
                <a:spcBef>
                  <a:spcPct val="0"/>
                </a:spcBef>
                <a:buClrTx/>
                <a:buSzTx/>
                <a:buFontTx/>
                <a:buNone/>
              </a:pPr>
              <a:t>9</a:t>
            </a:fld>
            <a:endParaRPr lang="fa-IR" sz="1000">
              <a:solidFill>
                <a:srgbClr val="A7A399"/>
              </a:solidFill>
              <a:latin typeface="Arial" panose="020B0604020202020204" pitchFamily="34" charset="0"/>
              <a:cs typeface="Arial" panose="020B0604020202020204" pitchFamily="34" charset="0"/>
            </a:endParaRPr>
          </a:p>
        </p:txBody>
      </p:sp>
      <p:sp>
        <p:nvSpPr>
          <p:cNvPr id="5" name="TextBox 4"/>
          <p:cNvSpPr txBox="1"/>
          <p:nvPr/>
        </p:nvSpPr>
        <p:spPr>
          <a:xfrm>
            <a:off x="323528" y="6284873"/>
            <a:ext cx="1061509" cy="261610"/>
          </a:xfrm>
          <a:prstGeom prst="rect">
            <a:avLst/>
          </a:prstGeom>
          <a:noFill/>
        </p:spPr>
        <p:txBody>
          <a:bodyPr wrap="none" rtlCol="1">
            <a:spAutoFit/>
          </a:bodyPr>
          <a:lstStyle/>
          <a:p>
            <a:r>
              <a:rPr lang="en-US" sz="1100" dirty="0" smtClean="0"/>
              <a:t>Golsaran.com</a:t>
            </a:r>
            <a:endParaRPr lang="fa-IR" sz="11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1"/>
          <p:cNvSpPr txBox="1">
            <a:spLocks noChangeArrowheads="1"/>
          </p:cNvSpPr>
          <p:nvPr/>
        </p:nvSpPr>
        <p:spPr bwMode="auto">
          <a:xfrm>
            <a:off x="7072313" y="357188"/>
            <a:ext cx="17145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r" rtl="1" eaLnBrk="1" hangingPunct="1">
              <a:spcBef>
                <a:spcPct val="0"/>
              </a:spcBef>
              <a:buClrTx/>
              <a:buSzTx/>
              <a:buFontTx/>
              <a:buNone/>
            </a:pPr>
            <a:r>
              <a:rPr lang="fa-IR" sz="2400" dirty="0">
                <a:latin typeface="Calibri" panose="020F0502020204030204" pitchFamily="34" charset="0"/>
                <a:cs typeface="Arial" panose="020B0604020202020204" pitchFamily="34" charset="0"/>
              </a:rPr>
              <a:t>ماندگاري گل : </a:t>
            </a:r>
          </a:p>
        </p:txBody>
      </p:sp>
      <p:sp>
        <p:nvSpPr>
          <p:cNvPr id="18435" name="TextBox 2"/>
          <p:cNvSpPr txBox="1">
            <a:spLocks noChangeArrowheads="1"/>
          </p:cNvSpPr>
          <p:nvPr/>
        </p:nvSpPr>
        <p:spPr bwMode="auto">
          <a:xfrm>
            <a:off x="1571625" y="1000125"/>
            <a:ext cx="71675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r" rtl="1" eaLnBrk="1" hangingPunct="1">
              <a:spcBef>
                <a:spcPct val="0"/>
              </a:spcBef>
              <a:buClrTx/>
              <a:buSzTx/>
              <a:buFontTx/>
              <a:buNone/>
            </a:pPr>
            <a:r>
              <a:rPr lang="fa-IR" sz="1800" dirty="0">
                <a:latin typeface="Calibri" panose="020F0502020204030204" pitchFamily="34" charset="0"/>
                <a:cs typeface="Arial" panose="020B0604020202020204" pitchFamily="34" charset="0"/>
              </a:rPr>
              <a:t>يكي ديگر از اهداف اصلاحي ايجاد ارقامي با ماندگاري گل در مرحله ي پس از برداشت است .</a:t>
            </a:r>
          </a:p>
        </p:txBody>
      </p:sp>
      <p:sp>
        <p:nvSpPr>
          <p:cNvPr id="18436" name="TextBox 4"/>
          <p:cNvSpPr txBox="1">
            <a:spLocks noChangeArrowheads="1"/>
          </p:cNvSpPr>
          <p:nvPr/>
        </p:nvSpPr>
        <p:spPr bwMode="auto">
          <a:xfrm>
            <a:off x="4143375" y="1428750"/>
            <a:ext cx="4613275" cy="466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عمر پس از برداشت گل ها عمدتا تحت تاثير تغذيه، آلودگي باكتريايي، و ميزان اتيلن توليد شده در  گياه قرار مي گيرد. </a:t>
            </a:r>
          </a:p>
          <a:p>
            <a:pPr algn="just" rtl="1" eaLnBrk="1" hangingPunct="1">
              <a:lnSpc>
                <a:spcPct val="150000"/>
              </a:lnSpc>
              <a:spcBef>
                <a:spcPct val="0"/>
              </a:spcBef>
              <a:buClrTx/>
              <a:buSzTx/>
              <a:buFontTx/>
              <a:buNone/>
            </a:pPr>
            <a:endParaRPr lang="fa-IR" sz="1800" dirty="0">
              <a:latin typeface="Calibri" panose="020F0502020204030204" pitchFamily="34" charset="0"/>
              <a:cs typeface="Arial" panose="020B0604020202020204" pitchFamily="34" charset="0"/>
            </a:endParaRPr>
          </a:p>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مهم ترين گل هاي شاخه بريده جهان، رز، ميخك و داوودي هستند، كه از بين اين سه گل تنها اتيلن در ميخك به پيري گلهاي آن مي انجامد. </a:t>
            </a:r>
          </a:p>
          <a:p>
            <a:pPr algn="just" rtl="1" eaLnBrk="1" hangingPunct="1">
              <a:lnSpc>
                <a:spcPct val="150000"/>
              </a:lnSpc>
              <a:spcBef>
                <a:spcPct val="0"/>
              </a:spcBef>
              <a:buClrTx/>
              <a:buSzTx/>
              <a:buFontTx/>
              <a:buNone/>
            </a:pPr>
            <a:endParaRPr lang="fa-IR" sz="1800" dirty="0">
              <a:latin typeface="Calibri" panose="020F0502020204030204" pitchFamily="34" charset="0"/>
              <a:cs typeface="Arial" panose="020B0604020202020204" pitchFamily="34" charset="0"/>
            </a:endParaRPr>
          </a:p>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تيمار ميخك با تيوسولفات نقره يكي از راه هاي افزايش طول عمر گل هاي شاخه بريده محسوب مي شود، اما از آنجا كه نقره ماده اي سمي است، بهنژادگران برآنند تا با استفاده از روش هاي ديگر پيري را در ميخك متوقف سازند. </a:t>
            </a:r>
          </a:p>
        </p:txBody>
      </p:sp>
      <p:pic>
        <p:nvPicPr>
          <p:cNvPr id="1026" name="Picture 2" descr="H:\New Folder (4)\New Folder (7)\[Pic3_ir]_Carnation_flower_001.jpg"/>
          <p:cNvPicPr>
            <a:picLocks noChangeAspect="1" noChangeArrowheads="1"/>
          </p:cNvPicPr>
          <p:nvPr/>
        </p:nvPicPr>
        <p:blipFill>
          <a:blip r:embed="rId2"/>
          <a:srcRect/>
          <a:stretch>
            <a:fillRect/>
          </a:stretch>
        </p:blipFill>
        <p:spPr bwMode="auto">
          <a:xfrm>
            <a:off x="500034" y="3143248"/>
            <a:ext cx="3643338" cy="3429024"/>
          </a:xfrm>
          <a:prstGeom prst="ellipse">
            <a:avLst/>
          </a:prstGeom>
          <a:ln>
            <a:noFill/>
          </a:ln>
          <a:effectLst>
            <a:softEdge rad="112500"/>
          </a:effectLst>
        </p:spPr>
      </p:pic>
      <p:sp>
        <p:nvSpPr>
          <p:cNvPr id="18438"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spcBef>
                <a:spcPct val="0"/>
              </a:spcBef>
              <a:buClrTx/>
              <a:buSzTx/>
              <a:buFontTx/>
              <a:buNone/>
            </a:pPr>
            <a:fld id="{D15015D4-360C-4A0F-8146-CD6B95BE31D6}" type="slidenum">
              <a:rPr lang="fa-IR" sz="1000">
                <a:solidFill>
                  <a:srgbClr val="A7A399"/>
                </a:solidFill>
                <a:latin typeface="Arial" panose="020B0604020202020204" pitchFamily="34" charset="0"/>
                <a:cs typeface="Arial" panose="020B0604020202020204" pitchFamily="34" charset="0"/>
              </a:rPr>
              <a:pPr>
                <a:spcBef>
                  <a:spcPct val="0"/>
                </a:spcBef>
                <a:buClrTx/>
                <a:buSzTx/>
                <a:buFontTx/>
                <a:buNone/>
              </a:pPr>
              <a:t>10</a:t>
            </a:fld>
            <a:endParaRPr lang="fa-IR" sz="1000">
              <a:solidFill>
                <a:srgbClr val="A7A399"/>
              </a:solidFill>
              <a:latin typeface="Arial" panose="020B0604020202020204" pitchFamily="34" charset="0"/>
              <a:cs typeface="Arial" panose="020B0604020202020204" pitchFamily="34" charset="0"/>
            </a:endParaRPr>
          </a:p>
        </p:txBody>
      </p:sp>
      <p:sp>
        <p:nvSpPr>
          <p:cNvPr id="7" name="TextBox 6"/>
          <p:cNvSpPr txBox="1"/>
          <p:nvPr/>
        </p:nvSpPr>
        <p:spPr>
          <a:xfrm>
            <a:off x="323528" y="6284873"/>
            <a:ext cx="1061509" cy="261610"/>
          </a:xfrm>
          <a:prstGeom prst="rect">
            <a:avLst/>
          </a:prstGeom>
          <a:noFill/>
        </p:spPr>
        <p:txBody>
          <a:bodyPr wrap="none" rtlCol="1">
            <a:spAutoFit/>
          </a:bodyPr>
          <a:lstStyle/>
          <a:p>
            <a:r>
              <a:rPr lang="en-US" sz="1100" dirty="0" smtClean="0"/>
              <a:t>Golsaran.com</a:t>
            </a:r>
            <a:endParaRPr lang="fa-IR" sz="11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1"/>
          <p:cNvSpPr txBox="1">
            <a:spLocks noChangeArrowheads="1"/>
          </p:cNvSpPr>
          <p:nvPr/>
        </p:nvSpPr>
        <p:spPr bwMode="auto">
          <a:xfrm>
            <a:off x="428625" y="500063"/>
            <a:ext cx="83994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كاهش بيان توليد اتيلن با خاموش كردن ژن مخصوص توليد آنزيم هاي </a:t>
            </a:r>
            <a:r>
              <a:rPr lang="en-US" sz="1800" dirty="0">
                <a:latin typeface="Calibri" panose="020F0502020204030204" pitchFamily="34" charset="0"/>
                <a:cs typeface="Arial" panose="020B0604020202020204" pitchFamily="34" charset="0"/>
              </a:rPr>
              <a:t> ACC oxidase</a:t>
            </a:r>
            <a:r>
              <a:rPr lang="fa-IR" sz="1800" dirty="0">
                <a:latin typeface="Calibri" panose="020F0502020204030204" pitchFamily="34" charset="0"/>
                <a:cs typeface="Arial" panose="020B0604020202020204" pitchFamily="34" charset="0"/>
              </a:rPr>
              <a:t>و </a:t>
            </a:r>
            <a:r>
              <a:rPr lang="en-US" sz="1800" dirty="0">
                <a:latin typeface="Calibri" panose="020F0502020204030204" pitchFamily="34" charset="0"/>
                <a:cs typeface="Arial" panose="020B0604020202020204" pitchFamily="34" charset="0"/>
              </a:rPr>
              <a:t>ACC synthase</a:t>
            </a:r>
            <a:r>
              <a:rPr lang="fa-IR" sz="1800" dirty="0">
                <a:latin typeface="Calibri" panose="020F0502020204030204" pitchFamily="34" charset="0"/>
                <a:cs typeface="Arial" panose="020B0604020202020204" pitchFamily="34" charset="0"/>
              </a:rPr>
              <a:t> كه كاتاليزورهاي توليد  درون زاي اتيلن محسوب مي شوند توسط (</a:t>
            </a:r>
            <a:r>
              <a:rPr lang="en-US" sz="1800" dirty="0" err="1">
                <a:latin typeface="Calibri" panose="020F0502020204030204" pitchFamily="34" charset="0"/>
                <a:cs typeface="Arial" panose="020B0604020202020204" pitchFamily="34" charset="0"/>
              </a:rPr>
              <a:t>Savin</a:t>
            </a:r>
            <a:r>
              <a:rPr lang="en-US" sz="1800" dirty="0">
                <a:latin typeface="Calibri" panose="020F0502020204030204" pitchFamily="34" charset="0"/>
                <a:cs typeface="Arial" panose="020B0604020202020204" pitchFamily="34" charset="0"/>
              </a:rPr>
              <a:t> </a:t>
            </a:r>
            <a:r>
              <a:rPr lang="fa-IR" sz="1800" dirty="0">
                <a:latin typeface="Calibri" panose="020F0502020204030204" pitchFamily="34" charset="0"/>
                <a:cs typeface="Arial" panose="020B0604020202020204" pitchFamily="34" charset="0"/>
              </a:rPr>
              <a:t>) و همكاران (1995) انجام گرفته است. </a:t>
            </a:r>
          </a:p>
        </p:txBody>
      </p:sp>
      <p:sp>
        <p:nvSpPr>
          <p:cNvPr id="19459" name="TextBox 2"/>
          <p:cNvSpPr txBox="1">
            <a:spLocks noChangeArrowheads="1"/>
          </p:cNvSpPr>
          <p:nvPr/>
        </p:nvSpPr>
        <p:spPr bwMode="auto">
          <a:xfrm>
            <a:off x="5286375" y="1714500"/>
            <a:ext cx="347027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با روشن شدن مسير متابوليكي توليد اتيلن در گياه مدل آرابيدوپسيس، ژن پذيرنده اتيلن از آرابيدوپسيس (</a:t>
            </a:r>
            <a:r>
              <a:rPr lang="en-US" sz="1800" dirty="0">
                <a:latin typeface="Calibri" panose="020F0502020204030204" pitchFamily="34" charset="0"/>
                <a:cs typeface="Arial" panose="020B0604020202020204" pitchFamily="34" charset="0"/>
              </a:rPr>
              <a:t>Ert1</a:t>
            </a:r>
            <a:r>
              <a:rPr lang="fa-IR" sz="1800" dirty="0">
                <a:latin typeface="Calibri" panose="020F0502020204030204" pitchFamily="34" charset="0"/>
                <a:cs typeface="Arial" panose="020B0604020202020204" pitchFamily="34" charset="0"/>
              </a:rPr>
              <a:t>) جداسازي و به دنبال آن ژن جهش يافته  پذيرنده اتيلن (</a:t>
            </a:r>
            <a:r>
              <a:rPr lang="en-US" sz="1800" dirty="0">
                <a:latin typeface="Calibri" panose="020F0502020204030204" pitchFamily="34" charset="0"/>
                <a:cs typeface="Arial" panose="020B0604020202020204" pitchFamily="34" charset="0"/>
              </a:rPr>
              <a:t>Ert1-1</a:t>
            </a:r>
            <a:r>
              <a:rPr lang="fa-IR" sz="1800" dirty="0">
                <a:latin typeface="Calibri" panose="020F0502020204030204" pitchFamily="34" charset="0"/>
                <a:cs typeface="Arial" panose="020B0604020202020204" pitchFamily="34" charset="0"/>
              </a:rPr>
              <a:t>) معرفي شد، با انتقال اين ژن به ميخك، گل هايي با عمر گلجاي بالا و غير حساس به اتيلن دروني و بيروني و عاري از مواد شيميايي توليد شد. </a:t>
            </a:r>
          </a:p>
        </p:txBody>
      </p:sp>
      <p:sp>
        <p:nvSpPr>
          <p:cNvPr id="19460"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spcBef>
                <a:spcPct val="0"/>
              </a:spcBef>
              <a:buClrTx/>
              <a:buSzTx/>
              <a:buFontTx/>
              <a:buNone/>
            </a:pPr>
            <a:fld id="{BE971E51-C7DC-4DF5-937A-ADC2C4A0958B}" type="slidenum">
              <a:rPr lang="fa-IR" sz="1000">
                <a:solidFill>
                  <a:srgbClr val="A7A399"/>
                </a:solidFill>
                <a:latin typeface="Arial" panose="020B0604020202020204" pitchFamily="34" charset="0"/>
                <a:cs typeface="Arial" panose="020B0604020202020204" pitchFamily="34" charset="0"/>
              </a:rPr>
              <a:pPr>
                <a:spcBef>
                  <a:spcPct val="0"/>
                </a:spcBef>
                <a:buClrTx/>
                <a:buSzTx/>
                <a:buFontTx/>
                <a:buNone/>
              </a:pPr>
              <a:t>11</a:t>
            </a:fld>
            <a:endParaRPr lang="fa-IR" sz="1000">
              <a:solidFill>
                <a:srgbClr val="A7A399"/>
              </a:solidFill>
              <a:latin typeface="Arial" panose="020B0604020202020204" pitchFamily="34" charset="0"/>
              <a:cs typeface="Arial" panose="020B0604020202020204" pitchFamily="34" charset="0"/>
            </a:endParaRPr>
          </a:p>
        </p:txBody>
      </p:sp>
      <p:sp>
        <p:nvSpPr>
          <p:cNvPr id="5" name="TextBox 4"/>
          <p:cNvSpPr txBox="1"/>
          <p:nvPr/>
        </p:nvSpPr>
        <p:spPr>
          <a:xfrm>
            <a:off x="323528" y="6284873"/>
            <a:ext cx="1061509" cy="261610"/>
          </a:xfrm>
          <a:prstGeom prst="rect">
            <a:avLst/>
          </a:prstGeom>
          <a:noFill/>
        </p:spPr>
        <p:txBody>
          <a:bodyPr wrap="none" rtlCol="1">
            <a:spAutoFit/>
          </a:bodyPr>
          <a:lstStyle/>
          <a:p>
            <a:r>
              <a:rPr lang="en-US" sz="1100" dirty="0" smtClean="0"/>
              <a:t>Golsaran.com</a:t>
            </a:r>
            <a:endParaRPr lang="fa-IR" sz="11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Box 1"/>
          <p:cNvSpPr txBox="1">
            <a:spLocks noChangeArrowheads="1"/>
          </p:cNvSpPr>
          <p:nvPr/>
        </p:nvSpPr>
        <p:spPr bwMode="auto">
          <a:xfrm>
            <a:off x="5572125" y="1785938"/>
            <a:ext cx="3273425"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همان طور كه قبلا گفته شد، با تنظيم منفي ژن </a:t>
            </a:r>
            <a:r>
              <a:rPr lang="en-US" sz="1800" dirty="0">
                <a:latin typeface="Calibri" panose="020F0502020204030204" pitchFamily="34" charset="0"/>
                <a:cs typeface="Arial" panose="020B0604020202020204" pitchFamily="34" charset="0"/>
              </a:rPr>
              <a:t>F3H</a:t>
            </a:r>
            <a:r>
              <a:rPr lang="fa-IR" sz="1800" dirty="0">
                <a:latin typeface="Calibri" panose="020F0502020204030204" pitchFamily="34" charset="0"/>
                <a:cs typeface="Arial" panose="020B0604020202020204" pitchFamily="34" charset="0"/>
              </a:rPr>
              <a:t> در ميخك به منظور كاهش يافتن آنتوسيانين و كمرنگ تر نمودن گل</a:t>
            </a:r>
            <a:r>
              <a:rPr lang="en-US" sz="1800" dirty="0">
                <a:latin typeface="Calibri" panose="020F0502020204030204" pitchFamily="34" charset="0"/>
                <a:cs typeface="Arial" panose="020B0604020202020204" pitchFamily="34" charset="0"/>
              </a:rPr>
              <a:t> </a:t>
            </a:r>
            <a:r>
              <a:rPr lang="en-US" sz="1800" dirty="0" err="1">
                <a:latin typeface="Calibri" panose="020F0502020204030204" pitchFamily="34" charset="0"/>
                <a:cs typeface="Arial" panose="020B0604020202020204" pitchFamily="34" charset="0"/>
              </a:rPr>
              <a:t>Zuker</a:t>
            </a:r>
            <a:r>
              <a:rPr lang="en-US" sz="1800" dirty="0">
                <a:latin typeface="Calibri" panose="020F0502020204030204" pitchFamily="34" charset="0"/>
                <a:cs typeface="Arial" panose="020B0604020202020204" pitchFamily="34" charset="0"/>
              </a:rPr>
              <a:t>, </a:t>
            </a:r>
            <a:r>
              <a:rPr lang="fa-IR" sz="1800" dirty="0">
                <a:latin typeface="Calibri" panose="020F0502020204030204" pitchFamily="34" charset="0"/>
                <a:cs typeface="Arial" panose="020B0604020202020204" pitchFamily="34" charset="0"/>
              </a:rPr>
              <a:t>و همكاران (2002) به گياهاني با مقدار متيل بنزوات توليدي بيشتر و در نتيجه رايحه ي بيشتري دست يافتند .  </a:t>
            </a:r>
          </a:p>
          <a:p>
            <a:pPr algn="just" rtl="1" eaLnBrk="1" hangingPunct="1">
              <a:spcBef>
                <a:spcPct val="0"/>
              </a:spcBef>
              <a:buClrTx/>
              <a:buSzTx/>
              <a:buFontTx/>
              <a:buNone/>
            </a:pPr>
            <a:endParaRPr lang="fa-IR" sz="1800" dirty="0">
              <a:latin typeface="Calibri" panose="020F0502020204030204" pitchFamily="34" charset="0"/>
              <a:cs typeface="Arial" panose="020B0604020202020204" pitchFamily="34" charset="0"/>
            </a:endParaRPr>
          </a:p>
        </p:txBody>
      </p:sp>
      <p:sp>
        <p:nvSpPr>
          <p:cNvPr id="20483" name="TextBox 2"/>
          <p:cNvSpPr txBox="1">
            <a:spLocks noChangeArrowheads="1"/>
          </p:cNvSpPr>
          <p:nvPr/>
        </p:nvSpPr>
        <p:spPr bwMode="auto">
          <a:xfrm>
            <a:off x="7494588" y="428625"/>
            <a:ext cx="14763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r" rtl="1" eaLnBrk="1" hangingPunct="1">
              <a:spcBef>
                <a:spcPct val="0"/>
              </a:spcBef>
              <a:buClrTx/>
              <a:buSzTx/>
              <a:buFontTx/>
              <a:buNone/>
            </a:pPr>
            <a:r>
              <a:rPr lang="fa-IR" dirty="0">
                <a:latin typeface="Calibri" panose="020F0502020204030204" pitchFamily="34" charset="0"/>
                <a:cs typeface="Arial" panose="020B0604020202020204" pitchFamily="34" charset="0"/>
              </a:rPr>
              <a:t>عطر گل : </a:t>
            </a:r>
          </a:p>
        </p:txBody>
      </p:sp>
      <p:sp>
        <p:nvSpPr>
          <p:cNvPr id="20484" name="TextBox 3"/>
          <p:cNvSpPr txBox="1">
            <a:spLocks noChangeArrowheads="1"/>
          </p:cNvSpPr>
          <p:nvPr/>
        </p:nvSpPr>
        <p:spPr bwMode="auto">
          <a:xfrm>
            <a:off x="928688" y="1000125"/>
            <a:ext cx="78882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r" rtl="1" eaLnBrk="1" hangingPunct="1">
              <a:spcBef>
                <a:spcPct val="0"/>
              </a:spcBef>
              <a:buClrTx/>
              <a:buSzTx/>
              <a:buFontTx/>
              <a:buNone/>
            </a:pPr>
            <a:r>
              <a:rPr lang="fa-IR" sz="1800" dirty="0">
                <a:latin typeface="Calibri" panose="020F0502020204030204" pitchFamily="34" charset="0"/>
                <a:cs typeface="Arial" panose="020B0604020202020204" pitchFamily="34" charset="0"/>
              </a:rPr>
              <a:t>عطر گل در جذب گرده افشانها و براي مصرف كنندگان بازار گل و گياه از اهميت ويژه برخوردار است </a:t>
            </a:r>
          </a:p>
        </p:txBody>
      </p:sp>
      <p:sp>
        <p:nvSpPr>
          <p:cNvPr id="2048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spcBef>
                <a:spcPct val="0"/>
              </a:spcBef>
              <a:buClrTx/>
              <a:buSzTx/>
              <a:buFontTx/>
              <a:buNone/>
            </a:pPr>
            <a:fld id="{9A673E4C-A6E7-4933-92C6-18A6CDE51370}" type="slidenum">
              <a:rPr lang="fa-IR" sz="1000">
                <a:solidFill>
                  <a:srgbClr val="A7A399"/>
                </a:solidFill>
                <a:latin typeface="Arial" panose="020B0604020202020204" pitchFamily="34" charset="0"/>
                <a:cs typeface="Arial" panose="020B0604020202020204" pitchFamily="34" charset="0"/>
              </a:rPr>
              <a:pPr>
                <a:spcBef>
                  <a:spcPct val="0"/>
                </a:spcBef>
                <a:buClrTx/>
                <a:buSzTx/>
                <a:buFontTx/>
                <a:buNone/>
              </a:pPr>
              <a:t>12</a:t>
            </a:fld>
            <a:endParaRPr lang="fa-IR" sz="1000">
              <a:solidFill>
                <a:srgbClr val="A7A399"/>
              </a:solidFill>
              <a:latin typeface="Arial" panose="020B0604020202020204" pitchFamily="34" charset="0"/>
              <a:cs typeface="Arial" panose="020B0604020202020204" pitchFamily="34" charset="0"/>
            </a:endParaRPr>
          </a:p>
        </p:txBody>
      </p:sp>
      <p:sp>
        <p:nvSpPr>
          <p:cNvPr id="6" name="TextBox 5"/>
          <p:cNvSpPr txBox="1"/>
          <p:nvPr/>
        </p:nvSpPr>
        <p:spPr>
          <a:xfrm>
            <a:off x="323528" y="6284873"/>
            <a:ext cx="1061509" cy="261610"/>
          </a:xfrm>
          <a:prstGeom prst="rect">
            <a:avLst/>
          </a:prstGeom>
          <a:noFill/>
        </p:spPr>
        <p:txBody>
          <a:bodyPr wrap="none" rtlCol="1">
            <a:spAutoFit/>
          </a:bodyPr>
          <a:lstStyle/>
          <a:p>
            <a:r>
              <a:rPr lang="en-US" sz="1100" dirty="0" smtClean="0"/>
              <a:t>Golsaran.com</a:t>
            </a:r>
            <a:endParaRPr lang="fa-IR" sz="11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1"/>
          <p:cNvSpPr txBox="1">
            <a:spLocks noChangeArrowheads="1"/>
          </p:cNvSpPr>
          <p:nvPr/>
        </p:nvSpPr>
        <p:spPr bwMode="auto">
          <a:xfrm>
            <a:off x="857250" y="1143000"/>
            <a:ext cx="80422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just" rtl="1" eaLnBrk="1" hangingPunct="1">
              <a:lnSpc>
                <a:spcPct val="150000"/>
              </a:lnSpc>
              <a:spcBef>
                <a:spcPct val="0"/>
              </a:spcBef>
              <a:buClrTx/>
              <a:buSzTx/>
              <a:buFontTx/>
              <a:buNone/>
            </a:pPr>
            <a:r>
              <a:rPr lang="fa-IR" sz="1800" dirty="0">
                <a:latin typeface="Calibri" panose="020F0502020204030204" pitchFamily="34" charset="0"/>
                <a:cs typeface="Arial" panose="020B0604020202020204" pitchFamily="34" charset="0"/>
              </a:rPr>
              <a:t>با انتقال ژن كيتيناز </a:t>
            </a:r>
            <a:r>
              <a:rPr lang="en-US" sz="1800" dirty="0" err="1">
                <a:latin typeface="Calibri" panose="020F0502020204030204" pitchFamily="34" charset="0"/>
                <a:cs typeface="Arial" panose="020B0604020202020204" pitchFamily="34" charset="0"/>
              </a:rPr>
              <a:t>ChiA</a:t>
            </a:r>
            <a:r>
              <a:rPr lang="fa-IR" sz="1800" dirty="0">
                <a:latin typeface="Calibri" panose="020F0502020204030204" pitchFamily="34" charset="0"/>
                <a:cs typeface="Arial" panose="020B0604020202020204" pitchFamily="34" charset="0"/>
              </a:rPr>
              <a:t>، از باكتري </a:t>
            </a:r>
            <a:r>
              <a:rPr lang="en-US" sz="1800" dirty="0" err="1">
                <a:latin typeface="Calibri" panose="020F0502020204030204" pitchFamily="34" charset="0"/>
                <a:cs typeface="Arial" panose="020B0604020202020204" pitchFamily="34" charset="0"/>
              </a:rPr>
              <a:t>Serratia</a:t>
            </a:r>
            <a:r>
              <a:rPr lang="en-US" sz="1800" dirty="0">
                <a:latin typeface="Calibri" panose="020F0502020204030204" pitchFamily="34" charset="0"/>
                <a:cs typeface="Arial" panose="020B0604020202020204" pitchFamily="34" charset="0"/>
              </a:rPr>
              <a:t> </a:t>
            </a:r>
            <a:r>
              <a:rPr lang="en-US" sz="1800" dirty="0" err="1">
                <a:latin typeface="Calibri" panose="020F0502020204030204" pitchFamily="34" charset="0"/>
                <a:cs typeface="Arial" panose="020B0604020202020204" pitchFamily="34" charset="0"/>
              </a:rPr>
              <a:t>marsecens</a:t>
            </a:r>
            <a:r>
              <a:rPr lang="en-US" sz="1800" dirty="0">
                <a:latin typeface="Calibri" panose="020F0502020204030204" pitchFamily="34" charset="0"/>
                <a:cs typeface="Arial" panose="020B0604020202020204" pitchFamily="34" charset="0"/>
              </a:rPr>
              <a:t> </a:t>
            </a:r>
            <a:r>
              <a:rPr lang="fa-IR" sz="1800" dirty="0">
                <a:latin typeface="Calibri" panose="020F0502020204030204" pitchFamily="34" charset="0"/>
                <a:cs typeface="Arial" panose="020B0604020202020204" pitchFamily="34" charset="0"/>
              </a:rPr>
              <a:t>، به تعدادي از ارقام ميخك، لاين هاي جديدي پديد آمد كه تاخير در بروز علائم بيماري و در نتيجه تاخير در مرگ گياه را موجب شوند. </a:t>
            </a:r>
          </a:p>
        </p:txBody>
      </p:sp>
      <p:sp>
        <p:nvSpPr>
          <p:cNvPr id="21507" name="TextBox 2"/>
          <p:cNvSpPr txBox="1">
            <a:spLocks noChangeArrowheads="1"/>
          </p:cNvSpPr>
          <p:nvPr/>
        </p:nvSpPr>
        <p:spPr bwMode="auto">
          <a:xfrm>
            <a:off x="6786563" y="428625"/>
            <a:ext cx="16494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r" rtl="1" eaLnBrk="1" hangingPunct="1">
              <a:spcBef>
                <a:spcPct val="0"/>
              </a:spcBef>
              <a:buClrTx/>
              <a:buSzTx/>
              <a:buFontTx/>
              <a:buNone/>
            </a:pPr>
            <a:r>
              <a:rPr lang="fa-IR" sz="1800" dirty="0">
                <a:latin typeface="Calibri" panose="020F0502020204030204" pitchFamily="34" charset="0"/>
                <a:cs typeface="Arial" panose="020B0604020202020204" pitchFamily="34" charset="0"/>
              </a:rPr>
              <a:t>مقاومت به بيماريها:</a:t>
            </a:r>
          </a:p>
        </p:txBody>
      </p:sp>
      <p:sp>
        <p:nvSpPr>
          <p:cNvPr id="21508"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spcBef>
                <a:spcPct val="0"/>
              </a:spcBef>
              <a:buClrTx/>
              <a:buSzTx/>
              <a:buFontTx/>
              <a:buNone/>
            </a:pPr>
            <a:fld id="{A07BF208-2730-447B-A1F1-4B2A49BA5708}" type="slidenum">
              <a:rPr lang="fa-IR" sz="1000">
                <a:solidFill>
                  <a:srgbClr val="A7A399"/>
                </a:solidFill>
                <a:latin typeface="Arial" panose="020B0604020202020204" pitchFamily="34" charset="0"/>
                <a:cs typeface="Arial" panose="020B0604020202020204" pitchFamily="34" charset="0"/>
              </a:rPr>
              <a:pPr>
                <a:spcBef>
                  <a:spcPct val="0"/>
                </a:spcBef>
                <a:buClrTx/>
                <a:buSzTx/>
                <a:buFontTx/>
                <a:buNone/>
              </a:pPr>
              <a:t>13</a:t>
            </a:fld>
            <a:endParaRPr lang="fa-IR" sz="1000">
              <a:solidFill>
                <a:srgbClr val="A7A399"/>
              </a:solidFill>
              <a:latin typeface="Arial" panose="020B0604020202020204" pitchFamily="34" charset="0"/>
              <a:cs typeface="Arial" panose="020B0604020202020204" pitchFamily="34" charset="0"/>
            </a:endParaRPr>
          </a:p>
        </p:txBody>
      </p:sp>
      <p:sp>
        <p:nvSpPr>
          <p:cNvPr id="5" name="TextBox 4"/>
          <p:cNvSpPr txBox="1"/>
          <p:nvPr/>
        </p:nvSpPr>
        <p:spPr>
          <a:xfrm>
            <a:off x="323528" y="6284873"/>
            <a:ext cx="1061509" cy="261610"/>
          </a:xfrm>
          <a:prstGeom prst="rect">
            <a:avLst/>
          </a:prstGeom>
          <a:noFill/>
        </p:spPr>
        <p:txBody>
          <a:bodyPr wrap="none" rtlCol="1">
            <a:spAutoFit/>
          </a:bodyPr>
          <a:lstStyle/>
          <a:p>
            <a:r>
              <a:rPr lang="en-US" sz="1100" dirty="0" smtClean="0"/>
              <a:t>Golsaran.com</a:t>
            </a:r>
            <a:endParaRPr lang="fa-IR" sz="11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1"/>
          <p:cNvSpPr txBox="1">
            <a:spLocks noChangeArrowheads="1"/>
          </p:cNvSpPr>
          <p:nvPr/>
        </p:nvSpPr>
        <p:spPr bwMode="auto">
          <a:xfrm>
            <a:off x="7143750" y="0"/>
            <a:ext cx="17986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r" rtl="1" eaLnBrk="1" hangingPunct="1">
              <a:spcBef>
                <a:spcPct val="0"/>
              </a:spcBef>
              <a:buClrTx/>
              <a:buSzTx/>
              <a:buFontTx/>
              <a:buNone/>
            </a:pPr>
            <a:r>
              <a:rPr lang="fa-IR" sz="3200" dirty="0">
                <a:latin typeface="Calibri" panose="020F0502020204030204" pitchFamily="34" charset="0"/>
                <a:cs typeface="Arial" panose="020B0604020202020204" pitchFamily="34" charset="0"/>
              </a:rPr>
              <a:t>كشت بافت: </a:t>
            </a:r>
          </a:p>
        </p:txBody>
      </p:sp>
      <p:sp>
        <p:nvSpPr>
          <p:cNvPr id="22531" name="TextBox 2"/>
          <p:cNvSpPr txBox="1">
            <a:spLocks noChangeArrowheads="1"/>
          </p:cNvSpPr>
          <p:nvPr/>
        </p:nvSpPr>
        <p:spPr bwMode="auto">
          <a:xfrm>
            <a:off x="3500438" y="642938"/>
            <a:ext cx="5357812"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lgn="just" rtl="1" eaLnBrk="1" hangingPunct="1">
              <a:spcBef>
                <a:spcPct val="0"/>
              </a:spcBef>
              <a:buClrTx/>
              <a:buSzTx/>
              <a:buFontTx/>
              <a:buNone/>
            </a:pPr>
            <a:r>
              <a:rPr lang="fa-IR" sz="1800" dirty="0">
                <a:latin typeface="Arial" panose="020B0604020202020204" pitchFamily="34" charset="0"/>
                <a:cs typeface="Arial" panose="020B0604020202020204" pitchFamily="34" charset="0"/>
              </a:rPr>
              <a:t>كشت بافت گياه ميخك اهميت قابل توجهي براي توليد پايه هاي مادري عاري از ويروس دارد. </a:t>
            </a:r>
          </a:p>
          <a:p>
            <a:pPr algn="just" rtl="1" eaLnBrk="1" hangingPunct="1">
              <a:spcBef>
                <a:spcPct val="0"/>
              </a:spcBef>
              <a:buClrTx/>
              <a:buSzTx/>
              <a:buFontTx/>
              <a:buNone/>
            </a:pPr>
            <a:endParaRPr lang="fa-IR" sz="1800" dirty="0">
              <a:latin typeface="Arial" panose="020B0604020202020204" pitchFamily="34" charset="0"/>
              <a:cs typeface="Arial" panose="020B0604020202020204" pitchFamily="34" charset="0"/>
            </a:endParaRPr>
          </a:p>
          <a:p>
            <a:pPr algn="just" rtl="1" eaLnBrk="1" hangingPunct="1">
              <a:spcBef>
                <a:spcPct val="0"/>
              </a:spcBef>
              <a:buClrTx/>
              <a:buSzTx/>
              <a:buFontTx/>
              <a:buNone/>
            </a:pPr>
            <a:r>
              <a:rPr lang="fa-IR" sz="1800" dirty="0">
                <a:latin typeface="Arial" panose="020B0604020202020204" pitchFamily="34" charset="0"/>
                <a:cs typeface="Arial" panose="020B0604020202020204" pitchFamily="34" charset="0"/>
              </a:rPr>
              <a:t>از رويان زايي بدني به عنوان ابزاري براي مطالعات بنيادي نظير بيوشيمي، فيزيولوژي ، گياهشناسي، مرفولوژي و تشريح و نيز از فنون و روش هاي بيو تكنولوژي براي انتقال ژن، حفظ ژرم پلاسم، توليد متابوليت هاي ثانويه، يجاد تنوع ژنتيكي و حذف ويروس از گياه استفاده كرد. (</a:t>
            </a:r>
            <a:r>
              <a:rPr lang="en-US" sz="1800" dirty="0" err="1">
                <a:latin typeface="Arial" panose="020B0604020202020204" pitchFamily="34" charset="0"/>
                <a:cs typeface="Arial" panose="020B0604020202020204" pitchFamily="34" charset="0"/>
              </a:rPr>
              <a:t>Vicient</a:t>
            </a:r>
            <a:r>
              <a:rPr lang="en-US" sz="1800" dirty="0">
                <a:latin typeface="Arial" panose="020B0604020202020204" pitchFamily="34" charset="0"/>
                <a:cs typeface="Arial" panose="020B0604020202020204" pitchFamily="34" charset="0"/>
              </a:rPr>
              <a:t> et al.1998</a:t>
            </a:r>
            <a:r>
              <a:rPr lang="fa-IR" sz="1800" dirty="0">
                <a:latin typeface="Arial" panose="020B0604020202020204" pitchFamily="34" charset="0"/>
                <a:cs typeface="Arial" panose="020B0604020202020204" pitchFamily="34" charset="0"/>
              </a:rPr>
              <a:t>).</a:t>
            </a:r>
          </a:p>
          <a:p>
            <a:pPr algn="just" rtl="1" eaLnBrk="1" hangingPunct="1">
              <a:spcBef>
                <a:spcPct val="0"/>
              </a:spcBef>
              <a:buClrTx/>
              <a:buSzTx/>
              <a:buFontTx/>
              <a:buNone/>
            </a:pPr>
            <a:endParaRPr lang="fa-IR" sz="1800" dirty="0">
              <a:latin typeface="Arial" panose="020B0604020202020204" pitchFamily="34" charset="0"/>
              <a:cs typeface="Arial" panose="020B0604020202020204" pitchFamily="34" charset="0"/>
            </a:endParaRPr>
          </a:p>
          <a:p>
            <a:pPr algn="just" rtl="1" eaLnBrk="1" hangingPunct="1">
              <a:spcBef>
                <a:spcPct val="0"/>
              </a:spcBef>
              <a:buClrTx/>
              <a:buSzTx/>
              <a:buFont typeface="Wingdings" panose="05000000000000000000" pitchFamily="2" charset="2"/>
              <a:buChar char="Ø"/>
            </a:pPr>
            <a:r>
              <a:rPr lang="fa-IR" sz="1800" dirty="0">
                <a:latin typeface="Arial" panose="020B0604020202020204" pitchFamily="34" charset="0"/>
                <a:cs typeface="Arial" panose="020B0604020202020204" pitchFamily="34" charset="0"/>
              </a:rPr>
              <a:t> فري و همكاران ( </a:t>
            </a:r>
            <a:r>
              <a:rPr lang="en-US" sz="1800" dirty="0" err="1">
                <a:latin typeface="Arial" panose="020B0604020202020204" pitchFamily="34" charset="0"/>
                <a:cs typeface="Arial" panose="020B0604020202020204" pitchFamily="34" charset="0"/>
              </a:rPr>
              <a:t>Fery</a:t>
            </a:r>
            <a:r>
              <a:rPr lang="en-US" sz="1800" dirty="0">
                <a:latin typeface="Arial" panose="020B0604020202020204" pitchFamily="34" charset="0"/>
                <a:cs typeface="Arial" panose="020B0604020202020204" pitchFamily="34" charset="0"/>
              </a:rPr>
              <a:t> et al.1992</a:t>
            </a:r>
            <a:r>
              <a:rPr lang="fa-IR" sz="1800" dirty="0">
                <a:latin typeface="Arial" panose="020B0604020202020204" pitchFamily="34" charset="0"/>
                <a:cs typeface="Arial" panose="020B0604020202020204" pitchFamily="34" charset="0"/>
              </a:rPr>
              <a:t>)براي اولين بار ايجاد رويان بدني را در گياه ميخك گزارش دادند.</a:t>
            </a:r>
          </a:p>
          <a:p>
            <a:pPr algn="just" rtl="1" eaLnBrk="1" hangingPunct="1">
              <a:spcBef>
                <a:spcPct val="0"/>
              </a:spcBef>
              <a:buClrTx/>
              <a:buSzTx/>
              <a:buFontTx/>
              <a:buNone/>
            </a:pPr>
            <a:endParaRPr lang="fa-IR" sz="1800" dirty="0">
              <a:latin typeface="Arial" panose="020B0604020202020204" pitchFamily="34" charset="0"/>
              <a:cs typeface="Arial" panose="020B0604020202020204" pitchFamily="34" charset="0"/>
            </a:endParaRPr>
          </a:p>
          <a:p>
            <a:pPr algn="just" rtl="1" eaLnBrk="1" hangingPunct="1">
              <a:spcBef>
                <a:spcPct val="0"/>
              </a:spcBef>
              <a:buClrTx/>
              <a:buSzTx/>
              <a:buFont typeface="Wingdings" panose="05000000000000000000" pitchFamily="2" charset="2"/>
              <a:buChar char="Ø"/>
            </a:pPr>
            <a:r>
              <a:rPr lang="fa-IR" sz="1800" dirty="0">
                <a:latin typeface="Arial" panose="020B0604020202020204" pitchFamily="34" charset="0"/>
                <a:cs typeface="Arial" panose="020B0604020202020204" pitchFamily="34" charset="0"/>
              </a:rPr>
              <a:t> يان چوا و همكاران (</a:t>
            </a:r>
            <a:r>
              <a:rPr lang="en-US" sz="1800" dirty="0" err="1">
                <a:latin typeface="Arial" panose="020B0604020202020204" pitchFamily="34" charset="0"/>
                <a:cs typeface="Arial" panose="020B0604020202020204" pitchFamily="34" charset="0"/>
              </a:rPr>
              <a:t>Yantcheva</a:t>
            </a:r>
            <a:r>
              <a:rPr lang="en-US" sz="1800" dirty="0">
                <a:latin typeface="Arial" panose="020B0604020202020204" pitchFamily="34" charset="0"/>
                <a:cs typeface="Arial" panose="020B0604020202020204" pitchFamily="34" charset="0"/>
              </a:rPr>
              <a:t> et al.1998</a:t>
            </a:r>
            <a:r>
              <a:rPr lang="fa-IR" sz="1800" dirty="0">
                <a:latin typeface="Arial" panose="020B0604020202020204" pitchFamily="34" charset="0"/>
                <a:cs typeface="Arial" panose="020B0604020202020204" pitchFamily="34" charset="0"/>
              </a:rPr>
              <a:t>)ايجاد رويان بدني مستقيم از مسير كالوس را در ميخك گزارش داد. </a:t>
            </a:r>
          </a:p>
          <a:p>
            <a:pPr algn="just" rtl="1" eaLnBrk="1" hangingPunct="1">
              <a:spcBef>
                <a:spcPct val="0"/>
              </a:spcBef>
              <a:buClrTx/>
              <a:buSzTx/>
              <a:buFontTx/>
              <a:buNone/>
            </a:pPr>
            <a:endParaRPr lang="fa-IR" sz="1800" dirty="0">
              <a:latin typeface="Arial" panose="020B0604020202020204" pitchFamily="34" charset="0"/>
              <a:cs typeface="Arial" panose="020B0604020202020204" pitchFamily="34" charset="0"/>
            </a:endParaRPr>
          </a:p>
          <a:p>
            <a:pPr algn="just" rtl="1" eaLnBrk="1" hangingPunct="1">
              <a:spcBef>
                <a:spcPct val="0"/>
              </a:spcBef>
              <a:buClrTx/>
              <a:buSzTx/>
              <a:buFontTx/>
              <a:buNone/>
            </a:pPr>
            <a:r>
              <a:rPr lang="fa-IR" sz="1800" dirty="0">
                <a:latin typeface="Arial" panose="020B0604020202020204" pitchFamily="34" charset="0"/>
                <a:cs typeface="Arial" panose="020B0604020202020204" pitchFamily="34" charset="0"/>
              </a:rPr>
              <a:t> </a:t>
            </a:r>
          </a:p>
        </p:txBody>
      </p:sp>
      <p:pic>
        <p:nvPicPr>
          <p:cNvPr id="2253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3347864" cy="6559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Footer Placeholder 7"/>
          <p:cNvSpPr txBox="1">
            <a:spLocks/>
          </p:cNvSpPr>
          <p:nvPr/>
        </p:nvSpPr>
        <p:spPr>
          <a:xfrm>
            <a:off x="3500438" y="6492875"/>
            <a:ext cx="2895600" cy="365125"/>
          </a:xfrm>
          <a:prstGeom prst="rect">
            <a:avLst/>
          </a:prstGeom>
        </p:spPr>
        <p:txBody>
          <a:bodyPr rtlCol="1" anchor="ctr"/>
          <a:lstStyle/>
          <a:p>
            <a:pPr algn="ctr" rtl="1" eaLnBrk="1" fontAlgn="auto" hangingPunct="1">
              <a:spcBef>
                <a:spcPts val="0"/>
              </a:spcBef>
              <a:spcAft>
                <a:spcPts val="0"/>
              </a:spcAft>
              <a:defRPr/>
            </a:pPr>
            <a:endParaRPr lang="fa-IR" sz="1200" dirty="0">
              <a:solidFill>
                <a:schemeClr val="tx1">
                  <a:tint val="75000"/>
                </a:schemeClr>
              </a:solidFill>
              <a:latin typeface="+mn-lt"/>
              <a:cs typeface="+mn-cs"/>
            </a:endParaRPr>
          </a:p>
        </p:txBody>
      </p:sp>
      <p:sp>
        <p:nvSpPr>
          <p:cNvPr id="22534" name="Slide Number Placeholder 6"/>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250"/>
              </a:spcBef>
              <a:buClr>
                <a:schemeClr val="accent1"/>
              </a:buClr>
              <a:buSzPct val="80000"/>
              <a:buFont typeface="Wingdings 2" panose="05020102010507070707" pitchFamily="18" charset="2"/>
              <a:buChar char=""/>
              <a:defRPr sz="2800">
                <a:solidFill>
                  <a:schemeClr val="tx1"/>
                </a:solidFill>
                <a:latin typeface="Verdana" panose="020B0604030504040204" pitchFamily="34" charset="0"/>
                <a:cs typeface="Tahoma" panose="020B0604030504040204" pitchFamily="34" charset="0"/>
              </a:defRPr>
            </a:lvl1pPr>
            <a:lvl2pPr marL="742950" indent="-285750">
              <a:spcBef>
                <a:spcPts val="250"/>
              </a:spcBef>
              <a:buClr>
                <a:schemeClr val="accent1"/>
              </a:buClr>
              <a:buSzPct val="100000"/>
              <a:buFont typeface="Verdana" panose="020B0604030504040204" pitchFamily="34" charset="0"/>
              <a:buChar char="◦"/>
              <a:defRPr sz="2400">
                <a:solidFill>
                  <a:schemeClr val="tx1"/>
                </a:solidFill>
                <a:latin typeface="Verdana" panose="020B0604030504040204" pitchFamily="34" charset="0"/>
                <a:cs typeface="Tahoma" panose="020B0604030504040204" pitchFamily="34" charset="0"/>
              </a:defRPr>
            </a:lvl2pPr>
            <a:lvl3pPr marL="1143000" indent="-228600">
              <a:spcBef>
                <a:spcPts val="250"/>
              </a:spcBef>
              <a:buClr>
                <a:srgbClr val="ED3742"/>
              </a:buClr>
              <a:buSzPct val="100000"/>
              <a:buFont typeface="Wingdings 2" panose="05020102010507070707" pitchFamily="18" charset="2"/>
              <a:buChar char=""/>
              <a:defRPr sz="2200">
                <a:solidFill>
                  <a:schemeClr val="tx1"/>
                </a:solidFill>
                <a:latin typeface="Verdana" panose="020B0604030504040204" pitchFamily="34" charset="0"/>
                <a:cs typeface="Tahoma" panose="020B0604030504040204" pitchFamily="34" charset="0"/>
              </a:defRPr>
            </a:lvl3pPr>
            <a:lvl4pPr marL="1600200" indent="-228600">
              <a:spcBef>
                <a:spcPts val="225"/>
              </a:spcBef>
              <a:buClr>
                <a:srgbClr val="ED3742"/>
              </a:buClr>
              <a:buSzPct val="112000"/>
              <a:buFont typeface="Verdana" panose="020B0604030504040204" pitchFamily="34" charset="0"/>
              <a:buChar char="◦"/>
              <a:defRPr sz="1900">
                <a:solidFill>
                  <a:schemeClr val="tx1"/>
                </a:solidFill>
                <a:latin typeface="Verdana" panose="020B0604030504040204" pitchFamily="34" charset="0"/>
                <a:cs typeface="Tahoma" panose="020B0604030504040204" pitchFamily="34" charset="0"/>
              </a:defRPr>
            </a:lvl4pPr>
            <a:lvl5pPr marL="2057400" indent="-228600">
              <a:spcBef>
                <a:spcPts val="250"/>
              </a:spcBef>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5pPr>
            <a:lvl6pPr marL="25146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6pPr>
            <a:lvl7pPr marL="29718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7pPr>
            <a:lvl8pPr marL="34290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8pPr>
            <a:lvl9pPr marL="3886200" indent="-228600" algn="l" rtl="0" eaLnBrk="0" fontAlgn="base" hangingPunct="0">
              <a:spcBef>
                <a:spcPts val="250"/>
              </a:spcBef>
              <a:spcAft>
                <a:spcPct val="0"/>
              </a:spcAft>
              <a:buClr>
                <a:srgbClr val="4A85BF"/>
              </a:buClr>
              <a:buSzPct val="100000"/>
              <a:buFont typeface="Wingdings 2" panose="05020102010507070707" pitchFamily="18" charset="2"/>
              <a:buChar char=""/>
              <a:defRPr sz="2000">
                <a:solidFill>
                  <a:schemeClr val="tx1"/>
                </a:solidFill>
                <a:latin typeface="Verdana" panose="020B0604030504040204" pitchFamily="34" charset="0"/>
                <a:cs typeface="Tahoma" panose="020B0604030504040204" pitchFamily="34" charset="0"/>
              </a:defRPr>
            </a:lvl9pPr>
          </a:lstStyle>
          <a:p>
            <a:pPr>
              <a:spcBef>
                <a:spcPct val="0"/>
              </a:spcBef>
              <a:buClrTx/>
              <a:buSzTx/>
              <a:buFontTx/>
              <a:buNone/>
            </a:pPr>
            <a:fld id="{B7B6AA07-B19E-4023-A345-FE863A2B776F}" type="slidenum">
              <a:rPr lang="fa-IR" sz="1000">
                <a:solidFill>
                  <a:srgbClr val="A7A399"/>
                </a:solidFill>
                <a:latin typeface="Arial" panose="020B0604020202020204" pitchFamily="34" charset="0"/>
                <a:cs typeface="Arial" panose="020B0604020202020204" pitchFamily="34" charset="0"/>
              </a:rPr>
              <a:pPr>
                <a:spcBef>
                  <a:spcPct val="0"/>
                </a:spcBef>
                <a:buClrTx/>
                <a:buSzTx/>
                <a:buFontTx/>
                <a:buNone/>
              </a:pPr>
              <a:t>14</a:t>
            </a:fld>
            <a:endParaRPr lang="fa-IR" sz="1000">
              <a:solidFill>
                <a:srgbClr val="A7A399"/>
              </a:solidFill>
              <a:latin typeface="Arial" panose="020B0604020202020204" pitchFamily="34" charset="0"/>
              <a:cs typeface="Arial" panose="020B0604020202020204" pitchFamily="34" charset="0"/>
            </a:endParaRPr>
          </a:p>
        </p:txBody>
      </p:sp>
      <p:sp>
        <p:nvSpPr>
          <p:cNvPr id="7" name="TextBox 6"/>
          <p:cNvSpPr txBox="1"/>
          <p:nvPr/>
        </p:nvSpPr>
        <p:spPr>
          <a:xfrm>
            <a:off x="7515754" y="6257016"/>
            <a:ext cx="1061509" cy="261610"/>
          </a:xfrm>
          <a:prstGeom prst="rect">
            <a:avLst/>
          </a:prstGeom>
          <a:noFill/>
        </p:spPr>
        <p:txBody>
          <a:bodyPr wrap="none" rtlCol="1">
            <a:spAutoFit/>
          </a:bodyPr>
          <a:lstStyle/>
          <a:p>
            <a:r>
              <a:rPr lang="en-US" sz="1100" dirty="0" smtClean="0"/>
              <a:t>Golsaran.com</a:t>
            </a:r>
            <a:endParaRPr lang="fa-IR" sz="11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1016</TotalTime>
  <Words>1113</Words>
  <Application>Microsoft Office PowerPoint</Application>
  <PresentationFormat>On-screen Show (4:3)</PresentationFormat>
  <Paragraphs>101</Paragraphs>
  <Slides>14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Tahoma</vt:lpstr>
      <vt:lpstr>Verdana</vt:lpstr>
      <vt:lpstr>Wingdings</vt:lpstr>
      <vt:lpstr>Wingdings 2</vt:lpstr>
      <vt:lpstr>Aspect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pgu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kh</dc:creator>
  <cp:lastModifiedBy>MSI</cp:lastModifiedBy>
  <cp:revision>161</cp:revision>
  <dcterms:created xsi:type="dcterms:W3CDTF">2011-08-31T09:03:29Z</dcterms:created>
  <dcterms:modified xsi:type="dcterms:W3CDTF">2016-01-15T17:54:19Z</dcterms:modified>
</cp:coreProperties>
</file>