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5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6600"/>
    <a:srgbClr val="FF6699"/>
    <a:srgbClr val="FCA96A"/>
    <a:srgbClr val="F5BFB9"/>
    <a:srgbClr val="FFFFCC"/>
    <a:srgbClr val="FF3300"/>
    <a:srgbClr val="CC3300"/>
    <a:srgbClr val="811111"/>
    <a:srgbClr val="A326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7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708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C6CB7B-CA25-4192-A0EB-A02CBFD202C7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709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48710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711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712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A941F1-5ABE-42E6-B513-C281309A0E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541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8" descr="jellyfish"/>
          <p:cNvPicPr>
            <a:picLocks noChangeAspect="1" noChangeArrowheads="1"/>
          </p:cNvPicPr>
          <p:nvPr/>
        </p:nvPicPr>
        <p:blipFill>
          <a:blip r:embed="rId2" cstate="print"/>
          <a:srcRect r="10933"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5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9697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5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52750"/>
            <a:ext cx="6400800" cy="1752600"/>
          </a:xfrm>
        </p:spPr>
        <p:txBody>
          <a:bodyPr/>
          <a:lstStyle>
            <a:lvl1pPr marL="0" indent="0" algn="ctr">
              <a:buFontTx/>
              <a:buNone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04858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58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8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58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590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59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9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92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9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9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4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7004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50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7004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5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5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5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55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56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5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58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59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6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61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6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6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6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7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702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703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70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70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86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a-IR" noProof="0" smtClean="0"/>
          </a:p>
        </p:txBody>
      </p:sp>
      <p:sp>
        <p:nvSpPr>
          <p:cNvPr id="1048687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8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8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9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9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9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9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70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0260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7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0260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7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7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67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37004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fa-IR" noProof="0" smtClean="0"/>
          </a:p>
        </p:txBody>
      </p:sp>
      <p:sp>
        <p:nvSpPr>
          <p:cNvPr id="104866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6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80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700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81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700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8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68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8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8" descr="jellyfishsmall"/>
          <p:cNvPicPr>
            <a:picLocks noChangeAspect="1" noChangeArrowheads="1"/>
          </p:cNvPicPr>
          <p:nvPr/>
        </p:nvPicPr>
        <p:blipFill>
          <a:blip r:embed="rId15" cstate="print"/>
          <a:srcRect l="12135" t="19395" r="47691"/>
          <a:stretch>
            <a:fillRect/>
          </a:stretch>
        </p:blipFill>
        <p:spPr bwMode="auto">
          <a:xfrm>
            <a:off x="6515100" y="3200400"/>
            <a:ext cx="26289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57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85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7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57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fld id="{9C478503-97B8-4587-AB23-803073651571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104857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104858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fld id="{4AF9B850-3206-47CE-A194-5E2DDE99A56E}" type="slidenum">
              <a:rPr lang="en-US" smtClean="0"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67399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990600"/>
          </a:xfrm>
        </p:spPr>
        <p:txBody>
          <a:bodyPr/>
          <a:lstStyle/>
          <a:p>
            <a:r>
              <a:rPr lang="fa-IR" b="1" dirty="0" smtClean="0">
                <a:solidFill>
                  <a:srgbClr val="FCA96A"/>
                </a:solidFill>
                <a:cs typeface="B Mitra" pitchFamily="2" charset="-78"/>
              </a:rPr>
              <a:t>آسم</a:t>
            </a:r>
            <a:endParaRPr lang="en-US" b="1" dirty="0">
              <a:solidFill>
                <a:srgbClr val="FCA96A"/>
              </a:solidFill>
              <a:cs typeface="B Mitra" pitchFamily="2" charset="-78"/>
            </a:endParaRPr>
          </a:p>
        </p:txBody>
      </p:sp>
      <p:sp>
        <p:nvSpPr>
          <p:cNvPr id="1048605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610600" cy="4419600"/>
          </a:xfrm>
        </p:spPr>
        <p:txBody>
          <a:bodyPr/>
          <a:lstStyle/>
          <a:p>
            <a:pPr algn="r" rtl="1"/>
            <a:r>
              <a:rPr lang="fa-IR" b="1" dirty="0" smtClean="0">
                <a:solidFill>
                  <a:srgbClr val="FF6600"/>
                </a:solidFill>
                <a:cs typeface="B Mitra" pitchFamily="2" charset="-78"/>
              </a:rPr>
              <a:t>تعریف: </a:t>
            </a:r>
            <a:r>
              <a:rPr lang="fa-IR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Mitra" pitchFamily="2" charset="-78"/>
              </a:rPr>
              <a:t>بیماری التهابی ریوی بصورت انسداد برگشت پذیر و عود کننده مجاری هوایی</a:t>
            </a:r>
          </a:p>
          <a:p>
            <a:pPr algn="r" rtl="1"/>
            <a:r>
              <a:rPr lang="fa-IR" b="1" dirty="0" smtClean="0">
                <a:solidFill>
                  <a:srgbClr val="FF6600"/>
                </a:solidFill>
                <a:cs typeface="B Mitra" pitchFamily="2" charset="-78"/>
              </a:rPr>
              <a:t>علائم: </a:t>
            </a:r>
            <a:r>
              <a:rPr lang="fa-IR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Mitra" pitchFamily="2" charset="-78"/>
              </a:rPr>
              <a:t>سرفه، تنگی نفس، خس خس سینه</a:t>
            </a:r>
          </a:p>
          <a:p>
            <a:pPr algn="r" rtl="1"/>
            <a:r>
              <a:rPr lang="fa-IR" b="1" dirty="0" smtClean="0">
                <a:solidFill>
                  <a:srgbClr val="FF6600"/>
                </a:solidFill>
                <a:cs typeface="B Mitra" pitchFamily="2" charset="-78"/>
              </a:rPr>
              <a:t>اتیولوژی: </a:t>
            </a:r>
            <a:r>
              <a:rPr lang="fa-IR" b="1" dirty="0" smtClean="0">
                <a:cs typeface="B Lotus" pitchFamily="2" charset="-78"/>
              </a:rPr>
              <a:t>واکنش ازدیاد حساسیت نوع اول (تولید آنتی بادی </a:t>
            </a:r>
            <a:r>
              <a:rPr lang="en-US" b="1" dirty="0" err="1" smtClean="0">
                <a:cs typeface="B Lotus" pitchFamily="2" charset="-78"/>
              </a:rPr>
              <a:t>IgE</a:t>
            </a:r>
            <a:r>
              <a:rPr lang="fa-IR" b="1" dirty="0" smtClean="0">
                <a:cs typeface="B Lotus" pitchFamily="2" charset="-78"/>
              </a:rPr>
              <a:t> بدنبال تماس با آلرژن و آزاد شدن هیستامین و سایر واسطه های التهابی)، افزایش فعالیت پاراسمپاتیک، افزایش فعالیت گیرنده های </a:t>
            </a:r>
            <a:r>
              <a:rPr lang="el-GR" b="1" dirty="0" smtClean="0">
                <a:cs typeface="B Lotus" pitchFamily="2" charset="-78"/>
              </a:rPr>
              <a:t>α</a:t>
            </a:r>
            <a:r>
              <a:rPr lang="fa-IR" b="1" dirty="0" smtClean="0">
                <a:cs typeface="B Lotus" pitchFamily="2" charset="-78"/>
              </a:rPr>
              <a:t> آدرنرژیک و کاهش فعالیت گیرنده های </a:t>
            </a:r>
            <a:r>
              <a:rPr lang="el-GR" b="1" dirty="0" smtClean="0">
                <a:cs typeface="B Lotus" pitchFamily="2" charset="-78"/>
              </a:rPr>
              <a:t>β</a:t>
            </a:r>
            <a:r>
              <a:rPr lang="fa-IR" b="1" dirty="0" smtClean="0">
                <a:cs typeface="B Lotus" pitchFamily="2" charset="-78"/>
              </a:rPr>
              <a:t> آدرنرژیک</a:t>
            </a:r>
            <a:r>
              <a:rPr lang="en-US" b="1" dirty="0" smtClean="0"/>
              <a:t>   </a:t>
            </a:r>
          </a:p>
          <a:p>
            <a:pPr algn="r" rtl="1">
              <a:buNone/>
            </a:pPr>
            <a:r>
              <a:rPr lang="en-US" dirty="0" smtClean="0"/>
              <a:t>      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itle 1"/>
          <p:cNvSpPr>
            <a:spLocks noGrp="1"/>
          </p:cNvSpPr>
          <p:nvPr>
            <p:ph type="title"/>
          </p:nvPr>
        </p:nvSpPr>
        <p:spPr>
          <a:xfrm>
            <a:off x="457200" y="12700"/>
            <a:ext cx="8229600" cy="1143000"/>
          </a:xfrm>
        </p:spPr>
        <p:txBody>
          <a:bodyPr/>
          <a:lstStyle/>
          <a:p>
            <a:r>
              <a:rPr lang="fa-IR" b="1" dirty="0" smtClean="0">
                <a:cs typeface="B Lotus" pitchFamily="2" charset="-78"/>
              </a:rPr>
              <a:t>داروهای مؤثر در آسم</a:t>
            </a:r>
            <a:endParaRPr lang="en-US" b="1" dirty="0">
              <a:cs typeface="B Lotus" pitchFamily="2" charset="-78"/>
            </a:endParaRPr>
          </a:p>
        </p:txBody>
      </p:sp>
      <p:sp>
        <p:nvSpPr>
          <p:cNvPr id="1048607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382000" cy="4876800"/>
          </a:xfrm>
        </p:spPr>
        <p:txBody>
          <a:bodyPr/>
          <a:lstStyle/>
          <a:p>
            <a:pPr marL="0" indent="0" algn="r" rtl="1">
              <a:buNone/>
            </a:pPr>
            <a:r>
              <a:rPr lang="fa-IR" b="1" dirty="0" smtClean="0">
                <a:solidFill>
                  <a:srgbClr val="FF6600"/>
                </a:solidFill>
                <a:cs typeface="B Lotus" pitchFamily="2" charset="-78"/>
              </a:rPr>
              <a:t>الف) داروهای گشاد کننده برونش:</a:t>
            </a:r>
          </a:p>
          <a:p>
            <a:pPr algn="r" rtl="1"/>
            <a:r>
              <a:rPr lang="fa-IR" b="1" dirty="0">
                <a:cs typeface="B Lotus" pitchFamily="2" charset="-78"/>
              </a:rPr>
              <a:t>داروهای </a:t>
            </a:r>
            <a:r>
              <a:rPr lang="fa-IR" b="1" dirty="0" smtClean="0">
                <a:cs typeface="B Lotus" pitchFamily="2" charset="-78"/>
              </a:rPr>
              <a:t>مقلد سمپاتیک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داروهای ضدموسکارینی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متیل گزانتین ها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rgbClr val="FF6600"/>
                </a:solidFill>
                <a:cs typeface="B Lotus" pitchFamily="2" charset="-78"/>
              </a:rPr>
              <a:t>ب) ضدالتهاب ها: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کرومولین سدیم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کورتیکواستروئیدها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بازدارنده ها و آنتاگونیستهای لکوترین</a:t>
            </a:r>
            <a:endParaRPr lang="fa-IR" sz="2800" b="1" dirty="0" smtClean="0">
              <a:solidFill>
                <a:srgbClr val="FF99FF"/>
              </a:solidFill>
              <a:cs typeface="B Lotus" pitchFamily="2" charset="-78"/>
            </a:endParaRPr>
          </a:p>
          <a:p>
            <a:pPr algn="r" rtl="1"/>
            <a:r>
              <a:rPr lang="fa-IR" b="1" dirty="0" smtClean="0">
                <a:cs typeface="B Lotus" pitchFamily="2" charset="-78"/>
              </a:rPr>
              <a:t>آنتی بادی های ضد</a:t>
            </a:r>
            <a:r>
              <a:rPr lang="en-US" b="1" dirty="0" err="1" smtClean="0">
                <a:cs typeface="B Lotus" pitchFamily="2" charset="-78"/>
              </a:rPr>
              <a:t>IgE</a:t>
            </a:r>
            <a:endParaRPr lang="fa-IR" sz="2800" b="1" dirty="0">
              <a:solidFill>
                <a:srgbClr val="FF99FF"/>
              </a:solidFill>
              <a:cs typeface="B Lotus" pitchFamily="2" charset="-78"/>
            </a:endParaRPr>
          </a:p>
          <a:p>
            <a:pPr algn="r" rtl="1"/>
            <a:endParaRPr lang="fa-IR" b="1" dirty="0" smtClean="0">
              <a:cs typeface="B Lotus" pitchFamily="2" charset="-78"/>
            </a:endParaRPr>
          </a:p>
          <a:p>
            <a:pPr algn="r" rtl="1"/>
            <a:endParaRPr lang="en-US" b="1" dirty="0">
              <a:cs typeface="B Lotus" pitchFamily="2" charset="-78"/>
            </a:endParaRPr>
          </a:p>
        </p:txBody>
      </p:sp>
      <p:sp>
        <p:nvSpPr>
          <p:cNvPr id="104860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0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/>
          <a:lstStyle/>
          <a:p>
            <a:r>
              <a:rPr lang="fa-IR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B Lotus" pitchFamily="2" charset="-78"/>
              </a:rPr>
              <a:t>داروهای گشاد کننده </a:t>
            </a:r>
            <a:r>
              <a:rPr lang="fa-IR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Lotus" pitchFamily="2" charset="-78"/>
              </a:rPr>
              <a:t>برونش</a:t>
            </a:r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Lotus" pitchFamily="2" charset="-78"/>
              </a:rPr>
              <a:t>: </a:t>
            </a: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Lotus" pitchFamily="2" charset="-78"/>
              </a:rPr>
              <a:t>داروهای </a:t>
            </a:r>
            <a:r>
              <a:rPr lang="fa-IR" b="1" dirty="0">
                <a:solidFill>
                  <a:schemeClr val="tx2">
                    <a:lumMod val="60000"/>
                    <a:lumOff val="40000"/>
                  </a:schemeClr>
                </a:solidFill>
                <a:cs typeface="B Lotus" pitchFamily="2" charset="-78"/>
              </a:rPr>
              <a:t>مقلد </a:t>
            </a: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Lotus" pitchFamily="2" charset="-78"/>
              </a:rPr>
              <a:t>سمپاتیک</a:t>
            </a:r>
            <a:r>
              <a:rPr lang="fa-IR" b="1" dirty="0">
                <a:cs typeface="B Lotus" pitchFamily="2" charset="-78"/>
              </a:rPr>
              <a:t/>
            </a:r>
            <a:br>
              <a:rPr lang="fa-IR" b="1" dirty="0">
                <a:cs typeface="B Lotus" pitchFamily="2" charset="-78"/>
              </a:rPr>
            </a:br>
            <a:endParaRPr lang="en-US" dirty="0"/>
          </a:p>
        </p:txBody>
      </p:sp>
      <p:sp>
        <p:nvSpPr>
          <p:cNvPr id="1048612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534400" cy="5410200"/>
          </a:xfrm>
        </p:spPr>
        <p:txBody>
          <a:bodyPr/>
          <a:lstStyle/>
          <a:p>
            <a:pPr marL="0" indent="0" algn="r" rtl="1">
              <a:buNone/>
            </a:pPr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1) داروهای آدرنرژیک غیرانتخابی: </a:t>
            </a:r>
          </a:p>
          <a:p>
            <a:pPr algn="r" rtl="1"/>
            <a:r>
              <a:rPr lang="fa-IR" b="1" dirty="0" smtClean="0">
                <a:solidFill>
                  <a:srgbClr val="FF6699"/>
                </a:solidFill>
                <a:cs typeface="B Lotus" pitchFamily="2" charset="-78"/>
              </a:rPr>
              <a:t>اپی نفرین: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بصورت </a:t>
            </a:r>
            <a:r>
              <a:rPr lang="en-US" b="1" dirty="0" smtClean="0">
                <a:solidFill>
                  <a:srgbClr val="FFFFFF"/>
                </a:solidFill>
                <a:cs typeface="B Lotus" pitchFamily="2" charset="-78"/>
              </a:rPr>
              <a:t>SC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 در فوریتهای آلرژیک حاد و بصورت آئروسل در آسم موجب تحریک گیرنده های </a:t>
            </a:r>
            <a:r>
              <a:rPr lang="el-GR" b="1" dirty="0" smtClean="0">
                <a:solidFill>
                  <a:srgbClr val="FFFFFF"/>
                </a:solidFill>
                <a:cs typeface="B Lotus" pitchFamily="2" charset="-78"/>
              </a:rPr>
              <a:t>α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 (انقباض عروق و ↓ادم و پرخونی مخاط)، </a:t>
            </a:r>
            <a:r>
              <a:rPr lang="el-GR" kern="1200" dirty="0" smtClean="0">
                <a:solidFill>
                  <a:srgbClr val="FFFFFF"/>
                </a:solidFill>
              </a:rPr>
              <a:t>β</a:t>
            </a:r>
            <a:r>
              <a:rPr lang="en-US" baseline="-25000" dirty="0" smtClean="0">
                <a:solidFill>
                  <a:srgbClr val="FFFFFF"/>
                </a:solidFill>
              </a:rPr>
              <a:t>1</a:t>
            </a:r>
            <a:r>
              <a:rPr lang="fa-IR" baseline="-25000" dirty="0" smtClean="0">
                <a:solidFill>
                  <a:srgbClr val="FFFFFF"/>
                </a:solidFill>
              </a:rPr>
              <a:t> </a:t>
            </a:r>
            <a:r>
              <a:rPr lang="fa-IR" b="1" dirty="0">
                <a:solidFill>
                  <a:srgbClr val="FFFFFF"/>
                </a:solidFill>
                <a:cs typeface="B Lotus" pitchFamily="2" charset="-78"/>
              </a:rPr>
              <a:t>(عوارض قلبی، ↑ضربان)</a:t>
            </a:r>
            <a:r>
              <a:rPr lang="fa-IR" baseline="-25000" dirty="0">
                <a:solidFill>
                  <a:srgbClr val="FFFFFF"/>
                </a:solidFill>
              </a:rPr>
              <a:t>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و </a:t>
            </a:r>
            <a:r>
              <a:rPr lang="el-GR" kern="1200" dirty="0" smtClean="0">
                <a:solidFill>
                  <a:srgbClr val="FFFFFF"/>
                </a:solidFill>
              </a:rPr>
              <a:t>β</a:t>
            </a:r>
            <a:r>
              <a:rPr lang="en-US" kern="1200" baseline="-25000" dirty="0" smtClean="0">
                <a:solidFill>
                  <a:srgbClr val="FFFFFF"/>
                </a:solidFill>
              </a:rPr>
              <a:t>2</a:t>
            </a:r>
            <a:r>
              <a:rPr lang="fa-IR" kern="1200" baseline="-25000" dirty="0" smtClean="0">
                <a:solidFill>
                  <a:srgbClr val="FFFFFF"/>
                </a:solidFill>
              </a:rPr>
              <a:t> 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(اتساع عروق بزرگ و برونش) میشود.</a:t>
            </a:r>
          </a:p>
          <a:p>
            <a:pPr algn="r" rtl="1"/>
            <a:r>
              <a:rPr lang="fa-IR" b="1" dirty="0" smtClean="0">
                <a:solidFill>
                  <a:srgbClr val="FF6699"/>
                </a:solidFill>
                <a:cs typeface="B Lotus" pitchFamily="2" charset="-78"/>
              </a:rPr>
              <a:t>افدرین: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آدرنرژیک غیرمستقیم است و کمتر استفاده میشود.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2) آگونیستهای غیرانتخابی </a:t>
            </a:r>
            <a:r>
              <a:rPr lang="el-GR" kern="1200" dirty="0" smtClean="0">
                <a:solidFill>
                  <a:srgbClr val="FCA96A"/>
                </a:solidFill>
              </a:rPr>
              <a:t>β</a:t>
            </a:r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 آدرنرژیک: </a:t>
            </a:r>
            <a:r>
              <a:rPr lang="fa-IR" b="1" dirty="0" smtClean="0">
                <a:solidFill>
                  <a:srgbClr val="FF6699"/>
                </a:solidFill>
                <a:cs typeface="B Lotus" pitchFamily="2" charset="-78"/>
              </a:rPr>
              <a:t>ایزوپروترنول</a:t>
            </a:r>
            <a:r>
              <a:rPr lang="fa-IR" b="1" dirty="0" smtClean="0">
                <a:solidFill>
                  <a:schemeClr val="accent5">
                    <a:lumMod val="75000"/>
                  </a:schemeClr>
                </a:solidFill>
                <a:cs typeface="B Lotus" pitchFamily="2" charset="-78"/>
              </a:rPr>
              <a:t>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متسع کننده قوی برونش است ولی بدلیل عوارض قلبی و مرگ و میر کمتر استفاده میشود.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3) آگونیستهای انتخابی گیرنده </a:t>
            </a:r>
            <a:r>
              <a:rPr lang="el-GR" kern="1200" dirty="0">
                <a:solidFill>
                  <a:srgbClr val="FCA96A"/>
                </a:solidFill>
              </a:rPr>
              <a:t>β</a:t>
            </a:r>
            <a:r>
              <a:rPr lang="en-US" kern="1200" baseline="-25000" dirty="0">
                <a:solidFill>
                  <a:srgbClr val="FCA96A"/>
                </a:solidFill>
              </a:rPr>
              <a:t>2</a:t>
            </a:r>
            <a:r>
              <a:rPr lang="fa-IR" b="1" dirty="0">
                <a:solidFill>
                  <a:srgbClr val="FCA96A"/>
                </a:solidFill>
                <a:cs typeface="B Lotus" pitchFamily="2" charset="-78"/>
              </a:rPr>
              <a:t> </a:t>
            </a:r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آدرنرژیک: </a:t>
            </a:r>
            <a:r>
              <a:rPr lang="fa-IR" b="1" dirty="0" smtClean="0">
                <a:cs typeface="B Lotus" pitchFamily="2" charset="-78"/>
              </a:rPr>
              <a:t>پرمصرف ترین داروها در درمان آسم هستند.</a:t>
            </a:r>
          </a:p>
          <a:p>
            <a:pPr algn="r" rtl="1"/>
            <a:endParaRPr lang="en-US" dirty="0"/>
          </a:p>
        </p:txBody>
      </p:sp>
      <p:sp>
        <p:nvSpPr>
          <p:cNvPr id="104861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itle 1"/>
          <p:cNvSpPr>
            <a:spLocks noGrp="1"/>
          </p:cNvSpPr>
          <p:nvPr>
            <p:ph type="title"/>
          </p:nvPr>
        </p:nvSpPr>
        <p:spPr>
          <a:xfrm>
            <a:off x="-228600" y="228600"/>
            <a:ext cx="9067800" cy="914400"/>
          </a:xfrm>
        </p:spPr>
        <p:txBody>
          <a:bodyPr/>
          <a:lstStyle/>
          <a:p>
            <a:pPr rtl="1"/>
            <a:r>
              <a:rPr lang="fa-IR" sz="4000" b="1" dirty="0" smtClean="0">
                <a:cs typeface="B Lotus" pitchFamily="2" charset="-78"/>
              </a:rPr>
              <a:t>آگونیستهای </a:t>
            </a:r>
            <a:r>
              <a:rPr lang="fa-IR" sz="4000" b="1" dirty="0">
                <a:cs typeface="B Lotus" pitchFamily="2" charset="-78"/>
              </a:rPr>
              <a:t>انتخابی گیرنده </a:t>
            </a:r>
            <a:r>
              <a:rPr lang="el-GR" sz="4000" kern="1200" dirty="0"/>
              <a:t>β</a:t>
            </a:r>
            <a:r>
              <a:rPr lang="en-US" sz="4000" kern="1200" baseline="-25000" dirty="0"/>
              <a:t>2</a:t>
            </a:r>
            <a:r>
              <a:rPr lang="fa-IR" sz="4000" b="1" dirty="0">
                <a:cs typeface="B Lotus" pitchFamily="2" charset="-78"/>
              </a:rPr>
              <a:t> آدرنرژیک</a:t>
            </a:r>
            <a:r>
              <a:rPr lang="fa-IR" b="1" dirty="0">
                <a:cs typeface="B Lotus" pitchFamily="2" charset="-78"/>
              </a:rPr>
              <a:t/>
            </a:r>
            <a:br>
              <a:rPr lang="fa-IR" b="1" dirty="0">
                <a:cs typeface="B Lotus" pitchFamily="2" charset="-78"/>
              </a:rPr>
            </a:br>
            <a:endParaRPr lang="en-US" dirty="0"/>
          </a:p>
        </p:txBody>
      </p:sp>
      <p:sp>
        <p:nvSpPr>
          <p:cNvPr id="1048617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763000" cy="5562600"/>
          </a:xfrm>
        </p:spPr>
        <p:txBody>
          <a:bodyPr/>
          <a:lstStyle/>
          <a:p>
            <a:pPr algn="r" rtl="1"/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سالبوتامول (آلبوترول)</a:t>
            </a:r>
          </a:p>
          <a:p>
            <a:pPr algn="r" rtl="1"/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سالمترول</a:t>
            </a:r>
            <a:endParaRPr lang="en-US" b="1" dirty="0" smtClean="0">
              <a:solidFill>
                <a:srgbClr val="FCA96A"/>
              </a:solidFill>
              <a:cs typeface="B Lotus" pitchFamily="2" charset="-78"/>
            </a:endParaRPr>
          </a:p>
          <a:p>
            <a:pPr algn="r" rtl="1"/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فورموترول</a:t>
            </a:r>
          </a:p>
          <a:p>
            <a:pPr algn="r" rtl="1"/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متاپروترنول</a:t>
            </a:r>
          </a:p>
          <a:p>
            <a:pPr algn="r" rtl="1"/>
            <a:r>
              <a:rPr lang="fa-IR" b="1" dirty="0" smtClean="0">
                <a:solidFill>
                  <a:srgbClr val="FCA96A"/>
                </a:solidFill>
                <a:cs typeface="B Lotus" pitchFamily="2" charset="-78"/>
              </a:rPr>
              <a:t>تربوتالین</a:t>
            </a:r>
          </a:p>
          <a:p>
            <a:pPr algn="r" rtl="1"/>
            <a:r>
              <a:rPr lang="fa-IR" sz="2800" b="1" dirty="0" smtClean="0">
                <a:cs typeface="B Lotus" pitchFamily="2" charset="-78"/>
              </a:rPr>
              <a:t>اسپاسم برونش را برطرف کرده، حجم تنفسی را زیادتر کرده و مقاومت مجاری هوایی برونش را کاهش میدهند و موجب</a:t>
            </a:r>
            <a:r>
              <a:rPr lang="fa-IR" sz="2800" dirty="0" smtClean="0">
                <a:solidFill>
                  <a:srgbClr val="FFFF00"/>
                </a:solidFill>
                <a:cs typeface="B Mitra" pitchFamily="2" charset="-78"/>
              </a:rPr>
              <a:t> </a:t>
            </a:r>
            <a:r>
              <a:rPr lang="fa-IR" sz="2800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Mitra" pitchFamily="2" charset="-78"/>
              </a:rPr>
              <a:t>مهار ریلیز هیستامین میشوند.</a:t>
            </a:r>
            <a:endParaRPr lang="fa-IR" sz="2800" b="1" dirty="0" smtClean="0">
              <a:solidFill>
                <a:schemeClr val="tx1">
                  <a:lumMod val="60000"/>
                  <a:lumOff val="40000"/>
                </a:schemeClr>
              </a:solidFill>
              <a:cs typeface="B Lotus" pitchFamily="2" charset="-78"/>
            </a:endParaRPr>
          </a:p>
          <a:p>
            <a:pPr algn="r" rtl="1"/>
            <a:r>
              <a:rPr lang="fa-IR" sz="2800" b="1" dirty="0" smtClean="0">
                <a:cs typeface="B Lotus" pitchFamily="2" charset="-78"/>
              </a:rPr>
              <a:t>بصورت استنشاقی، خوراکی و تزریقی در درمان آسم بکار میروند. </a:t>
            </a:r>
          </a:p>
          <a:p>
            <a:pPr algn="r" rtl="1"/>
            <a:r>
              <a:rPr lang="fa-IR" sz="2800" b="1" dirty="0" smtClean="0">
                <a:cs typeface="B Lotus" pitchFamily="2" charset="-78"/>
              </a:rPr>
              <a:t>اثر یک دوز استنشاقی در طی چند دقیقه ظاهر میشود.</a:t>
            </a:r>
          </a:p>
          <a:p>
            <a:pPr algn="r" rtl="1"/>
            <a:r>
              <a:rPr lang="fa-IR" sz="2800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داروهای سالمترول و فورموترول طولانی اثر (12ساعت) هستند و برای درمان فوری مناسب نیستند.</a:t>
            </a:r>
          </a:p>
          <a:p>
            <a:pPr algn="r" rtl="1"/>
            <a:endParaRPr lang="en-US" dirty="0"/>
          </a:p>
        </p:txBody>
      </p:sp>
      <p:sp>
        <p:nvSpPr>
          <p:cNvPr id="104861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1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86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86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86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86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9296400" cy="1143000"/>
          </a:xfrm>
        </p:spPr>
        <p:txBody>
          <a:bodyPr/>
          <a:lstStyle/>
          <a:p>
            <a:pPr algn="r" rtl="1"/>
            <a:r>
              <a:rPr lang="fa-IR" sz="3600" b="1" dirty="0" smtClean="0">
                <a:solidFill>
                  <a:srgbClr val="FF6699"/>
                </a:solidFill>
                <a:cs typeface="B Lotus" pitchFamily="2" charset="-78"/>
              </a:rPr>
              <a:t>           </a:t>
            </a:r>
            <a:r>
              <a:rPr lang="fa-IR" sz="3200" b="1" dirty="0" smtClean="0">
                <a:solidFill>
                  <a:srgbClr val="FF6699"/>
                </a:solidFill>
                <a:cs typeface="B Lotus" pitchFamily="2" charset="-78"/>
              </a:rPr>
              <a:t>داروهای </a:t>
            </a:r>
            <a:r>
              <a:rPr lang="fa-IR" sz="3200" b="1" dirty="0">
                <a:solidFill>
                  <a:srgbClr val="FF6699"/>
                </a:solidFill>
                <a:cs typeface="B Lotus" pitchFamily="2" charset="-78"/>
              </a:rPr>
              <a:t>گشاد کننده </a:t>
            </a:r>
            <a:r>
              <a:rPr lang="fa-IR" sz="3200" b="1" dirty="0" smtClean="0">
                <a:solidFill>
                  <a:srgbClr val="FF6699"/>
                </a:solidFill>
                <a:cs typeface="B Lotus" pitchFamily="2" charset="-78"/>
              </a:rPr>
              <a:t>برونش: </a:t>
            </a:r>
            <a:r>
              <a:rPr lang="fa-IR" sz="4000" b="1" dirty="0" smtClean="0">
                <a:solidFill>
                  <a:srgbClr val="FF6699"/>
                </a:solidFill>
                <a:cs typeface="B Lotus" pitchFamily="2" charset="-78"/>
              </a:rPr>
              <a:t>داروهای ضدموسکارینی</a:t>
            </a:r>
            <a:endParaRPr lang="en-US" sz="4000" dirty="0">
              <a:solidFill>
                <a:srgbClr val="FF6699"/>
              </a:solidFill>
            </a:endParaRPr>
          </a:p>
        </p:txBody>
      </p:sp>
      <p:sp>
        <p:nvSpPr>
          <p:cNvPr id="1048622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96200" cy="4648200"/>
          </a:xfrm>
        </p:spPr>
        <p:txBody>
          <a:bodyPr/>
          <a:lstStyle/>
          <a:p>
            <a:pPr algn="r" rtl="1">
              <a:buFont typeface="Wingdings" pitchFamily="2" charset="2"/>
              <a:buChar char="Ø"/>
            </a:pPr>
            <a:r>
              <a:rPr lang="fa-IR" b="1" dirty="0" smtClean="0">
                <a:solidFill>
                  <a:schemeClr val="accent5">
                    <a:lumMod val="75000"/>
                  </a:schemeClr>
                </a:solidFill>
                <a:cs typeface="B Lotus" pitchFamily="2" charset="-78"/>
              </a:rPr>
              <a:t> </a:t>
            </a:r>
            <a:r>
              <a:rPr lang="fa-IR" b="1" dirty="0" smtClean="0">
                <a:solidFill>
                  <a:srgbClr val="00B0F0"/>
                </a:solidFill>
                <a:cs typeface="B Lotus" pitchFamily="2" charset="-78"/>
              </a:rPr>
              <a:t>ایپراتروپیوم برومید</a:t>
            </a:r>
          </a:p>
          <a:p>
            <a:pPr algn="r" rtl="1"/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آنتاگونیست رقابتی گیرنده های موسکارینی است و انقباض برونش و ترشح موکوس ناشی از فعالیت واگ را مهار میکند</a:t>
            </a:r>
            <a:r>
              <a:rPr lang="fa-IR" b="1" dirty="0">
                <a:solidFill>
                  <a:srgbClr val="FFFFFF"/>
                </a:solidFill>
                <a:cs typeface="B Lotus" pitchFamily="2" charset="-78"/>
              </a:rPr>
              <a:t>. بصورت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استنشاقی بکار میرود. </a:t>
            </a:r>
          </a:p>
          <a:p>
            <a:pPr algn="r" rtl="1"/>
            <a:endParaRPr lang="fa-IR" b="1" dirty="0" smtClean="0">
              <a:solidFill>
                <a:srgbClr val="FFFFFF"/>
              </a:solidFill>
              <a:cs typeface="B Lotus" pitchFamily="2" charset="-78"/>
            </a:endParaRPr>
          </a:p>
          <a:p>
            <a:pPr algn="r" rtl="1"/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در بیمارانی که به آگونیست های استنشاقی بتا پاسخ نمی دهند مفید است. </a:t>
            </a:r>
            <a:endParaRPr lang="en-US" b="1" dirty="0">
              <a:solidFill>
                <a:srgbClr val="FFFFFF"/>
              </a:solidFill>
              <a:cs typeface="B Lotus" pitchFamily="2" charset="-78"/>
            </a:endParaRPr>
          </a:p>
        </p:txBody>
      </p:sp>
      <p:sp>
        <p:nvSpPr>
          <p:cNvPr id="104862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2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2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Title 1"/>
          <p:cNvSpPr>
            <a:spLocks noGrp="1"/>
          </p:cNvSpPr>
          <p:nvPr>
            <p:ph type="title"/>
          </p:nvPr>
        </p:nvSpPr>
        <p:spPr>
          <a:xfrm>
            <a:off x="152400" y="-76200"/>
            <a:ext cx="8991600" cy="1143000"/>
          </a:xfrm>
        </p:spPr>
        <p:txBody>
          <a:bodyPr/>
          <a:lstStyle/>
          <a:p>
            <a:pPr rtl="1"/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           داروهای </a:t>
            </a:r>
            <a:r>
              <a:rPr lang="fa-IR" sz="3600" b="1" dirty="0">
                <a:solidFill>
                  <a:srgbClr val="FF6600"/>
                </a:solidFill>
                <a:cs typeface="B Lotus" pitchFamily="2" charset="-78"/>
              </a:rPr>
              <a:t>گشاد کننده </a:t>
            </a:r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برونش: </a:t>
            </a:r>
            <a:r>
              <a:rPr lang="fa-IR" sz="3600" b="1" dirty="0" smtClean="0">
                <a:solidFill>
                  <a:schemeClr val="bg1"/>
                </a:solidFill>
                <a:cs typeface="B Lotus" pitchFamily="2" charset="-78"/>
              </a:rPr>
              <a:t> </a:t>
            </a:r>
            <a:r>
              <a:rPr lang="fa-IR" b="1" dirty="0" smtClean="0">
                <a:solidFill>
                  <a:srgbClr val="FFC000"/>
                </a:solidFill>
                <a:cs typeface="B Lotus" pitchFamily="2" charset="-78"/>
              </a:rPr>
              <a:t>متیل گزانتین ها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1048627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8915400" cy="5334000"/>
          </a:xfrm>
        </p:spPr>
        <p:txBody>
          <a:bodyPr/>
          <a:lstStyle/>
          <a:p>
            <a:pPr algn="r" rtl="1"/>
            <a:r>
              <a:rPr lang="fa-IR" b="1" dirty="0" smtClean="0">
                <a:solidFill>
                  <a:srgbClr val="FF99FF"/>
                </a:solidFill>
                <a:cs typeface="B Lotus" pitchFamily="2" charset="-78"/>
              </a:rPr>
              <a:t>تئوفیلین</a:t>
            </a:r>
            <a:r>
              <a:rPr lang="fa-IR" b="1" dirty="0">
                <a:solidFill>
                  <a:srgbClr val="FF99FF"/>
                </a:solidFill>
                <a:cs typeface="B Lotus" pitchFamily="2" charset="-78"/>
              </a:rPr>
              <a:t>، </a:t>
            </a:r>
            <a:r>
              <a:rPr lang="fa-IR" b="1" dirty="0" smtClean="0">
                <a:solidFill>
                  <a:srgbClr val="FF99FF"/>
                </a:solidFill>
                <a:cs typeface="B Lotus" pitchFamily="2" charset="-78"/>
              </a:rPr>
              <a:t>آمینوفیلین، </a:t>
            </a:r>
            <a:r>
              <a:rPr lang="fa-IR" b="1" dirty="0">
                <a:solidFill>
                  <a:srgbClr val="FF99FF"/>
                </a:solidFill>
                <a:cs typeface="B Lotus" pitchFamily="2" charset="-78"/>
              </a:rPr>
              <a:t>تئوبرومین</a:t>
            </a:r>
            <a:r>
              <a:rPr lang="fa-IR" b="1" dirty="0" smtClean="0">
                <a:solidFill>
                  <a:srgbClr val="FF99FF"/>
                </a:solidFill>
                <a:cs typeface="B Lotus" pitchFamily="2" charset="-78"/>
              </a:rPr>
              <a:t>، کافئین</a:t>
            </a:r>
          </a:p>
          <a:p>
            <a:pPr algn="r" rtl="1"/>
            <a:endParaRPr lang="fa-IR" sz="2800" b="1" dirty="0">
              <a:solidFill>
                <a:schemeClr val="tx1">
                  <a:lumMod val="60000"/>
                  <a:lumOff val="40000"/>
                </a:schemeClr>
              </a:solidFill>
              <a:cs typeface="B Lotus" pitchFamily="2" charset="-78"/>
            </a:endParaRPr>
          </a:p>
          <a:p>
            <a:pPr algn="r" rtl="1"/>
            <a:r>
              <a:rPr lang="fa-IR" sz="3000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منشأ اصلی این ترکیبات گیاهان هستند (قهوه، چای، کاکائو).</a:t>
            </a:r>
          </a:p>
          <a:p>
            <a:pPr algn="r" rtl="1"/>
            <a:endParaRPr lang="fa-IR" sz="3000" b="1" dirty="0" smtClean="0">
              <a:cs typeface="B Lotus" pitchFamily="2" charset="-78"/>
            </a:endParaRPr>
          </a:p>
          <a:p>
            <a:pPr algn="r" rtl="1"/>
            <a:r>
              <a:rPr lang="fa-IR" sz="3000" b="1" dirty="0" smtClean="0">
                <a:solidFill>
                  <a:srgbClr val="00B0F0"/>
                </a:solidFill>
                <a:cs typeface="B Lotus" pitchFamily="2" charset="-78"/>
              </a:rPr>
              <a:t>تئوفیلین: </a:t>
            </a:r>
            <a:r>
              <a:rPr lang="fa-IR" sz="3000" b="1" dirty="0" smtClean="0">
                <a:cs typeface="B Lotus" pitchFamily="2" charset="-78"/>
              </a:rPr>
              <a:t>از طریق مهار آنزیم فسفودیاستراز (که نوکلئوتیدهای حلقوی را هیدرولیز میکند) و نیز مهار گیرنده های آدنوزین اثر متسع کننده برونش و نیز اثرات ضدالتهاب دارد.</a:t>
            </a:r>
          </a:p>
          <a:p>
            <a:pPr algn="r" rtl="1"/>
            <a:r>
              <a:rPr lang="fa-IR" sz="3000" b="1" dirty="0" smtClean="0">
                <a:solidFill>
                  <a:srgbClr val="FFFFFF"/>
                </a:solidFill>
                <a:latin typeface="Times New Roman" pitchFamily="18" charset="0"/>
                <a:cs typeface="B Lotus" pitchFamily="2" charset="-78"/>
              </a:rPr>
              <a:t>تئوفیلین </a:t>
            </a:r>
            <a:r>
              <a:rPr lang="en-US" sz="3000" b="1" dirty="0" smtClean="0">
                <a:solidFill>
                  <a:srgbClr val="FFFFFF"/>
                </a:solidFill>
                <a:latin typeface="Times New Roman" pitchFamily="18" charset="0"/>
                <a:cs typeface="B Lotus" pitchFamily="2" charset="-78"/>
              </a:rPr>
              <a:t>TI</a:t>
            </a:r>
            <a:r>
              <a:rPr lang="fa-IR" sz="3000" b="1" dirty="0" smtClean="0">
                <a:solidFill>
                  <a:srgbClr val="FFFFFF"/>
                </a:solidFill>
                <a:latin typeface="Times New Roman" pitchFamily="18" charset="0"/>
                <a:cs typeface="B Lotus" pitchFamily="2" charset="-78"/>
              </a:rPr>
              <a:t> کمی دارد و سطح خونی دارو باید اندازه گیری شود.</a:t>
            </a:r>
          </a:p>
          <a:p>
            <a:pPr algn="r" rtl="1"/>
            <a:r>
              <a:rPr lang="fa-IR" sz="3000" b="1" dirty="0" smtClean="0">
                <a:solidFill>
                  <a:srgbClr val="FFFF00"/>
                </a:solidFill>
                <a:latin typeface="Times New Roman" pitchFamily="18" charset="0"/>
                <a:cs typeface="B Lotus" pitchFamily="2" charset="-78"/>
              </a:rPr>
              <a:t>عوارض: </a:t>
            </a:r>
            <a:r>
              <a:rPr lang="fa-IR" sz="3000" b="1" dirty="0" smtClean="0">
                <a:solidFill>
                  <a:srgbClr val="FFFFFF"/>
                </a:solidFill>
                <a:latin typeface="Times New Roman" pitchFamily="18" charset="0"/>
                <a:cs typeface="B Lotus" pitchFamily="2" charset="-78"/>
              </a:rPr>
              <a:t>بیخوابی، تهوع، استفراغ، ↑ترشح اسید معده،تاکیکاردی، آریتمی، تحریک </a:t>
            </a:r>
            <a:r>
              <a:rPr lang="en-US" sz="3000" b="1" dirty="0" smtClean="0">
                <a:solidFill>
                  <a:srgbClr val="FFFFFF"/>
                </a:solidFill>
                <a:latin typeface="Times New Roman" pitchFamily="18" charset="0"/>
                <a:cs typeface="B Lotus" pitchFamily="2" charset="-78"/>
              </a:rPr>
              <a:t>CNS</a:t>
            </a:r>
            <a:r>
              <a:rPr lang="fa-IR" sz="3000" b="1" dirty="0" smtClean="0">
                <a:solidFill>
                  <a:srgbClr val="FFFFFF"/>
                </a:solidFill>
                <a:latin typeface="Times New Roman" pitchFamily="18" charset="0"/>
                <a:cs typeface="B Lotus" pitchFamily="2" charset="-78"/>
              </a:rPr>
              <a:t> : اضطراب، عصبانیت، لرزش، تشنج</a:t>
            </a:r>
          </a:p>
        </p:txBody>
      </p:sp>
      <p:sp>
        <p:nvSpPr>
          <p:cNvPr id="104862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2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>
          <a:xfrm>
            <a:off x="152400" y="-76200"/>
            <a:ext cx="8991600" cy="1143000"/>
          </a:xfrm>
        </p:spPr>
        <p:txBody>
          <a:bodyPr/>
          <a:lstStyle/>
          <a:p>
            <a:pPr marL="0" indent="0" rtl="1"/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           </a:t>
            </a:r>
            <a:r>
              <a:rPr lang="fa-IR" sz="3600" b="1" dirty="0">
                <a:solidFill>
                  <a:srgbClr val="FF6600"/>
                </a:solidFill>
                <a:cs typeface="B Lotus" pitchFamily="2" charset="-78"/>
              </a:rPr>
              <a:t>ضدالتهاب </a:t>
            </a:r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ها: کرومولین </a:t>
            </a:r>
            <a:r>
              <a:rPr lang="fa-IR" sz="3600" b="1" dirty="0">
                <a:solidFill>
                  <a:srgbClr val="FF6600"/>
                </a:solidFill>
                <a:cs typeface="B Lotus" pitchFamily="2" charset="-78"/>
              </a:rPr>
              <a:t>سدیم</a:t>
            </a:r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 </a:t>
            </a:r>
            <a:endParaRPr lang="fa-IR" sz="3600" b="1" dirty="0">
              <a:solidFill>
                <a:srgbClr val="FF6600"/>
              </a:solidFill>
              <a:cs typeface="B Lotus" pitchFamily="2" charset="-78"/>
            </a:endParaRPr>
          </a:p>
        </p:txBody>
      </p:sp>
      <p:sp>
        <p:nvSpPr>
          <p:cNvPr id="1048632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458200" cy="5334000"/>
          </a:xfrm>
        </p:spPr>
        <p:txBody>
          <a:bodyPr/>
          <a:lstStyle/>
          <a:p>
            <a:pPr algn="r" rtl="1"/>
            <a:r>
              <a:rPr lang="fa-IR" b="1" dirty="0" smtClean="0">
                <a:solidFill>
                  <a:srgbClr val="FF99FF"/>
                </a:solidFill>
                <a:cs typeface="B Lotus" pitchFamily="2" charset="-78"/>
              </a:rPr>
              <a:t>پیشگیری </a:t>
            </a:r>
            <a:r>
              <a:rPr lang="fa-IR" b="1" dirty="0" smtClean="0">
                <a:solidFill>
                  <a:srgbClr val="F5BFB9"/>
                </a:solidFill>
                <a:cs typeface="B Lotus" pitchFamily="2" charset="-78"/>
              </a:rPr>
              <a:t>کننده</a:t>
            </a:r>
            <a:r>
              <a:rPr lang="fa-IR" b="1" dirty="0" smtClean="0">
                <a:solidFill>
                  <a:srgbClr val="FFFF00"/>
                </a:solidFill>
                <a:cs typeface="B Lotus" pitchFamily="2" charset="-78"/>
              </a:rPr>
              <a:t> </a:t>
            </a:r>
            <a:r>
              <a:rPr lang="fa-IR" b="1" dirty="0" smtClean="0">
                <a:solidFill>
                  <a:srgbClr val="FFFFFF"/>
                </a:solidFill>
                <a:cs typeface="B Lotus" pitchFamily="2" charset="-78"/>
              </a:rPr>
              <a:t>از آسم است و خاصیت متسع کنندگی برونش ندارد و در درمان حملات آسم نقشی ندارد.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از آزاد شدن هیستامین از ماست سلها جلوگیری میکند.</a:t>
            </a:r>
          </a:p>
          <a:p>
            <a:pPr algn="r" rtl="1"/>
            <a:r>
              <a:rPr lang="fa-IR" b="1" dirty="0" smtClean="0">
                <a:cs typeface="B Lotus" pitchFamily="2" charset="-78"/>
              </a:rPr>
              <a:t>جهت جلوگیری از اسپاسم برونش ناشی از آلرژنها، ورزش، آسپیرین و نیز آسم شغلی بصورت استنشاقی بکار میرود.</a:t>
            </a:r>
          </a:p>
          <a:p>
            <a:pPr algn="r" rtl="1"/>
            <a:r>
              <a:rPr lang="fa-IR" b="1" dirty="0" smtClean="0">
                <a:solidFill>
                  <a:srgbClr val="92D050"/>
                </a:solidFill>
                <a:cs typeface="B Lotus" pitchFamily="2" charset="-78"/>
              </a:rPr>
              <a:t>جهت کاهش التهاب مخاط بینی در رینیت آلرژیک بصورت اسپری بینی استفاده میشود.</a:t>
            </a:r>
          </a:p>
          <a:p>
            <a:pPr algn="r" rtl="1"/>
            <a:r>
              <a:rPr lang="fa-IR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جذب بسیار کم و عوارض کمی دارد (تحریک گلو، سرفه، خشکی دهان).</a:t>
            </a:r>
          </a:p>
          <a:p>
            <a:pPr algn="r" rtl="1"/>
            <a:endParaRPr lang="fa-IR" sz="2800" b="1" dirty="0" smtClean="0">
              <a:cs typeface="B Lotus" pitchFamily="2" charset="-78"/>
            </a:endParaRPr>
          </a:p>
        </p:txBody>
      </p:sp>
      <p:sp>
        <p:nvSpPr>
          <p:cNvPr id="104863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3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3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Title 1"/>
          <p:cNvSpPr>
            <a:spLocks noGrp="1"/>
          </p:cNvSpPr>
          <p:nvPr>
            <p:ph type="title"/>
          </p:nvPr>
        </p:nvSpPr>
        <p:spPr>
          <a:xfrm>
            <a:off x="152400" y="-76200"/>
            <a:ext cx="8991600" cy="1143000"/>
          </a:xfrm>
        </p:spPr>
        <p:txBody>
          <a:bodyPr/>
          <a:lstStyle/>
          <a:p>
            <a:pPr rtl="1"/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           </a:t>
            </a:r>
            <a:r>
              <a:rPr lang="fa-IR" sz="3600" b="1" dirty="0">
                <a:solidFill>
                  <a:srgbClr val="FF6600"/>
                </a:solidFill>
                <a:cs typeface="B Lotus" pitchFamily="2" charset="-78"/>
              </a:rPr>
              <a:t>ضدالتهاب </a:t>
            </a:r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ها: </a:t>
            </a:r>
            <a:r>
              <a:rPr lang="fa-IR" sz="3600" b="1" dirty="0" smtClean="0">
                <a:cs typeface="B Lotus" pitchFamily="2" charset="-78"/>
              </a:rPr>
              <a:t>کورتیکواستروئیدها</a:t>
            </a:r>
            <a:endParaRPr lang="fa-IR" sz="3600" b="1" dirty="0">
              <a:cs typeface="B Lotus" pitchFamily="2" charset="-78"/>
            </a:endParaRPr>
          </a:p>
        </p:txBody>
      </p:sp>
      <p:sp>
        <p:nvSpPr>
          <p:cNvPr id="1048637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8534400" cy="5334000"/>
          </a:xfrm>
        </p:spPr>
        <p:txBody>
          <a:bodyPr/>
          <a:lstStyle/>
          <a:p>
            <a:pPr algn="r" rtl="1"/>
            <a:r>
              <a:rPr lang="fa-IR" b="1" dirty="0" smtClean="0">
                <a:solidFill>
                  <a:srgbClr val="00B0F0"/>
                </a:solidFill>
                <a:cs typeface="B Lotus" pitchFamily="2" charset="-78"/>
              </a:rPr>
              <a:t>بودسوناید (اسپری)</a:t>
            </a:r>
          </a:p>
          <a:p>
            <a:pPr algn="r" rtl="1"/>
            <a:r>
              <a:rPr lang="fa-IR" b="1" dirty="0" smtClean="0">
                <a:solidFill>
                  <a:srgbClr val="00B0F0"/>
                </a:solidFill>
                <a:cs typeface="B Lotus" pitchFamily="2" charset="-78"/>
              </a:rPr>
              <a:t>فلوتیکازون (اسپری)</a:t>
            </a:r>
          </a:p>
          <a:p>
            <a:pPr algn="r" rtl="1"/>
            <a:r>
              <a:rPr lang="fa-IR" b="1" dirty="0" smtClean="0">
                <a:solidFill>
                  <a:srgbClr val="00B0F0"/>
                </a:solidFill>
                <a:cs typeface="B Lotus" pitchFamily="2" charset="-78"/>
              </a:rPr>
              <a:t>بکلومتازون (اسپری)</a:t>
            </a:r>
          </a:p>
          <a:p>
            <a:pPr algn="r" rtl="1"/>
            <a:r>
              <a:rPr lang="fa-IR" b="1" dirty="0" smtClean="0">
                <a:solidFill>
                  <a:srgbClr val="00B0F0"/>
                </a:solidFill>
                <a:cs typeface="B Lotus" pitchFamily="2" charset="-78"/>
              </a:rPr>
              <a:t>تریامسینولون (تزریقی)</a:t>
            </a:r>
          </a:p>
          <a:p>
            <a:pPr algn="r" rtl="1"/>
            <a:r>
              <a:rPr lang="fa-IR" b="1" dirty="0" smtClean="0">
                <a:solidFill>
                  <a:srgbClr val="00B0F0"/>
                </a:solidFill>
                <a:cs typeface="B Lotus" pitchFamily="2" charset="-78"/>
              </a:rPr>
              <a:t>پردنیزولون (خوراکی)</a:t>
            </a:r>
          </a:p>
          <a:p>
            <a:pPr algn="r" rtl="1"/>
            <a:r>
              <a:rPr lang="fa-IR" sz="3000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در درمان آسم مزمن (بصورت استنشاقی) و درمان بحران آسمی که به داروهای متسع کننده برونش پاسخ نداده (بصورت تزریقی و خوراکی) استفاده میشوند.</a:t>
            </a:r>
          </a:p>
          <a:p>
            <a:pPr algn="r" rtl="1"/>
            <a:r>
              <a:rPr lang="fa-IR" b="1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از </a:t>
            </a:r>
            <a:r>
              <a:rPr lang="fa-IR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تولید سیتوکینهای التهابی جلوگیری میکنند، مستقیماً موجب اتساع مجاری هوایی نمیشوند اما واکنش پذیری برونش و تعداد دفعات حملات آسم را کاهش </a:t>
            </a:r>
            <a:r>
              <a:rPr lang="fa-IR" b="1" dirty="0" smtClean="0">
                <a:cs typeface="B Lotus" pitchFamily="2" charset="-78"/>
              </a:rPr>
              <a:t>میدهند.</a:t>
            </a:r>
          </a:p>
        </p:txBody>
      </p:sp>
      <p:sp>
        <p:nvSpPr>
          <p:cNvPr id="104863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3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8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8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Title 1"/>
          <p:cNvSpPr>
            <a:spLocks noGrp="1"/>
          </p:cNvSpPr>
          <p:nvPr>
            <p:ph type="title"/>
          </p:nvPr>
        </p:nvSpPr>
        <p:spPr>
          <a:xfrm>
            <a:off x="152400" y="-76200"/>
            <a:ext cx="8991600" cy="1143000"/>
          </a:xfrm>
        </p:spPr>
        <p:txBody>
          <a:bodyPr/>
          <a:lstStyle/>
          <a:p>
            <a:pPr rtl="1"/>
            <a:r>
              <a:rPr lang="fa-IR" sz="3600" b="1" dirty="0" smtClean="0">
                <a:solidFill>
                  <a:srgbClr val="FF6600"/>
                </a:solidFill>
                <a:cs typeface="B Lotus" pitchFamily="2" charset="-78"/>
              </a:rPr>
              <a:t>کورتیکواستروئیدها</a:t>
            </a:r>
            <a:endParaRPr lang="fa-IR" sz="3600" b="1" dirty="0">
              <a:solidFill>
                <a:srgbClr val="FF6600"/>
              </a:solidFill>
              <a:cs typeface="B Lotus" pitchFamily="2" charset="-78"/>
            </a:endParaRPr>
          </a:p>
        </p:txBody>
      </p:sp>
      <p:sp>
        <p:nvSpPr>
          <p:cNvPr id="1048642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610600" cy="5257800"/>
          </a:xfrm>
        </p:spPr>
        <p:txBody>
          <a:bodyPr/>
          <a:lstStyle/>
          <a:p>
            <a:pPr algn="r" rtl="1"/>
            <a:r>
              <a:rPr lang="fa-IR" sz="2700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استفاده از فرم استنشاقی عوارض سیستمیک آنها را کاهش میدهد.</a:t>
            </a:r>
            <a:endParaRPr sz="2700"/>
          </a:p>
          <a:p>
            <a:pPr algn="r" rtl="1"/>
            <a:r>
              <a:rPr lang="fa-IR" sz="2700" b="1" dirty="0" smtClean="0">
                <a:solidFill>
                  <a:srgbClr val="00B0F0"/>
                </a:solidFill>
                <a:cs typeface="B Lotus" pitchFamily="2" charset="-78"/>
              </a:rPr>
              <a:t>عوارض فرم استنشاقی: </a:t>
            </a:r>
            <a:r>
              <a:rPr lang="fa-IR" sz="2700" b="1" dirty="0" smtClean="0">
                <a:cs typeface="B Lotus" pitchFamily="2" charset="-78"/>
              </a:rPr>
              <a:t>کاندیدیاز </a:t>
            </a:r>
            <a:r>
              <a:rPr lang="fa-IR" sz="2700" b="1" dirty="0">
                <a:cs typeface="B Lotus" pitchFamily="2" charset="-78"/>
              </a:rPr>
              <a:t>یا برفک دهانی </a:t>
            </a:r>
            <a:r>
              <a:rPr lang="fa-IR" sz="2700" b="1" dirty="0" smtClean="0">
                <a:cs typeface="B Lotus" pitchFamily="2" charset="-78"/>
              </a:rPr>
              <a:t>(غرغره کردن با آب پس از استنشاق احتمال ابتلا را کاهش میدهد)، خشونت صدا و کاهش سرعت رشد در کودکان.</a:t>
            </a:r>
            <a:endParaRPr sz="2700"/>
          </a:p>
          <a:p>
            <a:pPr algn="r" rtl="1"/>
            <a:r>
              <a:rPr lang="fa-IR" sz="2700" b="1" dirty="0" smtClean="0">
                <a:solidFill>
                  <a:srgbClr val="FF99FF"/>
                </a:solidFill>
                <a:cs typeface="B Lotus" pitchFamily="2" charset="-78"/>
              </a:rPr>
              <a:t>مهار محور هیپوفیز-آدرنال با دوزهای1000 تا </a:t>
            </a:r>
            <a:r>
              <a:rPr lang="en-US" sz="2700" dirty="0" smtClean="0">
                <a:solidFill>
                  <a:srgbClr val="FF99FF"/>
                </a:solidFill>
                <a:cs typeface="B Lotus" pitchFamily="2" charset="-78"/>
              </a:rPr>
              <a:t>mcg/day</a:t>
            </a:r>
            <a:r>
              <a:rPr lang="fa-IR" sz="2700" b="1" dirty="0" smtClean="0">
                <a:solidFill>
                  <a:srgbClr val="FF99FF"/>
                </a:solidFill>
                <a:cs typeface="B Lotus" pitchFamily="2" charset="-78"/>
              </a:rPr>
              <a:t>2000 بکلومتازون استنشاقی هم رخ میدهد.</a:t>
            </a:r>
            <a:endParaRPr sz="2700"/>
          </a:p>
          <a:p>
            <a:pPr algn="r" rtl="1"/>
            <a:endParaRPr lang="fa-IR" sz="2700" b="1" dirty="0" smtClean="0">
              <a:solidFill>
                <a:schemeClr val="tx1">
                  <a:lumMod val="60000"/>
                  <a:lumOff val="40000"/>
                </a:schemeClr>
              </a:solidFill>
              <a:cs typeface="B Lotus" pitchFamily="2" charset="-78"/>
            </a:endParaRPr>
          </a:p>
          <a:p>
            <a:pPr algn="r" rtl="1"/>
            <a:r>
              <a:rPr lang="fa-IR" sz="2700" b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B Lotus" pitchFamily="2" charset="-78"/>
              </a:rPr>
              <a:t>قطع ناگهانی استروئیدها پس از 2هفته مصرف سیستمیک میتواند موجب علائم کم کاری غده آدرنال شود: ضعف، افسردگی، تب، دردهای عضلانی- مفصلی، آبریزش بینی، قرمزی چشم، ندولهای پوستی خارش دار و دردناک، هیپوگلیسمی، اختلال الکترولیتی، بی اشتهایی، افت فشارخون و حتی مرگ. </a:t>
            </a:r>
            <a:endParaRPr sz="2700"/>
          </a:p>
          <a:p>
            <a:pPr algn="r" rtl="1"/>
            <a:endParaRPr lang="fa-IR" sz="2700" b="1" dirty="0" smtClean="0">
              <a:solidFill>
                <a:srgbClr val="FF99FF"/>
              </a:solidFill>
              <a:cs typeface="B Lotus" pitchFamily="2" charset="-78"/>
            </a:endParaRPr>
          </a:p>
          <a:p>
            <a:pPr algn="r" rtl="1"/>
            <a:endParaRPr lang="fa-IR" sz="2700" b="1" dirty="0" smtClean="0">
              <a:cs typeface="B Lotus" pitchFamily="2" charset="-78"/>
            </a:endParaRPr>
          </a:p>
          <a:p>
            <a:pPr algn="r" rtl="1"/>
            <a:endParaRPr lang="fa-IR" sz="2700" b="1" dirty="0" smtClean="0">
              <a:cs typeface="B Lotus" pitchFamily="2" charset="-78"/>
            </a:endParaRPr>
          </a:p>
        </p:txBody>
      </p:sp>
      <p:sp>
        <p:nvSpPr>
          <p:cNvPr id="104864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4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4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EC982-DBE8-443C-ACD4-E61224051F8E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600200"/>
          </a:xfrm>
        </p:spPr>
        <p:txBody>
          <a:bodyPr/>
          <a:lstStyle/>
          <a:p>
            <a:r>
              <a:rPr lang="fa-IR" dirty="0" smtClean="0">
                <a:solidFill>
                  <a:srgbClr val="F5BFB9"/>
                </a:solidFill>
                <a:cs typeface="B Mitra" pitchFamily="2" charset="-78"/>
              </a:rPr>
              <a:t>داروهای جدید</a:t>
            </a:r>
            <a:br>
              <a:rPr lang="fa-IR" dirty="0" smtClean="0">
                <a:solidFill>
                  <a:srgbClr val="F5BFB9"/>
                </a:solidFill>
                <a:cs typeface="B Mitra" pitchFamily="2" charset="-78"/>
              </a:rPr>
            </a:br>
            <a:r>
              <a:rPr lang="en-US" dirty="0" smtClean="0">
                <a:solidFill>
                  <a:srgbClr val="F5BFB9"/>
                </a:solidFill>
                <a:cs typeface="B Mitra" pitchFamily="2" charset="-78"/>
              </a:rPr>
              <a:t/>
            </a:r>
            <a:br>
              <a:rPr lang="en-US" dirty="0" smtClean="0">
                <a:solidFill>
                  <a:srgbClr val="F5BFB9"/>
                </a:solidFill>
                <a:cs typeface="B Mitra" pitchFamily="2" charset="-78"/>
              </a:rPr>
            </a:br>
            <a:endParaRPr lang="en-US" dirty="0"/>
          </a:p>
        </p:txBody>
      </p:sp>
      <p:sp>
        <p:nvSpPr>
          <p:cNvPr id="10486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cs typeface="B Lotus" pitchFamily="2" charset="-78"/>
              </a:rPr>
              <a:t>بازدارنده ها و آنتاگونیستهای لکوترین:</a:t>
            </a:r>
          </a:p>
          <a:p>
            <a:pPr algn="r" rtl="1"/>
            <a:r>
              <a:rPr lang="fa-IR" b="1" dirty="0" smtClean="0">
                <a:solidFill>
                  <a:srgbClr val="FF6600"/>
                </a:solidFill>
                <a:latin typeface="Times New Roman" pitchFamily="18" charset="0"/>
                <a:cs typeface="B Mitra" pitchFamily="2" charset="-78"/>
              </a:rPr>
              <a:t>زایلوتون</a:t>
            </a:r>
            <a:r>
              <a:rPr lang="fa-IR" dirty="0" smtClean="0">
                <a:solidFill>
                  <a:srgbClr val="FF6600"/>
                </a:solidFill>
                <a:latin typeface="Times New Roman" pitchFamily="18" charset="0"/>
                <a:cs typeface="B Mitra" pitchFamily="2" charset="-78"/>
              </a:rPr>
              <a:t>: </a:t>
            </a:r>
            <a:r>
              <a:rPr lang="fa-IR" dirty="0" smtClean="0">
                <a:solidFill>
                  <a:srgbClr val="FFFF00"/>
                </a:solidFill>
                <a:latin typeface="Times New Roman" pitchFamily="18" charset="0"/>
                <a:cs typeface="B Mitra" pitchFamily="2" charset="-78"/>
              </a:rPr>
              <a:t>مهارکننده لیپواکسیژناز</a:t>
            </a:r>
          </a:p>
          <a:p>
            <a:pPr algn="r" rtl="1"/>
            <a:r>
              <a:rPr lang="fa-IR" b="1" dirty="0" smtClean="0">
                <a:solidFill>
                  <a:srgbClr val="FF6600"/>
                </a:solidFill>
                <a:latin typeface="Times New Roman" pitchFamily="18" charset="0"/>
                <a:cs typeface="B Mitra" pitchFamily="2" charset="-78"/>
              </a:rPr>
              <a:t>زفیرلوکاست و مونته لوکاست: </a:t>
            </a:r>
            <a:r>
              <a:rPr lang="fa-IR" dirty="0" smtClean="0">
                <a:solidFill>
                  <a:srgbClr val="FFFF00"/>
                </a:solidFill>
                <a:latin typeface="Times New Roman" pitchFamily="18" charset="0"/>
                <a:cs typeface="B Mitra" pitchFamily="2" charset="-78"/>
              </a:rPr>
              <a:t>مهارکننده های گیرنده لکوترین</a:t>
            </a:r>
          </a:p>
          <a:p>
            <a:pPr algn="r" rtl="1"/>
            <a:endParaRPr lang="fa-IR" dirty="0" smtClean="0">
              <a:solidFill>
                <a:srgbClr val="FFFF00"/>
              </a:solidFill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b="1" dirty="0" smtClean="0">
                <a:cs typeface="B Lotus" pitchFamily="2" charset="-78"/>
              </a:rPr>
              <a:t>آنتی بادی های ضد</a:t>
            </a:r>
            <a:r>
              <a:rPr lang="en-US" b="1" dirty="0" err="1" smtClean="0">
                <a:cs typeface="B Lotus" pitchFamily="2" charset="-78"/>
              </a:rPr>
              <a:t>IgE</a:t>
            </a:r>
            <a:endParaRPr lang="fa-IR" sz="2800" b="1" dirty="0" smtClean="0">
              <a:solidFill>
                <a:srgbClr val="FF99FF"/>
              </a:solidFill>
              <a:cs typeface="B Lotus" pitchFamily="2" charset="-78"/>
            </a:endParaRPr>
          </a:p>
          <a:p>
            <a:pPr algn="r" rtl="1"/>
            <a:endParaRPr lang="en-US" dirty="0">
              <a:solidFill>
                <a:srgbClr val="FFFF00"/>
              </a:solidFill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0170">
  <a:themeElements>
    <a:clrScheme name="">
      <a:dk1>
        <a:srgbClr val="004080"/>
      </a:dk1>
      <a:lt1>
        <a:srgbClr val="B3B3B3"/>
      </a:lt1>
      <a:dk2>
        <a:srgbClr val="000000"/>
      </a:dk2>
      <a:lt2>
        <a:srgbClr val="FF6666"/>
      </a:lt2>
      <a:accent1>
        <a:srgbClr val="666666"/>
      </a:accent1>
      <a:accent2>
        <a:srgbClr val="0080FF"/>
      </a:accent2>
      <a:accent3>
        <a:srgbClr val="AAAAAA"/>
      </a:accent3>
      <a:accent4>
        <a:srgbClr val="989898"/>
      </a:accent4>
      <a:accent5>
        <a:srgbClr val="B8B8B8"/>
      </a:accent5>
      <a:accent6>
        <a:srgbClr val="0073E7"/>
      </a:accent6>
      <a:hlink>
        <a:srgbClr val="66CCFF"/>
      </a:hlink>
      <a:folHlink>
        <a:srgbClr val="B3B3B3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66"/>
        </a:dk1>
        <a:lt1>
          <a:srgbClr val="FFFFFF"/>
        </a:lt1>
        <a:dk2>
          <a:srgbClr val="0000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66"/>
        </a:dk1>
        <a:lt1>
          <a:srgbClr val="FFFFFF"/>
        </a:lt1>
        <a:dk2>
          <a:srgbClr val="0000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3366FF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66"/>
        </a:dk1>
        <a:lt1>
          <a:srgbClr val="FFFFFF"/>
        </a:lt1>
        <a:dk2>
          <a:srgbClr val="0000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0066"/>
        </a:hlink>
        <a:folHlink>
          <a:srgbClr val="33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000066"/>
        </a:dk1>
        <a:lt1>
          <a:srgbClr val="FFFFFF"/>
        </a:lt1>
        <a:dk2>
          <a:srgbClr val="000066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E2F4FF"/>
        </a:accent5>
        <a:accent6>
          <a:srgbClr val="2D2D8A"/>
        </a:accent6>
        <a:hlink>
          <a:srgbClr val="000066"/>
        </a:hlink>
        <a:folHlink>
          <a:srgbClr val="3333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763</Words>
  <Application>Microsoft Office PowerPoint</Application>
  <PresentationFormat>On-screen Show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00170</vt:lpstr>
      <vt:lpstr>بنام خدا</vt:lpstr>
      <vt:lpstr>آسم</vt:lpstr>
      <vt:lpstr>داروهای مؤثر در آسم</vt:lpstr>
      <vt:lpstr>داروهای گشاد کننده برونش: داروهای مقلد سمپاتیک </vt:lpstr>
      <vt:lpstr>آگونیستهای انتخابی گیرنده β2 آدرنرژیک </vt:lpstr>
      <vt:lpstr>           داروهای گشاد کننده برونش: داروهای ضدموسکارینی</vt:lpstr>
      <vt:lpstr>           داروهای گشاد کننده برونش:  متیل گزانتین ها</vt:lpstr>
      <vt:lpstr>           ضدالتهاب ها: کرومولین سدیم </vt:lpstr>
      <vt:lpstr>           ضدالتهاب ها: کورتیکواستروئیدها</vt:lpstr>
      <vt:lpstr>کورتیکواستروئیدها</vt:lpstr>
      <vt:lpstr>داروهای جدید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”هیستامین و آنتی هیستامین“</dc:title>
  <dc:creator>kps</dc:creator>
  <cp:lastModifiedBy>Windows User</cp:lastModifiedBy>
  <cp:revision>3</cp:revision>
  <dcterms:created xsi:type="dcterms:W3CDTF">2010-10-10T06:34:38Z</dcterms:created>
  <dcterms:modified xsi:type="dcterms:W3CDTF">2020-04-23T20:16:48Z</dcterms:modified>
</cp:coreProperties>
</file>