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sldIdLst>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129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A863A8E-FBD8-41AC-98E2-24E21368F292}" type="datetimeFigureOut">
              <a:rPr lang="en-US" smtClean="0"/>
              <a:pPr/>
              <a:t>5/21/2020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3A00D58-737E-42AF-98DE-7420A3DE70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863A8E-FBD8-41AC-98E2-24E21368F292}"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A863A8E-FBD8-41AC-98E2-24E21368F292}"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8A863A8E-FBD8-41AC-98E2-24E21368F292}" type="datetimeFigureOut">
              <a:rPr lang="en-US" smtClean="0"/>
              <a:pPr/>
              <a:t>5/21/2020</a:t>
            </a:fld>
            <a:endParaRPr lang="en-US"/>
          </a:p>
        </p:txBody>
      </p:sp>
      <p:sp>
        <p:nvSpPr>
          <p:cNvPr id="8" name="Slide Number Placeholder 7"/>
          <p:cNvSpPr>
            <a:spLocks noGrp="1"/>
          </p:cNvSpPr>
          <p:nvPr>
            <p:ph type="sldNum" sz="quarter" idx="11"/>
          </p:nvPr>
        </p:nvSpPr>
        <p:spPr/>
        <p:txBody>
          <a:bodyPr/>
          <a:lstStyle/>
          <a:p>
            <a:fld id="{33A00D58-737E-42AF-98DE-7420A3DE70BC}"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863A8E-FBD8-41AC-98E2-24E21368F292}"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863A8E-FBD8-41AC-98E2-24E21368F292}"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33A00D58-737E-42AF-98DE-7420A3DE70B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8A863A8E-FBD8-41AC-98E2-24E21368F292}"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A863A8E-FBD8-41AC-98E2-24E21368F292}" type="datetimeFigureOut">
              <a:rPr lang="en-US" smtClean="0"/>
              <a:pPr/>
              <a:t>5/21/2020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3A00D58-737E-42AF-98DE-7420A3DE70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863A8E-FBD8-41AC-98E2-24E21368F292}"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A863A8E-FBD8-41AC-98E2-24E21368F292}"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A863A8E-FBD8-41AC-98E2-24E21368F292}" type="datetimeFigureOut">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863A8E-FBD8-41AC-98E2-24E21368F292}"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863A8E-FBD8-41AC-98E2-24E21368F292}"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A863A8E-FBD8-41AC-98E2-24E21368F292}"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3A00D58-737E-42AF-98DE-7420A3DE70BC}"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863A8E-FBD8-41AC-98E2-24E21368F292}"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A00D58-737E-42AF-98DE-7420A3DE70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8A863A8E-FBD8-41AC-98E2-24E21368F292}" type="datetimeFigureOut">
              <a:rPr lang="en-US" smtClean="0"/>
              <a:pPr/>
              <a:t>5/21/2020</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33A00D58-737E-42AF-98DE-7420A3DE70BC}"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A863A8E-FBD8-41AC-98E2-24E21368F292}" type="datetimeFigureOut">
              <a:rPr lang="en-US" smtClean="0"/>
              <a:pPr/>
              <a:t>5/21/2020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3A00D58-737E-42AF-98DE-7420A3DE70BC}"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32656"/>
            <a:ext cx="7851648" cy="1828800"/>
          </a:xfrm>
        </p:spPr>
        <p:txBody>
          <a:bodyPr/>
          <a:lstStyle/>
          <a:p>
            <a:pPr algn="ctr"/>
            <a:r>
              <a:rPr lang="fa-IR" dirty="0" smtClean="0">
                <a:solidFill>
                  <a:srgbClr val="FFFF00"/>
                </a:solidFill>
                <a:latin typeface="Andalus" pitchFamily="18" charset="-78"/>
                <a:cs typeface="Andalus" pitchFamily="18" charset="-78"/>
              </a:rPr>
              <a:t>به نام یکتای بی همتا</a:t>
            </a:r>
            <a:endParaRPr lang="en-US" dirty="0">
              <a:solidFill>
                <a:srgbClr val="FFFF00"/>
              </a:solidFill>
              <a:latin typeface="Andalus" pitchFamily="18" charset="-78"/>
              <a:cs typeface="Andalus" pitchFamily="18" charset="-78"/>
            </a:endParaRPr>
          </a:p>
        </p:txBody>
      </p:sp>
      <p:sp>
        <p:nvSpPr>
          <p:cNvPr id="3" name="Subtitle 2"/>
          <p:cNvSpPr>
            <a:spLocks noGrp="1"/>
          </p:cNvSpPr>
          <p:nvPr>
            <p:ph type="subTitle" idx="1"/>
          </p:nvPr>
        </p:nvSpPr>
        <p:spPr>
          <a:xfrm>
            <a:off x="117566" y="2492896"/>
            <a:ext cx="8672218" cy="1752600"/>
          </a:xfrm>
        </p:spPr>
        <p:txBody>
          <a:bodyPr>
            <a:noAutofit/>
          </a:bodyPr>
          <a:lstStyle/>
          <a:p>
            <a:pPr algn="ctr"/>
            <a:r>
              <a:rPr lang="fa-IR" sz="2800" dirty="0" smtClean="0">
                <a:cs typeface="B Arshia" pitchFamily="2" charset="-78"/>
              </a:rPr>
              <a:t>موضوع مورد بررسی:فرابورس </a:t>
            </a:r>
            <a:r>
              <a:rPr lang="fa-IR" sz="2800" dirty="0" smtClean="0">
                <a:cs typeface="B Arshia" pitchFamily="2" charset="-78"/>
              </a:rPr>
              <a:t>ایران</a:t>
            </a:r>
            <a:endParaRPr lang="fa-IR" sz="2800" dirty="0" smtClean="0">
              <a:solidFill>
                <a:srgbClr val="FF0000"/>
              </a:solidFill>
              <a:cs typeface="B Arsh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4"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بورس چیست؟</a:t>
            </a:r>
            <a:endParaRPr lang="en-US" dirty="0"/>
          </a:p>
        </p:txBody>
      </p:sp>
      <p:sp>
        <p:nvSpPr>
          <p:cNvPr id="3" name="Content Placeholder 2"/>
          <p:cNvSpPr>
            <a:spLocks noGrp="1"/>
          </p:cNvSpPr>
          <p:nvPr>
            <p:ph idx="1"/>
          </p:nvPr>
        </p:nvSpPr>
        <p:spPr>
          <a:xfrm>
            <a:off x="457200" y="1500174"/>
            <a:ext cx="8186766" cy="5072098"/>
          </a:xfrm>
        </p:spPr>
        <p:txBody>
          <a:bodyPr>
            <a:normAutofit fontScale="62500" lnSpcReduction="20000"/>
          </a:bodyPr>
          <a:lstStyle/>
          <a:p>
            <a:pPr algn="r" rtl="1" fontAlgn="ctr"/>
            <a:r>
              <a:rPr lang="ar-SA" dirty="0" smtClean="0"/>
              <a:t>در بازارها به طور کلی دو نوع دارایی، دارایی</a:t>
            </a:r>
            <a:r>
              <a:rPr lang="en-US" dirty="0" smtClean="0"/>
              <a:t>‌</a:t>
            </a:r>
            <a:r>
              <a:rPr lang="ar-SA" dirty="0" smtClean="0"/>
              <a:t>های واقعی و دارایی</a:t>
            </a:r>
            <a:r>
              <a:rPr lang="en-US" dirty="0" smtClean="0"/>
              <a:t>‌</a:t>
            </a:r>
            <a:r>
              <a:rPr lang="ar-SA" dirty="0" smtClean="0"/>
              <a:t>های مالی، مورد معامله قرار می</a:t>
            </a:r>
            <a:r>
              <a:rPr lang="en-US" dirty="0" smtClean="0"/>
              <a:t>‌</a:t>
            </a:r>
            <a:r>
              <a:rPr lang="ar-SA" dirty="0" smtClean="0"/>
              <a:t>گیرند. دارایی</a:t>
            </a:r>
            <a:r>
              <a:rPr lang="en-US" dirty="0" smtClean="0"/>
              <a:t>‌</a:t>
            </a:r>
            <a:r>
              <a:rPr lang="ar-SA" dirty="0" smtClean="0"/>
              <a:t>های واقعی همان دارایی</a:t>
            </a:r>
            <a:r>
              <a:rPr lang="en-US" dirty="0" smtClean="0"/>
              <a:t>‌</a:t>
            </a:r>
            <a:r>
              <a:rPr lang="ar-SA" dirty="0" smtClean="0"/>
              <a:t>های فیزیکی هستند مثل زمین، ساختمان و انواع کالا .... اما دارایی</a:t>
            </a:r>
            <a:r>
              <a:rPr lang="en-US" dirty="0" smtClean="0"/>
              <a:t>‌</a:t>
            </a:r>
            <a:r>
              <a:rPr lang="ar-SA" dirty="0" smtClean="0"/>
              <a:t>های مالی دارایی</a:t>
            </a:r>
            <a:r>
              <a:rPr lang="en-US" dirty="0" smtClean="0"/>
              <a:t>‌</a:t>
            </a:r>
            <a:r>
              <a:rPr lang="ar-SA" dirty="0" smtClean="0"/>
              <a:t>های کاغذی و بهتر بگوییم اسنادی هستند، مثل سهام و اوراق مشارکت. بورس</a:t>
            </a:r>
            <a:r>
              <a:rPr lang="en-US" dirty="0" smtClean="0"/>
              <a:t>‌</a:t>
            </a:r>
            <a:r>
              <a:rPr lang="ar-SA" dirty="0" smtClean="0"/>
              <a:t> بازاری است که در آن دارایی</a:t>
            </a:r>
            <a:r>
              <a:rPr lang="en-US" dirty="0" smtClean="0"/>
              <a:t>‌</a:t>
            </a:r>
            <a:r>
              <a:rPr lang="ar-SA" dirty="0" smtClean="0"/>
              <a:t>های مختلف مورد معامله قرار می</a:t>
            </a:r>
            <a:r>
              <a:rPr lang="en-US" dirty="0" smtClean="0"/>
              <a:t>‌</a:t>
            </a:r>
            <a:r>
              <a:rPr lang="ar-SA" dirty="0" smtClean="0"/>
              <a:t>گیرد. از این رو، انواع بورس</a:t>
            </a:r>
            <a:r>
              <a:rPr lang="en-US" dirty="0" smtClean="0"/>
              <a:t>‌</a:t>
            </a:r>
            <a:r>
              <a:rPr lang="ar-SA" dirty="0" smtClean="0"/>
              <a:t>ها را می</a:t>
            </a:r>
            <a:r>
              <a:rPr lang="en-US" dirty="0" smtClean="0"/>
              <a:t>‌</a:t>
            </a:r>
            <a:r>
              <a:rPr lang="ar-SA" dirty="0" smtClean="0"/>
              <a:t>توان به سه دسته</a:t>
            </a:r>
            <a:r>
              <a:rPr lang="en-US" dirty="0" smtClean="0"/>
              <a:t>‌</a:t>
            </a:r>
            <a:r>
              <a:rPr lang="ar-SA" dirty="0" smtClean="0"/>
              <a:t>ی کلی بورس کالا، بورس ارز و بورس اوراق بهادار طبقه</a:t>
            </a:r>
            <a:r>
              <a:rPr lang="en-US" dirty="0" smtClean="0"/>
              <a:t>‌</a:t>
            </a:r>
            <a:r>
              <a:rPr lang="ar-SA" dirty="0" smtClean="0"/>
              <a:t>بندی کرد.</a:t>
            </a:r>
            <a:endParaRPr lang="en-US" dirty="0" smtClean="0"/>
          </a:p>
          <a:p>
            <a:pPr algn="r" rtl="1" fontAlgn="ctr"/>
            <a:r>
              <a:rPr lang="ar-SA" dirty="0" smtClean="0"/>
              <a:t>بورس کالا: بازاری که در آن خرید و فروش کالاهای معین صورت می</a:t>
            </a:r>
            <a:r>
              <a:rPr lang="en-US" dirty="0" smtClean="0"/>
              <a:t>‌</a:t>
            </a:r>
            <a:r>
              <a:rPr lang="ar-SA" dirty="0" smtClean="0"/>
              <a:t>گیرد و به طور منظم و دائم فعال است بورس کالا نام دارد. در بورس کالا معمولاً مواد خام و مواد اولیه مورد معامله قرار می</a:t>
            </a:r>
            <a:r>
              <a:rPr lang="en-US" dirty="0" smtClean="0"/>
              <a:t>‌</a:t>
            </a:r>
            <a:r>
              <a:rPr lang="ar-SA" dirty="0" smtClean="0"/>
              <a:t>گیرد. هر بورس کالایی را با نام همان کالایی که مورد معامله قرار می</a:t>
            </a:r>
            <a:r>
              <a:rPr lang="en-US" dirty="0" smtClean="0"/>
              <a:t>‌</a:t>
            </a:r>
            <a:r>
              <a:rPr lang="ar-SA" dirty="0" smtClean="0"/>
              <a:t>گیرد نام</a:t>
            </a:r>
            <a:r>
              <a:rPr lang="en-US" dirty="0" smtClean="0"/>
              <a:t>‌</a:t>
            </a:r>
            <a:r>
              <a:rPr lang="ar-SA" dirty="0" smtClean="0"/>
              <a:t>گذاری می</a:t>
            </a:r>
            <a:r>
              <a:rPr lang="en-US" dirty="0" smtClean="0"/>
              <a:t>‌</a:t>
            </a:r>
            <a:r>
              <a:rPr lang="ar-SA" dirty="0" smtClean="0"/>
              <a:t>کنند. مثلاً بورس نفت و بورس گندم.</a:t>
            </a:r>
            <a:endParaRPr lang="en-US" dirty="0" smtClean="0"/>
          </a:p>
          <a:p>
            <a:pPr algn="r" rtl="1" fontAlgn="ctr"/>
            <a:r>
              <a:rPr lang="ar-SA" dirty="0" smtClean="0"/>
              <a:t>بورس ارز: در بورس ارز، همان طور که از نام آن مشخص است، کار خرید و فروش پول</a:t>
            </a:r>
            <a:r>
              <a:rPr lang="en-US" dirty="0" smtClean="0"/>
              <a:t>‌</a:t>
            </a:r>
            <a:r>
              <a:rPr lang="ar-SA" dirty="0" smtClean="0"/>
              <a:t>های خارجی انجام می</a:t>
            </a:r>
            <a:r>
              <a:rPr lang="en-US" dirty="0" smtClean="0"/>
              <a:t>‌</a:t>
            </a:r>
            <a:r>
              <a:rPr lang="ar-SA" dirty="0" smtClean="0"/>
              <a:t>گیرد. این بورس در کشور ما فعال نیست اما در کشورهای پیشرفته فعالیت چشم</a:t>
            </a:r>
            <a:r>
              <a:rPr lang="en-US" dirty="0" smtClean="0"/>
              <a:t>‌</a:t>
            </a:r>
            <a:r>
              <a:rPr lang="ar-SA" dirty="0" smtClean="0"/>
              <a:t>گیری دارد.</a:t>
            </a:r>
            <a:endParaRPr lang="en-US" dirty="0" smtClean="0"/>
          </a:p>
          <a:p>
            <a:pPr algn="r" rtl="1" fontAlgn="ctr"/>
            <a:r>
              <a:rPr lang="ar-SA" dirty="0" smtClean="0"/>
              <a:t>بورس اوراق بهادار: در بورس اوراق بهادار دارایی</a:t>
            </a:r>
            <a:r>
              <a:rPr lang="en-US" dirty="0" smtClean="0"/>
              <a:t>‌</a:t>
            </a:r>
            <a:r>
              <a:rPr lang="ar-SA" dirty="0" smtClean="0"/>
              <a:t>های مالی از قبیل سهام، اوراق مشارکت و... مورد معامله قرار می</a:t>
            </a:r>
            <a:r>
              <a:rPr lang="en-US" dirty="0" smtClean="0"/>
              <a:t>‌</a:t>
            </a:r>
            <a:r>
              <a:rPr lang="ar-SA" dirty="0" smtClean="0"/>
              <a:t>گیرد. در ایران، به بازار خرید و فروش اوراق بهادار که به طور رسمی و دائمی در محل معینی تشکیل می</a:t>
            </a:r>
            <a:r>
              <a:rPr lang="en-US" dirty="0" smtClean="0"/>
              <a:t>‌</a:t>
            </a:r>
            <a:r>
              <a:rPr lang="ar-SA" dirty="0" smtClean="0"/>
              <a:t>شود "بورس اوراق بهادار" می</a:t>
            </a:r>
            <a:r>
              <a:rPr lang="en-US" dirty="0" smtClean="0"/>
              <a:t>‌</a:t>
            </a:r>
            <a:r>
              <a:rPr lang="ar-SA" dirty="0" smtClean="0"/>
              <a:t>گویند </a:t>
            </a:r>
            <a:endParaRPr lang="en-US" dirty="0" smtClean="0"/>
          </a:p>
          <a:p>
            <a:pPr lvl="8" rtl="1" fontAlgn="ctr"/>
            <a:r>
              <a:rPr lang="ar-SA" dirty="0" smtClean="0"/>
              <a:t> </a:t>
            </a:r>
            <a:endParaRPr lang="en-US" dirty="0" smtClean="0"/>
          </a:p>
          <a:p>
            <a:pPr algn="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circle(in)">
                                      <p:cBhvr>
                                        <p:cTn id="3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0100" y="142852"/>
            <a:ext cx="7467600" cy="1143000"/>
          </a:xfrm>
        </p:spPr>
        <p:txBody>
          <a:bodyPr>
            <a:normAutofit/>
          </a:bodyPr>
          <a:lstStyle/>
          <a:p>
            <a:pPr algn="r" rtl="1"/>
            <a:r>
              <a:rPr lang="ar-SA" sz="3200" dirty="0" smtClean="0"/>
              <a:t>آشنایی کامل با فرابورس ایران</a:t>
            </a:r>
            <a:r>
              <a:rPr lang="en-US" sz="3200" dirty="0" smtClean="0"/>
              <a:t/>
            </a:r>
            <a:br>
              <a:rPr lang="en-US" sz="3200" dirty="0" smtClean="0"/>
            </a:br>
            <a:r>
              <a:rPr lang="ar-SA" sz="3200" dirty="0" smtClean="0"/>
              <a:t>معرفی شرکت فرابورس ایران</a:t>
            </a:r>
            <a:endParaRPr lang="en-US" sz="3200" dirty="0"/>
          </a:p>
        </p:txBody>
      </p:sp>
      <p:sp>
        <p:nvSpPr>
          <p:cNvPr id="3" name="Content Placeholder 2"/>
          <p:cNvSpPr>
            <a:spLocks noGrp="1"/>
          </p:cNvSpPr>
          <p:nvPr>
            <p:ph idx="1"/>
          </p:nvPr>
        </p:nvSpPr>
        <p:spPr>
          <a:xfrm>
            <a:off x="214282" y="1428736"/>
            <a:ext cx="8715436" cy="5429264"/>
          </a:xfrm>
        </p:spPr>
        <p:txBody>
          <a:bodyPr>
            <a:normAutofit fontScale="62500" lnSpcReduction="20000"/>
          </a:bodyPr>
          <a:lstStyle/>
          <a:p>
            <a:pPr algn="r" rtl="1"/>
            <a:r>
              <a:rPr lang="ar-SA" dirty="0" smtClean="0"/>
              <a:t>شرکت فرابورس ایران در اجرای ماده </a:t>
            </a:r>
            <a:r>
              <a:rPr lang="fa-IR" dirty="0" smtClean="0"/>
              <a:t>۲۸</a:t>
            </a:r>
            <a:r>
              <a:rPr lang="ar-SA" dirty="0" smtClean="0"/>
              <a:t> قانون بازار اوراق بهادار جمهوری اسلامی ایران (مصوب آذر ماه </a:t>
            </a:r>
            <a:r>
              <a:rPr lang="fa-IR" dirty="0" smtClean="0"/>
              <a:t>۱۳۸۴) </a:t>
            </a:r>
            <a:r>
              <a:rPr lang="ar-SA" dirty="0" smtClean="0"/>
              <a:t>و پس از اخذ مجوز از شورای عالی بورس در آبان سال </a:t>
            </a:r>
            <a:r>
              <a:rPr lang="fa-IR" dirty="0" smtClean="0"/>
              <a:t>۸۷</a:t>
            </a:r>
            <a:r>
              <a:rPr lang="ar-SA" dirty="0" smtClean="0"/>
              <a:t> به ثبت رسید. در فرآیند پذیره نویسی این شرکت، حدود </a:t>
            </a:r>
            <a:r>
              <a:rPr lang="fa-IR" dirty="0" smtClean="0"/>
              <a:t>۳</a:t>
            </a:r>
            <a:r>
              <a:rPr lang="ar-SA" dirty="0" smtClean="0"/>
              <a:t> هزار شخصیت حقوقی و حقیقی شرکت کردند. براساس قانون بازار اوراق بهادار و اساسنامه شرکت، فرابورس ایران متولی راه اندازی و اداره بازارهای خارج از بورس به حساب می آید.</a:t>
            </a:r>
            <a:endParaRPr lang="en-US" dirty="0" smtClean="0"/>
          </a:p>
          <a:p>
            <a:pPr algn="r" rtl="1"/>
            <a:r>
              <a:rPr lang="ar-SA" dirty="0" smtClean="0"/>
              <a:t>ماموریت شرکت فرابورس ایران</a:t>
            </a:r>
            <a:endParaRPr lang="en-US" dirty="0" smtClean="0"/>
          </a:p>
          <a:p>
            <a:pPr algn="r" rtl="1"/>
            <a:r>
              <a:rPr lang="ar-SA" dirty="0" smtClean="0"/>
              <a:t>فرابورس بازار اوراق بهاداری رسمی و تحت نظارت سازمان بورس و اوراق بهادار محسوب می شود که به منظور توسعه صدور و مبادله ابزارهای مالی  و پوشش خلاء های ناشی از نداشتن دسترسی بخش عمده ای از صاحبان صنایع  به بازار سرمایه، تشکیل شده است. محرومیت طیف وسیعی از بنگاه های اقتصادی از تامین مالی در بازار سرمایه و وابستگی شرکتهای دولتی یا خصوصی به تأمین مالی از طریق سهامداران عمده یا أخذ تسهیلات از شبکه بانکی، منشاء ایجاد این بازار اوراق بهادار جدید به حساب می آید.</a:t>
            </a:r>
            <a:endParaRPr lang="en-US" dirty="0" smtClean="0"/>
          </a:p>
          <a:p>
            <a:pPr algn="r" rtl="1"/>
            <a:r>
              <a:rPr lang="ar-SA" dirty="0" smtClean="0"/>
              <a:t>فرابورس ایران با هدف ایجاد بازاری کارآمد، منصفانه و شفاف، تمهیدات و بستر سازی لازم  را در زمینه انتشار سریع و عادلانه اطلاعات با همکاری سازمان بورس و اوراق بهادار انجام داده تا صاحبان سرمایه با آگاهی و شناخت بیشتر در خصوص انواع اوراق بهادار، درجات ریسک و سایر شاخصه های مهم، به سرمایه گذاری در اوراق بهادار پذیرفته شده در این بازار اقدام کنند.</a:t>
            </a:r>
            <a:endParaRPr lang="en-US" dirty="0" smtClean="0"/>
          </a:p>
          <a:p>
            <a:pPr algn="r"/>
            <a:endParaRPr lang="en-US" dirty="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بازارهای فرابورس ایران</a:t>
            </a:r>
            <a:endParaRPr lang="en-US" dirty="0"/>
          </a:p>
        </p:txBody>
      </p:sp>
      <p:sp>
        <p:nvSpPr>
          <p:cNvPr id="3" name="Content Placeholder 2"/>
          <p:cNvSpPr>
            <a:spLocks noGrp="1"/>
          </p:cNvSpPr>
          <p:nvPr>
            <p:ph idx="1"/>
          </p:nvPr>
        </p:nvSpPr>
        <p:spPr>
          <a:xfrm>
            <a:off x="928662" y="1500174"/>
            <a:ext cx="7467600" cy="4525963"/>
          </a:xfrm>
        </p:spPr>
        <p:txBody>
          <a:bodyPr>
            <a:normAutofit/>
          </a:bodyPr>
          <a:lstStyle/>
          <a:p>
            <a:pPr algn="r" rtl="1"/>
            <a:r>
              <a:rPr lang="ar-SA" dirty="0" smtClean="0"/>
              <a:t>دستورالعمل پذیرش و عرضه اوراق بهادار در فرابورس ایران، فعالیت آن را در قالب چهار بازار مجزا تبیین کرده است که در  بازار اول، دوم و اوراق مشارکت، انواع اوراق بهادار پذیرفته و در بازار سوم، تنها عرضه اوراق بهادار انجام می شود.</a:t>
            </a:r>
            <a:endParaRPr lang="en-US"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t>بازار اول </a:t>
            </a:r>
            <a:endParaRPr lang="en-US" dirty="0"/>
          </a:p>
        </p:txBody>
      </p:sp>
      <p:sp>
        <p:nvSpPr>
          <p:cNvPr id="3" name="Content Placeholder 2"/>
          <p:cNvSpPr>
            <a:spLocks noGrp="1"/>
          </p:cNvSpPr>
          <p:nvPr>
            <p:ph idx="1"/>
          </p:nvPr>
        </p:nvSpPr>
        <p:spPr>
          <a:xfrm>
            <a:off x="642910" y="1428736"/>
            <a:ext cx="8186766" cy="4625989"/>
          </a:xfrm>
        </p:spPr>
        <p:txBody>
          <a:bodyPr>
            <a:normAutofit fontScale="77500" lnSpcReduction="20000"/>
          </a:bodyPr>
          <a:lstStyle/>
          <a:p>
            <a:pPr algn="r" rtl="1"/>
            <a:r>
              <a:rPr lang="ar-SA" dirty="0" smtClean="0"/>
              <a:t>دراین بازار اول فرابورس علاوه بر سهام شرکتها ، واحدهای صندوق های سرمایه گذاری بانام هم پذیرش و معامله می شوند.</a:t>
            </a:r>
            <a:endParaRPr lang="en-US" dirty="0" smtClean="0"/>
          </a:p>
          <a:p>
            <a:pPr algn="r" rtl="1"/>
            <a:r>
              <a:rPr lang="ar-SA" dirty="0" smtClean="0"/>
              <a:t>همچنین نوسان سهام شرکتها و اوراق پذیرفته شده در بازار اول فرابورس </a:t>
            </a:r>
            <a:r>
              <a:rPr lang="fa-IR" dirty="0" smtClean="0"/>
              <a:t>۵</a:t>
            </a:r>
            <a:r>
              <a:rPr lang="ar-SA" dirty="0" smtClean="0"/>
              <a:t> درصد بدون  حجم مبنا پیش بینی شده است .در آن سهام شرکتهایی معامله می شوند که آخرین سرمایۀ ثبت شدۀ آن حداقل ده میلیارد ریال و یکسال از زمان بهره برداری آن گذشته و زیان انباشته نداشته باشد.</a:t>
            </a:r>
            <a:endParaRPr lang="en-US" dirty="0" smtClean="0"/>
          </a:p>
          <a:p>
            <a:pPr algn="r" rtl="1"/>
            <a:r>
              <a:rPr lang="ar-SA" dirty="0" smtClean="0"/>
              <a:t>در این بازار واحدهای سرمایه‌گذاری صندوق‌های سرمایه‌گذاری قابل معامله و واحدهای سرمایه‌گذاری صندوق‌های زمین و ساختمان  که نزد سازمان بورس ثبت شده اند به شرطی امکان معامله را دارند، که حداقل سرمایه  صندوق‌های سرمایه‌گذاری قابل معامله </a:t>
            </a:r>
            <a:r>
              <a:rPr lang="fa-IR" dirty="0" smtClean="0"/>
              <a:t>۵۰</a:t>
            </a:r>
            <a:r>
              <a:rPr lang="ar-SA" dirty="0" smtClean="0"/>
              <a:t> میلیارد ریال و حداقل سرمایه  صندوق‌های زمین و مسکن </a:t>
            </a:r>
            <a:r>
              <a:rPr lang="fa-IR" dirty="0" smtClean="0"/>
              <a:t>۲۰۰</a:t>
            </a:r>
            <a:r>
              <a:rPr lang="ar-SA" dirty="0" smtClean="0"/>
              <a:t> میلیارد ریال و با نام باشند.</a:t>
            </a:r>
            <a:endParaRPr lang="en-US" dirty="0" smtClean="0"/>
          </a:p>
          <a:p>
            <a:pPr algn="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ssolv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ssolv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smtClean="0"/>
              <a:t>بازار دوم</a:t>
            </a:r>
            <a:r>
              <a:rPr lang="en-US" dirty="0" smtClean="0"/>
              <a:t/>
            </a:r>
            <a:br>
              <a:rPr lang="en-US" dirty="0" smtClean="0"/>
            </a:br>
            <a:endParaRPr lang="en-US" dirty="0"/>
          </a:p>
        </p:txBody>
      </p:sp>
      <p:sp>
        <p:nvSpPr>
          <p:cNvPr id="3" name="Content Placeholder 2"/>
          <p:cNvSpPr>
            <a:spLocks noGrp="1"/>
          </p:cNvSpPr>
          <p:nvPr>
            <p:ph idx="1"/>
          </p:nvPr>
        </p:nvSpPr>
        <p:spPr>
          <a:xfrm>
            <a:off x="1071538" y="1500174"/>
            <a:ext cx="7467600" cy="4525963"/>
          </a:xfrm>
        </p:spPr>
        <p:txBody>
          <a:bodyPr>
            <a:normAutofit fontScale="92500"/>
          </a:bodyPr>
          <a:lstStyle/>
          <a:p>
            <a:pPr algn="r"/>
            <a:r>
              <a:rPr lang="ar-SA" dirty="0" smtClean="0"/>
              <a:t>در این بازار ، صرفا سهام شرکتهای سهام عام پذیرفته می شوند. در این بازار سهام شرکتهای زیانده، تازه تاسیس، شرکتهای سهامی خاص که قصد اجرای افزایش سرمایه و تبدیل به سهامی عام را دارند و شرکتهای کوچک پذیرفته شده مورد مبادله قرار می گیرند .در بازار دوم سهام شرکتهایی معامله می شوند که آخرین سرمایۀ ثبت شدۀ آن حداقل یک میلیارد ریال و مشمول مادۀ </a:t>
            </a:r>
            <a:r>
              <a:rPr lang="fa-IR" dirty="0" smtClean="0"/>
              <a:t>۱۴۱</a:t>
            </a:r>
            <a:r>
              <a:rPr lang="ar-SA" dirty="0" smtClean="0"/>
              <a:t> لایحۀ قانونی اصلاح قسمتی از قانون تجارت نباشد.</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smtClean="0"/>
              <a:t>بازار سوم( بازار عرضه)</a:t>
            </a:r>
            <a:r>
              <a:rPr lang="en-US" dirty="0" smtClean="0"/>
              <a:t/>
            </a:r>
            <a:br>
              <a:rPr lang="en-US" dirty="0" smtClean="0"/>
            </a:br>
            <a:endParaRPr lang="en-US" dirty="0"/>
          </a:p>
        </p:txBody>
      </p:sp>
      <p:sp>
        <p:nvSpPr>
          <p:cNvPr id="3" name="Content Placeholder 2"/>
          <p:cNvSpPr>
            <a:spLocks noGrp="1"/>
          </p:cNvSpPr>
          <p:nvPr>
            <p:ph idx="1"/>
          </p:nvPr>
        </p:nvSpPr>
        <p:spPr>
          <a:xfrm>
            <a:off x="500034" y="1214422"/>
            <a:ext cx="8358246" cy="4954591"/>
          </a:xfrm>
        </p:spPr>
        <p:txBody>
          <a:bodyPr>
            <a:normAutofit fontScale="85000" lnSpcReduction="10000"/>
          </a:bodyPr>
          <a:lstStyle/>
          <a:p>
            <a:pPr algn="r" rtl="1"/>
            <a:r>
              <a:rPr lang="ar-SA" dirty="0" smtClean="0"/>
              <a:t>بازار عرضه محلی ایمن، شفاف و سودمند برای انجام معاملات عمده اوراق بهاداری است که امکان یا شرایط پذیرش در فرابورس را ندارد. انجام پذیره نویسی انواع اوراق بهادار از جمله شرکتهای سهامی عام در شرف تاسیس، دیگر ویژگی مهم بازار عرضه به حساب می آید.</a:t>
            </a:r>
            <a:endParaRPr lang="en-US" dirty="0" smtClean="0"/>
          </a:p>
          <a:p>
            <a:pPr algn="r" rtl="1"/>
            <a:r>
              <a:rPr lang="ar-SA" dirty="0" smtClean="0"/>
              <a:t>در بازار عرضه فرابورس بلوکهای سهام شرکت‌های سهامی (عام، خاص، تعاونی و …) ،حق‌تقدم خرید سهام شرکت‌های سهامی عام، سهام ناشی از افزایش سرمایۀ شرکت‌های سهامی عام، پذیره نویسی سهام و اوراق مشارکت، پذیره نویسی گواهی سپرده سرمایه گذاری بانک ها، املاک و مستغلات، امتیاز بهره برداری و حق ثبت اختراعات در قالب سهام شرکتهای سهامی خاص می تواند مورد معامله قرار بگیرد.</a:t>
            </a:r>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smtClean="0"/>
              <a:t>بازار چهارم ( اوراق مشارکت)</a:t>
            </a:r>
            <a:r>
              <a:rPr lang="en-US" dirty="0" smtClean="0"/>
              <a:t/>
            </a:r>
            <a:br>
              <a:rPr lang="en-US" dirty="0" smtClean="0"/>
            </a:br>
            <a:endParaRPr lang="en-US" dirty="0"/>
          </a:p>
        </p:txBody>
      </p:sp>
      <p:sp>
        <p:nvSpPr>
          <p:cNvPr id="3" name="Content Placeholder 2"/>
          <p:cNvSpPr>
            <a:spLocks noGrp="1"/>
          </p:cNvSpPr>
          <p:nvPr>
            <p:ph idx="1"/>
          </p:nvPr>
        </p:nvSpPr>
        <p:spPr>
          <a:xfrm>
            <a:off x="457200" y="1428736"/>
            <a:ext cx="8329642" cy="4697427"/>
          </a:xfrm>
        </p:spPr>
        <p:txBody>
          <a:bodyPr>
            <a:normAutofit fontScale="92500" lnSpcReduction="20000"/>
          </a:bodyPr>
          <a:lstStyle/>
          <a:p>
            <a:pPr algn="r" rtl="1"/>
            <a:r>
              <a:rPr lang="ar-SA" dirty="0" smtClean="0"/>
              <a:t>انواع اوراق با درآمد تضمین شده از جمله اوراق مشارکت، گواهی سپرده بانکی و …که در زمان پذیرش حداقل سه ماه تا سر رسید آنها باقی مانده  باشد قابل پذیرش در این بازار بوده به شرطی که بعد از پذیرش، معاملات دست دوم آنها منحصرا از طریق فرابورس انجام شود. امکان صدور اوراق مشارکت شرکتی و اوراق مشارکت قابل تعویض سهام از جمله اوراق بهادار قابل معامله در بازار اوراق مشارکت محسوب می شوند که در کنار اوراق مشارکت رهنی، اوراق مشارکت اجاره، صکوک و گواهی سپرده بانکی سرمایه گذاری عام و خاص در بازار چهارم  امکان معامله را دارند.</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8"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285728"/>
            <a:ext cx="7467600" cy="1143000"/>
          </a:xfrm>
        </p:spPr>
        <p:txBody>
          <a:bodyPr>
            <a:noAutofit/>
          </a:bodyPr>
          <a:lstStyle/>
          <a:p>
            <a:pPr algn="r"/>
            <a:r>
              <a:rPr lang="ar-SA" sz="3600" dirty="0" smtClean="0"/>
              <a:t>مزایای پذیرش شرکتها در فرابورس ایران</a:t>
            </a:r>
            <a:r>
              <a:rPr lang="en-US" sz="3600" dirty="0" smtClean="0"/>
              <a:t/>
            </a:r>
            <a:br>
              <a:rPr lang="en-US" sz="3600" dirty="0" smtClean="0"/>
            </a:br>
            <a:endParaRPr lang="en-US" sz="3600" dirty="0"/>
          </a:p>
        </p:txBody>
      </p:sp>
      <p:sp>
        <p:nvSpPr>
          <p:cNvPr id="3" name="Content Placeholder 2"/>
          <p:cNvSpPr>
            <a:spLocks noGrp="1"/>
          </p:cNvSpPr>
          <p:nvPr>
            <p:ph idx="1"/>
          </p:nvPr>
        </p:nvSpPr>
        <p:spPr>
          <a:xfrm>
            <a:off x="500034" y="1357274"/>
            <a:ext cx="8181980" cy="5500726"/>
          </a:xfrm>
        </p:spPr>
        <p:txBody>
          <a:bodyPr>
            <a:normAutofit fontScale="77500" lnSpcReduction="20000"/>
          </a:bodyPr>
          <a:lstStyle/>
          <a:p>
            <a:pPr algn="r" rtl="1"/>
            <a:r>
              <a:rPr lang="ar-SA" dirty="0" smtClean="0"/>
              <a:t>تامین مالی آسان و ارزان </a:t>
            </a:r>
            <a:endParaRPr lang="en-US" dirty="0" smtClean="0"/>
          </a:p>
          <a:p>
            <a:pPr algn="r" rtl="1"/>
            <a:r>
              <a:rPr lang="ar-SA" dirty="0" smtClean="0"/>
              <a:t>افزایش نقد شوندگی سهام</a:t>
            </a:r>
            <a:endParaRPr lang="en-US" dirty="0" smtClean="0"/>
          </a:p>
          <a:p>
            <a:pPr algn="r" rtl="1"/>
            <a:r>
              <a:rPr lang="ar-SA" dirty="0" smtClean="0"/>
              <a:t>بهره مندی از معافیت مالیاتی شرکتهای پذیرفته شده در فرابورس </a:t>
            </a:r>
            <a:endParaRPr lang="en-US" dirty="0" smtClean="0"/>
          </a:p>
          <a:p>
            <a:pPr algn="r" rtl="1"/>
            <a:r>
              <a:rPr lang="ar-SA" dirty="0" smtClean="0"/>
              <a:t>نقل و انتقال سهام بصورت آسان، سریع و کم هزینه</a:t>
            </a:r>
            <a:endParaRPr lang="en-US" dirty="0" smtClean="0"/>
          </a:p>
          <a:p>
            <a:pPr algn="r" rtl="1"/>
            <a:r>
              <a:rPr lang="ar-SA" dirty="0" smtClean="0"/>
              <a:t>شفافیت و اعتبار قیمت سهام به واسطه مبادله در فرابورس</a:t>
            </a:r>
            <a:endParaRPr lang="en-US" dirty="0" smtClean="0"/>
          </a:p>
          <a:p>
            <a:pPr algn="r" rtl="1"/>
            <a:r>
              <a:rPr lang="ar-SA" dirty="0" smtClean="0"/>
              <a:t>اطلاع رسانی هماهنگ و عادلانه به سرمایه گذاران بالفعل و بالقوه</a:t>
            </a:r>
            <a:endParaRPr lang="en-US" dirty="0" smtClean="0"/>
          </a:p>
          <a:p>
            <a:pPr algn="r" rtl="1"/>
            <a:r>
              <a:rPr lang="ar-SA" dirty="0" smtClean="0"/>
              <a:t>بهره گیری از امکان وثیقه گذاری سهام و اخذ ساده تر تسهیلات بانکی  </a:t>
            </a:r>
            <a:endParaRPr lang="en-US" dirty="0" smtClean="0"/>
          </a:p>
          <a:p>
            <a:pPr algn="r" rtl="1"/>
            <a:r>
              <a:rPr lang="ar-SA" dirty="0" smtClean="0"/>
              <a:t>معرفی شرکت و محصولات به طیف وسیعی از اقشار جامعه و افزایش اعتبار شرکت </a:t>
            </a:r>
            <a:endParaRPr lang="en-US" dirty="0" smtClean="0"/>
          </a:p>
          <a:p>
            <a:pPr algn="r" rtl="1"/>
            <a:r>
              <a:rPr lang="ar-SA" dirty="0" smtClean="0"/>
              <a:t>صدور اوراق مشارکت و گواهی سپرده</a:t>
            </a:r>
            <a:endParaRPr lang="en-US" dirty="0" smtClean="0"/>
          </a:p>
          <a:p>
            <a:pPr algn="r" rtl="1"/>
            <a:r>
              <a:rPr lang="ar-SA" dirty="0" smtClean="0"/>
              <a:t>پیش بینی فرایند ساده خروج  از فرابورس</a:t>
            </a:r>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Scale>
                                      <p:cBhvr>
                                        <p:cTn id="15"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3">
                                            <p:txEl>
                                              <p:pRg st="0" end="0"/>
                                            </p:txEl>
                                          </p:spTgt>
                                        </p:tgtEl>
                                        <p:attrNameLst>
                                          <p:attrName>ppt_x</p:attrName>
                                          <p:attrName>ppt_y</p:attrName>
                                        </p:attrNameLst>
                                      </p:cBhvr>
                                    </p:animMotion>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Scale>
                                      <p:cBhvr>
                                        <p:cTn id="22"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
                                            <p:txEl>
                                              <p:pRg st="1" end="1"/>
                                            </p:txEl>
                                          </p:spTgt>
                                        </p:tgtEl>
                                        <p:attrNameLst>
                                          <p:attrName>ppt_x</p:attrName>
                                          <p:attrName>ppt_y</p:attrName>
                                        </p:attrNameLst>
                                      </p:cBhvr>
                                    </p:animMotion>
                                    <p:animEffect transition="in" filter="fade">
                                      <p:cBhvr>
                                        <p:cTn id="24" dur="1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2"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Scale>
                                      <p:cBhvr>
                                        <p:cTn id="29"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3">
                                            <p:txEl>
                                              <p:pRg st="2" end="2"/>
                                            </p:txEl>
                                          </p:spTgt>
                                        </p:tgtEl>
                                        <p:attrNameLst>
                                          <p:attrName>ppt_x</p:attrName>
                                          <p:attrName>ppt_y</p:attrName>
                                        </p:attrNameLst>
                                      </p:cBhvr>
                                    </p:animMotion>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Scale>
                                      <p:cBhvr>
                                        <p:cTn id="36"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3">
                                            <p:txEl>
                                              <p:pRg st="3" end="3"/>
                                            </p:txEl>
                                          </p:spTgt>
                                        </p:tgtEl>
                                        <p:attrNameLst>
                                          <p:attrName>ppt_x</p:attrName>
                                          <p:attrName>ppt_y</p:attrName>
                                        </p:attrNameLst>
                                      </p:cBhvr>
                                    </p:animMotion>
                                    <p:animEffect transition="in" filter="fade">
                                      <p:cBhvr>
                                        <p:cTn id="38" dur="1000"/>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Scale>
                                      <p:cBhvr>
                                        <p:cTn id="43"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3">
                                            <p:txEl>
                                              <p:pRg st="4" end="4"/>
                                            </p:txEl>
                                          </p:spTgt>
                                        </p:tgtEl>
                                        <p:attrNameLst>
                                          <p:attrName>ppt_x</p:attrName>
                                          <p:attrName>ppt_y</p:attrName>
                                        </p:attrNameLst>
                                      </p:cBhvr>
                                    </p:animMotion>
                                    <p:animEffect transition="in" filter="fade">
                                      <p:cBhvr>
                                        <p:cTn id="45" dur="1000"/>
                                        <p:tgtEl>
                                          <p:spTgt spid="3">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2" presetClass="entr" presetSubtype="0"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Scale>
                                      <p:cBhvr>
                                        <p:cTn id="50" dur="1000" decel="50000" fill="hold">
                                          <p:stCondLst>
                                            <p:cond delay="0"/>
                                          </p:stCondLst>
                                        </p:cTn>
                                        <p:tgtEl>
                                          <p:spTgt spid="3">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3">
                                            <p:txEl>
                                              <p:pRg st="5" end="5"/>
                                            </p:txEl>
                                          </p:spTgt>
                                        </p:tgtEl>
                                        <p:attrNameLst>
                                          <p:attrName>ppt_x</p:attrName>
                                          <p:attrName>ppt_y</p:attrName>
                                        </p:attrNameLst>
                                      </p:cBhvr>
                                    </p:animMotion>
                                    <p:animEffect transition="in" filter="fade">
                                      <p:cBhvr>
                                        <p:cTn id="52" dur="1000"/>
                                        <p:tgtEl>
                                          <p:spTgt spid="3">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2" presetClass="entr" presetSubtype="0" fill="hold" grpId="0" nodeType="click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Scale>
                                      <p:cBhvr>
                                        <p:cTn id="57" dur="1000" decel="50000" fill="hold">
                                          <p:stCondLst>
                                            <p:cond delay="0"/>
                                          </p:stCondLst>
                                        </p:cTn>
                                        <p:tgtEl>
                                          <p:spTgt spid="3">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3">
                                            <p:txEl>
                                              <p:pRg st="6" end="6"/>
                                            </p:txEl>
                                          </p:spTgt>
                                        </p:tgtEl>
                                        <p:attrNameLst>
                                          <p:attrName>ppt_x</p:attrName>
                                          <p:attrName>ppt_y</p:attrName>
                                        </p:attrNameLst>
                                      </p:cBhvr>
                                    </p:animMotion>
                                    <p:animEffect transition="in" filter="fade">
                                      <p:cBhvr>
                                        <p:cTn id="59" dur="1000"/>
                                        <p:tgtEl>
                                          <p:spTgt spid="3">
                                            <p:txEl>
                                              <p:pRg st="6" end="6"/>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2" presetClass="entr" presetSubtype="0" fill="hold" grpId="0" nodeType="clickEffect">
                                  <p:stCondLst>
                                    <p:cond delay="0"/>
                                  </p:stCondLst>
                                  <p:childTnLst>
                                    <p:set>
                                      <p:cBhvr>
                                        <p:cTn id="63" dur="1" fill="hold">
                                          <p:stCondLst>
                                            <p:cond delay="0"/>
                                          </p:stCondLst>
                                        </p:cTn>
                                        <p:tgtEl>
                                          <p:spTgt spid="3">
                                            <p:txEl>
                                              <p:pRg st="7" end="7"/>
                                            </p:txEl>
                                          </p:spTgt>
                                        </p:tgtEl>
                                        <p:attrNameLst>
                                          <p:attrName>style.visibility</p:attrName>
                                        </p:attrNameLst>
                                      </p:cBhvr>
                                      <p:to>
                                        <p:strVal val="visible"/>
                                      </p:to>
                                    </p:set>
                                    <p:animScale>
                                      <p:cBhvr>
                                        <p:cTn id="64" dur="1000" decel="50000" fill="hold">
                                          <p:stCondLst>
                                            <p:cond delay="0"/>
                                          </p:stCondLst>
                                        </p:cTn>
                                        <p:tgtEl>
                                          <p:spTgt spid="3">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3">
                                            <p:txEl>
                                              <p:pRg st="7" end="7"/>
                                            </p:txEl>
                                          </p:spTgt>
                                        </p:tgtEl>
                                        <p:attrNameLst>
                                          <p:attrName>ppt_x</p:attrName>
                                          <p:attrName>ppt_y</p:attrName>
                                        </p:attrNameLst>
                                      </p:cBhvr>
                                    </p:animMotion>
                                    <p:animEffect transition="in" filter="fade">
                                      <p:cBhvr>
                                        <p:cTn id="66" dur="1000"/>
                                        <p:tgtEl>
                                          <p:spTgt spid="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2" presetClass="entr" presetSubtype="0" fill="hold" grpId="0"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Scale>
                                      <p:cBhvr>
                                        <p:cTn id="71" dur="1000" decel="50000" fill="hold">
                                          <p:stCondLst>
                                            <p:cond delay="0"/>
                                          </p:stCondLst>
                                        </p:cTn>
                                        <p:tgtEl>
                                          <p:spTgt spid="3">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3">
                                            <p:txEl>
                                              <p:pRg st="8" end="8"/>
                                            </p:txEl>
                                          </p:spTgt>
                                        </p:tgtEl>
                                        <p:attrNameLst>
                                          <p:attrName>ppt_x</p:attrName>
                                          <p:attrName>ppt_y</p:attrName>
                                        </p:attrNameLst>
                                      </p:cBhvr>
                                    </p:animMotion>
                                    <p:animEffect transition="in" filter="fade">
                                      <p:cBhvr>
                                        <p:cTn id="73" dur="1000"/>
                                        <p:tgtEl>
                                          <p:spTgt spid="3">
                                            <p:txEl>
                                              <p:pRg st="8" end="8"/>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2" presetClass="entr" presetSubtype="0" fill="hold" grpId="0" nodeType="clickEffect">
                                  <p:stCondLst>
                                    <p:cond delay="0"/>
                                  </p:stCondLst>
                                  <p:childTnLst>
                                    <p:set>
                                      <p:cBhvr>
                                        <p:cTn id="77" dur="1" fill="hold">
                                          <p:stCondLst>
                                            <p:cond delay="0"/>
                                          </p:stCondLst>
                                        </p:cTn>
                                        <p:tgtEl>
                                          <p:spTgt spid="3">
                                            <p:txEl>
                                              <p:pRg st="9" end="9"/>
                                            </p:txEl>
                                          </p:spTgt>
                                        </p:tgtEl>
                                        <p:attrNameLst>
                                          <p:attrName>style.visibility</p:attrName>
                                        </p:attrNameLst>
                                      </p:cBhvr>
                                      <p:to>
                                        <p:strVal val="visible"/>
                                      </p:to>
                                    </p:set>
                                    <p:animScale>
                                      <p:cBhvr>
                                        <p:cTn id="78" dur="1000" decel="50000" fill="hold">
                                          <p:stCondLst>
                                            <p:cond delay="0"/>
                                          </p:stCondLst>
                                        </p:cTn>
                                        <p:tgtEl>
                                          <p:spTgt spid="3">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3">
                                            <p:txEl>
                                              <p:pRg st="9" end="9"/>
                                            </p:txEl>
                                          </p:spTgt>
                                        </p:tgtEl>
                                        <p:attrNameLst>
                                          <p:attrName>ppt_x</p:attrName>
                                          <p:attrName>ppt_y</p:attrName>
                                        </p:attrNameLst>
                                      </p:cBhvr>
                                    </p:animMotion>
                                    <p:animEffect transition="in" filter="fade">
                                      <p:cBhvr>
                                        <p:cTn id="80"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401080" cy="5697559"/>
          </a:xfrm>
        </p:spPr>
        <p:txBody>
          <a:bodyPr>
            <a:normAutofit fontScale="62500" lnSpcReduction="20000"/>
          </a:bodyPr>
          <a:lstStyle/>
          <a:p>
            <a:pPr algn="r" rtl="1"/>
            <a:r>
              <a:rPr lang="ar-SA" dirty="0" smtClean="0"/>
              <a:t>ورود شركت ها به بازار سرمايه همواره نشان دهنده رشد شركت و معرفي آنها در سطح كشور مي باشد. شركت هايي كه سهامشان در بازار هاي مالي مورد داد و ستد قرار مي گيرد از درجه اعتبار بالاتري برخوردار هستند. </a:t>
            </a:r>
            <a:br>
              <a:rPr lang="ar-SA" dirty="0" smtClean="0"/>
            </a:br>
            <a:r>
              <a:rPr lang="ar-SA" dirty="0" smtClean="0"/>
              <a:t>     </a:t>
            </a:r>
            <a:br>
              <a:rPr lang="ar-SA" dirty="0" smtClean="0"/>
            </a:br>
            <a:r>
              <a:rPr lang="ar-SA" dirty="0" smtClean="0"/>
              <a:t>    بنابراين ورود به بازار اوراق بهادار ازجمله اهداف شركت ها محسوب مي شود. اما اين واقعيت كه دستيابي سريع و آسان به بازار اوراق بهادار براي تعداد عمده اي از شركت هاي سهامي فعال در كشور ميسر نبوده و اين شركت ها از مزاياي بازار سرمايه محروم بوده اند قبل از ايجاد فرابورس مشهود بوده است. </a:t>
            </a:r>
            <a:br>
              <a:rPr lang="ar-SA" dirty="0" smtClean="0"/>
            </a:br>
            <a:r>
              <a:rPr lang="ar-SA" dirty="0" smtClean="0"/>
              <a:t>    بنابراين فرابورس ايران با ساختار و جايگاه قانوني مشابه بورس ولي با شرايط پذيرش و معامله ساده تر ايجاد گرديد تا حوزه شمول بازار سرمايه كشور را گسترش دهد. مهم ترين وظيفه فرابورس ايران، ساماندهي و هدايت بخشي از بازار سرمايه مي باشد كه شرايط ورود به بورس اوراق بهادار را نداشته يا تمايل به ورود سريع تر به بازار را دارند، لذا رويه هاي پذيرش شركت ها و تنوع شرايط پذيرش به گونه ايست كه شركت ها با احراز حداقل شرايط و در سريع ترين زمان ممكن، امكان ورود به بازار را داشته و از كليه مزاياي شركت هاي پذيرفته شده در بازار اوراق بهادار استفاده كنند. نام اين بازار در ايران از معادل انگليسي آن </a:t>
            </a:r>
            <a:r>
              <a:rPr lang="en-US" dirty="0" smtClean="0"/>
              <a:t>over the counter</a:t>
            </a:r>
            <a:r>
              <a:rPr lang="ar-SA" dirty="0" smtClean="0"/>
              <a:t> گرفته شده است. به همين دليل به اين بازار اختصارا </a:t>
            </a:r>
            <a:r>
              <a:rPr lang="en-US" dirty="0" err="1" smtClean="0"/>
              <a:t>otc</a:t>
            </a:r>
            <a:r>
              <a:rPr lang="ar-SA" dirty="0" smtClean="0"/>
              <a:t> نيز گفته مي شود. قابل ذكر است كه سازمان بورس اوراق بهادار به عنوان نهاد ناظر بر فعاليت هاي مالي و عملياتي شركت هاي بورس، فرابورس و بورس كالانظارت كامل دارد. </a:t>
            </a:r>
            <a:br>
              <a:rPr lang="ar-SA" dirty="0" smtClean="0"/>
            </a:b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60648"/>
            <a:ext cx="7467600" cy="1143000"/>
          </a:xfrm>
        </p:spPr>
        <p:txBody>
          <a:bodyPr>
            <a:normAutofit fontScale="90000"/>
          </a:bodyPr>
          <a:lstStyle/>
          <a:p>
            <a:pPr algn="r"/>
            <a:r>
              <a:rPr lang="ar-SA" dirty="0" smtClean="0"/>
              <a:t>    تفاوت هاي فرابورس با بورس </a:t>
            </a:r>
            <a:endParaRPr lang="en-US" dirty="0"/>
          </a:p>
        </p:txBody>
      </p:sp>
      <p:sp>
        <p:nvSpPr>
          <p:cNvPr id="3" name="Content Placeholder 2"/>
          <p:cNvSpPr>
            <a:spLocks noGrp="1"/>
          </p:cNvSpPr>
          <p:nvPr>
            <p:ph idx="1"/>
          </p:nvPr>
        </p:nvSpPr>
        <p:spPr>
          <a:xfrm>
            <a:off x="457200" y="1428736"/>
            <a:ext cx="8472518" cy="4697427"/>
          </a:xfrm>
        </p:spPr>
        <p:txBody>
          <a:bodyPr/>
          <a:lstStyle/>
          <a:p>
            <a:pPr algn="r">
              <a:buNone/>
            </a:pPr>
            <a:r>
              <a:rPr lang="ar-SA" dirty="0" smtClean="0"/>
              <a:t>شركت فرابورس ايران همچون دو بورس فعال كشور بورس اوراق و بورس كالا- با مجوز شوراي عالي بورس ايجاد شده و تحت نظارت سازمان بورس اوراق بهادار قرار دارد، با اين تفاوت كه ورود به بازارهاي فرابورس از شرايط و الزامات كمتري برخوردار بوده و شامل بازارهاي متنوعي مي باشد كه اين تفاوت ها را به اختصار در زير تشريح مي كنيم.</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401080" cy="5768997"/>
          </a:xfrm>
        </p:spPr>
        <p:txBody>
          <a:bodyPr>
            <a:normAutofit fontScale="77500" lnSpcReduction="20000"/>
          </a:bodyPr>
          <a:lstStyle/>
          <a:p>
            <a:pPr algn="r" rtl="1"/>
            <a:r>
              <a:rPr lang="ar-SA" dirty="0" smtClean="0"/>
              <a:t>    الف) تفاوت در بازار ها:</a:t>
            </a:r>
            <a:br>
              <a:rPr lang="ar-SA" dirty="0" smtClean="0"/>
            </a:br>
            <a:r>
              <a:rPr lang="ar-SA" dirty="0" smtClean="0"/>
              <a:t>    الف-1) براساس دستورالعمل پذيرش، عرضه و نقل و انتقال اوراق بهادار در فرابورس ايران، فرابورس داراي پنج بازار (اول، دوم، سوم (عرضه)، ابزارهاي نوين مالي و پايه) است. پذيرش شركت هاي سهامي عام در بازار اول و بازار دوم و پذيرش ساير اوراق بهادار صرفا در بازار ابزارهاي نوين مالي صورت مي پذيرد. </a:t>
            </a:r>
            <a:br>
              <a:rPr lang="ar-SA" dirty="0" smtClean="0"/>
            </a:br>
            <a:r>
              <a:rPr lang="ar-SA" dirty="0" smtClean="0"/>
              <a:t>    بازار سوم جهت عرضه يكجا و پذيره نويسي اوراق بهادار و بازار پايه جهت درج و نقل و انتقال سهام شركت هايي است كه بر اساس الزام بند ب ماده 99 قانون برنامه پنجم توسعه، مشمول ثبت نزد سازمان بورس و اوراق بهادار بوده و امكان پذيرش در يكي از بازارهاي بورس يا فرابورس را ندارند. </a:t>
            </a:r>
            <a:br>
              <a:rPr lang="ar-SA" dirty="0" smtClean="0"/>
            </a:br>
            <a:r>
              <a:rPr lang="ar-SA" dirty="0" smtClean="0"/>
              <a:t>    الف-2) شركت بورس تهران داراي 2 بازار به شرح زير مي باشد: </a:t>
            </a:r>
            <a:br>
              <a:rPr lang="ar-SA" dirty="0" smtClean="0"/>
            </a:br>
            <a:r>
              <a:rPr lang="ar-SA" dirty="0" smtClean="0"/>
              <a:t>    1- بازار اول </a:t>
            </a:r>
            <a:br>
              <a:rPr lang="ar-SA" dirty="0" smtClean="0"/>
            </a:br>
            <a:r>
              <a:rPr lang="ar-SA" dirty="0" smtClean="0"/>
              <a:t>    2- بازار دوم </a:t>
            </a:r>
            <a:br>
              <a:rPr lang="ar-SA" dirty="0" smtClean="0"/>
            </a:br>
            <a:r>
              <a:rPr lang="ar-SA" dirty="0" smtClean="0"/>
              <a:t>    </a:t>
            </a:r>
            <a:br>
              <a:rPr lang="ar-SA" dirty="0" smtClean="0"/>
            </a:br>
            <a:endParaRPr lang="en-US" dirty="0"/>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401080" cy="5268931"/>
          </a:xfrm>
        </p:spPr>
        <p:txBody>
          <a:bodyPr/>
          <a:lstStyle/>
          <a:p>
            <a:pPr algn="r" rtl="1"/>
            <a:r>
              <a:rPr lang="ar-SA" dirty="0" smtClean="0"/>
              <a:t>    ب) تفاوت در فرآيند پذيرش:</a:t>
            </a:r>
            <a:br>
              <a:rPr lang="ar-SA" dirty="0" smtClean="0"/>
            </a:br>
            <a:r>
              <a:rPr lang="ar-SA" dirty="0" smtClean="0"/>
              <a:t>    با توجه به تقسيم بندي هاي انجام شده فوق، مقايسه اي بين شرايط پذيرش سهام در بازارهاي بورس و فرابورس براي آشنايي بيشتر ارائه مي كنيم: (جدول بالا) بر اساس بند ب ماده 1 قانون توسعه ابزارها و نهادهاي مالي جديد سهام شناور آزاد بخشي از سهام شركت است كه دارندگان آن همواره آماده عرضه و فروش آن سهام مي باشند و قصد ندارند با حفظ آن قسمت از سهام در مديريت شركت مشاركت نمايند.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260648"/>
            <a:ext cx="7467600" cy="1143000"/>
          </a:xfrm>
        </p:spPr>
        <p:txBody>
          <a:bodyPr>
            <a:normAutofit fontScale="90000"/>
          </a:bodyPr>
          <a:lstStyle/>
          <a:p>
            <a:pPr algn="r"/>
            <a:r>
              <a:rPr lang="ar-SA" dirty="0" smtClean="0"/>
              <a:t>    مزاياي پذيرش شركت ها در فرابورس </a:t>
            </a:r>
            <a:endParaRPr lang="en-US" dirty="0"/>
          </a:p>
        </p:txBody>
      </p:sp>
      <p:sp>
        <p:nvSpPr>
          <p:cNvPr id="3" name="Content Placeholder 2"/>
          <p:cNvSpPr>
            <a:spLocks noGrp="1"/>
          </p:cNvSpPr>
          <p:nvPr>
            <p:ph idx="1"/>
          </p:nvPr>
        </p:nvSpPr>
        <p:spPr>
          <a:xfrm>
            <a:off x="1115616" y="1772816"/>
            <a:ext cx="7467600" cy="4525963"/>
          </a:xfrm>
        </p:spPr>
        <p:txBody>
          <a:bodyPr/>
          <a:lstStyle/>
          <a:p>
            <a:pPr algn="r" rtl="1"/>
            <a:r>
              <a:rPr lang="ar-SA" dirty="0" smtClean="0"/>
              <a:t>    بر اساس مقررات، كليه مزاياي موجود براي شركت هاي پذيرفته شده در بورس، براي اوراق بهادار و سهام شركت هاي پذيرفته شده در فرابورس نيز تعريف شده اند. اين موارد از جمله موارد زير مي باشند:</a:t>
            </a:r>
            <a:br>
              <a:rPr lang="ar-SA" dirty="0" smtClean="0"/>
            </a:br>
            <a:r>
              <a:rPr lang="ar-SA" dirty="0" smtClean="0"/>
              <a:t>    </a:t>
            </a:r>
            <a:br>
              <a:rPr lang="ar-SA" dirty="0" smtClean="0"/>
            </a:b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401080" cy="5697559"/>
          </a:xfrm>
        </p:spPr>
        <p:txBody>
          <a:bodyPr/>
          <a:lstStyle/>
          <a:p>
            <a:pPr algn="r" rtl="1"/>
            <a:r>
              <a:rPr lang="ar-SA" dirty="0" smtClean="0"/>
              <a:t>    • تامين مالي آسان و ارزان </a:t>
            </a:r>
            <a:endParaRPr lang="en-US" dirty="0" smtClean="0"/>
          </a:p>
          <a:p>
            <a:pPr algn="r" rtl="1"/>
            <a:r>
              <a:rPr lang="ar-SA" dirty="0"/>
              <a:t>    كاركرد اصلي بازارهاي اوراق بهادار، تجهيز، جمع آوري و هدايت پس اندازهاي كوچك مردم براي اجراي طرح هاي بزرگ اقتصادي است تا شركت ها با شرايطي آسان تر بتواند از مزاياي تامين منابع ارزان قيمت از طريق بازار سرمايه، استفاده كنند. علاوه بر فروش سهام و افزايش سرمايه، راهكارهايي از قبيل انتشاراوراق مشاركت، انتشارگواهي سپرده سرمايه گذاري عام و خاص و... براي شركت هاي پذيرفته شده در فرابورس پيش بيني شده است. </a:t>
            </a:r>
            <a:br>
              <a:rPr lang="ar-SA" dirty="0"/>
            </a:b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60648"/>
            <a:ext cx="7467600" cy="1143000"/>
          </a:xfrm>
        </p:spPr>
        <p:txBody>
          <a:bodyPr/>
          <a:lstStyle/>
          <a:p>
            <a:pPr algn="r" rtl="1"/>
            <a:r>
              <a:rPr lang="ar-SA" dirty="0"/>
              <a:t>• افزايش نقد شوندگي سهام</a:t>
            </a:r>
            <a:endParaRPr lang="en-US" dirty="0"/>
          </a:p>
        </p:txBody>
      </p:sp>
      <p:sp>
        <p:nvSpPr>
          <p:cNvPr id="3" name="Content Placeholder 2"/>
          <p:cNvSpPr>
            <a:spLocks noGrp="1"/>
          </p:cNvSpPr>
          <p:nvPr>
            <p:ph idx="1"/>
          </p:nvPr>
        </p:nvSpPr>
        <p:spPr>
          <a:xfrm>
            <a:off x="1259632" y="1556792"/>
            <a:ext cx="7467600" cy="4525963"/>
          </a:xfrm>
        </p:spPr>
        <p:txBody>
          <a:bodyPr>
            <a:normAutofit fontScale="92500" lnSpcReduction="10000"/>
          </a:bodyPr>
          <a:lstStyle/>
          <a:p>
            <a:pPr algn="r" rtl="1"/>
            <a:r>
              <a:rPr lang="ar-SA" dirty="0"/>
              <a:t>    تا پيش از فعاليت فرابورس فقط سهام شركت هايي كه در بورس اوراق بهادار تهران پذيرفته شده بود، امكان معامله در محيطي شفاف و رقابتي را داشتند و شركت هايي كه نمي توانستند شرايط پذيرش در بورس را احراز كنند از دسترسي به چنين امكاني محروم بودند. اما با ايجاد فرابورس، شركت ها با شرايط ساده تر مي توانند در اين نهاد پذيرش شوند و از مزيت هاي بازار منسجم و شفاف </a:t>
            </a:r>
            <a:br>
              <a:rPr lang="ar-SA" dirty="0"/>
            </a:br>
            <a:r>
              <a:rPr lang="ar-SA" dirty="0"/>
              <a:t>    بهره مند شوند.</a:t>
            </a:r>
            <a:br>
              <a:rPr lang="ar-SA" dirty="0"/>
            </a:b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404664"/>
            <a:ext cx="7179568" cy="1152128"/>
          </a:xfrm>
        </p:spPr>
        <p:txBody>
          <a:bodyPr>
            <a:normAutofit/>
          </a:bodyPr>
          <a:lstStyle/>
          <a:p>
            <a:pPr algn="r"/>
            <a:r>
              <a:rPr lang="ar-SA" dirty="0"/>
              <a:t>    • </a:t>
            </a:r>
            <a:r>
              <a:rPr lang="ar-SA" sz="2200" dirty="0"/>
              <a:t>بهره مندي از معافيت مالياتي شركت هاي پذيرفته شده در فرابورس </a:t>
            </a:r>
            <a:endParaRPr lang="fa-IR" sz="2200" dirty="0"/>
          </a:p>
        </p:txBody>
      </p:sp>
      <p:sp>
        <p:nvSpPr>
          <p:cNvPr id="3" name="Content Placeholder 2"/>
          <p:cNvSpPr>
            <a:spLocks noGrp="1"/>
          </p:cNvSpPr>
          <p:nvPr>
            <p:ph idx="1"/>
          </p:nvPr>
        </p:nvSpPr>
        <p:spPr>
          <a:xfrm>
            <a:off x="467544" y="1700808"/>
            <a:ext cx="8187680" cy="4525963"/>
          </a:xfrm>
        </p:spPr>
        <p:txBody>
          <a:bodyPr>
            <a:normAutofit fontScale="62500" lnSpcReduction="20000"/>
          </a:bodyPr>
          <a:lstStyle/>
          <a:p>
            <a:pPr algn="r" rtl="1"/>
            <a:r>
              <a:rPr lang="ar-SA" dirty="0"/>
              <a:t>    بر اساس قانون توسعه ابزارها و نهادهاي مالي جديد، شركت هاي پذيرش شده در فرابورس ايران مشمول مزاياي مالياتي قابل توجهي خواهند شد.به اين صورت كه بر اساس ماده 143 قانون ماليات هاي مستقيم، 5 درصد از ماليات بر درآمد شركت هايي كه سهام آنها براي معامله در بازار خارج از بورس داخلي (فرابورس) يا خارجي پذيرفته مي شود از سال پذيرش تا سالي كه از فهرست شركت هاي پذيرش شده در اين بورسها يا بازارها حذف نشده اند با تاييد سازمان بورس بخشوده مي شود. شركت هايي كه سهام آنها براي معامله در خارجي پذيرفته شود در صورتي كه در پايان دوره مالي به تاييد سازمان بورس حداقل 20 درصد سهام شناور آزاد داشته باشند معادل 2 برابر معافيت هاي فوق از بخشودگي مالياتي برخوردار مي شوند. </a:t>
            </a:r>
            <a:br>
              <a:rPr lang="ar-SA" dirty="0"/>
            </a:br>
            <a:r>
              <a:rPr lang="ar-SA" dirty="0"/>
              <a:t>    در ماده 143 مكرر اضافه شده است از هر نقل و انتقال سهام و حق تقدم سهام شركت ها اعم از ايراني و خارجي در بورس ها يا بازارهاي خارج از بورس داراي مجوز، ماليات مقطوعي به ميزان نيم درصد ارزش فروش سهام و حق تقدم سهام وصول خواهد شد و از اين بابت وجه ديگري به عنوان ماليات بر درآمد نقل و انتقال سهام و حق تقدم سهام و ماليات بر ارزش افزوده خريد و فروش مطالبه نخواهد شد. </a:t>
            </a:r>
            <a:br>
              <a:rPr lang="ar-SA" dirty="0"/>
            </a:br>
            <a:r>
              <a:rPr lang="ar-SA" dirty="0"/>
              <a:t>    </a:t>
            </a:r>
            <a:br>
              <a:rPr lang="ar-SA" dirty="0"/>
            </a:br>
            <a:r>
              <a:rPr lang="ar-SA" dirty="0" smtClean="0"/>
              <a:t> </a:t>
            </a:r>
            <a:endParaRPr lang="fa-IR" dirty="0"/>
          </a:p>
        </p:txBody>
      </p:sp>
    </p:spTree>
    <p:extLst>
      <p:ext uri="{BB962C8B-B14F-4D97-AF65-F5344CB8AC3E}">
        <p14:creationId xmlns:p14="http://schemas.microsoft.com/office/powerpoint/2010/main" val="239834263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8187680" cy="1143000"/>
          </a:xfrm>
        </p:spPr>
        <p:txBody>
          <a:bodyPr>
            <a:normAutofit fontScale="90000"/>
          </a:bodyPr>
          <a:lstStyle/>
          <a:p>
            <a:pPr algn="r"/>
            <a:r>
              <a:rPr lang="ar-SA" dirty="0"/>
              <a:t>    • نقل و انتقال سهام به صورت آسان- سريع و كم هزينه</a:t>
            </a:r>
            <a:br>
              <a:rPr lang="ar-SA" dirty="0"/>
            </a:br>
            <a:endParaRPr lang="fa-IR" dirty="0"/>
          </a:p>
        </p:txBody>
      </p:sp>
      <p:sp>
        <p:nvSpPr>
          <p:cNvPr id="3" name="Content Placeholder 2"/>
          <p:cNvSpPr>
            <a:spLocks noGrp="1"/>
          </p:cNvSpPr>
          <p:nvPr>
            <p:ph idx="1"/>
          </p:nvPr>
        </p:nvSpPr>
        <p:spPr>
          <a:xfrm>
            <a:off x="457200" y="1600200"/>
            <a:ext cx="8219256" cy="4525963"/>
          </a:xfrm>
        </p:spPr>
        <p:txBody>
          <a:bodyPr>
            <a:normAutofit fontScale="77500" lnSpcReduction="20000"/>
          </a:bodyPr>
          <a:lstStyle/>
          <a:p>
            <a:pPr algn="r" rtl="1"/>
            <a:r>
              <a:rPr lang="ar-SA" dirty="0"/>
              <a:t>    هم اكنون براي نقل و انتقال سهم شركت هاي خارج از بورس فرآيند اداري پيچيده و وقت گيري وجود دارد و اجراي كليه مراحل مستلزم صرف وقت و تشريفات اداري پيچيده است اما با شروع فعاليت فرابورس و پذيرش شركت ها در اين بازار نقل و انتقال آنها به سهولت انجام مي گيرد.</a:t>
            </a:r>
            <a:br>
              <a:rPr lang="ar-SA" dirty="0"/>
            </a:br>
            <a:r>
              <a:rPr lang="ar-SA" dirty="0"/>
              <a:t>    </a:t>
            </a:r>
            <a:br>
              <a:rPr lang="ar-SA" dirty="0"/>
            </a:br>
            <a:r>
              <a:rPr lang="ar-SA" dirty="0"/>
              <a:t>    • شفافيت و اعتبار قيمت سهام به واسطه مبادله در فرابورس</a:t>
            </a:r>
            <a:br>
              <a:rPr lang="ar-SA" dirty="0"/>
            </a:br>
            <a:r>
              <a:rPr lang="ar-SA" dirty="0"/>
              <a:t>    با توجه به نظارت و شفافيت مكانيسم عرضه و تقاضا، قيمت سهام شركت ها در فرابورس مبين شرايط روشني براي وضعيت مالي شركت است و در همه معاملاتي كه شركت يا سهامداران آن انجام مي دهند، مي تواند مبناي عمل قرار گيرد.همچنين مي تواند مبناي وثيقه گذاري و اعتباردهي شركت ها باشد. </a:t>
            </a:r>
            <a:br>
              <a:rPr lang="ar-SA" dirty="0"/>
            </a:br>
            <a:endParaRPr lang="fa-IR" dirty="0"/>
          </a:p>
        </p:txBody>
      </p:sp>
    </p:spTree>
    <p:extLst>
      <p:ext uri="{BB962C8B-B14F-4D97-AF65-F5344CB8AC3E}">
        <p14:creationId xmlns:p14="http://schemas.microsoft.com/office/powerpoint/2010/main" val="2020878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475712" cy="1143000"/>
          </a:xfrm>
        </p:spPr>
        <p:txBody>
          <a:bodyPr>
            <a:normAutofit fontScale="90000"/>
          </a:bodyPr>
          <a:lstStyle/>
          <a:p>
            <a:pPr algn="r"/>
            <a:r>
              <a:rPr lang="ar-SA" sz="3600" dirty="0" smtClean="0"/>
              <a:t>گذاران بالفع</a:t>
            </a:r>
            <a:r>
              <a:rPr lang="ar-SA" sz="3600" dirty="0"/>
              <a:t>اطلاع رساني هماهنگ و عادلانه به سرمايه </a:t>
            </a:r>
            <a:r>
              <a:rPr lang="fa-IR" sz="3600" dirty="0"/>
              <a:t>ب</a:t>
            </a:r>
            <a:r>
              <a:rPr lang="ar-SA" sz="3600" dirty="0" smtClean="0"/>
              <a:t>ل</a:t>
            </a:r>
            <a:r>
              <a:rPr lang="fa-IR" sz="3600" dirty="0" smtClean="0"/>
              <a:t>فعل</a:t>
            </a:r>
            <a:r>
              <a:rPr lang="ar-SA" sz="3600" dirty="0" smtClean="0"/>
              <a:t> </a:t>
            </a:r>
            <a:r>
              <a:rPr lang="ar-SA" sz="3600" dirty="0"/>
              <a:t>و بالقوه</a:t>
            </a:r>
            <a:r>
              <a:rPr lang="ar-SA" dirty="0"/>
              <a:t/>
            </a:r>
            <a:br>
              <a:rPr lang="ar-SA" dirty="0"/>
            </a:br>
            <a:endParaRPr lang="fa-IR" dirty="0"/>
          </a:p>
        </p:txBody>
      </p:sp>
      <p:sp>
        <p:nvSpPr>
          <p:cNvPr id="3" name="Content Placeholder 2"/>
          <p:cNvSpPr>
            <a:spLocks noGrp="1"/>
          </p:cNvSpPr>
          <p:nvPr>
            <p:ph idx="1"/>
          </p:nvPr>
        </p:nvSpPr>
        <p:spPr>
          <a:xfrm>
            <a:off x="457200" y="1600200"/>
            <a:ext cx="8291264" cy="4525963"/>
          </a:xfrm>
        </p:spPr>
        <p:txBody>
          <a:bodyPr>
            <a:normAutofit fontScale="62500" lnSpcReduction="20000"/>
          </a:bodyPr>
          <a:lstStyle/>
          <a:p>
            <a:pPr algn="r" rtl="1"/>
            <a:r>
              <a:rPr lang="ar-SA" dirty="0"/>
              <a:t>    پس از پذيرش سهام شركت ها در فرابورس، مكانيسم قانوني و مراجع رسمي براي اعلام اطلاعات شركت ايجاد مي شود و از نتايج ارائه اطلاعات، شفافيت بيشتر عملكرد مديران شركت ها خواهد بود. همچنين با ارائه گزارش هاي مالي دوره اي تحت نظر حسابرسان معتمد سازمان بورس و اوراق بهادار، سهامداران و ساير سرمايه گذاران به اطلاعات حسابرسي شده دسترسي پيدا مي كنند.</a:t>
            </a:r>
            <a:br>
              <a:rPr lang="ar-SA" dirty="0"/>
            </a:br>
            <a:r>
              <a:rPr lang="ar-SA" dirty="0"/>
              <a:t>    </a:t>
            </a:r>
            <a:br>
              <a:rPr lang="ar-SA" dirty="0"/>
            </a:br>
            <a:r>
              <a:rPr lang="ar-SA" dirty="0"/>
              <a:t>    • بهره گيري از امكان وثيقه گذاري سهام و اخذ ساده تر تسهيلات بانكي </a:t>
            </a:r>
            <a:br>
              <a:rPr lang="ar-SA" dirty="0"/>
            </a:br>
            <a:r>
              <a:rPr lang="ar-SA" dirty="0"/>
              <a:t>    پس از پذيرش سهام شركت ها در فرابورس، امكان وثيقه گذاري سهام و اخذ تسهيلات بر روي سهام شركت هاي پذيرفته شده در اين بازار امكان پذير مي باشد. چون با پذيرش سهام شركت درفرابورس، يك مرجع رسمي بر انجام معاملات شركت نظارت دارد و قيمت سهام در شرايط عادلانه عرضه و تقاضا تعيين مي شود، لذا سيستم بانكي با شرايط ساده تري اقدام به وثيقه گرفتن سهام شركت مي كند. زيرا در صورت وثيقه شدن سهام، امكان انجام معامله روي آن وجود ندارد و ارزش گذاري سهام وثيقه شده از سوي يك مرجع رسمي به نام فرابورس صورت گرفته است.</a:t>
            </a:r>
            <a:endParaRPr lang="fa-IR" dirty="0"/>
          </a:p>
        </p:txBody>
      </p:sp>
    </p:spTree>
    <p:extLst>
      <p:ext uri="{BB962C8B-B14F-4D97-AF65-F5344CB8AC3E}">
        <p14:creationId xmlns:p14="http://schemas.microsoft.com/office/powerpoint/2010/main" val="13472005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edge">
                                      <p:cBhvr>
                                        <p:cTn id="1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332656"/>
            <a:ext cx="7467600" cy="1143000"/>
          </a:xfrm>
        </p:spPr>
        <p:txBody>
          <a:bodyPr>
            <a:normAutofit/>
          </a:bodyPr>
          <a:lstStyle/>
          <a:p>
            <a:pPr algn="r"/>
            <a:r>
              <a:rPr lang="ar-SA" sz="3200" dirty="0"/>
              <a:t>معرفي شركت و محصولات به طيف وسيعي از اقشار جامعه و افزايش اعتبار شركت</a:t>
            </a:r>
            <a:endParaRPr lang="fa-IR" sz="3200" dirty="0"/>
          </a:p>
        </p:txBody>
      </p:sp>
      <p:sp>
        <p:nvSpPr>
          <p:cNvPr id="3" name="Content Placeholder 2"/>
          <p:cNvSpPr>
            <a:spLocks noGrp="1"/>
          </p:cNvSpPr>
          <p:nvPr>
            <p:ph idx="1"/>
          </p:nvPr>
        </p:nvSpPr>
        <p:spPr>
          <a:xfrm>
            <a:off x="467544" y="1772816"/>
            <a:ext cx="8259688" cy="4453955"/>
          </a:xfrm>
        </p:spPr>
        <p:txBody>
          <a:bodyPr>
            <a:normAutofit/>
          </a:bodyPr>
          <a:lstStyle/>
          <a:p>
            <a:pPr algn="r" rtl="1"/>
            <a:r>
              <a:rPr lang="ar-SA" sz="2800" dirty="0" smtClean="0"/>
              <a:t>    با توجه به اينكه فرابورس و بازار سرمايه مخاطبان گسترده اي دارد، ورود شركت به بازار سرمايه موجب آشنايي </a:t>
            </a:r>
            <a:r>
              <a:rPr lang="ar-SA" sz="2800" dirty="0"/>
              <a:t>قشر وسيعي از مصرف كنندگان با خريداران كالاو خدمات شركت مي شود وبي شك مخاطبان شركت را افزايش خواهد داد. </a:t>
            </a:r>
            <a:r>
              <a:rPr lang="ar-SA" dirty="0"/>
              <a:t/>
            </a:r>
            <a:br>
              <a:rPr lang="ar-SA" dirty="0"/>
            </a:br>
            <a:r>
              <a:rPr lang="ar-SA" sz="2600" dirty="0"/>
              <a:t>    • صدور اوراق مشاركت و گواهي سپرده در فرابورس پذيره نويسي وانتشار اوراق مشاركت و گواهي سپرده سرمايه گذاري عام و خاص و همينطور انجام معامله دست دوم اين اوراق انجام مي شود.</a:t>
            </a:r>
            <a:br>
              <a:rPr lang="ar-SA" sz="2600" dirty="0"/>
            </a:br>
            <a:endParaRPr lang="fa-IR" sz="2600" dirty="0"/>
          </a:p>
        </p:txBody>
      </p:sp>
    </p:spTree>
    <p:extLst>
      <p:ext uri="{BB962C8B-B14F-4D97-AF65-F5344CB8AC3E}">
        <p14:creationId xmlns:p14="http://schemas.microsoft.com/office/powerpoint/2010/main" val="272770156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331696" cy="1143000"/>
          </a:xfrm>
        </p:spPr>
        <p:txBody>
          <a:bodyPr>
            <a:noAutofit/>
          </a:bodyPr>
          <a:lstStyle/>
          <a:p>
            <a:pPr algn="r"/>
            <a:r>
              <a:rPr lang="ar-SA" sz="4000" dirty="0"/>
              <a:t>پيش بيني فرآيند ساده خروج از فرابورس</a:t>
            </a:r>
            <a:endParaRPr lang="fa-IR" sz="4000" dirty="0"/>
          </a:p>
        </p:txBody>
      </p:sp>
      <p:sp>
        <p:nvSpPr>
          <p:cNvPr id="3" name="Content Placeholder 2"/>
          <p:cNvSpPr>
            <a:spLocks noGrp="1"/>
          </p:cNvSpPr>
          <p:nvPr>
            <p:ph idx="1"/>
          </p:nvPr>
        </p:nvSpPr>
        <p:spPr>
          <a:xfrm>
            <a:off x="539552" y="1700808"/>
            <a:ext cx="8187680" cy="4525963"/>
          </a:xfrm>
        </p:spPr>
        <p:txBody>
          <a:bodyPr>
            <a:normAutofit fontScale="47500" lnSpcReduction="20000"/>
          </a:bodyPr>
          <a:lstStyle/>
          <a:p>
            <a:pPr algn="r" rtl="1"/>
            <a:r>
              <a:rPr lang="ar-SA" dirty="0"/>
              <a:t>فرآیند پذیرش سهام شرکتهای سهامی عام در فرابورس</a:t>
            </a:r>
            <a:endParaRPr lang="en-US" dirty="0"/>
          </a:p>
          <a:p>
            <a:pPr algn="r" rtl="1"/>
            <a:r>
              <a:rPr lang="fa-IR" dirty="0"/>
              <a:t>۱</a:t>
            </a:r>
            <a:r>
              <a:rPr lang="ar-SA" dirty="0"/>
              <a:t>٫  متقاضی باید فرم درخواست پذیرش خود را به فرابورس ارسال کند.</a:t>
            </a:r>
            <a:endParaRPr lang="en-US" dirty="0"/>
          </a:p>
          <a:p>
            <a:pPr algn="r" rtl="1"/>
            <a:r>
              <a:rPr lang="fa-IR" dirty="0"/>
              <a:t>۲</a:t>
            </a:r>
            <a:r>
              <a:rPr lang="ar-SA" dirty="0"/>
              <a:t>٫ پس از انجام بررسی های مقدماتی توسط فرابورس، متقاضی فرم پرسشنامه پ     در صورتي كه به هر دليل سهامداران عمده شركتي تصميم بگيرند، شركت خود را از فرابورس خارج كنند، در دستورالعمل پذيرش ساز و كاري به اين منظور در نظر گرفته شده است كه با گذراندن فرآيند مشخصي امكان خروج ازاين بازار وحتي تبديل شركت به شركت سهامي خاص به سادگي امكان پذير خواهد بود. در نوشتارهاي بعدي سعي خواهم كرد كه در ارتباط با موارد زير صحبت كنم: </a:t>
            </a:r>
            <a:br>
              <a:rPr lang="ar-SA" dirty="0"/>
            </a:br>
            <a:r>
              <a:rPr lang="ar-SA" dirty="0"/>
              <a:t>    تشريح بازارهاي فرابورس، مراحل انجام معامله</a:t>
            </a:r>
            <a:br>
              <a:rPr lang="ar-SA" dirty="0"/>
            </a:br>
            <a:r>
              <a:rPr lang="ar-SA" dirty="0"/>
              <a:t>    - نحوه معامله- دستور خريد و فروش و معاملات اينترنتي در فرا بورس</a:t>
            </a:r>
            <a:endParaRPr lang="en-US" dirty="0"/>
          </a:p>
          <a:p>
            <a:pPr algn="r" rtl="1"/>
            <a:r>
              <a:rPr lang="ar-SA" dirty="0"/>
              <a:t> </a:t>
            </a:r>
            <a:endParaRPr lang="en-US" dirty="0"/>
          </a:p>
          <a:p>
            <a:pPr algn="r" rtl="1"/>
            <a:r>
              <a:rPr lang="ar-SA" dirty="0"/>
              <a:t>ذیرش را به همراه مدارک مورد نیاز، از طریق مشاور پذیرش به فرابورس ارائه می کند.</a:t>
            </a:r>
            <a:endParaRPr lang="en-US" dirty="0"/>
          </a:p>
          <a:p>
            <a:pPr algn="r" rtl="1"/>
            <a:r>
              <a:rPr lang="fa-IR" dirty="0"/>
              <a:t>۳</a:t>
            </a:r>
            <a:r>
              <a:rPr lang="ar-SA" dirty="0"/>
              <a:t>٫ درخواست پذیرش سهام شرکتها می بایست در یکی از بازارهای اول یا دوم به فرابورس ارائه شود.</a:t>
            </a:r>
            <a:endParaRPr lang="en-US" dirty="0"/>
          </a:p>
          <a:p>
            <a:pPr algn="r" rtl="1"/>
            <a:r>
              <a:rPr lang="fa-IR" dirty="0"/>
              <a:t>۴</a:t>
            </a:r>
            <a:r>
              <a:rPr lang="ar-SA" dirty="0"/>
              <a:t>٫  با تکمیل مدارک متقاضی ، مدارک ارسالی و مستندات تهیه شده توسط فرابورس، به هیات پذیرش ارسال می شود و هیات پذیرش ظرف </a:t>
            </a:r>
            <a:r>
              <a:rPr lang="fa-IR" dirty="0"/>
              <a:t>۴۵</a:t>
            </a:r>
            <a:r>
              <a:rPr lang="ar-SA" dirty="0"/>
              <a:t> روز، نظر کتبی خود مبنی بر پذیرش یا رد پذیرش سهام شرکت را از طریق فرابورس به ناشر یا مشاور پذیرش اعلام می کند.</a:t>
            </a:r>
            <a:endParaRPr lang="en-US" dirty="0"/>
          </a:p>
          <a:p>
            <a:pPr algn="r" rtl="1"/>
            <a:r>
              <a:rPr lang="fa-IR" dirty="0"/>
              <a:t>۵</a:t>
            </a:r>
            <a:r>
              <a:rPr lang="ar-SA" dirty="0"/>
              <a:t>٫  در صورت قبول پذیرش سهام شرکت توسط هیات پذیرش، متقاضی پذیرش امیدنامه پذیرش و عرضه سهام را با همکاری مشاور پذیرش تکمیل و به فرابورس ارسال می کند.</a:t>
            </a:r>
            <a:endParaRPr lang="en-US" dirty="0"/>
          </a:p>
          <a:p>
            <a:pPr algn="r" rtl="1"/>
            <a:r>
              <a:rPr lang="ar-SA" dirty="0"/>
              <a:t>پس از دریافت امید نامه، سهام شرکت در فهرست نرخ های فرابورس درج و فرآیند عرضه عمومی سهام انجام می پذیرد</a:t>
            </a:r>
            <a:endParaRPr lang="en-US" dirty="0"/>
          </a:p>
          <a:p>
            <a:pPr algn="r"/>
            <a:endParaRPr lang="fa-IR" dirty="0"/>
          </a:p>
        </p:txBody>
      </p:sp>
    </p:spTree>
    <p:extLst>
      <p:ext uri="{BB962C8B-B14F-4D97-AF65-F5344CB8AC3E}">
        <p14:creationId xmlns:p14="http://schemas.microsoft.com/office/powerpoint/2010/main" val="8854035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 calcmode="lin" valueType="num">
                                      <p:cBhvr>
                                        <p:cTn id="61"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2"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3" dur="500"/>
                                        <p:tgtEl>
                                          <p:spTgt spid="3">
                                            <p:txEl>
                                              <p:pRg st="7" end="7"/>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3">
                                            <p:txEl>
                                              <p:pRg st="8" end="8"/>
                                            </p:txEl>
                                          </p:spTgt>
                                        </p:tgtEl>
                                        <p:attrNameLst>
                                          <p:attrName>style.visibility</p:attrName>
                                        </p:attrNameLst>
                                      </p:cBhvr>
                                      <p:to>
                                        <p:strVal val="visible"/>
                                      </p:to>
                                    </p:set>
                                    <p:anim calcmode="lin" valueType="num">
                                      <p:cBhvr>
                                        <p:cTn id="68"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9"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332656"/>
            <a:ext cx="7467600" cy="1143000"/>
          </a:xfrm>
        </p:spPr>
        <p:txBody>
          <a:bodyPr>
            <a:normAutofit fontScale="90000"/>
          </a:bodyPr>
          <a:lstStyle/>
          <a:p>
            <a:pPr algn="r"/>
            <a:r>
              <a:rPr lang="ar-SA" dirty="0"/>
              <a:t>فرآیند عرضه اوراق بهادار</a:t>
            </a:r>
            <a:r>
              <a:rPr lang="en-US" dirty="0"/>
              <a:t/>
            </a:r>
            <a:br>
              <a:rPr lang="en-US" dirty="0"/>
            </a:br>
            <a:endParaRPr lang="fa-IR" dirty="0"/>
          </a:p>
        </p:txBody>
      </p:sp>
      <p:sp>
        <p:nvSpPr>
          <p:cNvPr id="3" name="Content Placeholder 2"/>
          <p:cNvSpPr>
            <a:spLocks noGrp="1"/>
          </p:cNvSpPr>
          <p:nvPr>
            <p:ph idx="1"/>
          </p:nvPr>
        </p:nvSpPr>
        <p:spPr>
          <a:xfrm>
            <a:off x="1331640" y="1556792"/>
            <a:ext cx="7467600" cy="4525963"/>
          </a:xfrm>
        </p:spPr>
        <p:txBody>
          <a:bodyPr/>
          <a:lstStyle/>
          <a:p>
            <a:pPr algn="r" rtl="1"/>
            <a:r>
              <a:rPr lang="ar-SA" dirty="0"/>
              <a:t>متقاضی عرضه فرم درخواست عرضه را به شرکت فرابورس ارسال می کند.</a:t>
            </a:r>
            <a:endParaRPr lang="en-US" dirty="0"/>
          </a:p>
          <a:p>
            <a:pPr algn="r" rtl="1"/>
            <a:r>
              <a:rPr lang="ar-SA" dirty="0"/>
              <a:t>پس از انجام بررسی های اولیه، متقاضی می بایست پرسشنامه عرضه را با هماهنگی کارگزار عضو فرابورس تکمیل و ارسال کند.</a:t>
            </a:r>
            <a:endParaRPr lang="en-US" dirty="0"/>
          </a:p>
          <a:p>
            <a:pPr algn="r" rtl="1"/>
            <a:r>
              <a:rPr lang="ar-SA" dirty="0"/>
              <a:t>پس از تصویب در کمیته عرضه فرابورس، تاریخ مورد نظر تعیین و عرضه انجام می شود.</a:t>
            </a:r>
            <a:endParaRPr lang="en-US" dirty="0"/>
          </a:p>
          <a:p>
            <a:pPr algn="r"/>
            <a:endParaRPr lang="fa-IR" dirty="0"/>
          </a:p>
        </p:txBody>
      </p:sp>
    </p:spTree>
    <p:extLst>
      <p:ext uri="{BB962C8B-B14F-4D97-AF65-F5344CB8AC3E}">
        <p14:creationId xmlns:p14="http://schemas.microsoft.com/office/powerpoint/2010/main" val="3996282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8"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5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5000" fill="hold"/>
                                        <p:tgtEl>
                                          <p:spTgt spid="3">
                                            <p:txEl>
                                              <p:pRg st="0" end="0"/>
                                            </p:txEl>
                                          </p:spTgt>
                                        </p:tgtEl>
                                        <p:attrNameLst>
                                          <p:attrName>ppt_y</p:attrName>
                                        </p:attrNameLst>
                                      </p:cBhvr>
                                      <p:tavLst>
                                        <p:tav tm="0">
                                          <p:val>
                                            <p:strVal val="#ppt_y+1"/>
                                          </p:val>
                                        </p:tav>
                                        <p:tav tm="100000">
                                          <p:val>
                                            <p:strVal val="#ppt_y-1"/>
                                          </p:val>
                                        </p:tav>
                                      </p:tavLst>
                                    </p:anim>
                                  </p:childTnLst>
                                </p:cTn>
                              </p:par>
                              <p:par>
                                <p:cTn id="14" presetID="28" presetClass="entr" presetSubtype="0"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15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5000" fill="hold"/>
                                        <p:tgtEl>
                                          <p:spTgt spid="3">
                                            <p:txEl>
                                              <p:pRg st="1" end="1"/>
                                            </p:txEl>
                                          </p:spTgt>
                                        </p:tgtEl>
                                        <p:attrNameLst>
                                          <p:attrName>ppt_y</p:attrName>
                                        </p:attrNameLst>
                                      </p:cBhvr>
                                      <p:tavLst>
                                        <p:tav tm="0">
                                          <p:val>
                                            <p:strVal val="#ppt_y+1"/>
                                          </p:val>
                                        </p:tav>
                                        <p:tav tm="100000">
                                          <p:val>
                                            <p:strVal val="#ppt_y-1"/>
                                          </p:val>
                                        </p:tav>
                                      </p:tavLst>
                                    </p:anim>
                                  </p:childTnLst>
                                </p:cTn>
                              </p:par>
                              <p:par>
                                <p:cTn id="18" presetID="28"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15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5000" fill="hold"/>
                                        <p:tgtEl>
                                          <p:spTgt spid="3">
                                            <p:txEl>
                                              <p:pRg st="2" end="2"/>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a:t>نحوه معاملات در فرابورس</a:t>
            </a:r>
            <a:r>
              <a:rPr lang="en-US" dirty="0"/>
              <a:t/>
            </a:r>
            <a:br>
              <a:rPr lang="en-US" dirty="0"/>
            </a:br>
            <a:endParaRPr lang="fa-IR" dirty="0"/>
          </a:p>
        </p:txBody>
      </p:sp>
      <p:sp>
        <p:nvSpPr>
          <p:cNvPr id="3" name="Content Placeholder 2"/>
          <p:cNvSpPr>
            <a:spLocks noGrp="1"/>
          </p:cNvSpPr>
          <p:nvPr>
            <p:ph idx="1"/>
          </p:nvPr>
        </p:nvSpPr>
        <p:spPr>
          <a:xfrm>
            <a:off x="323528" y="1196752"/>
            <a:ext cx="8619728" cy="5256584"/>
          </a:xfrm>
        </p:spPr>
        <p:txBody>
          <a:bodyPr>
            <a:normAutofit fontScale="55000" lnSpcReduction="20000"/>
          </a:bodyPr>
          <a:lstStyle/>
          <a:p>
            <a:pPr algn="r" rtl="1"/>
            <a:r>
              <a:rPr lang="ar-SA" dirty="0"/>
              <a:t>سرمایه گذاران اعم از حقیقی یا حقوقی برای انجام معاملات سهام یا سایر اوراق بهادار پذیرفته شده در فرابورس باید  از طریق  یکی از کارگزاران فرابورس اقدام کنند.</a:t>
            </a:r>
            <a:endParaRPr lang="en-US" dirty="0"/>
          </a:p>
          <a:p>
            <a:pPr algn="r" rtl="1"/>
            <a:r>
              <a:rPr lang="ar-SA" dirty="0"/>
              <a:t>شرکتهای کارگزاری فرابورس مجوز سازمان بورس واوراق بهادار را داشته و عضو کانون کارگزاران هستند؛ لذا سرمایه گذاران می توانند از بین آنهایکی را -که همگی حکم واحد داشته- و با توجه به معیارهایی چون توانایی انجام به موقع  سفارشات  و به بهترین قیمت در کنار خدمات جنبی چون آموزش و تحلیل، انتخاب و در خواستهای خود را برای انجام معاملات به آنها ارائه کنند. کارگزاران به عنوان حلقه واسط بین خریدار و فروشنده عمل می کنند و تمام خرید و فروش‌های سهام و اوراق بهادار در فرابورس از سوی آنها انجام می شود و ملزم به انجام وظایف خود در چارچوب قوانین و مقررات هستند.</a:t>
            </a:r>
            <a:endParaRPr lang="en-US" dirty="0"/>
          </a:p>
          <a:p>
            <a:pPr algn="r" rtl="1"/>
            <a:r>
              <a:rPr lang="ar-SA" dirty="0"/>
              <a:t>سرمایه گذاران اعم از حقیقی یا حقوقی برای انجام معاملات سهام یا سایر اوراق بهادار پذیرفته شده در فرابورس باید  از طریق  یکی از کارگزاران فرابورس اقدام کنند.</a:t>
            </a:r>
            <a:endParaRPr lang="en-US" dirty="0"/>
          </a:p>
          <a:p>
            <a:pPr algn="r" rtl="1"/>
            <a:r>
              <a:rPr lang="ar-SA" dirty="0"/>
              <a:t>شرکتهای کارگزاری فرابورس مجوز سازمان بورس واوراق بهادار را داشته و عضو کانون کارگزاران هستند؛ لذا سرمایه گذاران می توانند از بین آنهایکی را -که همگی حکم واحد داشته- و با توجه به معیارهایی چون توانایی انجام به موقع  سفارشات  و به بهترین قیمت در کنار خدمات جنبی چون آموزش و تحلیل، انتخاب و در خواستهای خود را برای انجام معاملات به آنها ارائه کنند. کارگزاران به عنوان حلقه واسط بین خریدار و فروشنده عمل می کنند و تمام خرید و فروش‌های سهام و اوراق بهادار در فرابورس از سوی آنها انجام می شود و ملزم به انجام وظایف خود در چارچوب قوانین و مقررات هستند.</a:t>
            </a:r>
            <a:endParaRPr lang="en-US" dirty="0"/>
          </a:p>
          <a:p>
            <a:endParaRPr lang="fa-IR" dirty="0"/>
          </a:p>
        </p:txBody>
      </p:sp>
    </p:spTree>
    <p:extLst>
      <p:ext uri="{BB962C8B-B14F-4D97-AF65-F5344CB8AC3E}">
        <p14:creationId xmlns:p14="http://schemas.microsoft.com/office/powerpoint/2010/main" val="61766902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grpId="0"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grpId="0" nodeType="clickEffect">
                                  <p:stCondLst>
                                    <p:cond delay="0"/>
                                  </p:stCondLst>
                                  <p:iterate type="lt">
                                    <p:tmPct val="10000"/>
                                  </p:iterate>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1" presetClass="entr" presetSubtype="0" fill="hold" grpId="0" nodeType="clickEffect">
                                  <p:stCondLst>
                                    <p:cond delay="0"/>
                                  </p:stCondLst>
                                  <p:iterate type="lt">
                                    <p:tmPct val="10000"/>
                                  </p:iterate>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p:cTn id="41"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43"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a:t>کد سهامداری (معاملاتی)</a:t>
            </a:r>
            <a:r>
              <a:rPr lang="en-US" dirty="0"/>
              <a:t/>
            </a:r>
            <a:br>
              <a:rPr lang="en-US" dirty="0"/>
            </a:br>
            <a:endParaRPr lang="fa-IR" dirty="0"/>
          </a:p>
        </p:txBody>
      </p:sp>
      <p:sp>
        <p:nvSpPr>
          <p:cNvPr id="3" name="Content Placeholder 2"/>
          <p:cNvSpPr>
            <a:spLocks noGrp="1"/>
          </p:cNvSpPr>
          <p:nvPr>
            <p:ph idx="1"/>
          </p:nvPr>
        </p:nvSpPr>
        <p:spPr>
          <a:xfrm>
            <a:off x="683568" y="1484784"/>
            <a:ext cx="8187680" cy="4525963"/>
          </a:xfrm>
        </p:spPr>
        <p:txBody>
          <a:bodyPr>
            <a:normAutofit fontScale="62500" lnSpcReduction="20000"/>
          </a:bodyPr>
          <a:lstStyle/>
          <a:p>
            <a:pPr algn="r" rtl="1"/>
            <a:r>
              <a:rPr lang="ar-SA" dirty="0"/>
              <a:t>برای انجام معامله در فرابورس همچون سایر بازار ها نیاز به مدارک شناسایی است، پس سرمایه گذار اعم از خریدار یا فروشنده باید نسبت به اخد کد سهامداری اقدام کند. کد معاملاتی، شناسه ای به منظور تعریف اسامی اشخاص در سامانه معاملاتی فرابورس محسوب می شود.</a:t>
            </a:r>
            <a:endParaRPr lang="en-US" dirty="0"/>
          </a:p>
          <a:p>
            <a:pPr algn="r" rtl="1"/>
            <a:r>
              <a:rPr lang="ar-SA" dirty="0"/>
              <a:t>سرمایه گذاران در اولین مراجعه به شرکت کارگزاری مدارک شناسایی معتبر شامل شناسنامه و کارت ملی را به کارگزار ارائه کند تا کارگزار نسبت به دریافت کد سهامداری اقدام کند. سرمایه گذارانی که پیش از این در بورس اوراق بهادار به داد و ستد اوراق بهادار داشتندو دارای کد سهامداری هستند، نیازی به اخذ کد معاملاتی جدید ندارند.</a:t>
            </a:r>
            <a:endParaRPr lang="en-US" dirty="0"/>
          </a:p>
          <a:p>
            <a:pPr algn="r" rtl="1"/>
            <a:r>
              <a:rPr lang="ar-SA" dirty="0"/>
              <a:t>سرمایه گذاران نسبت به این مساله آگاهی داشته باشند که بر اساس مقررات سازمان بورس و اوراق بهادار، نخستین شرکت کارگزاری که شخص برای اخذ کد معاملاتی یا خرید اوراق بهادار مراجعه می کند، به عنوان کارگزار معامله کننده(ناظر) وی شناخته شده و کلیه نقل و انتقال سهام وی می بایست از طریق آن شرکت کارگزاری ادامه یابد.</a:t>
            </a:r>
            <a:endParaRPr lang="en-US" dirty="0"/>
          </a:p>
          <a:p>
            <a:pPr algn="r" rtl="1"/>
            <a:r>
              <a:rPr lang="ar-SA" dirty="0"/>
              <a:t>تغییر کارگزار ناظر مستلزم گذراندن تشریفات اداری است.</a:t>
            </a:r>
            <a:endParaRPr lang="en-US" dirty="0"/>
          </a:p>
          <a:p>
            <a:pPr algn="r"/>
            <a:endParaRPr lang="fa-IR" dirty="0"/>
          </a:p>
        </p:txBody>
      </p:sp>
    </p:spTree>
    <p:extLst>
      <p:ext uri="{BB962C8B-B14F-4D97-AF65-F5344CB8AC3E}">
        <p14:creationId xmlns:p14="http://schemas.microsoft.com/office/powerpoint/2010/main" val="1012475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a:t>دستور خرید یا فروش</a:t>
            </a:r>
            <a:r>
              <a:rPr lang="en-US" dirty="0"/>
              <a:t/>
            </a:r>
            <a:br>
              <a:rPr lang="en-US" dirty="0"/>
            </a:br>
            <a:endParaRPr lang="fa-IR" dirty="0"/>
          </a:p>
        </p:txBody>
      </p:sp>
      <p:sp>
        <p:nvSpPr>
          <p:cNvPr id="3" name="Content Placeholder 2"/>
          <p:cNvSpPr>
            <a:spLocks noGrp="1"/>
          </p:cNvSpPr>
          <p:nvPr>
            <p:ph idx="1"/>
          </p:nvPr>
        </p:nvSpPr>
        <p:spPr>
          <a:xfrm>
            <a:off x="467544" y="1412776"/>
            <a:ext cx="8331696" cy="4525963"/>
          </a:xfrm>
        </p:spPr>
        <p:txBody>
          <a:bodyPr>
            <a:normAutofit fontScale="92500" lnSpcReduction="10000"/>
          </a:bodyPr>
          <a:lstStyle/>
          <a:p>
            <a:pPr algn="r" rtl="1"/>
            <a:r>
              <a:rPr lang="ar-SA" dirty="0"/>
              <a:t>سهامدار پس از دریافت کد سهامداری امکان معامله در فرابورس را پیدا می کند و برای انجام خرید فروش اقدام به تکمیل فرم درخواست خرید و فروش اوراق بهادار و اطلاعاتی چون مشخصات سرمایه گذار، نام، تعداد و قیمت اوراق بهادار و چگونگی پرداخت یا دریافت وجه مشخص شده است، را تکمیل می کند. مشتری می تواند درخواست خرید و فروش خود را در قیمت مشخصی اعلام کند یا اینکه به شرایط بازار و تصمیم کارگزار واگذار کند.</a:t>
            </a:r>
            <a:endParaRPr lang="en-US" dirty="0"/>
          </a:p>
          <a:p>
            <a:pPr algn="r" rtl="1"/>
            <a:r>
              <a:rPr lang="ar-SA" dirty="0"/>
              <a:t>البته  مالک اوراق بهادار هنگام فروش باید برگه سهام یا سند دارایی اوراق بهادار را به کارگزار ارائه کند</a:t>
            </a:r>
            <a:endParaRPr lang="fa-IR" dirty="0"/>
          </a:p>
        </p:txBody>
      </p:sp>
    </p:spTree>
    <p:extLst>
      <p:ext uri="{BB962C8B-B14F-4D97-AF65-F5344CB8AC3E}">
        <p14:creationId xmlns:p14="http://schemas.microsoft.com/office/powerpoint/2010/main" val="27964315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332656"/>
            <a:ext cx="7467600" cy="1143000"/>
          </a:xfrm>
        </p:spPr>
        <p:txBody>
          <a:bodyPr>
            <a:normAutofit fontScale="90000"/>
          </a:bodyPr>
          <a:lstStyle/>
          <a:p>
            <a:pPr algn="r"/>
            <a:r>
              <a:rPr lang="ar-SA" dirty="0"/>
              <a:t>معاملات اینترنتی</a:t>
            </a:r>
            <a:r>
              <a:rPr lang="en-US" dirty="0"/>
              <a:t/>
            </a:r>
            <a:br>
              <a:rPr lang="en-US" dirty="0"/>
            </a:br>
            <a:endParaRPr lang="fa-IR" dirty="0"/>
          </a:p>
        </p:txBody>
      </p:sp>
      <p:sp>
        <p:nvSpPr>
          <p:cNvPr id="3" name="Content Placeholder 2"/>
          <p:cNvSpPr>
            <a:spLocks noGrp="1"/>
          </p:cNvSpPr>
          <p:nvPr>
            <p:ph idx="1"/>
          </p:nvPr>
        </p:nvSpPr>
        <p:spPr>
          <a:xfrm>
            <a:off x="251520" y="1412776"/>
            <a:ext cx="8475712" cy="4824536"/>
          </a:xfrm>
        </p:spPr>
        <p:txBody>
          <a:bodyPr/>
          <a:lstStyle/>
          <a:p>
            <a:pPr algn="r" rtl="1"/>
            <a:r>
              <a:rPr lang="ar-SA" dirty="0"/>
              <a:t>کارگزاران فرابورس بستر سازی لازم به منظور انجام معاملات اینترنتی را دارند و سرمایه گذاران علاوه بر مراجعه حضوری و تکمیل فرم سفارش خرید یا فروش، می‌توانند با مراجع به وب سایت آنها سفارش های خود را از این طریق برای کارگزار ارسال کنند.</a:t>
            </a:r>
            <a:endParaRPr lang="en-US" dirty="0"/>
          </a:p>
          <a:p>
            <a:pPr algn="r" rtl="1"/>
            <a:endParaRPr lang="fa-IR" dirty="0"/>
          </a:p>
        </p:txBody>
      </p:sp>
    </p:spTree>
    <p:extLst>
      <p:ext uri="{BB962C8B-B14F-4D97-AF65-F5344CB8AC3E}">
        <p14:creationId xmlns:p14="http://schemas.microsoft.com/office/powerpoint/2010/main" val="14697709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260648"/>
            <a:ext cx="7467600" cy="1143000"/>
          </a:xfrm>
        </p:spPr>
        <p:txBody>
          <a:bodyPr/>
          <a:lstStyle/>
          <a:p>
            <a:pPr algn="r"/>
            <a:r>
              <a:rPr lang="ar-SA" dirty="0"/>
              <a:t>مراحل انجام معامله</a:t>
            </a:r>
            <a:endParaRPr lang="fa-IR" dirty="0"/>
          </a:p>
        </p:txBody>
      </p:sp>
      <p:sp>
        <p:nvSpPr>
          <p:cNvPr id="3" name="Content Placeholder 2"/>
          <p:cNvSpPr>
            <a:spLocks noGrp="1"/>
          </p:cNvSpPr>
          <p:nvPr>
            <p:ph idx="1"/>
          </p:nvPr>
        </p:nvSpPr>
        <p:spPr>
          <a:xfrm>
            <a:off x="251520" y="1484784"/>
            <a:ext cx="8547720" cy="4896544"/>
          </a:xfrm>
        </p:spPr>
        <p:txBody>
          <a:bodyPr>
            <a:normAutofit lnSpcReduction="10000"/>
          </a:bodyPr>
          <a:lstStyle/>
          <a:p>
            <a:pPr algn="r" rtl="1"/>
            <a:r>
              <a:rPr lang="ar-SA" dirty="0"/>
              <a:t>مراحل انجام معاملات در بازار اول و دوم و بازار اوراق مشارکت بدین  ترتیب است که ابتدا به مدت </a:t>
            </a:r>
            <a:r>
              <a:rPr lang="fa-IR" dirty="0"/>
              <a:t>۳۰</a:t>
            </a:r>
            <a:r>
              <a:rPr lang="ar-SA" dirty="0"/>
              <a:t> دقیقه قبل از شروع معاملات، پیش‌گشایش انجام می‌شود، در این مرحله امکان ورود، تغییر یا حذف سفارش توسط کارگزاران وجود دارد بدون آنکه معامله ای صورت گیرد.</a:t>
            </a:r>
            <a:endParaRPr lang="en-US" dirty="0"/>
          </a:p>
          <a:p>
            <a:pPr algn="r" rtl="1"/>
            <a:r>
              <a:rPr lang="ar-SA" dirty="0"/>
              <a:t>بلافاصله پس از مرحلۀ پیش‌گشایش، با اجرای سفارش‌های موجود در سامانه معاملات و براساس سازوکار حراج ناپیوسته مرحلة گشایش آغاز وپس از آن معاملات براساس سازوکار حراج پیوسته تا پایان معاملات انجام می شود.</a:t>
            </a:r>
            <a:endParaRPr lang="en-US" dirty="0"/>
          </a:p>
          <a:p>
            <a:pPr algn="r"/>
            <a:endParaRPr lang="fa-IR" dirty="0"/>
          </a:p>
        </p:txBody>
      </p:sp>
    </p:spTree>
    <p:extLst>
      <p:ext uri="{BB962C8B-B14F-4D97-AF65-F5344CB8AC3E}">
        <p14:creationId xmlns:p14="http://schemas.microsoft.com/office/powerpoint/2010/main" val="7655911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60648"/>
            <a:ext cx="7467600" cy="1143000"/>
          </a:xfrm>
        </p:spPr>
        <p:txBody>
          <a:bodyPr/>
          <a:lstStyle/>
          <a:p>
            <a:pPr algn="r"/>
            <a:r>
              <a:rPr lang="ar-SA" dirty="0"/>
              <a:t>تسویه  و پایاپای معاملات</a:t>
            </a:r>
            <a:endParaRPr lang="fa-IR" dirty="0"/>
          </a:p>
        </p:txBody>
      </p:sp>
      <p:sp>
        <p:nvSpPr>
          <p:cNvPr id="3" name="Content Placeholder 2"/>
          <p:cNvSpPr>
            <a:spLocks noGrp="1"/>
          </p:cNvSpPr>
          <p:nvPr>
            <p:ph idx="1"/>
          </p:nvPr>
        </p:nvSpPr>
        <p:spPr>
          <a:xfrm>
            <a:off x="323528" y="1556792"/>
            <a:ext cx="8475712" cy="4824536"/>
          </a:xfrm>
        </p:spPr>
        <p:txBody>
          <a:bodyPr>
            <a:normAutofit/>
          </a:bodyPr>
          <a:lstStyle/>
          <a:p>
            <a:pPr algn="r" rtl="1"/>
            <a:r>
              <a:rPr lang="ar-SA" dirty="0"/>
              <a:t>تسویه و پایاپای معاملات توسط شرکت سپرده گذاری مرکزی  </a:t>
            </a:r>
            <a:r>
              <a:rPr lang="fa-IR" dirty="0"/>
              <a:t>۳</a:t>
            </a:r>
            <a:r>
              <a:rPr lang="ar-SA" dirty="0"/>
              <a:t> روز کاری بعد از انجام معامله (</a:t>
            </a:r>
            <a:r>
              <a:rPr lang="fa-IR" dirty="0"/>
              <a:t>۳+ </a:t>
            </a:r>
            <a:r>
              <a:rPr lang="en-US" dirty="0"/>
              <a:t>T</a:t>
            </a:r>
            <a:r>
              <a:rPr lang="fa-IR" dirty="0"/>
              <a:t>) </a:t>
            </a:r>
            <a:r>
              <a:rPr lang="ar-SA" dirty="0"/>
              <a:t>صورت می گیرد. شرکت سپرده گذاری مرکزی در کنار انتقال الکترونیک اوراق بهادار، اقدام به چاپ گواهی سپرده گذاری، معادل سهام خریداری شده برای خریدار و مانده سهام (درصورت وجود) برای فروشنده می کند که سرمایه گذاران می تواننداین گواهی ها را از طریق کارگزار معامله کننده آن  دریافت کنند.</a:t>
            </a:r>
            <a:endParaRPr lang="en-US" dirty="0"/>
          </a:p>
          <a:p>
            <a:pPr algn="r" rtl="1"/>
            <a:endParaRPr lang="fa-IR" dirty="0"/>
          </a:p>
        </p:txBody>
      </p:sp>
    </p:spTree>
    <p:extLst>
      <p:ext uri="{BB962C8B-B14F-4D97-AF65-F5344CB8AC3E}">
        <p14:creationId xmlns:p14="http://schemas.microsoft.com/office/powerpoint/2010/main" val="26821762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467600" cy="1143000"/>
          </a:xfrm>
        </p:spPr>
        <p:txBody>
          <a:bodyPr>
            <a:normAutofit fontScale="90000"/>
          </a:bodyPr>
          <a:lstStyle/>
          <a:p>
            <a:pPr algn="r"/>
            <a:r>
              <a:rPr lang="ar-SA" dirty="0"/>
              <a:t>برنامه انجام معاملات</a:t>
            </a:r>
            <a:r>
              <a:rPr lang="en-US" dirty="0"/>
              <a:t/>
            </a:r>
            <a:br>
              <a:rPr lang="en-US" dirty="0"/>
            </a:br>
            <a:endParaRPr lang="fa-IR" dirty="0"/>
          </a:p>
        </p:txBody>
      </p:sp>
      <p:sp>
        <p:nvSpPr>
          <p:cNvPr id="3" name="Content Placeholder 2"/>
          <p:cNvSpPr>
            <a:spLocks noGrp="1"/>
          </p:cNvSpPr>
          <p:nvPr>
            <p:ph idx="1"/>
          </p:nvPr>
        </p:nvSpPr>
        <p:spPr>
          <a:xfrm>
            <a:off x="323528" y="1484784"/>
            <a:ext cx="8547720" cy="4525963"/>
          </a:xfrm>
        </p:spPr>
        <p:txBody>
          <a:bodyPr>
            <a:normAutofit/>
          </a:bodyPr>
          <a:lstStyle/>
          <a:p>
            <a:pPr algn="r" rtl="1"/>
            <a:r>
              <a:rPr lang="ar-SA" dirty="0"/>
              <a:t>فرابورس بر خلاف بورس اوراق بهادار و کالا، فضای فیزیکی تحت عنوان تالار معاملات ندارد و معاملات آن به صورت مجازی و از دفاتر کارگزاران  انجام می شود؛  آمار معاملات و سایر اطلاعات از طریق سایت رسمی آن منتشر می شود .</a:t>
            </a:r>
            <a:endParaRPr lang="en-US" dirty="0"/>
          </a:p>
          <a:p>
            <a:pPr algn="r" rtl="1"/>
            <a:r>
              <a:rPr lang="ar-SA" dirty="0"/>
              <a:t>جلسات رسمی معامله انواع اوراق بهادار در این بازار، به استثناى روزهاى تعطیل رسمی، در روزهای شنبه تا چهارشنبه هر هفته از ساعت </a:t>
            </a:r>
            <a:r>
              <a:rPr lang="fa-IR" dirty="0"/>
              <a:t>۹</a:t>
            </a:r>
            <a:r>
              <a:rPr lang="ar-SA" dirty="0"/>
              <a:t> تا  </a:t>
            </a:r>
            <a:r>
              <a:rPr lang="fa-IR" dirty="0"/>
              <a:t>۱۲</a:t>
            </a:r>
            <a:r>
              <a:rPr lang="ar-SA" dirty="0"/>
              <a:t> است.</a:t>
            </a:r>
            <a:endParaRPr lang="en-US" dirty="0"/>
          </a:p>
          <a:p>
            <a:pPr algn="r"/>
            <a:endParaRPr lang="fa-IR" dirty="0"/>
          </a:p>
        </p:txBody>
      </p:sp>
    </p:spTree>
    <p:extLst>
      <p:ext uri="{BB962C8B-B14F-4D97-AF65-F5344CB8AC3E}">
        <p14:creationId xmlns:p14="http://schemas.microsoft.com/office/powerpoint/2010/main" val="25856628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60648"/>
            <a:ext cx="7467600" cy="1143000"/>
          </a:xfrm>
        </p:spPr>
        <p:txBody>
          <a:bodyPr>
            <a:normAutofit fontScale="90000"/>
          </a:bodyPr>
          <a:lstStyle/>
          <a:p>
            <a:pPr algn="r"/>
            <a:r>
              <a:rPr lang="ar-SA" dirty="0"/>
              <a:t>دامنه نوسان </a:t>
            </a:r>
            <a:r>
              <a:rPr lang="en-US" dirty="0"/>
              <a:t/>
            </a:r>
            <a:br>
              <a:rPr lang="en-US" dirty="0"/>
            </a:br>
            <a:endParaRPr lang="fa-IR" dirty="0"/>
          </a:p>
        </p:txBody>
      </p:sp>
      <p:sp>
        <p:nvSpPr>
          <p:cNvPr id="3" name="Content Placeholder 2"/>
          <p:cNvSpPr>
            <a:spLocks noGrp="1"/>
          </p:cNvSpPr>
          <p:nvPr>
            <p:ph idx="1"/>
          </p:nvPr>
        </p:nvSpPr>
        <p:spPr>
          <a:xfrm>
            <a:off x="395536" y="1484784"/>
            <a:ext cx="8403704" cy="4824536"/>
          </a:xfrm>
        </p:spPr>
        <p:txBody>
          <a:bodyPr/>
          <a:lstStyle/>
          <a:p>
            <a:pPr algn="r" rtl="1"/>
            <a:r>
              <a:rPr lang="ar-SA" dirty="0"/>
              <a:t>دامنه نوسان دربازار های اول دوم و اوراق مشارکت (چهارم) </a:t>
            </a:r>
            <a:r>
              <a:rPr lang="fa-IR" dirty="0"/>
              <a:t>۵</a:t>
            </a:r>
            <a:r>
              <a:rPr lang="ar-SA" dirty="0"/>
              <a:t> درصد تعین شده است و قیمت سهام یک شرکت بدون اعمال حجم مبنا می تواند نسبت به قیمت پایانی روز قبل </a:t>
            </a:r>
            <a:r>
              <a:rPr lang="fa-IR" dirty="0"/>
              <a:t>۵</a:t>
            </a:r>
            <a:r>
              <a:rPr lang="ar-SA" dirty="0"/>
              <a:t> درصد نوسان داشته باشد.</a:t>
            </a:r>
            <a:endParaRPr lang="en-US" dirty="0"/>
          </a:p>
          <a:p>
            <a:pPr algn="r" rtl="1"/>
            <a:endParaRPr lang="fa-IR" dirty="0"/>
          </a:p>
        </p:txBody>
      </p:sp>
    </p:spTree>
    <p:extLst>
      <p:ext uri="{BB962C8B-B14F-4D97-AF65-F5344CB8AC3E}">
        <p14:creationId xmlns:p14="http://schemas.microsoft.com/office/powerpoint/2010/main" val="368385246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a:t>کارمزد معاملات</a:t>
            </a:r>
            <a:r>
              <a:rPr lang="en-US" dirty="0"/>
              <a:t/>
            </a:r>
            <a:br>
              <a:rPr lang="en-US" dirty="0"/>
            </a:br>
            <a:endParaRPr lang="fa-IR" dirty="0"/>
          </a:p>
        </p:txBody>
      </p:sp>
      <p:sp>
        <p:nvSpPr>
          <p:cNvPr id="3" name="Content Placeholder 2"/>
          <p:cNvSpPr>
            <a:spLocks noGrp="1"/>
          </p:cNvSpPr>
          <p:nvPr>
            <p:ph idx="1"/>
          </p:nvPr>
        </p:nvSpPr>
        <p:spPr/>
        <p:txBody>
          <a:bodyPr/>
          <a:lstStyle/>
          <a:p>
            <a:pPr algn="r" rtl="1"/>
            <a:r>
              <a:rPr lang="ar-SA" dirty="0"/>
              <a:t>سرمایه گذار برای انجام معاملات در فرابورس کارمزدهای زیر را پرداخت می کند.</a:t>
            </a:r>
            <a:endParaRPr lang="en-US" dirty="0"/>
          </a:p>
          <a:p>
            <a:endParaRPr lang="fa-IR" dirty="0"/>
          </a:p>
        </p:txBody>
      </p:sp>
    </p:spTree>
    <p:extLst>
      <p:ext uri="{BB962C8B-B14F-4D97-AF65-F5344CB8AC3E}">
        <p14:creationId xmlns:p14="http://schemas.microsoft.com/office/powerpoint/2010/main" val="174825218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a:t>کارمزد کارگزاران</a:t>
            </a:r>
            <a:endParaRPr lang="fa-IR" dirty="0"/>
          </a:p>
        </p:txBody>
      </p:sp>
      <p:sp>
        <p:nvSpPr>
          <p:cNvPr id="3" name="Content Placeholder 2"/>
          <p:cNvSpPr>
            <a:spLocks noGrp="1"/>
          </p:cNvSpPr>
          <p:nvPr>
            <p:ph idx="1"/>
          </p:nvPr>
        </p:nvSpPr>
        <p:spPr/>
        <p:txBody>
          <a:bodyPr/>
          <a:lstStyle/>
          <a:p>
            <a:pPr algn="r" rtl="1"/>
            <a:r>
              <a:rPr lang="ar-SA" dirty="0"/>
              <a:t>کارمزد معاملات کارگزاران در بازار اول و دوم و کارمزد عرضه در بازار سوم توسط کارگزاران رقم  </a:t>
            </a:r>
            <a:r>
              <a:rPr lang="fa-IR" dirty="0"/>
              <a:t>۴</a:t>
            </a:r>
            <a:r>
              <a:rPr lang="ar-SA" dirty="0"/>
              <a:t> در هزار ارزش معاملات از خریدار و</a:t>
            </a:r>
            <a:r>
              <a:rPr lang="fa-IR" dirty="0"/>
              <a:t>۴</a:t>
            </a:r>
            <a:r>
              <a:rPr lang="ar-SA" dirty="0"/>
              <a:t> در هزار ارزشاز معاملات فروشنده، هرکدام تا سقف </a:t>
            </a:r>
            <a:r>
              <a:rPr lang="fa-IR" dirty="0"/>
              <a:t>۱۰۰</a:t>
            </a:r>
            <a:r>
              <a:rPr lang="ar-SA" dirty="0"/>
              <a:t> میلیون ریال تعیین شده است.</a:t>
            </a:r>
            <a:endParaRPr lang="en-US" dirty="0"/>
          </a:p>
          <a:p>
            <a:pPr algn="r" rtl="1"/>
            <a:r>
              <a:rPr lang="ar-SA" dirty="0"/>
              <a:t>کارمزد معاملات کارگزاران از معاملات بازار اوراق مشارکت معادل</a:t>
            </a:r>
            <a:r>
              <a:rPr lang="fa-IR" dirty="0"/>
              <a:t>۶۳</a:t>
            </a:r>
            <a:r>
              <a:rPr lang="ar-SA" dirty="0"/>
              <a:t> در </a:t>
            </a:r>
            <a:r>
              <a:rPr lang="fa-IR" dirty="0"/>
              <a:t>۱۰۰</a:t>
            </a:r>
            <a:r>
              <a:rPr lang="ar-SA" dirty="0"/>
              <a:t> هزار  ارزش معاملات  از فروشنده و خریدار تا سقف </a:t>
            </a:r>
            <a:r>
              <a:rPr lang="fa-IR" dirty="0"/>
              <a:t>۶/۱۲</a:t>
            </a:r>
            <a:r>
              <a:rPr lang="ar-SA" dirty="0"/>
              <a:t> میلیون ریال مصوب شده است.</a:t>
            </a:r>
            <a:endParaRPr lang="en-US" dirty="0"/>
          </a:p>
          <a:p>
            <a:pPr algn="r"/>
            <a:endParaRPr lang="fa-IR" dirty="0"/>
          </a:p>
        </p:txBody>
      </p:sp>
    </p:spTree>
    <p:extLst>
      <p:ext uri="{BB962C8B-B14F-4D97-AF65-F5344CB8AC3E}">
        <p14:creationId xmlns:p14="http://schemas.microsoft.com/office/powerpoint/2010/main" val="335805837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a:t>کارمزد  فرابورس</a:t>
            </a:r>
            <a:r>
              <a:rPr lang="en-US" dirty="0"/>
              <a:t/>
            </a:r>
            <a:br>
              <a:rPr lang="en-US" dirty="0"/>
            </a:br>
            <a:endParaRPr lang="fa-IR" dirty="0"/>
          </a:p>
        </p:txBody>
      </p:sp>
      <p:sp>
        <p:nvSpPr>
          <p:cNvPr id="3" name="Content Placeholder 2"/>
          <p:cNvSpPr>
            <a:spLocks noGrp="1"/>
          </p:cNvSpPr>
          <p:nvPr>
            <p:ph idx="1"/>
          </p:nvPr>
        </p:nvSpPr>
        <p:spPr/>
        <p:txBody>
          <a:bodyPr/>
          <a:lstStyle/>
          <a:p>
            <a:pPr algn="r" rtl="1"/>
            <a:r>
              <a:rPr lang="ar-SA" dirty="0"/>
              <a:t>فرابورس در هر معامله معادل </a:t>
            </a:r>
            <a:r>
              <a:rPr lang="fa-IR" dirty="0"/>
              <a:t>۵۶ ۰۰۰/۰</a:t>
            </a:r>
            <a:r>
              <a:rPr lang="ar-SA" dirty="0"/>
              <a:t> ارزش معامله تا سقف </a:t>
            </a:r>
            <a:r>
              <a:rPr lang="fa-IR" dirty="0"/>
              <a:t>۱۲۰</a:t>
            </a:r>
            <a:r>
              <a:rPr lang="ar-SA" dirty="0"/>
              <a:t> میلیون ریال از خریدار و معادل </a:t>
            </a:r>
            <a:r>
              <a:rPr lang="fa-IR" dirty="0"/>
              <a:t>۰۰۰۸۴/۰</a:t>
            </a:r>
            <a:r>
              <a:rPr lang="ar-SA" dirty="0"/>
              <a:t> ارزش معامله تا سقف </a:t>
            </a:r>
            <a:r>
              <a:rPr lang="fa-IR" dirty="0"/>
              <a:t>۱۸۰</a:t>
            </a:r>
            <a:r>
              <a:rPr lang="ar-SA" dirty="0"/>
              <a:t>میلیون ریال از فروشنده اخذ می کند.</a:t>
            </a:r>
            <a:endParaRPr lang="en-US" dirty="0"/>
          </a:p>
          <a:p>
            <a:pPr algn="r" rtl="1"/>
            <a:endParaRPr lang="fa-IR" dirty="0"/>
          </a:p>
        </p:txBody>
      </p:sp>
    </p:spTree>
    <p:extLst>
      <p:ext uri="{BB962C8B-B14F-4D97-AF65-F5344CB8AC3E}">
        <p14:creationId xmlns:p14="http://schemas.microsoft.com/office/powerpoint/2010/main" val="19524282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r"/>
            <a:r>
              <a:rPr lang="ar-SA" dirty="0"/>
              <a:t>کارمزد سازمان بورس و اوراق بهادار</a:t>
            </a:r>
            <a:r>
              <a:rPr lang="en-US" dirty="0"/>
              <a:t/>
            </a:r>
            <a:br>
              <a:rPr lang="en-US" dirty="0"/>
            </a:br>
            <a:endParaRPr lang="fa-IR" dirty="0"/>
          </a:p>
        </p:txBody>
      </p:sp>
      <p:sp>
        <p:nvSpPr>
          <p:cNvPr id="3" name="Content Placeholder 2"/>
          <p:cNvSpPr>
            <a:spLocks noGrp="1"/>
          </p:cNvSpPr>
          <p:nvPr>
            <p:ph idx="1"/>
          </p:nvPr>
        </p:nvSpPr>
        <p:spPr/>
        <p:txBody>
          <a:bodyPr/>
          <a:lstStyle/>
          <a:p>
            <a:pPr algn="r" rtl="1"/>
            <a:r>
              <a:rPr lang="ar-SA" dirty="0"/>
              <a:t>نیم در هزار (</a:t>
            </a:r>
            <a:r>
              <a:rPr lang="fa-IR" dirty="0"/>
              <a:t>۰۵/۰</a:t>
            </a:r>
            <a:r>
              <a:rPr lang="ar-SA" dirty="0"/>
              <a:t> درصد) ارزش معامله که تاسقف </a:t>
            </a:r>
            <a:r>
              <a:rPr lang="fa-IR" dirty="0"/>
              <a:t>۲۰۰</a:t>
            </a:r>
            <a:r>
              <a:rPr lang="ar-SA" dirty="0"/>
              <a:t> میلیون ریال که </a:t>
            </a:r>
            <a:r>
              <a:rPr lang="fa-IR" dirty="0"/>
              <a:t>۶۰</a:t>
            </a:r>
            <a:r>
              <a:rPr lang="ar-SA" dirty="0"/>
              <a:t> درصد  توسط فروشنده و </a:t>
            </a:r>
            <a:r>
              <a:rPr lang="fa-IR" dirty="0"/>
              <a:t>۴۰</a:t>
            </a:r>
            <a:r>
              <a:rPr lang="ar-SA" dirty="0"/>
              <a:t> درصد توسط خریدار عنوان کارمزد به سازمان بورس و اوراق بهادار پرداخت می شود که این رقم نصف کارمزد سازمان بورس از معاملات بورس اوراق بهادار است.</a:t>
            </a:r>
            <a:endParaRPr lang="en-US" dirty="0"/>
          </a:p>
          <a:p>
            <a:pPr algn="r" rtl="1"/>
            <a:endParaRPr lang="fa-IR" dirty="0"/>
          </a:p>
        </p:txBody>
      </p:sp>
    </p:spTree>
    <p:extLst>
      <p:ext uri="{BB962C8B-B14F-4D97-AF65-F5344CB8AC3E}">
        <p14:creationId xmlns:p14="http://schemas.microsoft.com/office/powerpoint/2010/main" val="24014591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6734"/>
            <a:ext cx="7560840" cy="1143000"/>
          </a:xfrm>
        </p:spPr>
        <p:txBody>
          <a:bodyPr>
            <a:normAutofit fontScale="90000"/>
          </a:bodyPr>
          <a:lstStyle/>
          <a:p>
            <a:pPr algn="r"/>
            <a:r>
              <a:rPr lang="en-US" dirty="0"/>
              <a:t/>
            </a:r>
            <a:br>
              <a:rPr lang="en-US" dirty="0"/>
            </a:br>
            <a:r>
              <a:rPr lang="ar-SA" sz="4000" dirty="0"/>
              <a:t>کارمزد شرکت سپرده گذاری مرکزی( کارمزد تسویه)</a:t>
            </a:r>
            <a:endParaRPr lang="fa-IR" sz="4000" dirty="0"/>
          </a:p>
        </p:txBody>
      </p:sp>
      <p:sp>
        <p:nvSpPr>
          <p:cNvPr id="3" name="Content Placeholder 2"/>
          <p:cNvSpPr>
            <a:spLocks noGrp="1"/>
          </p:cNvSpPr>
          <p:nvPr>
            <p:ph idx="1"/>
          </p:nvPr>
        </p:nvSpPr>
        <p:spPr/>
        <p:txBody>
          <a:bodyPr/>
          <a:lstStyle/>
          <a:p>
            <a:pPr algn="r" rtl="1"/>
            <a:r>
              <a:rPr lang="ar-SA" dirty="0"/>
              <a:t>یک در </a:t>
            </a:r>
            <a:r>
              <a:rPr lang="fa-IR" dirty="0"/>
              <a:t>۱۰</a:t>
            </a:r>
            <a:r>
              <a:rPr lang="ar-SA" dirty="0"/>
              <a:t> هزار (</a:t>
            </a:r>
            <a:r>
              <a:rPr lang="fa-IR" dirty="0"/>
              <a:t>۰۱/۰</a:t>
            </a:r>
            <a:r>
              <a:rPr lang="ar-SA" dirty="0"/>
              <a:t> درصد) ارزش معامله  تا سقف </a:t>
            </a:r>
            <a:r>
              <a:rPr lang="fa-IR" dirty="0"/>
              <a:t>۲۰۰</a:t>
            </a:r>
            <a:r>
              <a:rPr lang="ar-SA" dirty="0"/>
              <a:t> میلیون ریال که </a:t>
            </a:r>
            <a:r>
              <a:rPr lang="fa-IR" dirty="0"/>
              <a:t>۶۰</a:t>
            </a:r>
            <a:r>
              <a:rPr lang="ar-SA" dirty="0"/>
              <a:t> درصد  توسط فروشنده و </a:t>
            </a:r>
            <a:r>
              <a:rPr lang="fa-IR" dirty="0"/>
              <a:t>۴۰</a:t>
            </a:r>
            <a:r>
              <a:rPr lang="ar-SA" dirty="0"/>
              <a:t> درصد توسط خریدار به عنوان کارمزد به شرکت سپرده گذاری مرکزی پرداخت می شود.</a:t>
            </a:r>
            <a:endParaRPr lang="en-US" dirty="0"/>
          </a:p>
          <a:p>
            <a:pPr algn="r" rtl="1"/>
            <a:endParaRPr lang="fa-IR" dirty="0"/>
          </a:p>
        </p:txBody>
      </p:sp>
    </p:spTree>
    <p:extLst>
      <p:ext uri="{BB962C8B-B14F-4D97-AF65-F5344CB8AC3E}">
        <p14:creationId xmlns:p14="http://schemas.microsoft.com/office/powerpoint/2010/main" val="2518553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a:t>مالیات نقل وانتقال</a:t>
            </a:r>
            <a:r>
              <a:rPr lang="en-US" dirty="0"/>
              <a:t/>
            </a:r>
            <a:br>
              <a:rPr lang="en-US" dirty="0"/>
            </a:br>
            <a:endParaRPr lang="fa-IR" dirty="0"/>
          </a:p>
        </p:txBody>
      </p:sp>
      <p:sp>
        <p:nvSpPr>
          <p:cNvPr id="3" name="Content Placeholder 2"/>
          <p:cNvSpPr>
            <a:spLocks noGrp="1"/>
          </p:cNvSpPr>
          <p:nvPr>
            <p:ph idx="1"/>
          </p:nvPr>
        </p:nvSpPr>
        <p:spPr/>
        <p:txBody>
          <a:bodyPr/>
          <a:lstStyle/>
          <a:p>
            <a:pPr algn="r" rtl="1"/>
            <a:r>
              <a:rPr lang="fa-IR" dirty="0"/>
              <a:t>۵</a:t>
            </a:r>
            <a:r>
              <a:rPr lang="ar-SA" dirty="0"/>
              <a:t> در هزار (</a:t>
            </a:r>
            <a:r>
              <a:rPr lang="fa-IR" dirty="0"/>
              <a:t>۵/۰</a:t>
            </a:r>
            <a:r>
              <a:rPr lang="ar-SA" dirty="0"/>
              <a:t> درصد)  ارزش معامله که توسط فروشنده پرداخت خواهد شد و غیر از این مالیات، سرمایه گذاران در فرابورس مالیات دیگری پرداخت نمی کند.</a:t>
            </a:r>
            <a:endParaRPr lang="en-US" dirty="0"/>
          </a:p>
          <a:p>
            <a:pPr algn="r" rtl="1"/>
            <a:endParaRPr lang="fa-IR" dirty="0"/>
          </a:p>
        </p:txBody>
      </p:sp>
    </p:spTree>
    <p:extLst>
      <p:ext uri="{BB962C8B-B14F-4D97-AF65-F5344CB8AC3E}">
        <p14:creationId xmlns:p14="http://schemas.microsoft.com/office/powerpoint/2010/main" val="7511176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1640" y="1556792"/>
            <a:ext cx="6624736" cy="144655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a-IR" sz="8800" b="1" cap="all" spc="0" dirty="0" smtClean="0">
                <a:ln w="0"/>
                <a:solidFill>
                  <a:srgbClr val="FF0000"/>
                </a:solidFill>
                <a:effectLst>
                  <a:reflection blurRad="12700" stA="50000" endPos="50000" dist="5000" dir="5400000" sy="-100000" rotWithShape="0"/>
                </a:effectLst>
              </a:rPr>
              <a:t>پایان</a:t>
            </a:r>
            <a:endParaRPr lang="en-US" sz="8800" b="1" cap="all" spc="0" dirty="0">
              <a:ln w="0"/>
              <a:solidFill>
                <a:srgbClr val="FF0000"/>
              </a:solidFill>
              <a:effectLst>
                <a:reflection blurRad="12700" stA="50000" endPos="50000" dist="5000" dir="5400000" sy="-100000" rotWithShape="0"/>
              </a:effectLst>
            </a:endParaRPr>
          </a:p>
        </p:txBody>
      </p:sp>
    </p:spTree>
    <p:extLst>
      <p:ext uri="{BB962C8B-B14F-4D97-AF65-F5344CB8AC3E}">
        <p14:creationId xmlns:p14="http://schemas.microsoft.com/office/powerpoint/2010/main" val="18040801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chnic">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196</TotalTime>
  <Words>1342</Words>
  <Application>Microsoft Office PowerPoint</Application>
  <PresentationFormat>On-screen Show (4:3)</PresentationFormat>
  <Paragraphs>109</Paragraphs>
  <Slides>37</Slides>
  <Notes>0</Notes>
  <HiddenSlides>0</HiddenSlides>
  <MMClips>0</MMClips>
  <ScaleCrop>false</ScaleCrop>
  <HeadingPairs>
    <vt:vector size="4" baseType="variant">
      <vt:variant>
        <vt:lpstr>Theme</vt:lpstr>
      </vt:variant>
      <vt:variant>
        <vt:i4>2</vt:i4>
      </vt:variant>
      <vt:variant>
        <vt:lpstr>Slide Titles</vt:lpstr>
      </vt:variant>
      <vt:variant>
        <vt:i4>37</vt:i4>
      </vt:variant>
    </vt:vector>
  </HeadingPairs>
  <TitlesOfParts>
    <vt:vector size="39" baseType="lpstr">
      <vt:lpstr>Technic</vt:lpstr>
      <vt:lpstr>Flow</vt:lpstr>
      <vt:lpstr>به نام یکتای بی همتا</vt:lpstr>
      <vt:lpstr>بورس چیست؟</vt:lpstr>
      <vt:lpstr>آشنایی کامل با فرابورس ایران معرفی شرکت فرابورس ایران</vt:lpstr>
      <vt:lpstr>بازارهای فرابورس ایران</vt:lpstr>
      <vt:lpstr>بازار اول </vt:lpstr>
      <vt:lpstr>بازار دوم </vt:lpstr>
      <vt:lpstr>بازار سوم( بازار عرضه) </vt:lpstr>
      <vt:lpstr>بازار چهارم ( اوراق مشارکت) </vt:lpstr>
      <vt:lpstr>مزایای پذیرش شرکتها در فرابورس ایران </vt:lpstr>
      <vt:lpstr>PowerPoint Presentation</vt:lpstr>
      <vt:lpstr>    تفاوت هاي فرابورس با بورس </vt:lpstr>
      <vt:lpstr>PowerPoint Presentation</vt:lpstr>
      <vt:lpstr>PowerPoint Presentation</vt:lpstr>
      <vt:lpstr>    مزاياي پذيرش شركت ها در فرابورس </vt:lpstr>
      <vt:lpstr>PowerPoint Presentation</vt:lpstr>
      <vt:lpstr>• افزايش نقد شوندگي سهام</vt:lpstr>
      <vt:lpstr>    • بهره مندي از معافيت مالياتي شركت هاي پذيرفته شده در فرابورس </vt:lpstr>
      <vt:lpstr>    • نقل و انتقال سهام به صورت آسان- سريع و كم هزينه </vt:lpstr>
      <vt:lpstr>گذاران بالفعاطلاع رساني هماهنگ و عادلانه به سرمايه بلفعل و بالقوه </vt:lpstr>
      <vt:lpstr>معرفي شركت و محصولات به طيف وسيعي از اقشار جامعه و افزايش اعتبار شركت</vt:lpstr>
      <vt:lpstr>پيش بيني فرآيند ساده خروج از فرابورس</vt:lpstr>
      <vt:lpstr>فرآیند عرضه اوراق بهادار </vt:lpstr>
      <vt:lpstr>نحوه معاملات در فرابورس </vt:lpstr>
      <vt:lpstr>کد سهامداری (معاملاتی) </vt:lpstr>
      <vt:lpstr>دستور خرید یا فروش </vt:lpstr>
      <vt:lpstr>معاملات اینترنتی </vt:lpstr>
      <vt:lpstr>مراحل انجام معامله</vt:lpstr>
      <vt:lpstr>تسویه  و پایاپای معاملات</vt:lpstr>
      <vt:lpstr>برنامه انجام معاملات </vt:lpstr>
      <vt:lpstr>دامنه نوسان  </vt:lpstr>
      <vt:lpstr>کارمزد معاملات </vt:lpstr>
      <vt:lpstr>کارمزد کارگزاران</vt:lpstr>
      <vt:lpstr>کارمزد  فرابورس </vt:lpstr>
      <vt:lpstr>کارمزد سازمان بورس و اوراق بهادار </vt:lpstr>
      <vt:lpstr> کارمزد شرکت سپرده گذاری مرکزی( کارمزد تسویه)</vt:lpstr>
      <vt:lpstr>مالیات نقل وانتقال </vt:lpstr>
      <vt:lpstr>PowerPoint Presentation</vt:lpstr>
    </vt:vector>
  </TitlesOfParts>
  <Company>ZEROANDONE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ghodad</dc:creator>
  <cp:lastModifiedBy>Windows User</cp:lastModifiedBy>
  <cp:revision>30</cp:revision>
  <dcterms:created xsi:type="dcterms:W3CDTF">2015-04-28T10:40:07Z</dcterms:created>
  <dcterms:modified xsi:type="dcterms:W3CDTF">2020-05-21T01:43:46Z</dcterms:modified>
</cp:coreProperties>
</file>