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540" y="-6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1036345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4281648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3451471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75F5BAB-62E4-4610-AD61-5CDF06D90D67}"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3075873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75F5BAB-62E4-4610-AD61-5CDF06D90D67}" type="datetimeFigureOut">
              <a:rPr lang="en-US" smtClean="0"/>
              <a:t>6/7/2020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1357746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75F5BAB-62E4-4610-AD61-5CDF06D90D67}" type="datetimeFigureOut">
              <a:rPr lang="en-US" smtClean="0"/>
              <a:t>6/7/2020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25273412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5F5BAB-62E4-4610-AD61-5CDF06D90D67}" type="datetimeFigureOut">
              <a:rPr lang="en-US" smtClean="0"/>
              <a:t>6/7/2020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22016285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75F5BAB-62E4-4610-AD61-5CDF06D90D67}"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2422521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75F5BAB-62E4-4610-AD61-5CDF06D90D67}"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281382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75F5BAB-62E4-4610-AD61-5CDF06D90D67}"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2656715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3394969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2686266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41193098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29499288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33758455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33405818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5F5BAB-62E4-4610-AD61-5CDF06D90D67}"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6FEC9C-B1B1-4163-B63B-23B7BB8F655E}" type="slidenum">
              <a:rPr lang="en-US" smtClean="0"/>
              <a:t>‹#›</a:t>
            </a:fld>
            <a:endParaRPr lang="en-US"/>
          </a:p>
        </p:txBody>
      </p:sp>
    </p:spTree>
    <p:extLst>
      <p:ext uri="{BB962C8B-B14F-4D97-AF65-F5344CB8AC3E}">
        <p14:creationId xmlns:p14="http://schemas.microsoft.com/office/powerpoint/2010/main" val="3963329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75F5BAB-62E4-4610-AD61-5CDF06D90D67}" type="datetimeFigureOut">
              <a:rPr lang="en-US" smtClean="0"/>
              <a:t>6/7/2020</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36FEC9C-B1B1-4163-B63B-23B7BB8F655E}" type="slidenum">
              <a:rPr lang="en-US" smtClean="0"/>
              <a:t>‹#›</a:t>
            </a:fld>
            <a:endParaRPr lang="en-US"/>
          </a:p>
        </p:txBody>
      </p:sp>
    </p:spTree>
    <p:extLst>
      <p:ext uri="{BB962C8B-B14F-4D97-AF65-F5344CB8AC3E}">
        <p14:creationId xmlns:p14="http://schemas.microsoft.com/office/powerpoint/2010/main" val="18145682"/>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 id="2147483834" r:id="rId12"/>
    <p:sldLayoutId id="2147483835" r:id="rId13"/>
    <p:sldLayoutId id="2147483836" r:id="rId14"/>
    <p:sldLayoutId id="2147483837" r:id="rId15"/>
    <p:sldLayoutId id="2147483838" r:id="rId16"/>
    <p:sldLayoutId id="214748383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طرح بسم الله الرحمن الرحیم برای پایان نامه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9569" y="0"/>
            <a:ext cx="2342603" cy="206209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114208" y="2498019"/>
            <a:ext cx="3901441" cy="1477328"/>
          </a:xfrm>
          <a:prstGeom prst="rect">
            <a:avLst/>
          </a:prstGeom>
          <a:noFill/>
        </p:spPr>
        <p:txBody>
          <a:bodyPr wrap="square" lIns="91440" tIns="45720" rIns="91440" bIns="45720">
            <a:spAutoFit/>
          </a:bodyPr>
          <a:lstStyle/>
          <a:p>
            <a:pPr algn="ctr"/>
            <a:r>
              <a:rPr lang="fa-IR" sz="5400" b="0" cap="none" spc="0" dirty="0" smtClean="0">
                <a:ln w="0"/>
                <a:solidFill>
                  <a:schemeClr val="tx1"/>
                </a:solidFill>
                <a:effectLst>
                  <a:outerShdw blurRad="38100" dist="19050" dir="2700000" algn="tl" rotWithShape="0">
                    <a:schemeClr val="dk1">
                      <a:alpha val="40000"/>
                    </a:schemeClr>
                  </a:outerShdw>
                </a:effectLst>
              </a:rPr>
              <a:t>موضوع</a:t>
            </a:r>
          </a:p>
          <a:p>
            <a:pPr algn="ctr"/>
            <a:r>
              <a:rPr lang="fa-IR" sz="3600" dirty="0" smtClean="0">
                <a:ln w="0"/>
                <a:effectLst>
                  <a:outerShdw blurRad="38100" dist="19050" dir="2700000" algn="tl" rotWithShape="0">
                    <a:schemeClr val="dk1">
                      <a:alpha val="40000"/>
                    </a:schemeClr>
                  </a:outerShdw>
                </a:effectLst>
              </a:rPr>
              <a:t>بیش تمرینی</a:t>
            </a:r>
            <a:endParaRPr lang="en-US" sz="36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87754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419119" y="357288"/>
            <a:ext cx="3637534" cy="584775"/>
          </a:xfrm>
          <a:prstGeom prst="rect">
            <a:avLst/>
          </a:prstGeom>
        </p:spPr>
        <p:txBody>
          <a:bodyPr wrap="none">
            <a:spAutoFit/>
          </a:bodyPr>
          <a:lstStyle/>
          <a:p>
            <a:r>
              <a:rPr lang="ar-SA" sz="3200" dirty="0" smtClean="0">
                <a:solidFill>
                  <a:srgbClr val="000000"/>
                </a:solidFill>
                <a:ea typeface="Calibri" panose="020F0502020204030204" pitchFamily="34" charset="0"/>
                <a:cs typeface="Tahoma" panose="020B0604030504040204" pitchFamily="34" charset="0"/>
              </a:rPr>
              <a:t> </a:t>
            </a:r>
            <a:r>
              <a:rPr lang="ar-SA" sz="3200" dirty="0" smtClean="0">
                <a:solidFill>
                  <a:schemeClr val="accent1">
                    <a:lumMod val="50000"/>
                  </a:schemeClr>
                </a:solidFill>
                <a:effectLst>
                  <a:outerShdw blurRad="38100" dist="38100" dir="2700000" algn="tl">
                    <a:srgbClr val="000000">
                      <a:alpha val="43137"/>
                    </a:srgbClr>
                  </a:outerShdw>
                </a:effectLst>
                <a:ea typeface="Calibri" panose="020F0502020204030204" pitchFamily="34" charset="0"/>
                <a:cs typeface="Tahoma" panose="020B0604030504040204" pitchFamily="34" charset="0"/>
              </a:rPr>
              <a:t>تعاریف بیش تمرینی</a:t>
            </a:r>
            <a:endParaRPr lang="en-US" sz="3200" dirty="0">
              <a:solidFill>
                <a:schemeClr val="accent1">
                  <a:lumMod val="50000"/>
                </a:schemeClr>
              </a:solidFill>
              <a:effectLst>
                <a:outerShdw blurRad="38100" dist="38100" dir="2700000" algn="tl">
                  <a:srgbClr val="000000">
                    <a:alpha val="43137"/>
                  </a:srgbClr>
                </a:outerShdw>
              </a:effectLst>
            </a:endParaRPr>
          </a:p>
        </p:txBody>
      </p:sp>
      <p:sp>
        <p:nvSpPr>
          <p:cNvPr id="5" name="Rectangle 4"/>
          <p:cNvSpPr/>
          <p:nvPr/>
        </p:nvSpPr>
        <p:spPr>
          <a:xfrm>
            <a:off x="1720646" y="1082615"/>
            <a:ext cx="10336007" cy="5262979"/>
          </a:xfrm>
          <a:prstGeom prst="rect">
            <a:avLst/>
          </a:prstGeom>
          <a:noFill/>
        </p:spPr>
        <p:txBody>
          <a:bodyPr wrap="square" lIns="91440" tIns="45720" rIns="91440" bIns="45720">
            <a:spAutoFit/>
          </a:bodyPr>
          <a:lstStyle/>
          <a:p>
            <a:pPr algn="r" rtl="1"/>
            <a:r>
              <a:rPr lang="ar-SA" sz="2800" dirty="0"/>
              <a:t>بیش تمرینی یا تمرین زدگی در ورزشکاران به  مجموعه ای از نشانه های ناخوشایند به ویژه خستگی طولانی مدت ، اُفت عملکرد ورزشی یک ورزشـکار که غـالـبا" بـراثر افــراط در حجم و شدت تمرینات یا اجـرای برنامه های غلط تمرینی ایجادمی شـود،بیش تمرینی یا تمرین زدگی  گفته می شود.</a:t>
            </a:r>
            <a:endParaRPr lang="en-US" sz="2800" dirty="0"/>
          </a:p>
          <a:p>
            <a:pPr algn="r" rtl="1"/>
            <a:r>
              <a:rPr lang="ar-SA" sz="2800" dirty="0"/>
              <a:t>تعریفی دیگر اینکه مجموعه عوامل استرس زای تمرینی یا غیر تمرینی که در یک کوتاه مدت موجب کاهش ظرفیت عملکرد برای مدت چند هفته یا چند ماه می گردد . به عبارت دیگر یعنی از دست دادن هر آنچه که ورزشکار در اثر تمرین به سختی بدست آورده است . زمانی که هیپوتالاموس نتواند میزان فشار وارد بر بدن ورزشکار را کنترل کند در عملکرد سیستم عصبی – هورمونی اختلال ایجاد شده و سبب تغییر در رفتار می گردد.</a:t>
            </a:r>
            <a:endParaRPr lang="en-US" sz="28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8208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87440" y="594320"/>
            <a:ext cx="5496426" cy="461665"/>
          </a:xfrm>
          <a:prstGeom prst="rect">
            <a:avLst/>
          </a:prstGeom>
          <a:noFill/>
        </p:spPr>
        <p:txBody>
          <a:bodyPr wrap="square" lIns="91440" tIns="45720" rIns="91440" bIns="45720">
            <a:spAutoFit/>
          </a:bodyPr>
          <a:lstStyle/>
          <a:p>
            <a:pPr algn="ctr"/>
            <a:r>
              <a:rPr lang="ar-SA" sz="2400" b="1" dirty="0">
                <a:solidFill>
                  <a:schemeClr val="accent1">
                    <a:lumMod val="50000"/>
                  </a:schemeClr>
                </a:solidFill>
              </a:rPr>
              <a:t>تأثر بیش تمرینی بر میزان هورمون ها</a:t>
            </a:r>
            <a:endParaRPr lang="en-US" sz="6600" b="1" cap="none" spc="0" dirty="0">
              <a:ln w="0"/>
              <a:solidFill>
                <a:schemeClr val="accent1">
                  <a:lumMod val="50000"/>
                </a:schemeClr>
              </a:solidFill>
              <a:effectLst>
                <a:outerShdw blurRad="38100" dist="19050" dir="2700000" algn="tl" rotWithShape="0">
                  <a:schemeClr val="dk1">
                    <a:alpha val="40000"/>
                  </a:schemeClr>
                </a:outerShdw>
              </a:effectLst>
            </a:endParaRPr>
          </a:p>
        </p:txBody>
      </p:sp>
      <p:sp>
        <p:nvSpPr>
          <p:cNvPr id="5" name="Rectangle 4"/>
          <p:cNvSpPr/>
          <p:nvPr/>
        </p:nvSpPr>
        <p:spPr>
          <a:xfrm>
            <a:off x="1823585" y="1513672"/>
            <a:ext cx="9860281" cy="3970318"/>
          </a:xfrm>
          <a:prstGeom prst="rect">
            <a:avLst/>
          </a:prstGeom>
          <a:noFill/>
        </p:spPr>
        <p:txBody>
          <a:bodyPr wrap="square" lIns="91440" tIns="45720" rIns="91440" bIns="45720">
            <a:spAutoFit/>
          </a:bodyPr>
          <a:lstStyle/>
          <a:p>
            <a:pPr algn="r" rtl="1"/>
            <a:r>
              <a:rPr lang="ar-SA" sz="2800" dirty="0"/>
              <a:t>مطالعات بسیاری نشان داده اند که بیش تمرینی بر سطح هورمون ها و همچنین عملکر آن ها در بدن تأثیر منفی می گذارد.از آنجا که هورمون ها نقش مهمی در فرایند عضله سازی دارند، اختلال در عملکرد هورمون ها می تواند آثار منفی بر روی پیشرفت و تقویت عضلات بدن و حتی روند رشد ورزشکار  </a:t>
            </a:r>
            <a:r>
              <a:rPr lang="ar-SA" sz="2800" dirty="0" smtClean="0"/>
              <a:t>داشته</a:t>
            </a:r>
            <a:r>
              <a:rPr lang="fa-IR" sz="2800" dirty="0" smtClean="0"/>
              <a:t> </a:t>
            </a:r>
            <a:r>
              <a:rPr lang="ar-SA" sz="2800" dirty="0" smtClean="0"/>
              <a:t>باشند.خصوصا</a:t>
            </a:r>
            <a:r>
              <a:rPr lang="ar-SA" sz="2800" dirty="0"/>
              <a:t> ورزشکارانی که در رشته های پاورلیفتیگ و پرورش اندام فعالیت دارند .در خصوص اختلال و سطح عملکرد هورمون ها در بدن می توان به مواردی همچون ، کاهش سطح تستوسترون، کاهش سطح تیروکسین ، افزایش سطوح کورتیزول اشاره کرد.</a:t>
            </a:r>
            <a:endParaRPr lang="en-US" sz="72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142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87537" y="762497"/>
            <a:ext cx="5343129" cy="461665"/>
          </a:xfrm>
          <a:prstGeom prst="rect">
            <a:avLst/>
          </a:prstGeom>
          <a:noFill/>
        </p:spPr>
        <p:txBody>
          <a:bodyPr wrap="none" lIns="91440" tIns="45720" rIns="91440" bIns="45720">
            <a:spAutoFit/>
          </a:bodyPr>
          <a:lstStyle/>
          <a:p>
            <a:r>
              <a:rPr lang="ar-SA" sz="2400" b="1" dirty="0">
                <a:solidFill>
                  <a:schemeClr val="accent1">
                    <a:lumMod val="50000"/>
                  </a:schemeClr>
                </a:solidFill>
              </a:rPr>
              <a:t>علل بروز بیش تمرینی در ورزشکاران</a:t>
            </a:r>
            <a:endParaRPr lang="en-US" sz="2400" dirty="0">
              <a:solidFill>
                <a:schemeClr val="accent1">
                  <a:lumMod val="50000"/>
                </a:schemeClr>
              </a:solidFill>
            </a:endParaRPr>
          </a:p>
        </p:txBody>
      </p:sp>
      <p:sp>
        <p:nvSpPr>
          <p:cNvPr id="5" name="Rectangle 4"/>
          <p:cNvSpPr/>
          <p:nvPr/>
        </p:nvSpPr>
        <p:spPr>
          <a:xfrm>
            <a:off x="1172307" y="2319645"/>
            <a:ext cx="10458359" cy="3046988"/>
          </a:xfrm>
          <a:prstGeom prst="rect">
            <a:avLst/>
          </a:prstGeom>
          <a:noFill/>
        </p:spPr>
        <p:txBody>
          <a:bodyPr wrap="square" lIns="91440" tIns="45720" rIns="91440" bIns="45720">
            <a:spAutoFit/>
          </a:bodyPr>
          <a:lstStyle/>
          <a:p>
            <a:pPr algn="r" rtl="1"/>
            <a:r>
              <a:rPr lang="ar-SA" sz="3200" dirty="0"/>
              <a:t>ازمیان علل مختلفی که تاکنون در مورد تمرین زدگی گزارش شده است می توان سه علت اصلی را برشمرد</a:t>
            </a:r>
            <a:r>
              <a:rPr lang="en-US" sz="3200" dirty="0"/>
              <a:t>:</a:t>
            </a:r>
            <a:r>
              <a:rPr lang="ar-SA" sz="3200" dirty="0"/>
              <a:t/>
            </a:r>
            <a:br>
              <a:rPr lang="ar-SA" sz="3200" dirty="0"/>
            </a:br>
            <a:r>
              <a:rPr lang="fa-IR" sz="3200" dirty="0"/>
              <a:t>۱-</a:t>
            </a:r>
            <a:r>
              <a:rPr lang="ar-SA" sz="3200" dirty="0"/>
              <a:t>استراحت ناکافی بین جلسات </a:t>
            </a:r>
            <a:r>
              <a:rPr lang="fa-IR" sz="3200" dirty="0"/>
              <a:t>۲- </a:t>
            </a:r>
            <a:r>
              <a:rPr lang="ar-SA" sz="3200" dirty="0"/>
              <a:t>نامناسب بودن حجم وشدت تمرینات</a:t>
            </a:r>
            <a:r>
              <a:rPr lang="fa-IR" sz="3200" dirty="0"/>
              <a:t>۳- </a:t>
            </a:r>
            <a:r>
              <a:rPr lang="ar-SA" sz="3200" dirty="0"/>
              <a:t>افزایش ناگهانی فشار تمرین.در کنار این موارد، علل ایجاد بیش تمرینی به دو بخش مربوط به تمرین و غیر مرتبط به تمرین، تقسیم می شود.</a:t>
            </a:r>
            <a:endParaRPr lang="en-US" sz="80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9932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148320" y="562094"/>
            <a:ext cx="3135514" cy="461665"/>
          </a:xfrm>
          <a:prstGeom prst="rect">
            <a:avLst/>
          </a:prstGeom>
        </p:spPr>
        <p:txBody>
          <a:bodyPr wrap="square">
            <a:spAutoFit/>
          </a:bodyPr>
          <a:lstStyle/>
          <a:p>
            <a:r>
              <a:rPr lang="ar-SA" sz="2400" b="1" dirty="0">
                <a:solidFill>
                  <a:schemeClr val="accent1">
                    <a:lumMod val="50000"/>
                  </a:schemeClr>
                </a:solidFill>
                <a:ea typeface="Times New Roman" panose="02020603050405020304" pitchFamily="18" charset="0"/>
              </a:rPr>
              <a:t>علل مربوط به تمرین</a:t>
            </a:r>
            <a:endParaRPr lang="en-US" sz="2400" dirty="0">
              <a:solidFill>
                <a:schemeClr val="accent1">
                  <a:lumMod val="50000"/>
                </a:schemeClr>
              </a:solidFill>
            </a:endParaRPr>
          </a:p>
        </p:txBody>
      </p:sp>
      <p:sp>
        <p:nvSpPr>
          <p:cNvPr id="5" name="Rectangle 4"/>
          <p:cNvSpPr/>
          <p:nvPr/>
        </p:nvSpPr>
        <p:spPr>
          <a:xfrm>
            <a:off x="1676400" y="1308238"/>
            <a:ext cx="9607434" cy="4917757"/>
          </a:xfrm>
          <a:prstGeom prst="rect">
            <a:avLst/>
          </a:prstGeom>
        </p:spPr>
        <p:txBody>
          <a:bodyPr wrap="square">
            <a:spAutoFit/>
          </a:bodyPr>
          <a:lstStyle/>
          <a:p>
            <a:pPr algn="r" rtl="1">
              <a:lnSpc>
                <a:spcPct val="200000"/>
              </a:lnSpc>
              <a:spcAft>
                <a:spcPts val="1500"/>
              </a:spcAft>
            </a:pPr>
            <a:r>
              <a:rPr lang="ar-SA" sz="1700" dirty="0">
                <a:solidFill>
                  <a:srgbClr val="000000"/>
                </a:solidFill>
                <a:latin typeface="Calibri" panose="020F0502020204030204" pitchFamily="34" charset="0"/>
                <a:ea typeface="Times New Roman" panose="02020603050405020304" pitchFamily="18" charset="0"/>
              </a:rPr>
              <a:t>واقعیت این است که اگر مربیان ورزشی به هر دلیلی اصول مختلف تمرینات ورزشی را رعایت نکنند احتمال بروز تمرین زدگی در ورزشکاران افزایش می یابد.اصول مهمی همچون اصل اضافه بار تدریجی،اصل استراحت و بازگشت به حالت اولیه،تعدیل تمرینات بیش از شروع مسابقه ( تمرین کاهی ) و اصل مهم کند شدن سرعت پیشرفت ورزشی از مهمترین اصول اند که مربی با درک درست و اجرای آن ها می تواند موفقیت و سلامت ورزشکار را تضمین نماید</a:t>
            </a:r>
            <a:r>
              <a:rPr lang="en-US" sz="1700" dirty="0">
                <a:solidFill>
                  <a:srgbClr val="000000"/>
                </a:solidFill>
                <a:latin typeface="Tahoma" panose="020B0604030504040204" pitchFamily="34" charset="0"/>
                <a:ea typeface="Times New Roman" panose="02020603050405020304" pitchFamily="18" charset="0"/>
                <a:cs typeface="Arial" panose="020B0604020202020204" pitchFamily="34" charset="0"/>
              </a:rPr>
              <a:t>.</a:t>
            </a:r>
            <a:endParaRPr lang="en-US" sz="1700" dirty="0">
              <a:latin typeface="Calibri" panose="020F0502020204030204" pitchFamily="34" charset="0"/>
              <a:ea typeface="Calibri" panose="020F0502020204030204" pitchFamily="34" charset="0"/>
              <a:cs typeface="Arial" panose="020B0604020202020204" pitchFamily="34" charset="0"/>
            </a:endParaRPr>
          </a:p>
          <a:p>
            <a:pPr algn="r" rtl="1">
              <a:lnSpc>
                <a:spcPct val="200000"/>
              </a:lnSpc>
            </a:pPr>
            <a:r>
              <a:rPr lang="ar-SA" sz="1700" dirty="0">
                <a:solidFill>
                  <a:srgbClr val="000000"/>
                </a:solidFill>
                <a:ea typeface="Times New Roman" panose="02020603050405020304" pitchFamily="18" charset="0"/>
              </a:rPr>
              <a:t>اشاره ای به مواردی که توسط برخی  مربیان در تمرینات به آن توجه نمی شود وعامل ایجاد بیش تمرینی در ورزشکاران است</a:t>
            </a:r>
            <a:r>
              <a:rPr lang="en-US" sz="1700" dirty="0">
                <a:solidFill>
                  <a:srgbClr val="000000"/>
                </a:solidFill>
                <a:latin typeface="Tahoma" panose="020B0604030504040204" pitchFamily="34" charset="0"/>
                <a:ea typeface="Times New Roman" panose="02020603050405020304" pitchFamily="18" charset="0"/>
              </a:rPr>
              <a:t>:  </a:t>
            </a:r>
            <a:r>
              <a:rPr lang="ar-SA" sz="1700" dirty="0">
                <a:solidFill>
                  <a:srgbClr val="000000"/>
                </a:solidFill>
                <a:latin typeface="Tahoma" panose="020B0604030504040204" pitchFamily="34" charset="0"/>
                <a:ea typeface="Times New Roman" panose="02020603050405020304" pitchFamily="18" charset="0"/>
              </a:rPr>
              <a:t>دوره ریکاوری ناکافی در بین جلسات تمرین، درنتیجه ورزشکار خستگی  جلسه قبل را با خود به جلسه بعد منتقل می کند. تمرین دراز مدت با شدت زیاد. افزایش ناگهانی در حجم یا شدت تمرین و یا هر دو. نداشتن دوره کاهش بار تمرین در قبل از مسابقه. نداشتن دوره بازسازی مناسب بعد از مسابقه</a:t>
            </a:r>
            <a:r>
              <a:rPr lang="en-US" sz="1700" dirty="0">
                <a:solidFill>
                  <a:srgbClr val="000000"/>
                </a:solidFill>
                <a:latin typeface="Tahoma" panose="020B0604030504040204" pitchFamily="34" charset="0"/>
                <a:ea typeface="Times New Roman" panose="02020603050405020304" pitchFamily="18" charset="0"/>
              </a:rPr>
              <a:t>.</a:t>
            </a:r>
            <a:endParaRPr lang="en-US" sz="1700" dirty="0"/>
          </a:p>
        </p:txBody>
      </p:sp>
    </p:spTree>
    <p:extLst>
      <p:ext uri="{BB962C8B-B14F-4D97-AF65-F5344CB8AC3E}">
        <p14:creationId xmlns:p14="http://schemas.microsoft.com/office/powerpoint/2010/main" val="300559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116622" y="673854"/>
            <a:ext cx="3472425" cy="461665"/>
          </a:xfrm>
          <a:prstGeom prst="rect">
            <a:avLst/>
          </a:prstGeom>
        </p:spPr>
        <p:txBody>
          <a:bodyPr wrap="none">
            <a:spAutoFit/>
          </a:bodyPr>
          <a:lstStyle/>
          <a:p>
            <a:r>
              <a:rPr lang="ar-SA" sz="2400" b="1" dirty="0">
                <a:solidFill>
                  <a:schemeClr val="accent1">
                    <a:lumMod val="50000"/>
                  </a:schemeClr>
                </a:solidFill>
                <a:ea typeface="Times New Roman" panose="02020603050405020304" pitchFamily="18" charset="0"/>
              </a:rPr>
              <a:t>علل غیر مرتبط با تمرین</a:t>
            </a:r>
            <a:endParaRPr lang="en-US" sz="2400" dirty="0">
              <a:solidFill>
                <a:schemeClr val="accent1">
                  <a:lumMod val="50000"/>
                </a:schemeClr>
              </a:solidFill>
            </a:endParaRPr>
          </a:p>
        </p:txBody>
      </p:sp>
      <p:sp>
        <p:nvSpPr>
          <p:cNvPr id="5" name="Rectangle 4"/>
          <p:cNvSpPr/>
          <p:nvPr/>
        </p:nvSpPr>
        <p:spPr>
          <a:xfrm>
            <a:off x="1510327" y="1591826"/>
            <a:ext cx="10078720" cy="4154984"/>
          </a:xfrm>
          <a:prstGeom prst="rect">
            <a:avLst/>
          </a:prstGeom>
        </p:spPr>
        <p:txBody>
          <a:bodyPr wrap="square">
            <a:spAutoFit/>
          </a:bodyPr>
          <a:lstStyle/>
          <a:p>
            <a:pPr algn="r" rtl="1"/>
            <a:r>
              <a:rPr lang="ar-SA" sz="2400" dirty="0">
                <a:solidFill>
                  <a:srgbClr val="000000"/>
                </a:solidFill>
                <a:ea typeface="Times New Roman" panose="02020603050405020304" pitchFamily="18" charset="0"/>
              </a:rPr>
              <a:t>هدف هر مربی و ورزشکار از اجرای تمرینات در واقع ایجاد سازگاری با فعالیت بیشتر ( حجم یا شدت تمرینات ) و افزایش تحمل دستگاه های ویژه بدن مانند</a:t>
            </a:r>
            <a:r>
              <a:rPr lang="en-US" sz="2400" dirty="0">
                <a:solidFill>
                  <a:srgbClr val="000000"/>
                </a:solidFill>
                <a:latin typeface="Tahoma" panose="020B0604030504040204" pitchFamily="34" charset="0"/>
                <a:ea typeface="Times New Roman" panose="02020603050405020304" pitchFamily="18" charset="0"/>
              </a:rPr>
              <a:t>( </a:t>
            </a:r>
            <a:r>
              <a:rPr lang="ar-SA" sz="2400" dirty="0">
                <a:solidFill>
                  <a:srgbClr val="000000"/>
                </a:solidFill>
                <a:latin typeface="Tahoma" panose="020B0604030504040204" pitchFamily="34" charset="0"/>
                <a:ea typeface="Times New Roman" panose="02020603050405020304" pitchFamily="18" charset="0"/>
              </a:rPr>
              <a:t>قلب،ریه ها،عضلات و استخوان ها ) با آن است.اما برای رسیدن به این هدف باید پس از هر نوبت تمرین فرصت و استراحت کافی به دستگاه های تحت فشار بدن داد تا بتوانند خود را با این فشارها مطابقت دهند و سازگاری یابند.به این دوره استراحت و سازگاری دوره بازگشت به حالت اولیه می گویند.اما تنظیم و تشخیص مناسب زمان استراحت بستگی به عوامل مختلفی دارد از جمله این موارد می شود به نکات زیر اشاره کرد:تغذیه بد و ناکافی ، خواب و استراحت ناکافی. اضطراب در رابطه با وقایع روزمره زندگی مانند امتحانات ، کار. فشارهای شغلی و مشکلات روحی ، تغییرات و بی نظمی های زندگی روزمره. شکست های مکرر در رسیدن به اهداف</a:t>
            </a:r>
            <a:r>
              <a:rPr lang="en-US" sz="2400" dirty="0">
                <a:solidFill>
                  <a:srgbClr val="000000"/>
                </a:solidFill>
                <a:latin typeface="Tahoma" panose="020B0604030504040204" pitchFamily="34" charset="0"/>
                <a:ea typeface="Times New Roman" panose="02020603050405020304" pitchFamily="18" charset="0"/>
              </a:rPr>
              <a:t>.</a:t>
            </a:r>
            <a:endParaRPr lang="en-US" sz="2400" dirty="0"/>
          </a:p>
        </p:txBody>
      </p:sp>
    </p:spTree>
    <p:extLst>
      <p:ext uri="{BB962C8B-B14F-4D97-AF65-F5344CB8AC3E}">
        <p14:creationId xmlns:p14="http://schemas.microsoft.com/office/powerpoint/2010/main" val="46878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191662" y="664207"/>
            <a:ext cx="3655680" cy="369332"/>
          </a:xfrm>
          <a:prstGeom prst="rect">
            <a:avLst/>
          </a:prstGeom>
        </p:spPr>
        <p:txBody>
          <a:bodyPr wrap="square">
            <a:spAutoFit/>
          </a:bodyPr>
          <a:lstStyle/>
          <a:p>
            <a:pPr rtl="1"/>
            <a:r>
              <a:rPr lang="ar-SA" b="1" dirty="0">
                <a:solidFill>
                  <a:schemeClr val="accent1">
                    <a:lumMod val="50000"/>
                  </a:schemeClr>
                </a:solidFill>
              </a:rPr>
              <a:t>انواع بیش تمرینی در ورزش ها</a:t>
            </a:r>
            <a:endParaRPr lang="en-US" dirty="0">
              <a:solidFill>
                <a:schemeClr val="accent1">
                  <a:lumMod val="50000"/>
                </a:schemeClr>
              </a:solidFill>
            </a:endParaRPr>
          </a:p>
        </p:txBody>
      </p:sp>
      <p:sp>
        <p:nvSpPr>
          <p:cNvPr id="5" name="Rectangle 4"/>
          <p:cNvSpPr/>
          <p:nvPr/>
        </p:nvSpPr>
        <p:spPr>
          <a:xfrm>
            <a:off x="1341902" y="1828860"/>
            <a:ext cx="10220960" cy="3416320"/>
          </a:xfrm>
          <a:prstGeom prst="rect">
            <a:avLst/>
          </a:prstGeom>
        </p:spPr>
        <p:txBody>
          <a:bodyPr wrap="square">
            <a:spAutoFit/>
          </a:bodyPr>
          <a:lstStyle/>
          <a:p>
            <a:pPr algn="r" rtl="1"/>
            <a:r>
              <a:rPr lang="ar-SA" sz="2400" dirty="0">
                <a:solidFill>
                  <a:srgbClr val="000000"/>
                </a:solidFill>
                <a:ea typeface="Times New Roman" panose="02020603050405020304" pitchFamily="18" charset="0"/>
              </a:rPr>
              <a:t>پاسخ های فیزیولوژیک که همراه با ضعیف شدن اجرای فعالیت های ورزشی است اغلب ناشی از تغییراتی در سیستم عصبی یا هورمونی است که هر دو به وسیله سیستم های عصبی سمپاتیک و پاراسمپاتیک کنترل می شوند. بیش تمرینی به </a:t>
            </a:r>
            <a:r>
              <a:rPr lang="fa-IR" sz="2400" dirty="0">
                <a:solidFill>
                  <a:srgbClr val="000000"/>
                </a:solidFill>
                <a:ea typeface="Times New Roman" panose="02020603050405020304" pitchFamily="18" charset="0"/>
              </a:rPr>
              <a:t>۲</a:t>
            </a:r>
            <a:r>
              <a:rPr lang="ar-SA" sz="2400" dirty="0">
                <a:solidFill>
                  <a:srgbClr val="000000"/>
                </a:solidFill>
                <a:ea typeface="Times New Roman" panose="02020603050405020304" pitchFamily="18" charset="0"/>
              </a:rPr>
              <a:t> دسته سمپاتیکی  ( تحریکی ) و پاراسمپاتیکی ( مهاری ) تقسیم می شود که هر دسته علائم اختصاصی مربوط به خود را دارا می باشند</a:t>
            </a:r>
            <a:r>
              <a:rPr lang="en-US" sz="2400" dirty="0">
                <a:solidFill>
                  <a:srgbClr val="000000"/>
                </a:solidFill>
                <a:latin typeface="Tahoma" panose="020B0604030504040204" pitchFamily="34" charset="0"/>
                <a:ea typeface="Times New Roman" panose="02020603050405020304" pitchFamily="18" charset="0"/>
              </a:rPr>
              <a:t>.</a:t>
            </a:r>
            <a:r>
              <a:rPr lang="ar-SA" sz="2400" dirty="0">
                <a:solidFill>
                  <a:srgbClr val="000000"/>
                </a:solidFill>
                <a:latin typeface="Tahoma" panose="020B0604030504040204" pitchFamily="34" charset="0"/>
                <a:ea typeface="Times New Roman" panose="02020603050405020304" pitchFamily="18" charset="0"/>
              </a:rPr>
              <a:t>بیش تمرینی پاراسمپاتیکی ( مهاری ) بیشتر در رشته های استقامتی به ویژه در دوندگان استقامتی و ماراتون و سایر رشته های مشابه که مدت زمان تمرین در آنها خیلی بالاست دیده می شود.به نوع مهاری،تمرین زدگی پیشرفته یا خستگی مفرط هم گفته می </a:t>
            </a:r>
            <a:r>
              <a:rPr lang="ar-SA" sz="2400" dirty="0" smtClean="0">
                <a:solidFill>
                  <a:srgbClr val="000000"/>
                </a:solidFill>
                <a:latin typeface="Tahoma" panose="020B0604030504040204" pitchFamily="34" charset="0"/>
                <a:ea typeface="Times New Roman" panose="02020603050405020304" pitchFamily="18" charset="0"/>
              </a:rPr>
              <a:t>شو</a:t>
            </a:r>
            <a:r>
              <a:rPr lang="fa-IR" sz="2400" dirty="0" smtClean="0">
                <a:solidFill>
                  <a:srgbClr val="000000"/>
                </a:solidFill>
                <a:latin typeface="Tahoma" panose="020B0604030504040204" pitchFamily="34" charset="0"/>
                <a:ea typeface="Times New Roman" panose="02020603050405020304" pitchFamily="18" charset="0"/>
              </a:rPr>
              <a:t>د</a:t>
            </a:r>
            <a:endParaRPr lang="en-US" sz="2400" dirty="0"/>
          </a:p>
        </p:txBody>
      </p:sp>
    </p:spTree>
    <p:extLst>
      <p:ext uri="{BB962C8B-B14F-4D97-AF65-F5344CB8AC3E}">
        <p14:creationId xmlns:p14="http://schemas.microsoft.com/office/powerpoint/2010/main" val="4189379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472693" y="836414"/>
            <a:ext cx="2996333" cy="523220"/>
          </a:xfrm>
          <a:prstGeom prst="rect">
            <a:avLst/>
          </a:prstGeom>
        </p:spPr>
        <p:txBody>
          <a:bodyPr wrap="none">
            <a:spAutoFit/>
          </a:bodyPr>
          <a:lstStyle/>
          <a:p>
            <a:r>
              <a:rPr lang="ar-SA" sz="2800" b="1" dirty="0">
                <a:solidFill>
                  <a:schemeClr val="accent1">
                    <a:lumMod val="50000"/>
                  </a:schemeClr>
                </a:solidFill>
                <a:ea typeface="Times New Roman" panose="02020603050405020304" pitchFamily="18" charset="0"/>
              </a:rPr>
              <a:t>علائم </a:t>
            </a:r>
            <a:r>
              <a:rPr lang="ar-SA" sz="2800" b="1" dirty="0" smtClean="0">
                <a:solidFill>
                  <a:schemeClr val="accent1">
                    <a:lumMod val="50000"/>
                  </a:schemeClr>
                </a:solidFill>
                <a:ea typeface="Times New Roman" panose="02020603050405020304" pitchFamily="18" charset="0"/>
              </a:rPr>
              <a:t>و </a:t>
            </a:r>
            <a:r>
              <a:rPr lang="ar-SA" sz="2800" b="1" dirty="0">
                <a:solidFill>
                  <a:schemeClr val="accent1">
                    <a:lumMod val="50000"/>
                  </a:schemeClr>
                </a:solidFill>
                <a:ea typeface="Times New Roman" panose="02020603050405020304" pitchFamily="18" charset="0"/>
              </a:rPr>
              <a:t>نشانه ها</a:t>
            </a:r>
            <a:endParaRPr lang="en-US" sz="2800" dirty="0">
              <a:solidFill>
                <a:schemeClr val="accent1">
                  <a:lumMod val="50000"/>
                </a:schemeClr>
              </a:solidFill>
            </a:endParaRPr>
          </a:p>
        </p:txBody>
      </p:sp>
      <p:sp>
        <p:nvSpPr>
          <p:cNvPr id="5" name="Rectangle 4"/>
          <p:cNvSpPr/>
          <p:nvPr/>
        </p:nvSpPr>
        <p:spPr>
          <a:xfrm>
            <a:off x="2103120" y="2703175"/>
            <a:ext cx="8564880" cy="2062103"/>
          </a:xfrm>
          <a:prstGeom prst="rect">
            <a:avLst/>
          </a:prstGeom>
        </p:spPr>
        <p:txBody>
          <a:bodyPr wrap="square">
            <a:spAutoFit/>
          </a:bodyPr>
          <a:lstStyle/>
          <a:p>
            <a:pPr algn="r"/>
            <a:r>
              <a:rPr lang="ar-SA" sz="3200" dirty="0">
                <a:solidFill>
                  <a:srgbClr val="000000"/>
                </a:solidFill>
                <a:ea typeface="Times New Roman" panose="02020603050405020304" pitchFamily="18" charset="0"/>
              </a:rPr>
              <a:t>اگر چه تعداد علائم ونشانه های گزارش شده تمرین زدگی شامل موارد  زیادی است با این حال می توان علائم زیر را به عنوان مهمترین موارد آن در نظر </a:t>
            </a:r>
            <a:r>
              <a:rPr lang="ar-SA" sz="3200" dirty="0" smtClean="0">
                <a:solidFill>
                  <a:srgbClr val="000000"/>
                </a:solidFill>
                <a:ea typeface="Times New Roman" panose="02020603050405020304" pitchFamily="18" charset="0"/>
              </a:rPr>
              <a:t>گرفت</a:t>
            </a:r>
            <a:r>
              <a:rPr lang="fa-IR" sz="3200" dirty="0" smtClean="0">
                <a:solidFill>
                  <a:srgbClr val="000000"/>
                </a:solidFill>
                <a:latin typeface="Tahoma" panose="020B0604030504040204" pitchFamily="34" charset="0"/>
                <a:ea typeface="Times New Roman" panose="02020603050405020304" pitchFamily="18" charset="0"/>
              </a:rPr>
              <a:t>.</a:t>
            </a:r>
            <a:endParaRPr lang="en-US" sz="3200" dirty="0"/>
          </a:p>
        </p:txBody>
      </p:sp>
    </p:spTree>
    <p:extLst>
      <p:ext uri="{BB962C8B-B14F-4D97-AF65-F5344CB8AC3E}">
        <p14:creationId xmlns:p14="http://schemas.microsoft.com/office/powerpoint/2010/main" val="1485520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36002" y="988814"/>
            <a:ext cx="2753359" cy="461665"/>
          </a:xfrm>
          <a:prstGeom prst="rect">
            <a:avLst/>
          </a:prstGeom>
        </p:spPr>
        <p:txBody>
          <a:bodyPr wrap="square">
            <a:spAutoFit/>
          </a:bodyPr>
          <a:lstStyle/>
          <a:p>
            <a:r>
              <a:rPr lang="ar-SA" sz="2400" b="1" dirty="0">
                <a:solidFill>
                  <a:schemeClr val="accent1">
                    <a:lumMod val="50000"/>
                  </a:schemeClr>
                </a:solidFill>
                <a:ea typeface="Times New Roman" panose="02020603050405020304" pitchFamily="18" charset="0"/>
              </a:rPr>
              <a:t>علائم جسمانی</a:t>
            </a:r>
            <a:endParaRPr lang="en-US" sz="2400" dirty="0">
              <a:solidFill>
                <a:schemeClr val="accent1">
                  <a:lumMod val="50000"/>
                </a:schemeClr>
              </a:solidFill>
            </a:endParaRPr>
          </a:p>
        </p:txBody>
      </p:sp>
      <p:sp>
        <p:nvSpPr>
          <p:cNvPr id="5" name="Rectangle 4"/>
          <p:cNvSpPr/>
          <p:nvPr/>
        </p:nvSpPr>
        <p:spPr>
          <a:xfrm>
            <a:off x="1513841" y="2166819"/>
            <a:ext cx="9875520" cy="3046988"/>
          </a:xfrm>
          <a:prstGeom prst="rect">
            <a:avLst/>
          </a:prstGeom>
        </p:spPr>
        <p:txBody>
          <a:bodyPr wrap="square">
            <a:spAutoFit/>
          </a:bodyPr>
          <a:lstStyle/>
          <a:p>
            <a:pPr algn="r" rtl="1"/>
            <a:r>
              <a:rPr lang="ar-SA" sz="2400" dirty="0">
                <a:solidFill>
                  <a:srgbClr val="000000"/>
                </a:solidFill>
                <a:ea typeface="Times New Roman" panose="02020603050405020304" pitchFamily="18" charset="0"/>
              </a:rPr>
              <a:t>افزایش دردهای عضلانی ، افزایش ضربان قلب و فشارخون در حال استراحت، بازگشت دیرتر ضربان قلب به حالت اولیه بعد از ایستادن، کاهش توان هوازی ، بی حوصلگی حتی نسبت به تمرین، تولید مقادیر زیادتر لاکتیک درعضلات در حین اجرای فعالیت، افزایش استعداد ابتلا به بیماری های عفونی، دردهای مفاصل و عضلات که بین دو جلسه تمرین از بین نرود، تورم غدد لنفاوی، اختلالات گوارشی به ویژه اسهال، طولانی شدن زمان التیام زخم ها، حالت تهوع، دردهای گوارشی، کاهش اشتها، تعرق زیاد، قطع دوران قاعدگی در زنان</a:t>
            </a:r>
            <a:r>
              <a:rPr lang="en-US" sz="2400" dirty="0">
                <a:solidFill>
                  <a:srgbClr val="000000"/>
                </a:solidFill>
                <a:latin typeface="Tahoma" panose="020B0604030504040204" pitchFamily="34" charset="0"/>
                <a:ea typeface="Times New Roman" panose="02020603050405020304" pitchFamily="18" charset="0"/>
              </a:rPr>
              <a:t>.</a:t>
            </a:r>
            <a:endParaRPr lang="en-US" sz="2400" dirty="0"/>
          </a:p>
        </p:txBody>
      </p:sp>
    </p:spTree>
    <p:extLst>
      <p:ext uri="{BB962C8B-B14F-4D97-AF65-F5344CB8AC3E}">
        <p14:creationId xmlns:p14="http://schemas.microsoft.com/office/powerpoint/2010/main" val="2762488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0" y="795774"/>
            <a:ext cx="2162772" cy="523220"/>
          </a:xfrm>
          <a:prstGeom prst="rect">
            <a:avLst/>
          </a:prstGeom>
        </p:spPr>
        <p:txBody>
          <a:bodyPr wrap="none">
            <a:spAutoFit/>
          </a:bodyPr>
          <a:lstStyle/>
          <a:p>
            <a:r>
              <a:rPr lang="ar-SA" sz="2800" b="1" dirty="0">
                <a:solidFill>
                  <a:schemeClr val="accent1">
                    <a:lumMod val="50000"/>
                  </a:schemeClr>
                </a:solidFill>
                <a:ea typeface="Times New Roman" panose="02020603050405020304" pitchFamily="18" charset="0"/>
              </a:rPr>
              <a:t>علائم روانی</a:t>
            </a:r>
            <a:endParaRPr lang="en-US" sz="2800" dirty="0">
              <a:solidFill>
                <a:schemeClr val="accent1">
                  <a:lumMod val="50000"/>
                </a:schemeClr>
              </a:solidFill>
            </a:endParaRPr>
          </a:p>
        </p:txBody>
      </p:sp>
      <p:sp>
        <p:nvSpPr>
          <p:cNvPr id="5" name="Rectangle 4"/>
          <p:cNvSpPr/>
          <p:nvPr/>
        </p:nvSpPr>
        <p:spPr>
          <a:xfrm>
            <a:off x="1959572" y="2892475"/>
            <a:ext cx="9347200" cy="1569660"/>
          </a:xfrm>
          <a:prstGeom prst="rect">
            <a:avLst/>
          </a:prstGeom>
        </p:spPr>
        <p:txBody>
          <a:bodyPr wrap="square">
            <a:spAutoFit/>
          </a:bodyPr>
          <a:lstStyle/>
          <a:p>
            <a:pPr algn="r" rtl="1"/>
            <a:r>
              <a:rPr lang="ar-SA" sz="3200" dirty="0">
                <a:solidFill>
                  <a:srgbClr val="000000"/>
                </a:solidFill>
                <a:ea typeface="Times New Roman" panose="02020603050405020304" pitchFamily="18" charset="0"/>
              </a:rPr>
              <a:t>افسردگی ، اختلال در خواب، اختلالات خلقی، عصبانیت ،تحریک پذیری عصبی، کاهش اعتماد به نفس، احساس عدم امنیت</a:t>
            </a:r>
            <a:r>
              <a:rPr lang="en-US" sz="3200" dirty="0">
                <a:solidFill>
                  <a:srgbClr val="000000"/>
                </a:solidFill>
                <a:latin typeface="Tahoma" panose="020B0604030504040204" pitchFamily="34" charset="0"/>
                <a:ea typeface="Times New Roman" panose="02020603050405020304" pitchFamily="18" charset="0"/>
              </a:rPr>
              <a:t> </a:t>
            </a:r>
            <a:endParaRPr lang="en-US" sz="3200" dirty="0"/>
          </a:p>
        </p:txBody>
      </p:sp>
    </p:spTree>
    <p:extLst>
      <p:ext uri="{BB962C8B-B14F-4D97-AF65-F5344CB8AC3E}">
        <p14:creationId xmlns:p14="http://schemas.microsoft.com/office/powerpoint/2010/main" val="2270431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p:cTn id="25"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43357" y="998974"/>
            <a:ext cx="2379177" cy="523220"/>
          </a:xfrm>
          <a:prstGeom prst="rect">
            <a:avLst/>
          </a:prstGeom>
        </p:spPr>
        <p:txBody>
          <a:bodyPr wrap="none">
            <a:spAutoFit/>
          </a:bodyPr>
          <a:lstStyle/>
          <a:p>
            <a:r>
              <a:rPr lang="ar-SA" sz="2800" b="1" dirty="0">
                <a:solidFill>
                  <a:schemeClr val="accent1">
                    <a:lumMod val="50000"/>
                  </a:schemeClr>
                </a:solidFill>
                <a:ea typeface="Times New Roman" panose="02020603050405020304" pitchFamily="18" charset="0"/>
              </a:rPr>
              <a:t>علائم تمرینی</a:t>
            </a:r>
            <a:endParaRPr lang="en-US" sz="2800" dirty="0">
              <a:solidFill>
                <a:schemeClr val="accent1">
                  <a:lumMod val="50000"/>
                </a:schemeClr>
              </a:solidFill>
            </a:endParaRPr>
          </a:p>
        </p:txBody>
      </p:sp>
      <p:sp>
        <p:nvSpPr>
          <p:cNvPr id="5" name="Rectangle 4"/>
          <p:cNvSpPr/>
          <p:nvPr/>
        </p:nvSpPr>
        <p:spPr>
          <a:xfrm>
            <a:off x="1937894" y="2601574"/>
            <a:ext cx="9184640" cy="2308324"/>
          </a:xfrm>
          <a:prstGeom prst="rect">
            <a:avLst/>
          </a:prstGeom>
        </p:spPr>
        <p:txBody>
          <a:bodyPr wrap="square">
            <a:spAutoFit/>
          </a:bodyPr>
          <a:lstStyle/>
          <a:p>
            <a:pPr algn="r" rtl="1"/>
            <a:r>
              <a:rPr lang="ar-SA" sz="3600" dirty="0">
                <a:solidFill>
                  <a:srgbClr val="000000"/>
                </a:solidFill>
                <a:ea typeface="Times New Roman" panose="02020603050405020304" pitchFamily="18" charset="0"/>
              </a:rPr>
              <a:t>افت عملکرد ، افزایش طول دوره های بازگشت به حالت اولیه، کاهش سرعت ، قدرت و استقامت، افزایش زمان عکس العمل، استعداد بیشتر به صدمات ورزشی</a:t>
            </a:r>
            <a:r>
              <a:rPr lang="en-US" sz="3600" dirty="0">
                <a:solidFill>
                  <a:srgbClr val="000000"/>
                </a:solidFill>
                <a:latin typeface="Tahoma" panose="020B0604030504040204" pitchFamily="34" charset="0"/>
                <a:ea typeface="Times New Roman" panose="02020603050405020304" pitchFamily="18" charset="0"/>
              </a:rPr>
              <a:t> </a:t>
            </a:r>
            <a:endParaRPr lang="en-US" sz="3600" dirty="0"/>
          </a:p>
        </p:txBody>
      </p:sp>
    </p:spTree>
    <p:extLst>
      <p:ext uri="{BB962C8B-B14F-4D97-AF65-F5344CB8AC3E}">
        <p14:creationId xmlns:p14="http://schemas.microsoft.com/office/powerpoint/2010/main" val="624826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58990" y="738555"/>
            <a:ext cx="3212739" cy="618567"/>
          </a:xfrm>
          <a:prstGeom prst="rect">
            <a:avLst/>
          </a:prstGeom>
        </p:spPr>
        <p:txBody>
          <a:bodyPr wrap="none">
            <a:spAutoFit/>
          </a:bodyPr>
          <a:lstStyle/>
          <a:p>
            <a:pPr algn="just" rtl="1">
              <a:lnSpc>
                <a:spcPct val="200000"/>
              </a:lnSpc>
              <a:spcAft>
                <a:spcPts val="1500"/>
              </a:spcAft>
            </a:pPr>
            <a:r>
              <a:rPr lang="ar-SA" sz="2000" b="1" dirty="0">
                <a:solidFill>
                  <a:schemeClr val="accent1">
                    <a:lumMod val="50000"/>
                  </a:schemeClr>
                </a:solidFill>
                <a:latin typeface="Calibri" panose="020F0502020204030204" pitchFamily="34" charset="0"/>
                <a:ea typeface="Times New Roman" panose="02020603050405020304" pitchFamily="18" charset="0"/>
              </a:rPr>
              <a:t>درمان ورزشکار تمرین زده</a:t>
            </a:r>
            <a:endParaRPr lang="en-US" sz="32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606369" y="2197299"/>
            <a:ext cx="9865360" cy="3046988"/>
          </a:xfrm>
          <a:prstGeom prst="rect">
            <a:avLst/>
          </a:prstGeom>
        </p:spPr>
        <p:txBody>
          <a:bodyPr wrap="square">
            <a:spAutoFit/>
          </a:bodyPr>
          <a:lstStyle/>
          <a:p>
            <a:pPr algn="r" rtl="1"/>
            <a:r>
              <a:rPr lang="ar-SA" sz="2400" dirty="0">
                <a:solidFill>
                  <a:srgbClr val="000000"/>
                </a:solidFill>
                <a:ea typeface="Times New Roman" panose="02020603050405020304" pitchFamily="18" charset="0"/>
              </a:rPr>
              <a:t>در صورتی که ورزشکاری مبتلا به تمرین زدگی شد ، باید هر چه سریع تر درمان در مورد وی آغاز شود . همانگونه که در قسمت علائم و نشانه ها توضیح داده شد ، علائم تمرین زدگی پرشمار است از همین رو ، تشخیص دادن تمرین زدگی کار دشواری است و بهتراست ورزشکار یا مربی با مشاهده بخشی از این علائم</a:t>
            </a:r>
            <a:r>
              <a:rPr lang="en-US" sz="2400" dirty="0">
                <a:solidFill>
                  <a:srgbClr val="000000"/>
                </a:solidFill>
                <a:latin typeface="Tahoma" panose="020B0604030504040204" pitchFamily="34" charset="0"/>
                <a:ea typeface="Times New Roman" panose="02020603050405020304" pitchFamily="18" charset="0"/>
              </a:rPr>
              <a:t> </a:t>
            </a:r>
            <a:r>
              <a:rPr lang="fa-IR" sz="2400" dirty="0" smtClean="0">
                <a:solidFill>
                  <a:srgbClr val="000000"/>
                </a:solidFill>
                <a:latin typeface="Tahoma" panose="020B0604030504040204" pitchFamily="34" charset="0"/>
                <a:ea typeface="Times New Roman" panose="02020603050405020304" pitchFamily="18" charset="0"/>
              </a:rPr>
              <a:t>(</a:t>
            </a:r>
            <a:r>
              <a:rPr lang="en-US" sz="2400" dirty="0">
                <a:solidFill>
                  <a:srgbClr val="000000"/>
                </a:solidFill>
                <a:latin typeface="Tahoma" panose="020B0604030504040204" pitchFamily="34" charset="0"/>
                <a:ea typeface="Times New Roman" panose="02020603050405020304" pitchFamily="18" charset="0"/>
              </a:rPr>
              <a:t> </a:t>
            </a:r>
            <a:r>
              <a:rPr lang="ar-SA" sz="2400" dirty="0">
                <a:solidFill>
                  <a:srgbClr val="000000"/>
                </a:solidFill>
                <a:latin typeface="Tahoma" panose="020B0604030504040204" pitchFamily="34" charset="0"/>
                <a:ea typeface="Times New Roman" panose="02020603050405020304" pitchFamily="18" charset="0"/>
              </a:rPr>
              <a:t>پرسشنامه تشخیص اولیه تمرین زدگی ) ، به پزشک مراجعه کند تا با استفاده از معاینات و آزمایش ها تشخیص و درمان لازم در مورد او صورت گیرد  با این حال چند نکته مهم در درمان ورزشکاران تمرین زده وجود دارد که ذکر آن ها لازم </a:t>
            </a:r>
            <a:r>
              <a:rPr lang="ar-SA" sz="2400" dirty="0" smtClean="0">
                <a:solidFill>
                  <a:srgbClr val="000000"/>
                </a:solidFill>
                <a:latin typeface="Tahoma" panose="020B0604030504040204" pitchFamily="34" charset="0"/>
                <a:ea typeface="Times New Roman" panose="02020603050405020304" pitchFamily="18" charset="0"/>
              </a:rPr>
              <a:t>است</a:t>
            </a:r>
            <a:r>
              <a:rPr lang="fa-IR" sz="2400" dirty="0" smtClean="0">
                <a:solidFill>
                  <a:srgbClr val="000000"/>
                </a:solidFill>
                <a:latin typeface="Tahoma" panose="020B0604030504040204" pitchFamily="34" charset="0"/>
                <a:ea typeface="Times New Roman" panose="02020603050405020304" pitchFamily="18" charset="0"/>
              </a:rPr>
              <a:t>.</a:t>
            </a:r>
            <a:r>
              <a:rPr lang="en-US" sz="2400" dirty="0">
                <a:solidFill>
                  <a:srgbClr val="000000"/>
                </a:solidFill>
                <a:latin typeface="Tahoma" panose="020B0604030504040204" pitchFamily="34" charset="0"/>
                <a:ea typeface="Times New Roman" panose="02020603050405020304" pitchFamily="18" charset="0"/>
              </a:rPr>
              <a:t> </a:t>
            </a:r>
            <a:endParaRPr lang="en-US" sz="2400" dirty="0"/>
          </a:p>
        </p:txBody>
      </p:sp>
    </p:spTree>
    <p:extLst>
      <p:ext uri="{BB962C8B-B14F-4D97-AF65-F5344CB8AC3E}">
        <p14:creationId xmlns:p14="http://schemas.microsoft.com/office/powerpoint/2010/main" val="2793073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123361" y="1019294"/>
            <a:ext cx="2676719" cy="400110"/>
          </a:xfrm>
          <a:prstGeom prst="rect">
            <a:avLst/>
          </a:prstGeom>
        </p:spPr>
        <p:txBody>
          <a:bodyPr wrap="square">
            <a:spAutoFit/>
          </a:bodyPr>
          <a:lstStyle/>
          <a:p>
            <a:r>
              <a:rPr lang="ar-SA" sz="2000" b="1" dirty="0">
                <a:solidFill>
                  <a:schemeClr val="accent1">
                    <a:lumMod val="50000"/>
                  </a:schemeClr>
                </a:solidFill>
                <a:ea typeface="Times New Roman" panose="02020603050405020304" pitchFamily="18" charset="0"/>
              </a:rPr>
              <a:t>طول دوره استراحت</a:t>
            </a:r>
            <a:endParaRPr lang="en-US" sz="2000" dirty="0">
              <a:solidFill>
                <a:schemeClr val="accent1">
                  <a:lumMod val="50000"/>
                </a:schemeClr>
              </a:solidFill>
            </a:endParaRPr>
          </a:p>
        </p:txBody>
      </p:sp>
      <p:sp>
        <p:nvSpPr>
          <p:cNvPr id="5" name="Rectangle 4"/>
          <p:cNvSpPr/>
          <p:nvPr/>
        </p:nvSpPr>
        <p:spPr>
          <a:xfrm>
            <a:off x="2164080" y="2808516"/>
            <a:ext cx="8636000" cy="1569660"/>
          </a:xfrm>
          <a:prstGeom prst="rect">
            <a:avLst/>
          </a:prstGeom>
        </p:spPr>
        <p:txBody>
          <a:bodyPr wrap="square">
            <a:spAutoFit/>
          </a:bodyPr>
          <a:lstStyle/>
          <a:p>
            <a:pPr algn="r" rtl="1"/>
            <a:r>
              <a:rPr lang="ar-SA" sz="2400" dirty="0">
                <a:solidFill>
                  <a:srgbClr val="000000"/>
                </a:solidFill>
                <a:ea typeface="Times New Roman" panose="02020603050405020304" pitchFamily="18" charset="0"/>
              </a:rPr>
              <a:t>بهتر است ورزشکار حداقل </a:t>
            </a:r>
            <a:r>
              <a:rPr lang="fa-IR" sz="2400" dirty="0">
                <a:solidFill>
                  <a:srgbClr val="000000"/>
                </a:solidFill>
                <a:ea typeface="Times New Roman" panose="02020603050405020304" pitchFamily="18" charset="0"/>
              </a:rPr>
              <a:t>۳</a:t>
            </a:r>
            <a:r>
              <a:rPr lang="ar-SA" sz="2400" dirty="0">
                <a:solidFill>
                  <a:srgbClr val="000000"/>
                </a:solidFill>
                <a:ea typeface="Times New Roman" panose="02020603050405020304" pitchFamily="18" charset="0"/>
              </a:rPr>
              <a:t> هفته به استراحت بپردازد. گاهی حتی لازم است ورزشکار با نظر پزشک تا </a:t>
            </a:r>
            <a:r>
              <a:rPr lang="fa-IR" sz="2400" dirty="0">
                <a:solidFill>
                  <a:srgbClr val="000000"/>
                </a:solidFill>
                <a:ea typeface="Times New Roman" panose="02020603050405020304" pitchFamily="18" charset="0"/>
              </a:rPr>
              <a:t>۳</a:t>
            </a:r>
            <a:r>
              <a:rPr lang="ar-SA" sz="2400" dirty="0">
                <a:solidFill>
                  <a:srgbClr val="000000"/>
                </a:solidFill>
                <a:ea typeface="Times New Roman" panose="02020603050405020304" pitchFamily="18" charset="0"/>
              </a:rPr>
              <a:t> ماه استراحت کند . ادامه فعالیت های سبک، بهتراست تنها از فعالیت های سبک و ملایم مثل پیاده روی و شنا سود جسته </a:t>
            </a:r>
            <a:r>
              <a:rPr lang="ar-SA" sz="2400" dirty="0" smtClean="0">
                <a:solidFill>
                  <a:srgbClr val="000000"/>
                </a:solidFill>
                <a:ea typeface="Times New Roman" panose="02020603050405020304" pitchFamily="18" charset="0"/>
              </a:rPr>
              <a:t>شود</a:t>
            </a:r>
            <a:r>
              <a:rPr lang="fa-IR" sz="2400" dirty="0" smtClean="0">
                <a:solidFill>
                  <a:srgbClr val="000000"/>
                </a:solidFill>
                <a:ea typeface="Times New Roman" panose="02020603050405020304" pitchFamily="18" charset="0"/>
              </a:rPr>
              <a:t>.</a:t>
            </a:r>
            <a:r>
              <a:rPr lang="en-US" sz="2400" dirty="0" smtClean="0">
                <a:solidFill>
                  <a:srgbClr val="000000"/>
                </a:solidFill>
                <a:latin typeface="Tahoma" panose="020B0604030504040204" pitchFamily="34" charset="0"/>
                <a:ea typeface="Times New Roman" panose="02020603050405020304" pitchFamily="18" charset="0"/>
              </a:rPr>
              <a:t>.</a:t>
            </a:r>
            <a:endParaRPr lang="en-US" sz="2400" dirty="0"/>
          </a:p>
        </p:txBody>
      </p:sp>
    </p:spTree>
    <p:extLst>
      <p:ext uri="{BB962C8B-B14F-4D97-AF65-F5344CB8AC3E}">
        <p14:creationId xmlns:p14="http://schemas.microsoft.com/office/powerpoint/2010/main" val="352395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79840" y="898936"/>
            <a:ext cx="2805479" cy="369332"/>
          </a:xfrm>
          <a:prstGeom prst="rect">
            <a:avLst/>
          </a:prstGeom>
        </p:spPr>
        <p:txBody>
          <a:bodyPr wrap="square">
            <a:spAutoFit/>
          </a:bodyPr>
          <a:lstStyle/>
          <a:p>
            <a:r>
              <a:rPr lang="ar-SA" b="1" dirty="0">
                <a:solidFill>
                  <a:schemeClr val="accent1">
                    <a:lumMod val="50000"/>
                  </a:schemeClr>
                </a:solidFill>
                <a:ea typeface="Times New Roman" panose="02020603050405020304" pitchFamily="18" charset="0"/>
              </a:rPr>
              <a:t>درمان علائم افسردگی</a:t>
            </a:r>
            <a:endParaRPr lang="en-US" dirty="0">
              <a:solidFill>
                <a:schemeClr val="accent1">
                  <a:lumMod val="50000"/>
                </a:schemeClr>
              </a:solidFill>
            </a:endParaRPr>
          </a:p>
        </p:txBody>
      </p:sp>
      <p:sp>
        <p:nvSpPr>
          <p:cNvPr id="5" name="Rectangle 4"/>
          <p:cNvSpPr/>
          <p:nvPr/>
        </p:nvSpPr>
        <p:spPr>
          <a:xfrm>
            <a:off x="1330960" y="1471637"/>
            <a:ext cx="10861040" cy="369332"/>
          </a:xfrm>
          <a:prstGeom prst="rect">
            <a:avLst/>
          </a:prstGeom>
        </p:spPr>
        <p:txBody>
          <a:bodyPr wrap="square">
            <a:spAutoFit/>
          </a:bodyPr>
          <a:lstStyle/>
          <a:p>
            <a:pPr algn="r" rtl="1"/>
            <a:r>
              <a:rPr lang="ar-SA" dirty="0">
                <a:solidFill>
                  <a:srgbClr val="000000"/>
                </a:solidFill>
                <a:ea typeface="Times New Roman" panose="02020603050405020304" pitchFamily="18" charset="0"/>
              </a:rPr>
              <a:t>چنانچه شدت علائم روانی زیاد باشد ، باید حتما" ورزشکار به یک روانپزشک یا روانشناس ورزشی مراجعه کند</a:t>
            </a:r>
            <a:r>
              <a:rPr lang="en-US" dirty="0">
                <a:solidFill>
                  <a:srgbClr val="000000"/>
                </a:solidFill>
                <a:latin typeface="Tahoma" panose="020B0604030504040204" pitchFamily="34" charset="0"/>
                <a:ea typeface="Times New Roman" panose="02020603050405020304" pitchFamily="18" charset="0"/>
              </a:rPr>
              <a:t> </a:t>
            </a:r>
            <a:endParaRPr lang="en-US" dirty="0"/>
          </a:p>
        </p:txBody>
      </p:sp>
      <p:sp>
        <p:nvSpPr>
          <p:cNvPr id="6" name="Rectangle 5"/>
          <p:cNvSpPr/>
          <p:nvPr/>
        </p:nvSpPr>
        <p:spPr>
          <a:xfrm>
            <a:off x="6851945" y="2442141"/>
            <a:ext cx="4833374" cy="369332"/>
          </a:xfrm>
          <a:prstGeom prst="rect">
            <a:avLst/>
          </a:prstGeom>
        </p:spPr>
        <p:txBody>
          <a:bodyPr wrap="none">
            <a:spAutoFit/>
          </a:bodyPr>
          <a:lstStyle/>
          <a:p>
            <a:r>
              <a:rPr lang="ar-SA" b="1" dirty="0">
                <a:solidFill>
                  <a:schemeClr val="accent1">
                    <a:lumMod val="50000"/>
                  </a:schemeClr>
                </a:solidFill>
                <a:ea typeface="Times New Roman" panose="02020603050405020304" pitchFamily="18" charset="0"/>
              </a:rPr>
              <a:t>تغذیه ورزشی برای مبتلایان به بیش تمرینی</a:t>
            </a:r>
            <a:endParaRPr lang="en-US" dirty="0">
              <a:solidFill>
                <a:schemeClr val="accent1">
                  <a:lumMod val="50000"/>
                </a:schemeClr>
              </a:solidFill>
            </a:endParaRPr>
          </a:p>
        </p:txBody>
      </p:sp>
      <p:sp>
        <p:nvSpPr>
          <p:cNvPr id="7" name="Rectangle 6"/>
          <p:cNvSpPr/>
          <p:nvPr/>
        </p:nvSpPr>
        <p:spPr>
          <a:xfrm>
            <a:off x="1330960" y="2811473"/>
            <a:ext cx="10354359" cy="2862322"/>
          </a:xfrm>
          <a:prstGeom prst="rect">
            <a:avLst/>
          </a:prstGeom>
        </p:spPr>
        <p:txBody>
          <a:bodyPr wrap="square">
            <a:spAutoFit/>
          </a:bodyPr>
          <a:lstStyle/>
          <a:p>
            <a:pPr algn="r" rtl="1">
              <a:lnSpc>
                <a:spcPct val="200000"/>
              </a:lnSpc>
              <a:spcAft>
                <a:spcPts val="1500"/>
              </a:spcAft>
            </a:pPr>
            <a:r>
              <a:rPr lang="ar-SA" dirty="0">
                <a:solidFill>
                  <a:srgbClr val="000000"/>
                </a:solidFill>
                <a:latin typeface="Calibri" panose="020F0502020204030204" pitchFamily="34" charset="0"/>
                <a:ea typeface="Times New Roman" panose="02020603050405020304" pitchFamily="18" charset="0"/>
              </a:rPr>
              <a:t>دریافت ناکافی کربوهیدرات های پیچیده،پروتین ها،ویتامین ها و مواد معدنی می  تواند موجب بروز خستگی غیر طبیعی در ورزشکار شود.باید به موضوعاتی همچون مصرف داروها،مکمل ها و مواد نیروزا و اختلالات تغذیه در ورزشکار دقت کرد.عادات تغذیه خطر ناک( رژیم های کم کربوهیدرات،گیاه خواران یا رژیم های سرشار از پروتین ) را باید بررسی کرد.می توان از ورزشکاران خواست تا مواد و غذاهای مصرفی خود را یاداشت کند و مدارک خود را بمنظور تجزیه و تحلیل به متخصصین بالینی یا مشاور تغذیه ارائه کند</a:t>
            </a:r>
            <a:r>
              <a:rPr lang="en-US" dirty="0">
                <a:solidFill>
                  <a:srgbClr val="000000"/>
                </a:solidFill>
                <a:latin typeface="Tahoma" panose="020B0604030504040204" pitchFamily="34" charset="0"/>
                <a:ea typeface="Times New Roman" panose="02020603050405020304" pitchFamily="18" charset="0"/>
                <a:cs typeface="Arial" panose="020B0604020202020204" pitchFamily="34" charset="0"/>
              </a:rPr>
              <a:t>.</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7458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down)">
                                      <p:cBhvr>
                                        <p:cTn id="32" dur="580">
                                          <p:stCondLst>
                                            <p:cond delay="0"/>
                                          </p:stCondLst>
                                        </p:cTn>
                                        <p:tgtEl>
                                          <p:spTgt spid="6"/>
                                        </p:tgtEl>
                                      </p:cBhvr>
                                    </p:animEffect>
                                    <p:anim calcmode="lin" valueType="num">
                                      <p:cBhvr>
                                        <p:cTn id="3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8" dur="26">
                                          <p:stCondLst>
                                            <p:cond delay="650"/>
                                          </p:stCondLst>
                                        </p:cTn>
                                        <p:tgtEl>
                                          <p:spTgt spid="6"/>
                                        </p:tgtEl>
                                      </p:cBhvr>
                                      <p:to x="100000" y="60000"/>
                                    </p:animScale>
                                    <p:animScale>
                                      <p:cBhvr>
                                        <p:cTn id="39" dur="166" decel="50000">
                                          <p:stCondLst>
                                            <p:cond delay="676"/>
                                          </p:stCondLst>
                                        </p:cTn>
                                        <p:tgtEl>
                                          <p:spTgt spid="6"/>
                                        </p:tgtEl>
                                      </p:cBhvr>
                                      <p:to x="100000" y="100000"/>
                                    </p:animScale>
                                    <p:animScale>
                                      <p:cBhvr>
                                        <p:cTn id="40" dur="26">
                                          <p:stCondLst>
                                            <p:cond delay="1312"/>
                                          </p:stCondLst>
                                        </p:cTn>
                                        <p:tgtEl>
                                          <p:spTgt spid="6"/>
                                        </p:tgtEl>
                                      </p:cBhvr>
                                      <p:to x="100000" y="80000"/>
                                    </p:animScale>
                                    <p:animScale>
                                      <p:cBhvr>
                                        <p:cTn id="41" dur="166" decel="50000">
                                          <p:stCondLst>
                                            <p:cond delay="1338"/>
                                          </p:stCondLst>
                                        </p:cTn>
                                        <p:tgtEl>
                                          <p:spTgt spid="6"/>
                                        </p:tgtEl>
                                      </p:cBhvr>
                                      <p:to x="100000" y="100000"/>
                                    </p:animScale>
                                    <p:animScale>
                                      <p:cBhvr>
                                        <p:cTn id="42" dur="26">
                                          <p:stCondLst>
                                            <p:cond delay="1642"/>
                                          </p:stCondLst>
                                        </p:cTn>
                                        <p:tgtEl>
                                          <p:spTgt spid="6"/>
                                        </p:tgtEl>
                                      </p:cBhvr>
                                      <p:to x="100000" y="90000"/>
                                    </p:animScale>
                                    <p:animScale>
                                      <p:cBhvr>
                                        <p:cTn id="43" dur="166" decel="50000">
                                          <p:stCondLst>
                                            <p:cond delay="1668"/>
                                          </p:stCondLst>
                                        </p:cTn>
                                        <p:tgtEl>
                                          <p:spTgt spid="6"/>
                                        </p:tgtEl>
                                      </p:cBhvr>
                                      <p:to x="100000" y="100000"/>
                                    </p:animScale>
                                    <p:animScale>
                                      <p:cBhvr>
                                        <p:cTn id="44" dur="26">
                                          <p:stCondLst>
                                            <p:cond delay="1808"/>
                                          </p:stCondLst>
                                        </p:cTn>
                                        <p:tgtEl>
                                          <p:spTgt spid="6"/>
                                        </p:tgtEl>
                                      </p:cBhvr>
                                      <p:to x="100000" y="95000"/>
                                    </p:animScale>
                                    <p:animScale>
                                      <p:cBhvr>
                                        <p:cTn id="45" dur="166" decel="50000">
                                          <p:stCondLst>
                                            <p:cond delay="1834"/>
                                          </p:stCondLst>
                                        </p:cTn>
                                        <p:tgtEl>
                                          <p:spTgt spid="6"/>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84161" y="362634"/>
            <a:ext cx="3371140" cy="618567"/>
          </a:xfrm>
          <a:prstGeom prst="rect">
            <a:avLst/>
          </a:prstGeom>
        </p:spPr>
        <p:txBody>
          <a:bodyPr wrap="square">
            <a:spAutoFit/>
          </a:bodyPr>
          <a:lstStyle/>
          <a:p>
            <a:pPr algn="just" rtl="1">
              <a:lnSpc>
                <a:spcPct val="200000"/>
              </a:lnSpc>
              <a:spcAft>
                <a:spcPts val="1500"/>
              </a:spcAft>
            </a:pPr>
            <a:r>
              <a:rPr lang="ar-SA" sz="2000" b="1" dirty="0">
                <a:solidFill>
                  <a:schemeClr val="accent1">
                    <a:lumMod val="50000"/>
                  </a:schemeClr>
                </a:solidFill>
                <a:latin typeface="Calibri" panose="020F0502020204030204" pitchFamily="34" charset="0"/>
                <a:ea typeface="Times New Roman" panose="02020603050405020304" pitchFamily="18" charset="0"/>
              </a:rPr>
              <a:t>پیشگیری از بیش تمرینی</a:t>
            </a:r>
            <a:endParaRPr lang="en-US" sz="32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887781" y="1372957"/>
            <a:ext cx="9530080" cy="4909036"/>
          </a:xfrm>
          <a:prstGeom prst="rect">
            <a:avLst/>
          </a:prstGeom>
        </p:spPr>
        <p:txBody>
          <a:bodyPr wrap="square">
            <a:spAutoFit/>
          </a:bodyPr>
          <a:lstStyle/>
          <a:p>
            <a:pPr algn="r" rtl="1">
              <a:lnSpc>
                <a:spcPct val="150000"/>
              </a:lnSpc>
              <a:spcAft>
                <a:spcPts val="1500"/>
              </a:spcAft>
            </a:pPr>
            <a:r>
              <a:rPr lang="ar-SA" sz="1600" dirty="0">
                <a:solidFill>
                  <a:srgbClr val="000000"/>
                </a:solidFill>
                <a:latin typeface="Calibri" panose="020F0502020204030204" pitchFamily="34" charset="0"/>
                <a:ea typeface="Times New Roman" panose="02020603050405020304" pitchFamily="18" charset="0"/>
              </a:rPr>
              <a:t>پیشگیری از تمرین زدگی، بهتر و مؤثرتر از درمان آن است.نکات مهم در این زمینه عبارت است از</a:t>
            </a:r>
            <a:r>
              <a:rPr lang="en-US" sz="1600" dirty="0">
                <a:solidFill>
                  <a:srgbClr val="000000"/>
                </a:solidFill>
                <a:latin typeface="Tahoma" panose="020B0604030504040204" pitchFamily="34" charset="0"/>
                <a:ea typeface="Times New Roman" panose="02020603050405020304" pitchFamily="18"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1500"/>
              </a:spcAft>
            </a:pPr>
            <a:r>
              <a:rPr lang="ar-SA" sz="1600" dirty="0">
                <a:solidFill>
                  <a:srgbClr val="000000"/>
                </a:solidFill>
                <a:latin typeface="Calibri" panose="020F0502020204030204" pitchFamily="34" charset="0"/>
                <a:ea typeface="Times New Roman" panose="02020603050405020304" pitchFamily="18" charset="0"/>
              </a:rPr>
              <a:t>شدت وحجم تمرین را به تدریج بالا ببرید . هیچگاه در هر هفته بیش از </a:t>
            </a:r>
            <a:r>
              <a:rPr lang="fa-IR" sz="1600" dirty="0">
                <a:solidFill>
                  <a:srgbClr val="000000"/>
                </a:solidFill>
                <a:latin typeface="Calibri" panose="020F0502020204030204" pitchFamily="34" charset="0"/>
                <a:ea typeface="Times New Roman" panose="02020603050405020304" pitchFamily="18" charset="0"/>
              </a:rPr>
              <a:t>۱۵</a:t>
            </a:r>
            <a:r>
              <a:rPr lang="ar-SA" sz="1600" dirty="0">
                <a:solidFill>
                  <a:srgbClr val="000000"/>
                </a:solidFill>
                <a:latin typeface="Calibri" panose="020F0502020204030204" pitchFamily="34" charset="0"/>
                <a:ea typeface="Times New Roman" panose="02020603050405020304" pitchFamily="18" charset="0"/>
              </a:rPr>
              <a:t> تا</a:t>
            </a:r>
            <a:r>
              <a:rPr lang="fa-IR" sz="1600" dirty="0">
                <a:solidFill>
                  <a:srgbClr val="000000"/>
                </a:solidFill>
                <a:latin typeface="Calibri" panose="020F0502020204030204" pitchFamily="34" charset="0"/>
                <a:ea typeface="Times New Roman" panose="02020603050405020304" pitchFamily="18" charset="0"/>
              </a:rPr>
              <a:t>۱۰</a:t>
            </a:r>
            <a:r>
              <a:rPr lang="ar-SA" sz="1600" dirty="0">
                <a:solidFill>
                  <a:srgbClr val="000000"/>
                </a:solidFill>
                <a:latin typeface="Calibri" panose="020F0502020204030204" pitchFamily="34" charset="0"/>
                <a:ea typeface="Times New Roman" panose="02020603050405020304" pitchFamily="18" charset="0"/>
              </a:rPr>
              <a:t> درصد برحجم یا شدت تمرینات نیفزایید.اصل تنوع را در تمرینات رعایت کنید گاهی از ورزش های دیگری که از نظر دستگاه های انرژی مشابهت زیادی به رشته ورزشی شما دارند استفاده کنید  مثلا تمرین تفریحی بسکتبال برای کشتی گیران. در طراحی برخی از جلسات تمرین از خود ورزشکاران کمک بگیرید. پیش بینی روزهای تعطیل در برنامه تمرینات لازم است</a:t>
            </a:r>
            <a:r>
              <a:rPr lang="en-US" sz="1600" dirty="0">
                <a:solidFill>
                  <a:srgbClr val="000000"/>
                </a:solidFill>
                <a:latin typeface="Tahoma" panose="020B0604030504040204" pitchFamily="34" charset="0"/>
                <a:ea typeface="Times New Roman" panose="02020603050405020304" pitchFamily="18" charset="0"/>
                <a:cs typeface="Arial" panose="020B0604020202020204" pitchFamily="34" charset="0"/>
              </a:rPr>
              <a:t>.</a:t>
            </a:r>
            <a:r>
              <a:rPr lang="ar-SA" sz="1600" dirty="0">
                <a:solidFill>
                  <a:srgbClr val="000000"/>
                </a:solidFill>
                <a:latin typeface="Calibri" panose="020F0502020204030204" pitchFamily="34" charset="0"/>
                <a:ea typeface="Times New Roman" panose="02020603050405020304" pitchFamily="18" charset="0"/>
              </a:rPr>
              <a:t>هر هفته حداقل یک روز تعطیل کنید. بین فصول مختلف تمرینی از دوره های استراحت کامل سود جویید.از جلسات تمرینی که موفقیتی برای ورزشکار درپی دارد استفاده کنید.ورزشکاران را تشویق به تغذیه مناسب کنید</a:t>
            </a:r>
            <a:r>
              <a:rPr lang="en-US" sz="1600" dirty="0">
                <a:solidFill>
                  <a:srgbClr val="000000"/>
                </a:solidFill>
                <a:latin typeface="Tahoma" panose="020B0604030504040204" pitchFamily="34" charset="0"/>
                <a:ea typeface="Times New Roman" panose="02020603050405020304" pitchFamily="18"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1500"/>
              </a:spcAft>
            </a:pPr>
            <a:r>
              <a:rPr lang="ar-SA" sz="1600" dirty="0">
                <a:solidFill>
                  <a:srgbClr val="000000"/>
                </a:solidFill>
                <a:latin typeface="Calibri" panose="020F0502020204030204" pitchFamily="34" charset="0"/>
                <a:ea typeface="Times New Roman" panose="02020603050405020304" pitchFamily="18" charset="0"/>
              </a:rPr>
              <a:t> </a:t>
            </a:r>
            <a:r>
              <a:rPr lang="ar-SA" sz="1600" dirty="0" smtClean="0">
                <a:solidFill>
                  <a:srgbClr val="000000"/>
                </a:solidFill>
                <a:ea typeface="Times New Roman" panose="02020603050405020304" pitchFamily="18" charset="0"/>
              </a:rPr>
              <a:t>در </a:t>
            </a:r>
            <a:r>
              <a:rPr lang="ar-SA" sz="1600" dirty="0">
                <a:solidFill>
                  <a:srgbClr val="000000"/>
                </a:solidFill>
                <a:ea typeface="Times New Roman" panose="02020603050405020304" pitchFamily="18" charset="0"/>
              </a:rPr>
              <a:t>فواصل زمانی منظم، ورزشکاران را در آزمون های آمادگی جسمانی شرکت دهید تا از میزان پیشرفت یا پسرفت واقعی آن ها آگاه شوید. از ورزشکاران در معرض خطر  نوجوانان و جوانان، میانسالان و کسانی که به شدت تمرین می کنند غافل نشوید.به برنامه تمرینی آن ها توجه بیشتری کنید .خواب ورزشکار باید کافی باشد وگرنه در مرحله تمرینات جدی به سرعت دچار تمرین زدگی می شود</a:t>
            </a:r>
            <a:r>
              <a:rPr lang="en-US" sz="1600" dirty="0">
                <a:solidFill>
                  <a:srgbClr val="000000"/>
                </a:solidFill>
                <a:latin typeface="Tahoma" panose="020B0604030504040204" pitchFamily="34" charset="0"/>
                <a:ea typeface="Times New Roman" panose="02020603050405020304" pitchFamily="18" charset="0"/>
              </a:rPr>
              <a:t>.</a:t>
            </a:r>
            <a:r>
              <a:rPr lang="ar-SA" sz="1600" dirty="0">
                <a:solidFill>
                  <a:srgbClr val="000000"/>
                </a:solidFill>
                <a:latin typeface="Tahoma" panose="020B0604030504040204" pitchFamily="34" charset="0"/>
                <a:ea typeface="Times New Roman" panose="02020603050405020304" pitchFamily="18" charset="0"/>
              </a:rPr>
              <a:t>در حین ورزش نیز می توان با استفاده از نوشیدنی های ورزشی که درای قند و نمک هستند خستگی را به تاخیر انداخت</a:t>
            </a:r>
            <a:r>
              <a:rPr lang="en-US" sz="1600" dirty="0">
                <a:solidFill>
                  <a:srgbClr val="000000"/>
                </a:solidFill>
                <a:latin typeface="Tahoma" panose="020B0604030504040204" pitchFamily="34" charset="0"/>
                <a:ea typeface="Times New Roman" panose="02020603050405020304" pitchFamily="18" charset="0"/>
              </a:rPr>
              <a:t>.</a:t>
            </a:r>
            <a:endParaRPr lang="en-US" sz="1600" dirty="0"/>
          </a:p>
        </p:txBody>
      </p:sp>
    </p:spTree>
    <p:extLst>
      <p:ext uri="{BB962C8B-B14F-4D97-AF65-F5344CB8AC3E}">
        <p14:creationId xmlns:p14="http://schemas.microsoft.com/office/powerpoint/2010/main" val="1151165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51680" y="626795"/>
            <a:ext cx="6949440" cy="369332"/>
          </a:xfrm>
          <a:prstGeom prst="rect">
            <a:avLst/>
          </a:prstGeom>
        </p:spPr>
        <p:txBody>
          <a:bodyPr wrap="square">
            <a:spAutoFit/>
          </a:bodyPr>
          <a:lstStyle/>
          <a:p>
            <a:r>
              <a:rPr lang="ar-SA" b="1" dirty="0">
                <a:solidFill>
                  <a:schemeClr val="accent1">
                    <a:lumMod val="50000"/>
                  </a:schemeClr>
                </a:solidFill>
                <a:ea typeface="Times New Roman" panose="02020603050405020304" pitchFamily="18" charset="0"/>
              </a:rPr>
              <a:t>مشخصات تغذیه مناسب برای پیشگیری و یا درمان بیش تمرینی</a:t>
            </a:r>
            <a:endParaRPr lang="en-US" dirty="0">
              <a:solidFill>
                <a:schemeClr val="accent1">
                  <a:lumMod val="50000"/>
                </a:schemeClr>
              </a:solidFill>
            </a:endParaRPr>
          </a:p>
        </p:txBody>
      </p:sp>
      <p:sp>
        <p:nvSpPr>
          <p:cNvPr id="5" name="Rectangle 4"/>
          <p:cNvSpPr/>
          <p:nvPr/>
        </p:nvSpPr>
        <p:spPr>
          <a:xfrm>
            <a:off x="1493520" y="1473200"/>
            <a:ext cx="10007600" cy="4355038"/>
          </a:xfrm>
          <a:prstGeom prst="rect">
            <a:avLst/>
          </a:prstGeom>
        </p:spPr>
        <p:txBody>
          <a:bodyPr wrap="square">
            <a:spAutoFit/>
          </a:bodyPr>
          <a:lstStyle/>
          <a:p>
            <a:pPr algn="r" rtl="1">
              <a:spcAft>
                <a:spcPts val="1500"/>
              </a:spcAft>
            </a:pPr>
            <a:r>
              <a:rPr lang="ar-SA" dirty="0">
                <a:solidFill>
                  <a:srgbClr val="000000"/>
                </a:solidFill>
                <a:latin typeface="Calibri" panose="020F0502020204030204" pitchFamily="34" charset="0"/>
                <a:ea typeface="Times New Roman" panose="02020603050405020304" pitchFamily="18" charset="0"/>
              </a:rPr>
              <a:t>ورزشکارانی که در ورزش های شدید شرکت می کنند،باید انرژی کافی را از راه مصرف غذا بدست آورند. معمولا " به ورزشکارانی که روزانه دو تا سه ساعت تمرین می کنند،توصیه می شود که </a:t>
            </a:r>
            <a:r>
              <a:rPr lang="fa-IR" dirty="0">
                <a:solidFill>
                  <a:srgbClr val="000000"/>
                </a:solidFill>
                <a:latin typeface="Calibri" panose="020F0502020204030204" pitchFamily="34" charset="0"/>
                <a:ea typeface="Times New Roman" panose="02020603050405020304" pitchFamily="18" charset="0"/>
              </a:rPr>
              <a:t>۶۰</a:t>
            </a:r>
            <a:r>
              <a:rPr lang="ar-SA" dirty="0">
                <a:solidFill>
                  <a:srgbClr val="000000"/>
                </a:solidFill>
                <a:latin typeface="Calibri" panose="020F0502020204030204" pitchFamily="34" charset="0"/>
                <a:ea typeface="Times New Roman" panose="02020603050405020304" pitchFamily="18" charset="0"/>
              </a:rPr>
              <a:t> تا </a:t>
            </a:r>
            <a:r>
              <a:rPr lang="fa-IR" dirty="0">
                <a:solidFill>
                  <a:srgbClr val="000000"/>
                </a:solidFill>
                <a:latin typeface="Calibri" panose="020F0502020204030204" pitchFamily="34" charset="0"/>
                <a:ea typeface="Times New Roman" panose="02020603050405020304" pitchFamily="18" charset="0"/>
              </a:rPr>
              <a:t>۸۰</a:t>
            </a:r>
            <a:r>
              <a:rPr lang="ar-SA" dirty="0">
                <a:solidFill>
                  <a:srgbClr val="000000"/>
                </a:solidFill>
                <a:latin typeface="Calibri" panose="020F0502020204030204" pitchFamily="34" charset="0"/>
                <a:ea typeface="Times New Roman" panose="02020603050405020304" pitchFamily="18" charset="0"/>
              </a:rPr>
              <a:t> کیلو کالری به ازای هر کیلو گرم از وزن بدن خود هر روز با خوردن غذا انرژی کسب کنند. کنترل سطح گلیکوژن ذخیره شده در بدن  به مهار تجزیه بافت های عضلانی کمک شایانی می کند</a:t>
            </a:r>
            <a:r>
              <a:rPr lang="en-US" dirty="0">
                <a:solidFill>
                  <a:srgbClr val="000000"/>
                </a:solidFill>
                <a:latin typeface="Tahoma" panose="020B0604030504040204" pitchFamily="34" charset="0"/>
                <a:ea typeface="Times New Roman" panose="02020603050405020304" pitchFamily="18" charset="0"/>
                <a:cs typeface="Arial" panose="020B0604020202020204" pitchFamily="34" charset="0"/>
              </a:rPr>
              <a:t>.</a:t>
            </a:r>
            <a:endParaRPr lang="en-US" sz="2800" dirty="0">
              <a:latin typeface="Calibri" panose="020F0502020204030204" pitchFamily="34" charset="0"/>
              <a:ea typeface="Calibri" panose="020F0502020204030204" pitchFamily="34" charset="0"/>
              <a:cs typeface="Arial" panose="020B0604020202020204" pitchFamily="34" charset="0"/>
            </a:endParaRPr>
          </a:p>
          <a:p>
            <a:pPr algn="r" rtl="1">
              <a:spcAft>
                <a:spcPts val="1500"/>
              </a:spcAft>
            </a:pPr>
            <a:r>
              <a:rPr lang="ar-SA" dirty="0">
                <a:solidFill>
                  <a:srgbClr val="000000"/>
                </a:solidFill>
                <a:latin typeface="Calibri" panose="020F0502020204030204" pitchFamily="34" charset="0"/>
                <a:ea typeface="Times New Roman" panose="02020603050405020304" pitchFamily="18" charset="0"/>
              </a:rPr>
              <a:t>از آنجایی که میزان کالری غذایی مورد نیاز ورزشکاران زیاد است بهتر است به آنان توصیه کنید که این مقدار انرژی را در چهار تا شش وعده غذایی در فواصل مختلف در روز دریافت کنند.همچنین ورزشکاران حرفه ای به ازای هر کیلو گرم از وزن بدن خود یک تا دو گرم پروتین بصورت روزانه باید مصرف کنند ، مثلا " یک ورزشکار </a:t>
            </a:r>
            <a:r>
              <a:rPr lang="fa-IR" dirty="0">
                <a:solidFill>
                  <a:srgbClr val="000000"/>
                </a:solidFill>
                <a:latin typeface="Calibri" panose="020F0502020204030204" pitchFamily="34" charset="0"/>
                <a:ea typeface="Times New Roman" panose="02020603050405020304" pitchFamily="18" charset="0"/>
              </a:rPr>
              <a:t>۸۵</a:t>
            </a:r>
            <a:r>
              <a:rPr lang="ar-SA" dirty="0">
                <a:solidFill>
                  <a:srgbClr val="000000"/>
                </a:solidFill>
                <a:latin typeface="Calibri" panose="020F0502020204030204" pitchFamily="34" charset="0"/>
                <a:ea typeface="Times New Roman" panose="02020603050405020304" pitchFamily="18" charset="0"/>
              </a:rPr>
              <a:t> کیلو گرمی هندبال باید در روز بین </a:t>
            </a:r>
            <a:r>
              <a:rPr lang="fa-IR" dirty="0">
                <a:solidFill>
                  <a:srgbClr val="000000"/>
                </a:solidFill>
                <a:latin typeface="Calibri" panose="020F0502020204030204" pitchFamily="34" charset="0"/>
                <a:ea typeface="Times New Roman" panose="02020603050405020304" pitchFamily="18" charset="0"/>
              </a:rPr>
              <a:t>۹۰</a:t>
            </a:r>
            <a:r>
              <a:rPr lang="ar-SA" dirty="0">
                <a:solidFill>
                  <a:srgbClr val="000000"/>
                </a:solidFill>
                <a:latin typeface="Calibri" panose="020F0502020204030204" pitchFamily="34" charset="0"/>
                <a:ea typeface="Times New Roman" panose="02020603050405020304" pitchFamily="18" charset="0"/>
              </a:rPr>
              <a:t> تا </a:t>
            </a:r>
            <a:r>
              <a:rPr lang="fa-IR" dirty="0">
                <a:solidFill>
                  <a:srgbClr val="000000"/>
                </a:solidFill>
                <a:latin typeface="Calibri" panose="020F0502020204030204" pitchFamily="34" charset="0"/>
                <a:ea typeface="Times New Roman" panose="02020603050405020304" pitchFamily="18" charset="0"/>
              </a:rPr>
              <a:t>۱۲۰</a:t>
            </a:r>
            <a:r>
              <a:rPr lang="ar-SA" dirty="0">
                <a:solidFill>
                  <a:srgbClr val="000000"/>
                </a:solidFill>
                <a:latin typeface="Calibri" panose="020F0502020204030204" pitchFamily="34" charset="0"/>
                <a:ea typeface="Times New Roman" panose="02020603050405020304" pitchFamily="18" charset="0"/>
              </a:rPr>
              <a:t> گرم پروتین مصرف کند چرا که پروتین برای رشد عضلات ، بافتهای عضلاتی و قدرت ورزشکار الزامی است</a:t>
            </a:r>
            <a:r>
              <a:rPr lang="en-US" dirty="0">
                <a:solidFill>
                  <a:srgbClr val="000000"/>
                </a:solidFill>
                <a:latin typeface="Tahoma" panose="020B0604030504040204" pitchFamily="34" charset="0"/>
                <a:ea typeface="Times New Roman" panose="02020603050405020304" pitchFamily="18" charset="0"/>
                <a:cs typeface="Arial" panose="020B0604020202020204" pitchFamily="34" charset="0"/>
              </a:rPr>
              <a:t>.</a:t>
            </a:r>
            <a:endParaRPr lang="en-US" sz="2800" dirty="0">
              <a:latin typeface="Calibri" panose="020F0502020204030204" pitchFamily="34" charset="0"/>
              <a:ea typeface="Calibri" panose="020F0502020204030204" pitchFamily="34" charset="0"/>
              <a:cs typeface="Arial" panose="020B0604020202020204" pitchFamily="34" charset="0"/>
            </a:endParaRPr>
          </a:p>
          <a:p>
            <a:pPr algn="r" rtl="1"/>
            <a:r>
              <a:rPr lang="ar-SA" dirty="0">
                <a:solidFill>
                  <a:srgbClr val="000000"/>
                </a:solidFill>
                <a:ea typeface="Times New Roman" panose="02020603050405020304" pitchFamily="18" charset="0"/>
              </a:rPr>
              <a:t>مصرف یک میان وعده بسیار سبک ( مثلا غذا یا یک نوشیدنی که </a:t>
            </a:r>
            <a:r>
              <a:rPr lang="fa-IR" dirty="0">
                <a:solidFill>
                  <a:srgbClr val="000000"/>
                </a:solidFill>
                <a:ea typeface="Times New Roman" panose="02020603050405020304" pitchFamily="18" charset="0"/>
              </a:rPr>
              <a:t>۵۰</a:t>
            </a:r>
            <a:r>
              <a:rPr lang="ar-SA" dirty="0">
                <a:solidFill>
                  <a:srgbClr val="000000"/>
                </a:solidFill>
                <a:ea typeface="Times New Roman" panose="02020603050405020304" pitchFamily="18" charset="0"/>
              </a:rPr>
              <a:t> گرم کربوهیدرات و </a:t>
            </a:r>
            <a:r>
              <a:rPr lang="fa-IR" dirty="0">
                <a:solidFill>
                  <a:srgbClr val="000000"/>
                </a:solidFill>
                <a:ea typeface="Times New Roman" panose="02020603050405020304" pitchFamily="18" charset="0"/>
              </a:rPr>
              <a:t>۵</a:t>
            </a:r>
            <a:r>
              <a:rPr lang="ar-SA" dirty="0">
                <a:solidFill>
                  <a:srgbClr val="000000"/>
                </a:solidFill>
                <a:ea typeface="Times New Roman" panose="02020603050405020304" pitchFamily="18" charset="0"/>
              </a:rPr>
              <a:t> تا </a:t>
            </a:r>
            <a:r>
              <a:rPr lang="fa-IR" dirty="0">
                <a:solidFill>
                  <a:srgbClr val="000000"/>
                </a:solidFill>
                <a:ea typeface="Times New Roman" panose="02020603050405020304" pitchFamily="18" charset="0"/>
              </a:rPr>
              <a:t>۱۰</a:t>
            </a:r>
            <a:r>
              <a:rPr lang="ar-SA" dirty="0">
                <a:solidFill>
                  <a:srgbClr val="000000"/>
                </a:solidFill>
                <a:ea typeface="Times New Roman" panose="02020603050405020304" pitchFamily="18" charset="0"/>
              </a:rPr>
              <a:t> گرم پروتین داشته باشد ) در فاصله </a:t>
            </a:r>
            <a:r>
              <a:rPr lang="fa-IR" dirty="0">
                <a:solidFill>
                  <a:srgbClr val="000000"/>
                </a:solidFill>
                <a:ea typeface="Times New Roman" panose="02020603050405020304" pitchFamily="18" charset="0"/>
              </a:rPr>
              <a:t>۳۰</a:t>
            </a:r>
            <a:r>
              <a:rPr lang="ar-SA" dirty="0">
                <a:solidFill>
                  <a:srgbClr val="000000"/>
                </a:solidFill>
                <a:ea typeface="Times New Roman" panose="02020603050405020304" pitchFamily="18" charset="0"/>
              </a:rPr>
              <a:t> تا </a:t>
            </a:r>
            <a:r>
              <a:rPr lang="fa-IR" dirty="0">
                <a:solidFill>
                  <a:srgbClr val="000000"/>
                </a:solidFill>
                <a:ea typeface="Times New Roman" panose="02020603050405020304" pitchFamily="18" charset="0"/>
              </a:rPr>
              <a:t>۶۰</a:t>
            </a:r>
            <a:r>
              <a:rPr lang="ar-SA" dirty="0">
                <a:solidFill>
                  <a:srgbClr val="000000"/>
                </a:solidFill>
                <a:ea typeface="Times New Roman" panose="02020603050405020304" pitchFamily="18" charset="0"/>
              </a:rPr>
              <a:t> دقیقه تا شروع مسابقه یا یک جلسه تمرینی سنگین میتواند باعث کاهش خستگی حاصل از فشار تمرین شود.ورزشکاران باید تا </a:t>
            </a:r>
            <a:r>
              <a:rPr lang="fa-IR" dirty="0">
                <a:solidFill>
                  <a:srgbClr val="000000"/>
                </a:solidFill>
                <a:ea typeface="Times New Roman" panose="02020603050405020304" pitchFamily="18" charset="0"/>
              </a:rPr>
              <a:t>۳۰</a:t>
            </a:r>
            <a:r>
              <a:rPr lang="ar-SA" dirty="0">
                <a:solidFill>
                  <a:srgbClr val="000000"/>
                </a:solidFill>
                <a:ea typeface="Times New Roman" panose="02020603050405020304" pitchFamily="18" charset="0"/>
              </a:rPr>
              <a:t> دقیقه پس از ورزش یا مسابقه یک میان وعده سبک ( مثل ماده غذایی که </a:t>
            </a:r>
            <a:r>
              <a:rPr lang="fa-IR" dirty="0">
                <a:solidFill>
                  <a:srgbClr val="000000"/>
                </a:solidFill>
                <a:ea typeface="Times New Roman" panose="02020603050405020304" pitchFamily="18" charset="0"/>
              </a:rPr>
              <a:t>۱۰۰</a:t>
            </a:r>
            <a:r>
              <a:rPr lang="ar-SA" dirty="0">
                <a:solidFill>
                  <a:srgbClr val="000000"/>
                </a:solidFill>
                <a:ea typeface="Times New Roman" panose="02020603050405020304" pitchFamily="18" charset="0"/>
              </a:rPr>
              <a:t> تا </a:t>
            </a:r>
            <a:r>
              <a:rPr lang="fa-IR" dirty="0">
                <a:solidFill>
                  <a:srgbClr val="000000"/>
                </a:solidFill>
                <a:ea typeface="Times New Roman" panose="02020603050405020304" pitchFamily="18" charset="0"/>
              </a:rPr>
              <a:t>۱۲۰</a:t>
            </a:r>
            <a:r>
              <a:rPr lang="ar-SA" dirty="0">
                <a:solidFill>
                  <a:srgbClr val="000000"/>
                </a:solidFill>
                <a:ea typeface="Times New Roman" panose="02020603050405020304" pitchFamily="18" charset="0"/>
              </a:rPr>
              <a:t> گرم کربوهیدرات و </a:t>
            </a:r>
            <a:r>
              <a:rPr lang="fa-IR" dirty="0">
                <a:solidFill>
                  <a:srgbClr val="000000"/>
                </a:solidFill>
                <a:ea typeface="Times New Roman" panose="02020603050405020304" pitchFamily="18" charset="0"/>
              </a:rPr>
              <a:t>۳۰</a:t>
            </a:r>
            <a:r>
              <a:rPr lang="ar-SA" dirty="0">
                <a:solidFill>
                  <a:srgbClr val="000000"/>
                </a:solidFill>
                <a:ea typeface="Times New Roman" panose="02020603050405020304" pitchFamily="18" charset="0"/>
              </a:rPr>
              <a:t> تا </a:t>
            </a:r>
            <a:r>
              <a:rPr lang="fa-IR" dirty="0">
                <a:solidFill>
                  <a:srgbClr val="000000"/>
                </a:solidFill>
                <a:ea typeface="Times New Roman" panose="02020603050405020304" pitchFamily="18" charset="0"/>
              </a:rPr>
              <a:t>۴۰</a:t>
            </a:r>
            <a:r>
              <a:rPr lang="ar-SA" dirty="0">
                <a:solidFill>
                  <a:srgbClr val="000000"/>
                </a:solidFill>
                <a:ea typeface="Times New Roman" panose="02020603050405020304" pitchFamily="18" charset="0"/>
              </a:rPr>
              <a:t> گرم پروتین داشته باشد مصرف کنند </a:t>
            </a:r>
            <a:r>
              <a:rPr lang="en-US" dirty="0">
                <a:solidFill>
                  <a:srgbClr val="000000"/>
                </a:solidFill>
                <a:latin typeface="Tahoma" panose="020B0604030504040204" pitchFamily="34" charset="0"/>
                <a:ea typeface="Times New Roman" panose="02020603050405020304" pitchFamily="18" charset="0"/>
              </a:rPr>
              <a:t>) </a:t>
            </a:r>
            <a:r>
              <a:rPr lang="ar-SA" dirty="0">
                <a:solidFill>
                  <a:srgbClr val="000000"/>
                </a:solidFill>
                <a:latin typeface="Tahoma" panose="020B0604030504040204" pitchFamily="34" charset="0"/>
                <a:ea typeface="Times New Roman" panose="02020603050405020304" pitchFamily="18" charset="0"/>
              </a:rPr>
              <a:t>و در عرض دو ساعت بعدی هم یک غذای پر کربوهیدرات برای بارگیری ذخایر گلیکوژن مصرف کنند</a:t>
            </a:r>
            <a:r>
              <a:rPr lang="en-US" dirty="0">
                <a:solidFill>
                  <a:srgbClr val="000000"/>
                </a:solidFill>
                <a:latin typeface="Tahoma" panose="020B0604030504040204" pitchFamily="34" charset="0"/>
                <a:ea typeface="Times New Roman" panose="02020603050405020304" pitchFamily="18" charset="0"/>
              </a:rPr>
              <a:t>.</a:t>
            </a:r>
            <a:endParaRPr lang="en-US" dirty="0"/>
          </a:p>
        </p:txBody>
      </p:sp>
    </p:spTree>
    <p:extLst>
      <p:ext uri="{BB962C8B-B14F-4D97-AF65-F5344CB8AC3E}">
        <p14:creationId xmlns:p14="http://schemas.microsoft.com/office/powerpoint/2010/main" val="31876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8320" y="1090427"/>
            <a:ext cx="9540240" cy="4855175"/>
          </a:xfrm>
          <a:prstGeom prst="rect">
            <a:avLst/>
          </a:prstGeom>
        </p:spPr>
        <p:txBody>
          <a:bodyPr wrap="square">
            <a:spAutoFit/>
          </a:bodyPr>
          <a:lstStyle/>
          <a:p>
            <a:pPr algn="r" rtl="1">
              <a:lnSpc>
                <a:spcPct val="150000"/>
              </a:lnSpc>
              <a:spcAft>
                <a:spcPts val="1500"/>
              </a:spcAft>
            </a:pPr>
            <a:r>
              <a:rPr lang="ar-SA" dirty="0">
                <a:solidFill>
                  <a:srgbClr val="000000"/>
                </a:solidFill>
                <a:latin typeface="Calibri" panose="020F0502020204030204" pitchFamily="34" charset="0"/>
                <a:ea typeface="Times New Roman" panose="02020603050405020304" pitchFamily="18" charset="0"/>
              </a:rPr>
              <a:t>محققان‏ دریافت ه‏اند که اسید آمینه گلوتامین ممکن است نقش مهمی در کنترل فشار تمرین و بیش تمرینی داشته باشد.گلوتامین یک اسید آمینه ضروری است‏ که نقش حیاتی در عملکرد مطلوب تعدادی از بافت‏های بدن،بویژه نظام‏ ایمنی و عمل روده‏ای دارد.خبرهای حاصل از تحقیق‏ های مختلف، نشان می‏ دهد که گلوتامین پلاسما به دنبال تمرین‏ های شدید و شرایط تمرینی اضافه بار کاهش می‏ یابد.بنابر این،ذخیره مجدد آن تا سطح قبل از تمرین،مستلزم چیدین استراحت است</a:t>
            </a:r>
            <a:r>
              <a:rPr lang="en-US" dirty="0">
                <a:solidFill>
                  <a:srgbClr val="000000"/>
                </a:solidFill>
                <a:latin typeface="Tahoma" panose="020B0604030504040204" pitchFamily="34" charset="0"/>
                <a:ea typeface="Times New Roman" panose="02020603050405020304" pitchFamily="18" charset="0"/>
                <a:cs typeface="Arial" panose="020B0604020202020204" pitchFamily="34" charset="0"/>
              </a:rPr>
              <a:t>.</a:t>
            </a:r>
            <a:endParaRPr lang="en-US" sz="28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r>
              <a:rPr lang="ar-SA" dirty="0">
                <a:solidFill>
                  <a:srgbClr val="000000"/>
                </a:solidFill>
                <a:ea typeface="Times New Roman" panose="02020603050405020304" pitchFamily="18" charset="0"/>
              </a:rPr>
              <a:t>با توجه به شدت تمرین، چنانچه مرحله استراحت بین هر جلسه کافی نباشد،آثار شدید تمرین‏ ممکن است بر سطح گلوتامین پلاسما مضاعف باشد،پس ورزشکاران‏ نیازمند به دوره استراحت طولانی‏تری هستند.ممکن است در شرایط تمرینی سخت خوراندن مکمل خوراکی گلوتامین در تغذیه ورزشکاران‏ مفید واقع شود.البته بسیار تأکید شده است که ورزشکاران،مدت‏ طولانی در جیره مواد غذایی خودشان مواد حاوی گلوتامین بگنجانند، زیرا مصرف گلوتامین به‏طور طبیعی بسیار سودمندتر خواهد بود</a:t>
            </a:r>
            <a:r>
              <a:rPr lang="en-US" dirty="0">
                <a:solidFill>
                  <a:srgbClr val="000000"/>
                </a:solidFill>
                <a:latin typeface="Tahoma" panose="020B0604030504040204" pitchFamily="34" charset="0"/>
                <a:ea typeface="Times New Roman" panose="02020603050405020304" pitchFamily="18" charset="0"/>
              </a:rPr>
              <a:t>.</a:t>
            </a:r>
            <a:endParaRPr lang="en-US" dirty="0"/>
          </a:p>
        </p:txBody>
      </p:sp>
    </p:spTree>
    <p:extLst>
      <p:ext uri="{BB962C8B-B14F-4D97-AF65-F5344CB8AC3E}">
        <p14:creationId xmlns:p14="http://schemas.microsoft.com/office/powerpoint/2010/main" val="104104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96</TotalTime>
  <Words>861</Words>
  <Application>Microsoft Office PowerPoint</Application>
  <PresentationFormat>Custom</PresentationFormat>
  <Paragraphs>42</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Parallax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Mostafa Am's Pc</dc:creator>
  <cp:lastModifiedBy>Windows User</cp:lastModifiedBy>
  <cp:revision>12</cp:revision>
  <dcterms:created xsi:type="dcterms:W3CDTF">2018-12-08T23:58:25Z</dcterms:created>
  <dcterms:modified xsi:type="dcterms:W3CDTF">2020-06-07T09:25:15Z</dcterms:modified>
</cp:coreProperties>
</file>