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5" r:id="rId1"/>
  </p:sldMasterIdLst>
  <p:sldIdLst>
    <p:sldId id="267" r:id="rId2"/>
    <p:sldId id="256" r:id="rId3"/>
    <p:sldId id="258" r:id="rId4"/>
    <p:sldId id="259" r:id="rId5"/>
    <p:sldId id="260" r:id="rId6"/>
    <p:sldId id="273" r:id="rId7"/>
    <p:sldId id="261" r:id="rId8"/>
    <p:sldId id="262" r:id="rId9"/>
    <p:sldId id="263" r:id="rId10"/>
    <p:sldId id="264" r:id="rId11"/>
    <p:sldId id="265" r:id="rId12"/>
    <p:sldId id="266" r:id="rId13"/>
    <p:sldId id="269" r:id="rId14"/>
    <p:sldId id="270" r:id="rId15"/>
    <p:sldId id="271" r:id="rId16"/>
    <p:sldId id="272"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188831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973775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5/2/2020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17798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5/2/2020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34601453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5/2/2020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20112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5/2/2020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674705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5/2/2020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888595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5/2/2020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2666347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5/2/2020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720926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5/2/2020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92165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5/2/2020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325654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5/2/2020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867766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5/2/2020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281322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5/2/2020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339890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5/2/2020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33038201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53093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5/2/2020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37065500"/>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pPr algn="ctr"/>
            <a:r>
              <a:rPr lang="fa-IR" sz="9600" dirty="0" smtClean="0">
                <a:latin typeface="_PDMS_Saleem_QuranFont" panose="02010000000000000000" pitchFamily="2" charset="-78"/>
                <a:ea typeface="Adobe Ming Std L" panose="02020300000000000000" pitchFamily="18" charset="-128"/>
                <a:cs typeface="2  Aseman" panose="00000400000000000000" pitchFamily="2" charset="-78"/>
              </a:rPr>
              <a:t>بسم الله الرحمن الرحیم</a:t>
            </a:r>
            <a:endParaRPr lang="en-US" sz="9600" dirty="0">
              <a:latin typeface="_PDMS_Saleem_QuranFont" panose="02010000000000000000" pitchFamily="2" charset="-78"/>
              <a:ea typeface="Adobe Ming Std L" panose="02020300000000000000" pitchFamily="18" charset="-128"/>
              <a:cs typeface="2  Aseman" panose="00000400000000000000" pitchFamily="2" charset="-78"/>
            </a:endParaRPr>
          </a:p>
        </p:txBody>
      </p:sp>
    </p:spTree>
    <p:extLst>
      <p:ext uri="{BB962C8B-B14F-4D97-AF65-F5344CB8AC3E}">
        <p14:creationId xmlns:p14="http://schemas.microsoft.com/office/powerpoint/2010/main" val="1026468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pPr algn="r"/>
            <a:r>
              <a:rPr lang="fa-IR" sz="4000" dirty="0" smtClean="0">
                <a:latin typeface="Adobe Garamond Pro Bold" panose="02020702060506020403" pitchFamily="18" charset="0"/>
                <a:cs typeface="Adobe Arabic" panose="02040503050201020203" pitchFamily="18" charset="-78"/>
              </a:rPr>
              <a:t>موضوع</a:t>
            </a:r>
            <a:r>
              <a:rPr lang="fa-IR" sz="3600" dirty="0" smtClean="0">
                <a:latin typeface="Adobe Arabic" panose="02040503050201020203" pitchFamily="18" charset="-78"/>
                <a:cs typeface="Adobe Arabic" panose="02040503050201020203" pitchFamily="18" charset="-78"/>
              </a:rPr>
              <a:t>:مراقبت پرستاری در بیماران مبتلابه اختلالات هماتولوژی</a:t>
            </a:r>
            <a:endParaRPr lang="en-US" sz="3600" dirty="0">
              <a:latin typeface="Adobe Arabic" panose="02040503050201020203" pitchFamily="18" charset="-78"/>
              <a:cs typeface="Adobe Arabic" panose="02040503050201020203" pitchFamily="18" charset="-78"/>
            </a:endParaRPr>
          </a:p>
        </p:txBody>
      </p:sp>
    </p:spTree>
    <p:extLst>
      <p:ext uri="{BB962C8B-B14F-4D97-AF65-F5344CB8AC3E}">
        <p14:creationId xmlns:p14="http://schemas.microsoft.com/office/powerpoint/2010/main" val="54078863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latin typeface="Adobe Arabic" panose="02040503050201020203" pitchFamily="18" charset="-78"/>
                <a:cs typeface="B Titr" panose="00000700000000000000" pitchFamily="2" charset="-78"/>
              </a:rPr>
              <a:t>انواع بیماری های هماتولوژی</a:t>
            </a:r>
            <a:endParaRPr lang="en-US" dirty="0">
              <a:latin typeface="Adobe Arabic" panose="02040503050201020203" pitchFamily="18" charset="-78"/>
              <a:cs typeface="B Titr" panose="00000700000000000000" pitchFamily="2" charset="-78"/>
            </a:endParaRPr>
          </a:p>
        </p:txBody>
      </p:sp>
      <p:sp>
        <p:nvSpPr>
          <p:cNvPr id="3" name="Content Placeholder 2"/>
          <p:cNvSpPr>
            <a:spLocks noGrp="1"/>
          </p:cNvSpPr>
          <p:nvPr>
            <p:ph idx="1"/>
          </p:nvPr>
        </p:nvSpPr>
        <p:spPr/>
        <p:txBody>
          <a:bodyPr>
            <a:noAutofit/>
          </a:bodyPr>
          <a:lstStyle/>
          <a:p>
            <a:pPr marL="0" indent="0" algn="r">
              <a:buNone/>
            </a:pPr>
            <a:r>
              <a:rPr lang="fa-IR" dirty="0" smtClean="0">
                <a:latin typeface="Adobe Arabic" panose="02040503050201020203" pitchFamily="18" charset="-78"/>
                <a:cs typeface="B Nazanin" panose="00000400000000000000" pitchFamily="2" charset="-78"/>
              </a:rPr>
              <a:t>1.انمی(غلظت پایین هموگلوبین)</a:t>
            </a:r>
          </a:p>
          <a:p>
            <a:pPr marL="0" indent="0" algn="r">
              <a:buNone/>
            </a:pPr>
            <a:r>
              <a:rPr lang="fa-IR" dirty="0" smtClean="0">
                <a:latin typeface="Adobe Arabic" panose="02040503050201020203" pitchFamily="18" charset="-78"/>
                <a:cs typeface="B Nazanin" panose="00000400000000000000" pitchFamily="2" charset="-78"/>
              </a:rPr>
              <a:t>2.پلی سیتمی(افزایش حجم اریتروسیت ها)</a:t>
            </a:r>
          </a:p>
          <a:p>
            <a:pPr marL="0" indent="0" algn="r">
              <a:buNone/>
            </a:pPr>
            <a:r>
              <a:rPr lang="fa-IR" dirty="0">
                <a:latin typeface="Adobe Arabic" panose="02040503050201020203" pitchFamily="18" charset="-78"/>
                <a:cs typeface="B Nazanin" panose="00000400000000000000" pitchFamily="2" charset="-78"/>
              </a:rPr>
              <a:t>3.نوتروپنی (کاهش نوتروفیل هاکمتر از2000 در هر میلی متر مکعب</a:t>
            </a:r>
            <a:r>
              <a:rPr lang="fa-IR" dirty="0" smtClean="0">
                <a:latin typeface="Adobe Arabic" panose="02040503050201020203" pitchFamily="18" charset="-78"/>
                <a:cs typeface="B Nazanin" panose="00000400000000000000" pitchFamily="2" charset="-78"/>
              </a:rPr>
              <a:t>)</a:t>
            </a:r>
          </a:p>
          <a:p>
            <a:pPr marL="0" indent="0" algn="r">
              <a:buNone/>
            </a:pPr>
            <a:r>
              <a:rPr lang="fa-IR" dirty="0" smtClean="0">
                <a:latin typeface="Adobe Arabic" panose="02040503050201020203" pitchFamily="18" charset="-78"/>
                <a:cs typeface="B Nazanin" panose="00000400000000000000" pitchFamily="2" charset="-78"/>
              </a:rPr>
              <a:t>4.لنفوپنی (تعداد لنفوسیت ها کمتر از ۱۵۰۰در هر میلی متر مکعب)</a:t>
            </a:r>
          </a:p>
          <a:p>
            <a:pPr marL="0" indent="0" algn="r">
              <a:buNone/>
            </a:pPr>
            <a:r>
              <a:rPr lang="fa-IR" dirty="0" smtClean="0">
                <a:latin typeface="Adobe Arabic" panose="02040503050201020203" pitchFamily="18" charset="-78"/>
                <a:cs typeface="B Nazanin" panose="00000400000000000000" pitchFamily="2" charset="-78"/>
              </a:rPr>
              <a:t>5.ترومبوسیتوپنی(کاهش تعداد پلاکت)</a:t>
            </a:r>
          </a:p>
          <a:p>
            <a:pPr marL="0" indent="0" algn="r">
              <a:buNone/>
            </a:pPr>
            <a:r>
              <a:rPr lang="fa-IR" dirty="0" smtClean="0">
                <a:latin typeface="Adobe Arabic" panose="02040503050201020203" pitchFamily="18" charset="-78"/>
                <a:cs typeface="B Nazanin" panose="00000400000000000000" pitchFamily="2" charset="-78"/>
              </a:rPr>
              <a:t>6.هموفیلی(اختلال ارثی خونریزی دهنده)</a:t>
            </a:r>
          </a:p>
          <a:p>
            <a:pPr marL="0" indent="0" algn="r" rtl="1">
              <a:buNone/>
            </a:pPr>
            <a:r>
              <a:rPr lang="fa-IR" dirty="0" smtClean="0">
                <a:latin typeface="Adobe Arabic" panose="02040503050201020203" pitchFamily="18" charset="-78"/>
                <a:cs typeface="B Nazanin" panose="00000400000000000000" pitchFamily="2" charset="-78"/>
              </a:rPr>
              <a:t>7.اختلالات انعقادی اکتسابی ( کمبود ویتامین</a:t>
            </a:r>
            <a:r>
              <a:rPr lang="en-US" dirty="0" smtClean="0">
                <a:latin typeface="Adobe Arabic" panose="02040503050201020203" pitchFamily="18" charset="-78"/>
                <a:cs typeface="B Nazanin" panose="00000400000000000000" pitchFamily="2" charset="-78"/>
              </a:rPr>
              <a:t> k </a:t>
            </a:r>
            <a:r>
              <a:rPr lang="fa-IR" dirty="0" smtClean="0">
                <a:latin typeface="Adobe Arabic" panose="02040503050201020203" pitchFamily="18" charset="-78"/>
                <a:cs typeface="B Nazanin" panose="00000400000000000000" pitchFamily="2" charset="-78"/>
              </a:rPr>
              <a:t>، بیماری کبدی ، عوارض درمان ضدانعقادی ، </a:t>
            </a:r>
            <a:r>
              <a:rPr lang="en-US" dirty="0" smtClean="0">
                <a:latin typeface="Adobe Arabic" panose="02040503050201020203" pitchFamily="18" charset="-78"/>
                <a:cs typeface="B Nazanin" panose="00000400000000000000" pitchFamily="2" charset="-78"/>
              </a:rPr>
              <a:t>DIC </a:t>
            </a:r>
            <a:r>
              <a:rPr lang="fa-IR" dirty="0">
                <a:latin typeface="Adobe Arabic" panose="02040503050201020203" pitchFamily="18" charset="-78"/>
                <a:cs typeface="B Nazanin" panose="00000400000000000000" pitchFamily="2" charset="-78"/>
              </a:rPr>
              <a:t> </a:t>
            </a:r>
            <a:r>
              <a:rPr lang="fa-IR" dirty="0" smtClean="0">
                <a:latin typeface="Adobe Arabic" panose="02040503050201020203" pitchFamily="18" charset="-78"/>
                <a:cs typeface="B Nazanin" panose="00000400000000000000" pitchFamily="2" charset="-78"/>
              </a:rPr>
              <a:t>و .... )</a:t>
            </a:r>
            <a:endParaRPr lang="en-US" dirty="0" smtClean="0">
              <a:latin typeface="Adobe Arabic" panose="02040503050201020203" pitchFamily="18" charset="-78"/>
              <a:cs typeface="B Nazanin" panose="00000400000000000000" pitchFamily="2" charset="-78"/>
            </a:endParaRPr>
          </a:p>
          <a:p>
            <a:pPr marL="0" indent="0" algn="r" rtl="1">
              <a:buNone/>
            </a:pPr>
            <a:r>
              <a:rPr lang="en-US" dirty="0" smtClean="0">
                <a:latin typeface="Adobe Arabic" panose="02040503050201020203" pitchFamily="18" charset="-78"/>
                <a:cs typeface="B Nazanin" panose="00000400000000000000" pitchFamily="2" charset="-78"/>
              </a:rPr>
              <a:t>8</a:t>
            </a:r>
            <a:r>
              <a:rPr lang="fa-IR" dirty="0" smtClean="0">
                <a:latin typeface="Adobe Arabic" panose="02040503050201020203" pitchFamily="18" charset="-78"/>
                <a:cs typeface="B Nazanin" panose="00000400000000000000" pitchFamily="2" charset="-78"/>
              </a:rPr>
              <a:t>. لوسمی</a:t>
            </a:r>
          </a:p>
          <a:p>
            <a:pPr marL="0" indent="0" algn="r" rtl="1">
              <a:buNone/>
            </a:pPr>
            <a:r>
              <a:rPr lang="fa-IR" dirty="0" smtClean="0">
                <a:latin typeface="Adobe Arabic" panose="02040503050201020203" pitchFamily="18" charset="-78"/>
                <a:cs typeface="B Nazanin" panose="00000400000000000000" pitchFamily="2" charset="-78"/>
              </a:rPr>
              <a:t> </a:t>
            </a:r>
            <a:r>
              <a:rPr lang="fa-IR" dirty="0">
                <a:latin typeface="Adobe Arabic" panose="02040503050201020203" pitchFamily="18" charset="-78"/>
                <a:cs typeface="B Nazanin" panose="00000400000000000000" pitchFamily="2" charset="-78"/>
              </a:rPr>
              <a:t>9</a:t>
            </a:r>
            <a:r>
              <a:rPr lang="fa-IR" dirty="0" smtClean="0">
                <a:latin typeface="Adobe Arabic" panose="02040503050201020203" pitchFamily="18" charset="-78"/>
                <a:cs typeface="B Nazanin" panose="00000400000000000000" pitchFamily="2" charset="-78"/>
              </a:rPr>
              <a:t>.لنفوم ها</a:t>
            </a:r>
            <a:endParaRPr lang="en-US" dirty="0" smtClean="0">
              <a:latin typeface="Adobe Arabic" panose="02040503050201020203" pitchFamily="18" charset="-78"/>
              <a:cs typeface="B Nazanin" panose="00000400000000000000"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499" y="1015295"/>
            <a:ext cx="2750176" cy="2390362"/>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83148" y="1264555"/>
            <a:ext cx="2857500" cy="2105025"/>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3690" y="4677714"/>
            <a:ext cx="2600325" cy="1752600"/>
          </a:xfrm>
          <a:prstGeom prst="rect">
            <a:avLst/>
          </a:prstGeom>
        </p:spPr>
      </p:pic>
    </p:spTree>
    <p:extLst>
      <p:ext uri="{BB962C8B-B14F-4D97-AF65-F5344CB8AC3E}">
        <p14:creationId xmlns:p14="http://schemas.microsoft.com/office/powerpoint/2010/main" val="1320665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 calcmode="lin" valueType="num">
                                      <p:cBhvr additive="base">
                                        <p:cTn id="4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3">
                                            <p:txEl>
                                              <p:pRg st="6" end="6"/>
                                            </p:txEl>
                                          </p:spTgt>
                                        </p:tgtEl>
                                        <p:attrNameLst>
                                          <p:attrName>style.visibility</p:attrName>
                                        </p:attrNameLst>
                                      </p:cBhvr>
                                      <p:to>
                                        <p:strVal val="visible"/>
                                      </p:to>
                                    </p:set>
                                    <p:anim calcmode="lin" valueType="num">
                                      <p:cBhvr additive="base">
                                        <p:cTn id="5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additive="base">
                                        <p:cTn id="56"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3">
                                            <p:txEl>
                                              <p:pRg st="8" end="8"/>
                                            </p:txEl>
                                          </p:spTgt>
                                        </p:tgtEl>
                                        <p:attrNameLst>
                                          <p:attrName>style.visibility</p:attrName>
                                        </p:attrNameLst>
                                      </p:cBhvr>
                                      <p:to>
                                        <p:strVal val="visible"/>
                                      </p:to>
                                    </p:set>
                                    <p:anim calcmode="lin" valueType="num">
                                      <p:cBhvr additive="base">
                                        <p:cTn id="62"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dirty="0" smtClean="0">
                <a:latin typeface="Adobe Arabic" panose="02040503050201020203" pitchFamily="18" charset="-78"/>
                <a:cs typeface="B Titr" panose="00000700000000000000" pitchFamily="2" charset="-78"/>
              </a:rPr>
              <a:t>تظاهرات عمومی اختلالات همولو</a:t>
            </a:r>
            <a:r>
              <a:rPr lang="fa-IR" dirty="0">
                <a:latin typeface="Adobe Arabic" panose="02040503050201020203" pitchFamily="18" charset="-78"/>
                <a:cs typeface="B Titr" panose="00000700000000000000" pitchFamily="2" charset="-78"/>
              </a:rPr>
              <a:t>ژ</a:t>
            </a:r>
            <a:r>
              <a:rPr lang="fa-IR" dirty="0" smtClean="0">
                <a:latin typeface="Adobe Arabic" panose="02040503050201020203" pitchFamily="18" charset="-78"/>
                <a:cs typeface="B Titr" panose="00000700000000000000" pitchFamily="2" charset="-78"/>
              </a:rPr>
              <a:t>یک</a:t>
            </a:r>
            <a:endParaRPr lang="en-US" dirty="0">
              <a:latin typeface="Adobe Arabic" panose="02040503050201020203" pitchFamily="18" charset="-78"/>
              <a:cs typeface="B Titr" panose="00000700000000000000" pitchFamily="2" charset="-78"/>
            </a:endParaRPr>
          </a:p>
        </p:txBody>
      </p:sp>
      <p:sp>
        <p:nvSpPr>
          <p:cNvPr id="3" name="Content Placeholder 2"/>
          <p:cNvSpPr>
            <a:spLocks noGrp="1"/>
          </p:cNvSpPr>
          <p:nvPr>
            <p:ph idx="1"/>
          </p:nvPr>
        </p:nvSpPr>
        <p:spPr/>
        <p:txBody>
          <a:bodyPr>
            <a:noAutofit/>
          </a:bodyPr>
          <a:lstStyle/>
          <a:p>
            <a:pPr marL="0" indent="0" algn="r">
              <a:buNone/>
            </a:pPr>
            <a:r>
              <a:rPr lang="fa-IR" sz="2000" dirty="0" smtClean="0">
                <a:latin typeface="Adobe Arabic" panose="02040503050201020203" pitchFamily="18" charset="-78"/>
                <a:cs typeface="B Nazanin" panose="00000400000000000000" pitchFamily="2" charset="-78"/>
              </a:rPr>
              <a:t>1.خستگی(بیشترین اثر منفی را برسطح عملکردی بیمار و ومتعاقب آن کیفیت زندگی آنان دارد.می تواند باعث خستگی شود و ارتباط فرد با خانواده و دوستان را دچار مشکل کند)</a:t>
            </a:r>
          </a:p>
          <a:p>
            <a:pPr marL="0" indent="0" algn="r">
              <a:buNone/>
            </a:pPr>
            <a:r>
              <a:rPr lang="fa-IR" sz="2000" dirty="0" smtClean="0">
                <a:latin typeface="Adobe Arabic" panose="02040503050201020203" pitchFamily="18" charset="-78"/>
                <a:cs typeface="B Nazanin" panose="00000400000000000000" pitchFamily="2" charset="-78"/>
              </a:rPr>
              <a:t>2.نارسایی قلبی </a:t>
            </a:r>
          </a:p>
          <a:p>
            <a:pPr marL="0" indent="0" algn="r">
              <a:buNone/>
            </a:pPr>
            <a:r>
              <a:rPr lang="fa-IR" sz="2000" dirty="0" smtClean="0">
                <a:latin typeface="Adobe Arabic" panose="02040503050201020203" pitchFamily="18" charset="-78"/>
                <a:cs typeface="B Nazanin" panose="00000400000000000000" pitchFamily="2" charset="-78"/>
              </a:rPr>
              <a:t>3.پاراستزی</a:t>
            </a:r>
          </a:p>
          <a:p>
            <a:pPr marL="0" indent="0" algn="r">
              <a:buNone/>
            </a:pPr>
            <a:r>
              <a:rPr lang="fa-IR" sz="2000" dirty="0" smtClean="0">
                <a:latin typeface="Adobe Arabic" panose="02040503050201020203" pitchFamily="18" charset="-78"/>
                <a:cs typeface="B Nazanin" panose="00000400000000000000" pitchFamily="2" charset="-78"/>
              </a:rPr>
              <a:t>4.گیجی یا دلیریوم</a:t>
            </a:r>
          </a:p>
          <a:p>
            <a:pPr marL="0" indent="0" algn="r">
              <a:buNone/>
            </a:pPr>
            <a:r>
              <a:rPr lang="fa-IR" sz="2000" dirty="0" smtClean="0">
                <a:latin typeface="Adobe Arabic" panose="02040503050201020203" pitchFamily="18" charset="-78"/>
                <a:cs typeface="B Nazanin" panose="00000400000000000000" pitchFamily="2" charset="-78"/>
              </a:rPr>
              <a:t>5.عفونت</a:t>
            </a:r>
          </a:p>
          <a:p>
            <a:pPr marL="0" indent="0" algn="r">
              <a:buNone/>
            </a:pPr>
            <a:r>
              <a:rPr lang="fa-IR" sz="2000" dirty="0" smtClean="0">
                <a:latin typeface="Adobe Arabic" panose="02040503050201020203" pitchFamily="18" charset="-78"/>
                <a:cs typeface="B Nazanin" panose="00000400000000000000" pitchFamily="2" charset="-78"/>
              </a:rPr>
              <a:t>6.افزایش هماتوکریت و افزایش احتمال ترومبوز(سکته مغزی ،قلبی)</a:t>
            </a:r>
          </a:p>
          <a:p>
            <a:pPr marL="0" indent="0" algn="r">
              <a:buNone/>
            </a:pPr>
            <a:r>
              <a:rPr lang="fa-IR" sz="2000" dirty="0" smtClean="0">
                <a:latin typeface="Adobe Arabic" panose="02040503050201020203" pitchFamily="18" charset="-78"/>
                <a:cs typeface="B Nazanin" panose="00000400000000000000" pitchFamily="2" charset="-78"/>
              </a:rPr>
              <a:t>7.خونریزی (در اثر ضربه وصدمه یا می تواند به صورت خود به خودی باشد)</a:t>
            </a:r>
          </a:p>
          <a:p>
            <a:pPr marL="0" indent="0" algn="r">
              <a:buNone/>
            </a:pPr>
            <a:r>
              <a:rPr lang="fa-IR" sz="2000" dirty="0" smtClean="0">
                <a:latin typeface="Adobe Arabic" panose="02040503050201020203" pitchFamily="18" charset="-78"/>
                <a:cs typeface="B Nazanin" panose="00000400000000000000" pitchFamily="2" charset="-78"/>
              </a:rPr>
              <a:t>8.کاهش مایعات بدن در ارتباط با خونریزی</a:t>
            </a:r>
          </a:p>
          <a:p>
            <a:pPr marL="0" indent="0" algn="r">
              <a:buNone/>
            </a:pPr>
            <a:endParaRPr lang="fa-IR" sz="2000" dirty="0" smtClean="0">
              <a:latin typeface="Adobe Arabic" panose="02040503050201020203" pitchFamily="18" charset="-78"/>
              <a:cs typeface="B Nazanin" panose="00000400000000000000" pitchFamily="2" charset="-78"/>
            </a:endParaRPr>
          </a:p>
        </p:txBody>
      </p:sp>
    </p:spTree>
    <p:extLst>
      <p:ext uri="{BB962C8B-B14F-4D97-AF65-F5344CB8AC3E}">
        <p14:creationId xmlns:p14="http://schemas.microsoft.com/office/powerpoint/2010/main" val="2477918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 calcmode="lin" valueType="num">
                                      <p:cBhvr additive="base">
                                        <p:cTn id="4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3">
                                            <p:txEl>
                                              <p:pRg st="6" end="6"/>
                                            </p:txEl>
                                          </p:spTgt>
                                        </p:tgtEl>
                                        <p:attrNameLst>
                                          <p:attrName>style.visibility</p:attrName>
                                        </p:attrNameLst>
                                      </p:cBhvr>
                                      <p:to>
                                        <p:strVal val="visible"/>
                                      </p:to>
                                    </p:set>
                                    <p:anim calcmode="lin" valueType="num">
                                      <p:cBhvr additive="base">
                                        <p:cTn id="5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additive="base">
                                        <p:cTn id="56"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dirty="0" smtClean="0">
                <a:latin typeface="_PDMS_Saleem_QuranFont" panose="02010000000000000000" pitchFamily="2" charset="-78"/>
                <a:cs typeface="B Titr" panose="00000700000000000000" pitchFamily="2" charset="-78"/>
              </a:rPr>
              <a:t>ادامه تظاهرات...</a:t>
            </a:r>
            <a:endParaRPr lang="en-US" dirty="0">
              <a:latin typeface="_PDMS_Saleem_QuranFont" panose="02010000000000000000" pitchFamily="2" charset="-78"/>
              <a:cs typeface="B Titr" panose="00000700000000000000" pitchFamily="2" charset="-78"/>
            </a:endParaRPr>
          </a:p>
        </p:txBody>
      </p:sp>
      <p:sp>
        <p:nvSpPr>
          <p:cNvPr id="3" name="Content Placeholder 2"/>
          <p:cNvSpPr>
            <a:spLocks noGrp="1"/>
          </p:cNvSpPr>
          <p:nvPr>
            <p:ph idx="1"/>
          </p:nvPr>
        </p:nvSpPr>
        <p:spPr/>
        <p:txBody>
          <a:bodyPr>
            <a:normAutofit/>
          </a:bodyPr>
          <a:lstStyle/>
          <a:p>
            <a:pPr marL="0" indent="0" algn="r">
              <a:buNone/>
            </a:pPr>
            <a:r>
              <a:rPr lang="fa-IR" sz="2000" dirty="0" smtClean="0">
                <a:latin typeface="Adobe Arabic" panose="02040503050201020203" pitchFamily="18" charset="-78"/>
                <a:cs typeface="B Nazanin" panose="00000400000000000000" pitchFamily="2" charset="-78"/>
              </a:rPr>
              <a:t>10.اسپلنومگالی(طحال بزرگ)</a:t>
            </a:r>
          </a:p>
          <a:p>
            <a:pPr marL="0" indent="0" algn="r">
              <a:buNone/>
            </a:pPr>
            <a:r>
              <a:rPr lang="fa-IR" sz="2000" dirty="0" smtClean="0">
                <a:latin typeface="Adobe Arabic" panose="02040503050201020203" pitchFamily="18" charset="-78"/>
                <a:cs typeface="B Nazanin" panose="00000400000000000000" pitchFamily="2" charset="-78"/>
              </a:rPr>
              <a:t>11.لنفادنوپاتی(بزرگی غدد لنفاوی)</a:t>
            </a:r>
          </a:p>
          <a:p>
            <a:pPr marL="0" indent="0" algn="r">
              <a:buNone/>
            </a:pPr>
            <a:r>
              <a:rPr lang="fa-IR" sz="2000" dirty="0" smtClean="0">
                <a:latin typeface="Adobe Arabic" panose="02040503050201020203" pitchFamily="18" charset="-78"/>
                <a:cs typeface="B Nazanin" panose="00000400000000000000" pitchFamily="2" charset="-78"/>
              </a:rPr>
              <a:t>12.درد شدید وناراحتی در ارتباط با التهاب مخاط ،تب وعفونت</a:t>
            </a:r>
          </a:p>
          <a:p>
            <a:pPr marL="0" indent="0" algn="r">
              <a:buNone/>
            </a:pPr>
            <a:endParaRPr lang="en-US" sz="2000" dirty="0">
              <a:latin typeface="Adobe Arabic" panose="02040503050201020203" pitchFamily="18" charset="-78"/>
              <a:cs typeface="B Nazanin" panose="00000400000000000000" pitchFamily="2" charset="-78"/>
            </a:endParaRPr>
          </a:p>
        </p:txBody>
      </p:sp>
    </p:spTree>
    <p:extLst>
      <p:ext uri="{BB962C8B-B14F-4D97-AF65-F5344CB8AC3E}">
        <p14:creationId xmlns:p14="http://schemas.microsoft.com/office/powerpoint/2010/main" val="297094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1210732"/>
            <a:ext cx="8911687" cy="694267"/>
          </a:xfrm>
        </p:spPr>
        <p:txBody>
          <a:bodyPr>
            <a:normAutofit/>
          </a:bodyPr>
          <a:lstStyle/>
          <a:p>
            <a:pPr algn="r"/>
            <a:r>
              <a:rPr lang="fa-IR" sz="2800" dirty="0" smtClean="0">
                <a:cs typeface="B Titr" panose="00000700000000000000" pitchFamily="2" charset="-78"/>
              </a:rPr>
              <a:t>ارتقاع سطح مراقبت درمنزل وجامعه</a:t>
            </a:r>
            <a:endParaRPr lang="en-US" sz="2800" dirty="0">
              <a:cs typeface="B Titr" panose="00000700000000000000" pitchFamily="2" charset="-78"/>
            </a:endParaRPr>
          </a:p>
        </p:txBody>
      </p:sp>
      <p:sp>
        <p:nvSpPr>
          <p:cNvPr id="3" name="Content Placeholder 2"/>
          <p:cNvSpPr>
            <a:spLocks noGrp="1"/>
          </p:cNvSpPr>
          <p:nvPr>
            <p:ph idx="1"/>
          </p:nvPr>
        </p:nvSpPr>
        <p:spPr/>
        <p:txBody>
          <a:bodyPr/>
          <a:lstStyle/>
          <a:p>
            <a:pPr marL="0" indent="0" algn="r">
              <a:buNone/>
            </a:pPr>
            <a:r>
              <a:rPr lang="fa-IR" dirty="0">
                <a:cs typeface="B Nazanin" panose="00000400000000000000" pitchFamily="2" charset="-78"/>
              </a:rPr>
              <a:t>بیماران وخانواده آنها نیاز به آموزش وحمایت دارندتاکنترل ودرمان این اختلال پیچیده درمنزل صورت میگیرد.درآموزش گفتاری ونوشتاری باید موارد ذیل را پوشش دهیم:</a:t>
            </a:r>
            <a:endParaRPr lang="en-US" dirty="0">
              <a:cs typeface="B Nazanin" panose="00000400000000000000" pitchFamily="2" charset="-78"/>
            </a:endParaRPr>
          </a:p>
          <a:p>
            <a:pPr marL="0" indent="0" algn="r">
              <a:buNone/>
            </a:pPr>
            <a:r>
              <a:rPr lang="fa-IR" dirty="0">
                <a:cs typeface="B Nazanin" panose="00000400000000000000" pitchFamily="2" charset="-78"/>
              </a:rPr>
              <a:t>ـ اطلاعات درمورد عملکرد داروها و عوارض جانبی آنها</a:t>
            </a:r>
            <a:endParaRPr lang="en-US" dirty="0">
              <a:cs typeface="B Nazanin" panose="00000400000000000000" pitchFamily="2" charset="-78"/>
            </a:endParaRPr>
          </a:p>
          <a:p>
            <a:pPr marL="0" indent="0" algn="r" rtl="1">
              <a:buNone/>
            </a:pPr>
            <a:r>
              <a:rPr lang="fa-IR" dirty="0">
                <a:cs typeface="B Nazanin" panose="00000400000000000000" pitchFamily="2" charset="-78"/>
              </a:rPr>
              <a:t>ـ نحوه تجویز صحیح داروها </a:t>
            </a:r>
            <a:endParaRPr lang="en-US" dirty="0">
              <a:cs typeface="B Nazanin" panose="00000400000000000000" pitchFamily="2" charset="-78"/>
            </a:endParaRPr>
          </a:p>
          <a:p>
            <a:pPr marL="0" indent="0" algn="r">
              <a:buNone/>
            </a:pPr>
            <a:r>
              <a:rPr lang="fa-IR" dirty="0">
                <a:cs typeface="B Nazanin" panose="00000400000000000000" pitchFamily="2" charset="-78"/>
              </a:rPr>
              <a:t>ـ اهمیت ادامه درمانی طبق دستور حتی بعد از بهبود علایم بیماری</a:t>
            </a:r>
            <a:endParaRPr lang="en-US" dirty="0">
              <a:cs typeface="B Nazanin" panose="00000400000000000000" pitchFamily="2" charset="-78"/>
            </a:endParaRPr>
          </a:p>
          <a:p>
            <a:pPr marL="0" indent="0" algn="r">
              <a:buNone/>
            </a:pPr>
            <a:r>
              <a:rPr lang="fa-IR" dirty="0">
                <a:cs typeface="B Nazanin" panose="00000400000000000000" pitchFamily="2" charset="-78"/>
              </a:rPr>
              <a:t>ـ زمانی که باید به پزشک مراجعه کند</a:t>
            </a:r>
            <a:endParaRPr lang="en-US" dirty="0">
              <a:cs typeface="B Nazanin" panose="00000400000000000000" pitchFamily="2" charset="-78"/>
            </a:endParaRPr>
          </a:p>
          <a:p>
            <a:pPr marL="0" indent="0" algn="r">
              <a:buNone/>
            </a:pPr>
            <a:r>
              <a:rPr lang="fa-IR" dirty="0">
                <a:cs typeface="B Nazanin" panose="00000400000000000000" pitchFamily="2" charset="-78"/>
              </a:rPr>
              <a:t>ـ اهمیت آموزش تغذیه ورزیم غذایی برای بهبود وتعدیل وزن وبدست آوردن الگوی دفعی طبیعی</a:t>
            </a:r>
            <a:endParaRPr lang="en-US" dirty="0">
              <a:cs typeface="B Nazanin" panose="00000400000000000000" pitchFamily="2" charset="-78"/>
            </a:endParaRPr>
          </a:p>
          <a:p>
            <a:pPr marL="0" indent="0" algn="r">
              <a:buNone/>
            </a:pPr>
            <a:r>
              <a:rPr lang="fa-IR" dirty="0">
                <a:cs typeface="B Nazanin" panose="00000400000000000000" pitchFamily="2" charset="-78"/>
              </a:rPr>
              <a:t>ـ آموزش اهمیت پیگیری آزمایشات به صورت دوره ای</a:t>
            </a:r>
            <a:endParaRPr lang="en-US" dirty="0">
              <a:cs typeface="B Nazanin" panose="00000400000000000000" pitchFamily="2" charset="-78"/>
            </a:endParaRPr>
          </a:p>
        </p:txBody>
      </p:sp>
    </p:spTree>
    <p:extLst>
      <p:ext uri="{BB962C8B-B14F-4D97-AF65-F5344CB8AC3E}">
        <p14:creationId xmlns:p14="http://schemas.microsoft.com/office/powerpoint/2010/main" val="1391997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 calcmode="lin" valueType="num">
                                      <p:cBhvr additive="base">
                                        <p:cTn id="4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3">
                                            <p:txEl>
                                              <p:pRg st="6" end="6"/>
                                            </p:txEl>
                                          </p:spTgt>
                                        </p:tgtEl>
                                        <p:attrNameLst>
                                          <p:attrName>style.visibility</p:attrName>
                                        </p:attrNameLst>
                                      </p:cBhvr>
                                      <p:to>
                                        <p:strVal val="visible"/>
                                      </p:to>
                                    </p:set>
                                    <p:anim calcmode="lin" valueType="num">
                                      <p:cBhvr additive="base">
                                        <p:cTn id="5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200" dirty="0" smtClean="0">
                <a:latin typeface="Adobe Arabic" panose="02040503050201020203" pitchFamily="18" charset="-78"/>
                <a:cs typeface="B Titr" panose="00000700000000000000" pitchFamily="2" charset="-78"/>
              </a:rPr>
              <a:t>مراقبت های پرستاری در بیماران دارای اختلال هماتولوی</a:t>
            </a:r>
            <a:endParaRPr lang="en-US" sz="3200" dirty="0">
              <a:latin typeface="Adobe Arabic" panose="02040503050201020203" pitchFamily="18" charset="-78"/>
              <a:cs typeface="B Titr" panose="00000700000000000000" pitchFamily="2" charset="-78"/>
            </a:endParaRPr>
          </a:p>
        </p:txBody>
      </p:sp>
      <p:sp>
        <p:nvSpPr>
          <p:cNvPr id="3" name="Content Placeholder 2"/>
          <p:cNvSpPr>
            <a:spLocks noGrp="1"/>
          </p:cNvSpPr>
          <p:nvPr>
            <p:ph idx="1"/>
          </p:nvPr>
        </p:nvSpPr>
        <p:spPr/>
        <p:txBody>
          <a:bodyPr>
            <a:noAutofit/>
          </a:bodyPr>
          <a:lstStyle/>
          <a:p>
            <a:pPr marL="0" indent="0" algn="r">
              <a:buNone/>
            </a:pPr>
            <a:r>
              <a:rPr lang="fa-IR" dirty="0" smtClean="0">
                <a:latin typeface="Adobe Arabic" panose="02040503050201020203" pitchFamily="18" charset="-78"/>
                <a:cs typeface="B Nazanin" panose="00000400000000000000" pitchFamily="2" charset="-78"/>
              </a:rPr>
              <a:t>1.در بیماری که خستگی ناشی از اختلالات هماتولوزی(آنمی و...)دارد مداخلات ما بایددر جهت تمرکز بر روی کمک به بیمار در جهت اولویت بندی فعالیت ها وایجاد تعادل بین فعالیت و استراحت است که از دور نمای ذهنی ذهن بیمار عملی و واقعی خواهد شد.</a:t>
            </a:r>
          </a:p>
          <a:p>
            <a:pPr marL="0" indent="0" algn="r">
              <a:buNone/>
            </a:pPr>
            <a:r>
              <a:rPr lang="fa-IR" dirty="0" smtClean="0">
                <a:latin typeface="Adobe Arabic" panose="02040503050201020203" pitchFamily="18" charset="-78"/>
                <a:cs typeface="B Nazanin" panose="00000400000000000000" pitchFamily="2" charset="-78"/>
              </a:rPr>
              <a:t>2.با توجه با کاهش اشتها در بیماران آنهارا تشویق به داشتن رزیم غذایی سالم کنیم.</a:t>
            </a:r>
          </a:p>
          <a:p>
            <a:pPr marL="0" indent="0" algn="r">
              <a:buNone/>
            </a:pPr>
            <a:r>
              <a:rPr lang="fa-IR" dirty="0" smtClean="0">
                <a:latin typeface="Adobe Arabic" panose="02040503050201020203" pitchFamily="18" charset="-78"/>
                <a:cs typeface="B Nazanin" panose="00000400000000000000" pitchFamily="2" charset="-78"/>
              </a:rPr>
              <a:t>باید بیمار را در مورد استفاده از مواد غذایی غیر ضروری آگاه کنیم.</a:t>
            </a:r>
            <a:endParaRPr lang="en-US" dirty="0" smtClean="0">
              <a:latin typeface="Adobe Arabic" panose="02040503050201020203" pitchFamily="18" charset="-78"/>
              <a:cs typeface="B Nazanin" panose="00000400000000000000" pitchFamily="2" charset="-78"/>
            </a:endParaRPr>
          </a:p>
          <a:p>
            <a:pPr marL="0" indent="0" algn="r">
              <a:buNone/>
            </a:pPr>
            <a:r>
              <a:rPr lang="fa-IR" dirty="0" smtClean="0">
                <a:latin typeface="Adobe Arabic" panose="02040503050201020203" pitchFamily="18" charset="-78"/>
                <a:cs typeface="B Nazanin" panose="00000400000000000000" pitchFamily="2" charset="-78"/>
              </a:rPr>
              <a:t>3.آموزش به بیمار که درصورت مشاهده علایم خونریزی دهنده گوارشی مثل تهوع استفراغ ومدفوع خونی،اسهال بی اشتهایی  گلوسیت به ما گزارش دهد. </a:t>
            </a:r>
          </a:p>
          <a:p>
            <a:pPr marL="0" indent="0" algn="r">
              <a:buNone/>
            </a:pPr>
            <a:r>
              <a:rPr lang="fa-IR" dirty="0" smtClean="0">
                <a:latin typeface="Adobe Arabic" panose="02040503050201020203" pitchFamily="18" charset="-78"/>
                <a:cs typeface="B Nazanin" panose="00000400000000000000" pitchFamily="2" charset="-78"/>
              </a:rPr>
              <a:t>4.آموزش پیشگیری به بیمار بسیار مهم است. بخصوص در بعضی از آنمی ها مثل کمبود فقر آهن غداهای سرشار از اهن مثل گوشت(جگر ،لوبیا قرمز،سبزیجات دارای برگ سبز کشمش چغندر (خوردن غداهای غنی از آهن به همراه ویتامین سی جذب آهن را افزایش می دهد</a:t>
            </a:r>
          </a:p>
          <a:p>
            <a:pPr marL="0" indent="0" algn="r">
              <a:buNone/>
            </a:pPr>
            <a:endParaRPr lang="fa-IR" dirty="0">
              <a:latin typeface="Adobe Arabic" panose="02040503050201020203" pitchFamily="18" charset="-78"/>
              <a:cs typeface="B Nazanin" panose="00000400000000000000" pitchFamily="2" charset="-78"/>
            </a:endParaRPr>
          </a:p>
          <a:p>
            <a:pPr marL="0" indent="0" algn="r">
              <a:buNone/>
            </a:pPr>
            <a:endParaRPr lang="fa-IR" dirty="0" smtClean="0">
              <a:latin typeface="Adobe Arabic" panose="02040503050201020203" pitchFamily="18" charset="-78"/>
              <a:cs typeface="B Nazanin" panose="00000400000000000000" pitchFamily="2" charset="-78"/>
            </a:endParaRPr>
          </a:p>
          <a:p>
            <a:pPr marL="0" indent="0" algn="r">
              <a:buNone/>
            </a:pPr>
            <a:endParaRPr lang="fa-IR" dirty="0">
              <a:latin typeface="Adobe Arabic" panose="02040503050201020203" pitchFamily="18" charset="-78"/>
              <a:cs typeface="B Nazanin" panose="00000400000000000000" pitchFamily="2" charset="-78"/>
            </a:endParaRPr>
          </a:p>
          <a:p>
            <a:pPr marL="0" indent="0" algn="r">
              <a:buNone/>
            </a:pPr>
            <a:endParaRPr lang="fa-IR" dirty="0" smtClean="0">
              <a:latin typeface="Adobe Arabic" panose="02040503050201020203" pitchFamily="18" charset="-78"/>
              <a:cs typeface="B Nazanin" panose="00000400000000000000" pitchFamily="2" charset="-78"/>
            </a:endParaRPr>
          </a:p>
          <a:p>
            <a:pPr marL="0" indent="0" algn="r">
              <a:buNone/>
            </a:pPr>
            <a:endParaRPr lang="fa-IR" dirty="0">
              <a:latin typeface="Adobe Arabic" panose="02040503050201020203" pitchFamily="18" charset="-78"/>
              <a:cs typeface="B Nazanin" panose="00000400000000000000" pitchFamily="2" charset="-78"/>
            </a:endParaRPr>
          </a:p>
          <a:p>
            <a:pPr marL="0" indent="0" algn="r">
              <a:buNone/>
            </a:pPr>
            <a:endParaRPr lang="fa-IR" dirty="0" smtClean="0">
              <a:latin typeface="Adobe Arabic" panose="02040503050201020203" pitchFamily="18" charset="-78"/>
              <a:cs typeface="B Nazanin" panose="00000400000000000000" pitchFamily="2" charset="-78"/>
            </a:endParaRPr>
          </a:p>
          <a:p>
            <a:pPr marL="0" indent="0" algn="r">
              <a:buNone/>
            </a:pPr>
            <a:endParaRPr lang="fa-IR" dirty="0">
              <a:latin typeface="Adobe Arabic" panose="02040503050201020203" pitchFamily="18" charset="-78"/>
              <a:cs typeface="B Nazanin" panose="00000400000000000000" pitchFamily="2" charset="-78"/>
            </a:endParaRPr>
          </a:p>
          <a:p>
            <a:pPr marL="0" indent="0" algn="r">
              <a:buNone/>
            </a:pPr>
            <a:endParaRPr lang="fa-IR" dirty="0" smtClean="0">
              <a:latin typeface="Adobe Arabic" panose="02040503050201020203" pitchFamily="18" charset="-78"/>
              <a:cs typeface="B Nazanin" panose="00000400000000000000" pitchFamily="2" charset="-78"/>
            </a:endParaRPr>
          </a:p>
          <a:p>
            <a:pPr marL="0" indent="0" algn="r">
              <a:buNone/>
            </a:pPr>
            <a:endParaRPr lang="fa-IR" dirty="0">
              <a:latin typeface="Adobe Arabic" panose="02040503050201020203" pitchFamily="18" charset="-78"/>
              <a:cs typeface="B Nazanin" panose="00000400000000000000" pitchFamily="2" charset="-78"/>
            </a:endParaRPr>
          </a:p>
          <a:p>
            <a:pPr marL="0" indent="0" algn="r">
              <a:buNone/>
            </a:pPr>
            <a:endParaRPr lang="fa-IR" dirty="0" smtClean="0">
              <a:latin typeface="Adobe Arabic" panose="02040503050201020203" pitchFamily="18" charset="-78"/>
              <a:cs typeface="B Nazanin" panose="00000400000000000000" pitchFamily="2" charset="-78"/>
            </a:endParaRPr>
          </a:p>
          <a:p>
            <a:pPr marL="0" indent="0" algn="r">
              <a:buNone/>
            </a:pPr>
            <a:endParaRPr lang="fa-IR" dirty="0">
              <a:latin typeface="Adobe Arabic" panose="02040503050201020203" pitchFamily="18" charset="-78"/>
              <a:cs typeface="B Nazanin" panose="00000400000000000000" pitchFamily="2" charset="-78"/>
            </a:endParaRPr>
          </a:p>
          <a:p>
            <a:pPr marL="0" indent="0" algn="r">
              <a:buNone/>
            </a:pPr>
            <a:endParaRPr lang="fa-IR" dirty="0" smtClean="0">
              <a:latin typeface="Adobe Arabic" panose="02040503050201020203" pitchFamily="18" charset="-78"/>
              <a:cs typeface="B Nazanin" panose="00000400000000000000" pitchFamily="2" charset="-78"/>
            </a:endParaRPr>
          </a:p>
          <a:p>
            <a:pPr marL="0" indent="0" algn="r">
              <a:buNone/>
            </a:pPr>
            <a:endParaRPr lang="fa-IR" dirty="0">
              <a:latin typeface="Adobe Arabic" panose="02040503050201020203" pitchFamily="18" charset="-78"/>
              <a:cs typeface="B Nazanin" panose="00000400000000000000" pitchFamily="2" charset="-78"/>
            </a:endParaRPr>
          </a:p>
          <a:p>
            <a:pPr marL="0" indent="0" algn="r">
              <a:buNone/>
            </a:pPr>
            <a:endParaRPr lang="fa-IR" dirty="0" smtClean="0">
              <a:latin typeface="Adobe Arabic" panose="02040503050201020203" pitchFamily="18" charset="-78"/>
              <a:cs typeface="B Nazanin" panose="00000400000000000000" pitchFamily="2" charset="-78"/>
            </a:endParaRPr>
          </a:p>
          <a:p>
            <a:pPr marL="0" indent="0" algn="r">
              <a:buNone/>
            </a:pPr>
            <a:endParaRPr lang="fa-IR" dirty="0">
              <a:latin typeface="Adobe Arabic" panose="02040503050201020203" pitchFamily="18" charset="-78"/>
              <a:cs typeface="B Nazanin" panose="00000400000000000000" pitchFamily="2" charset="-78"/>
            </a:endParaRPr>
          </a:p>
          <a:p>
            <a:pPr marL="0" indent="0" algn="r">
              <a:buNone/>
            </a:pPr>
            <a:endParaRPr lang="fa-IR" dirty="0" smtClean="0">
              <a:latin typeface="Adobe Arabic" panose="02040503050201020203" pitchFamily="18" charset="-78"/>
              <a:cs typeface="B Nazanin" panose="00000400000000000000" pitchFamily="2" charset="-78"/>
            </a:endParaRPr>
          </a:p>
          <a:p>
            <a:pPr marL="0" indent="0" algn="r">
              <a:buNone/>
            </a:pPr>
            <a:endParaRPr lang="fa-IR" dirty="0">
              <a:latin typeface="Adobe Arabic" panose="02040503050201020203" pitchFamily="18" charset="-78"/>
              <a:cs typeface="B Nazanin" panose="00000400000000000000" pitchFamily="2" charset="-78"/>
            </a:endParaRPr>
          </a:p>
          <a:p>
            <a:pPr marL="0" indent="0" algn="r">
              <a:buNone/>
            </a:pPr>
            <a:endParaRPr lang="fa-IR" dirty="0" smtClean="0">
              <a:latin typeface="Adobe Arabic" panose="02040503050201020203" pitchFamily="18" charset="-78"/>
              <a:cs typeface="B Nazanin" panose="00000400000000000000" pitchFamily="2" charset="-78"/>
            </a:endParaRPr>
          </a:p>
          <a:p>
            <a:pPr marL="0" indent="0" algn="r">
              <a:buNone/>
            </a:pPr>
            <a:endParaRPr lang="fa-IR" dirty="0">
              <a:latin typeface="Adobe Arabic" panose="02040503050201020203" pitchFamily="18" charset="-78"/>
              <a:cs typeface="B Nazanin" panose="00000400000000000000" pitchFamily="2" charset="-78"/>
            </a:endParaRPr>
          </a:p>
          <a:p>
            <a:pPr marL="0" indent="0" algn="r">
              <a:buNone/>
            </a:pPr>
            <a:endParaRPr lang="fa-IR" dirty="0" smtClean="0">
              <a:latin typeface="Adobe Arabic" panose="02040503050201020203" pitchFamily="18" charset="-78"/>
              <a:cs typeface="B Nazanin" panose="00000400000000000000" pitchFamily="2" charset="-78"/>
            </a:endParaRPr>
          </a:p>
          <a:p>
            <a:pPr marL="0" indent="0" algn="r">
              <a:buNone/>
            </a:pPr>
            <a:endParaRPr lang="fa-IR" dirty="0">
              <a:latin typeface="Adobe Arabic" panose="02040503050201020203" pitchFamily="18" charset="-78"/>
              <a:cs typeface="B Nazanin" panose="00000400000000000000" pitchFamily="2" charset="-78"/>
            </a:endParaRPr>
          </a:p>
          <a:p>
            <a:pPr marL="0" indent="0" algn="r">
              <a:buNone/>
            </a:pPr>
            <a:endParaRPr lang="fa-IR" dirty="0" smtClean="0">
              <a:latin typeface="Adobe Arabic" panose="02040503050201020203" pitchFamily="18" charset="-78"/>
              <a:cs typeface="B Nazanin" panose="00000400000000000000" pitchFamily="2" charset="-78"/>
            </a:endParaRPr>
          </a:p>
          <a:p>
            <a:pPr marL="0" indent="0" algn="r">
              <a:buNone/>
            </a:pPr>
            <a:endParaRPr lang="fa-IR" dirty="0">
              <a:latin typeface="Adobe Arabic" panose="02040503050201020203" pitchFamily="18" charset="-78"/>
              <a:cs typeface="B Nazanin" panose="00000400000000000000" pitchFamily="2" charset="-78"/>
            </a:endParaRPr>
          </a:p>
          <a:p>
            <a:pPr marL="0" indent="0" algn="r">
              <a:buNone/>
            </a:pPr>
            <a:endParaRPr lang="fa-IR" dirty="0" smtClean="0">
              <a:latin typeface="Adobe Arabic" panose="02040503050201020203" pitchFamily="18" charset="-78"/>
              <a:cs typeface="B Nazanin" panose="00000400000000000000" pitchFamily="2" charset="-78"/>
            </a:endParaRPr>
          </a:p>
          <a:p>
            <a:pPr marL="0" indent="0" algn="r">
              <a:buNone/>
            </a:pPr>
            <a:endParaRPr lang="fa-IR" dirty="0">
              <a:latin typeface="Adobe Arabic" panose="02040503050201020203" pitchFamily="18" charset="-78"/>
              <a:cs typeface="B Nazanin" panose="00000400000000000000" pitchFamily="2" charset="-78"/>
            </a:endParaRPr>
          </a:p>
          <a:p>
            <a:pPr marL="0" indent="0" algn="r">
              <a:buNone/>
            </a:pPr>
            <a:endParaRPr lang="fa-IR" dirty="0" smtClean="0">
              <a:latin typeface="Adobe Arabic" panose="02040503050201020203" pitchFamily="18" charset="-78"/>
              <a:cs typeface="B Nazanin" panose="00000400000000000000" pitchFamily="2" charset="-78"/>
            </a:endParaRPr>
          </a:p>
          <a:p>
            <a:pPr marL="0" indent="0" algn="r">
              <a:buNone/>
            </a:pPr>
            <a:endParaRPr lang="fa-IR" dirty="0">
              <a:latin typeface="Adobe Arabic" panose="02040503050201020203" pitchFamily="18" charset="-78"/>
              <a:cs typeface="B Nazanin" panose="00000400000000000000" pitchFamily="2" charset="-78"/>
            </a:endParaRPr>
          </a:p>
          <a:p>
            <a:pPr marL="0" indent="0" algn="r">
              <a:buNone/>
            </a:pPr>
            <a:endParaRPr lang="fa-IR" dirty="0" smtClean="0">
              <a:latin typeface="Adobe Arabic" panose="02040503050201020203" pitchFamily="18" charset="-78"/>
              <a:cs typeface="B Nazanin" panose="00000400000000000000" pitchFamily="2" charset="-78"/>
            </a:endParaRPr>
          </a:p>
          <a:p>
            <a:pPr marL="0" indent="0" algn="r">
              <a:buNone/>
            </a:pPr>
            <a:endParaRPr lang="fa-IR" dirty="0">
              <a:latin typeface="Adobe Arabic" panose="02040503050201020203" pitchFamily="18" charset="-78"/>
              <a:cs typeface="B Nazanin" panose="00000400000000000000" pitchFamily="2" charset="-78"/>
            </a:endParaRPr>
          </a:p>
          <a:p>
            <a:pPr marL="0" indent="0" algn="r">
              <a:buNone/>
            </a:pPr>
            <a:endParaRPr lang="fa-IR" dirty="0" smtClean="0">
              <a:latin typeface="Adobe Arabic" panose="02040503050201020203" pitchFamily="18" charset="-78"/>
              <a:cs typeface="B Nazanin" panose="00000400000000000000" pitchFamily="2" charset="-78"/>
            </a:endParaRPr>
          </a:p>
          <a:p>
            <a:pPr marL="0" indent="0" algn="r">
              <a:buNone/>
            </a:pPr>
            <a:endParaRPr lang="en-US" dirty="0">
              <a:latin typeface="Adobe Arabic" panose="02040503050201020203" pitchFamily="18" charset="-78"/>
              <a:cs typeface="B Nazanin" panose="00000400000000000000" pitchFamily="2" charset="-78"/>
            </a:endParaRPr>
          </a:p>
        </p:txBody>
      </p:sp>
    </p:spTree>
    <p:extLst>
      <p:ext uri="{BB962C8B-B14F-4D97-AF65-F5344CB8AC3E}">
        <p14:creationId xmlns:p14="http://schemas.microsoft.com/office/powerpoint/2010/main" val="2789238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9212" y="905933"/>
            <a:ext cx="8915400" cy="5444067"/>
          </a:xfrm>
        </p:spPr>
        <p:txBody>
          <a:bodyPr>
            <a:normAutofit fontScale="92500" lnSpcReduction="20000"/>
          </a:bodyPr>
          <a:lstStyle/>
          <a:p>
            <a:pPr marL="0" indent="0" algn="r">
              <a:buNone/>
            </a:pPr>
            <a:r>
              <a:rPr lang="fa-IR" sz="2000" dirty="0" smtClean="0">
                <a:latin typeface="Adobe Arabic" panose="02040503050201020203" pitchFamily="18" charset="-78"/>
                <a:cs typeface="B Nazanin" panose="00000400000000000000" pitchFamily="2" charset="-78"/>
              </a:rPr>
              <a:t>5.باتوجه به کاهش حجم مایعات در نتیجه خونریزی ممکن است اصلاح مایعات،وتزریق خون می تواند برای بیمار صورت گیرد.(علایم:تاکیکاردی،تپش قلب،تنگی نفس،افت فشار) </a:t>
            </a:r>
          </a:p>
          <a:p>
            <a:pPr marL="0" indent="0" algn="r">
              <a:buNone/>
            </a:pPr>
            <a:r>
              <a:rPr lang="fa-IR" sz="2000" dirty="0" smtClean="0">
                <a:latin typeface="Adobe Arabic" panose="02040503050201020203" pitchFamily="18" charset="-78"/>
                <a:cs typeface="B Nazanin" panose="00000400000000000000" pitchFamily="2" charset="-78"/>
              </a:rPr>
              <a:t>6.بطور کلی نقش مهمی در پیشگیری و کنترل  عوارض  مثل عفونت که مهمترین عوارض است داریم بخصوص در بیماران سرپایی، درنتیجه اموزش باید طوریبشد که بیماران بتوانند مراقبت مناسب را از خود به عمل آورده وبدانند چگونه درمان طبی را طلب نمایند.همین طور می توانیم علایم عفونت را به بیمار و خانواده اش آموزش دهیم.(تب،افزایش نبض،ترشحات چرکی و...)</a:t>
            </a:r>
          </a:p>
          <a:p>
            <a:pPr marL="0" indent="0" algn="r">
              <a:buNone/>
            </a:pPr>
            <a:r>
              <a:rPr lang="fa-IR" sz="2000" dirty="0" smtClean="0">
                <a:latin typeface="Adobe Arabic" panose="02040503050201020203" pitchFamily="18" charset="-78"/>
                <a:cs typeface="B Nazanin" panose="00000400000000000000" pitchFamily="2" charset="-78"/>
              </a:rPr>
              <a:t>7.به بیمارانی که اختلالات خونریزی دهنده یا احتمال داشتن چنین اختلالاتی رابه  دلیل بیماری یا دارو درمانی دارند باید آموزش دهیم تا خودرا به دقت ومکرر ازنظر خونریزی بررسی ومشاهده نمایند.چنین بیمارانی نیاز دارند تا درمورد اهمیت پرهیز از فعالیت هایی که خطر خونریزی را افزایش می دهند مانند ورزش های تماسی آگاهی پیدا نمایندوپوست از نظر پتشی و اکیموز وبینی و لثه ها از نظر خونریزی باید بررسی شوند بیمار را از نظر وجود خون نهان وآشکار مشاهده گردد.(ملنا،هماچوری،هموپتزی،استفراغ خونی)</a:t>
            </a:r>
          </a:p>
          <a:p>
            <a:pPr marL="0" indent="0" algn="r">
              <a:buNone/>
            </a:pPr>
            <a:r>
              <a:rPr lang="fa-IR" sz="2000" dirty="0" smtClean="0">
                <a:latin typeface="Adobe Arabic" panose="02040503050201020203" pitchFamily="18" charset="-78"/>
                <a:cs typeface="B Nazanin" panose="00000400000000000000" pitchFamily="2" charset="-78"/>
              </a:rPr>
              <a:t>8.به هنگام انتخاب مداخلات پرستاری برای یک بیمار خاص ماباید علت ،طولمدت احتمالی آن و وضعیت کلی بیماررا در نظر بگیریم.</a:t>
            </a:r>
            <a:r>
              <a:rPr lang="fa-IR" sz="2000" dirty="0">
                <a:latin typeface="Adobe Arabic" panose="02040503050201020203" pitchFamily="18" charset="-78"/>
                <a:cs typeface="B Nazanin" panose="00000400000000000000" pitchFamily="2" charset="-78"/>
              </a:rPr>
              <a:t>و</a:t>
            </a:r>
            <a:r>
              <a:rPr lang="fa-IR" sz="2000" dirty="0" smtClean="0">
                <a:latin typeface="Adobe Arabic" panose="02040503050201020203" pitchFamily="18" charset="-78"/>
                <a:cs typeface="B Nazanin" panose="00000400000000000000" pitchFamily="2" charset="-78"/>
              </a:rPr>
              <a:t> آموزش  متناسب با ان به بیمار بدهیم</a:t>
            </a:r>
          </a:p>
          <a:p>
            <a:pPr marL="0" indent="0" algn="r">
              <a:buNone/>
            </a:pPr>
            <a:endParaRPr lang="en-US" sz="2000" dirty="0">
              <a:latin typeface="Adobe Arabic" panose="02040503050201020203" pitchFamily="18" charset="-78"/>
              <a:cs typeface="B Nazanin" panose="00000400000000000000" pitchFamily="2" charset="-78"/>
            </a:endParaRPr>
          </a:p>
        </p:txBody>
      </p:sp>
    </p:spTree>
    <p:extLst>
      <p:ext uri="{BB962C8B-B14F-4D97-AF65-F5344CB8AC3E}">
        <p14:creationId xmlns:p14="http://schemas.microsoft.com/office/powerpoint/2010/main" val="390843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9212" y="821266"/>
            <a:ext cx="8915400" cy="5089955"/>
          </a:xfrm>
        </p:spPr>
        <p:txBody>
          <a:bodyPr>
            <a:normAutofit/>
          </a:bodyPr>
          <a:lstStyle/>
          <a:p>
            <a:pPr marL="0" indent="0" algn="r">
              <a:buNone/>
            </a:pPr>
            <a:r>
              <a:rPr lang="fa-IR" sz="2400" dirty="0" smtClean="0">
                <a:latin typeface="Adobe Arabic" panose="02040503050201020203" pitchFamily="18" charset="-78"/>
                <a:cs typeface="Adobe Arabic" panose="02040503050201020203" pitchFamily="18" charset="-78"/>
              </a:rPr>
              <a:t> 9.مداخلات جهت ارتقا ایمنی بیمار ؤبه خصوص شکست پیشگیری در بیماران سالمند یابیماری که ضعیف است دارای اهمیت می باشد.</a:t>
            </a:r>
          </a:p>
          <a:p>
            <a:pPr marL="0" indent="0" algn="r">
              <a:buNone/>
            </a:pPr>
            <a:r>
              <a:rPr lang="fa-IR" sz="2400" dirty="0" smtClean="0">
                <a:latin typeface="Adobe Arabic" panose="02040503050201020203" pitchFamily="18" charset="-78"/>
                <a:cs typeface="Adobe Arabic" panose="02040503050201020203" pitchFamily="18" charset="-78"/>
              </a:rPr>
              <a:t>10.بیمار مبتلا به اختلال عملکردی پلاکتی نیاز به اموزش در مورد پرهیز از موادی که می توانند باعث کاهش عملکرد پلاکت شوند مانند داروهای بدون نسخه (آسپرین،غیر استرو ییدی،داروهای گیاهی ،مکمل های غذایی و الکل.انها نیاز به کمک جهت حمایت از خود داشته و قبل از انجام روش های درمانی تهاجمی انجام شده با ید اعضای تیم مراقبتی خودرا از بیماری زمینه آگاه کنند.</a:t>
            </a:r>
            <a:endParaRPr lang="fa-IR" sz="2400" dirty="0">
              <a:latin typeface="Adobe Arabic" panose="02040503050201020203" pitchFamily="18" charset="-78"/>
              <a:cs typeface="Adobe Arabic" panose="02040503050201020203" pitchFamily="18" charset="-78"/>
            </a:endParaRPr>
          </a:p>
          <a:p>
            <a:pPr marL="0" indent="0" algn="r">
              <a:buNone/>
            </a:pPr>
            <a:r>
              <a:rPr lang="fa-IR" sz="2400" dirty="0" smtClean="0">
                <a:latin typeface="Adobe Arabic" panose="02040503050201020203" pitchFamily="18" charset="-78"/>
                <a:cs typeface="Adobe Arabic" panose="02040503050201020203" pitchFamily="18" charset="-78"/>
              </a:rPr>
              <a:t>11.بیماران را باید در جهت خودکفایی تشویق کنیم وازطریق پیشگیری از صدمات وضربه های غیر ضرور که می توانند با عث خونریزی حاد شوند و موقتا در فعالیت فعالیت طبیعی آنها اختلال ایجاد نماید،عدم وابستگی و استقلال خودرا حفظ کنند.</a:t>
            </a:r>
            <a:endParaRPr lang="en-US" sz="2400" dirty="0">
              <a:latin typeface="Adobe Arabic" panose="02040503050201020203" pitchFamily="18" charset="-78"/>
              <a:cs typeface="Adobe Arabic" panose="02040503050201020203" pitchFamily="18" charset="-78"/>
            </a:endParaRPr>
          </a:p>
        </p:txBody>
      </p:sp>
    </p:spTree>
    <p:extLst>
      <p:ext uri="{BB962C8B-B14F-4D97-AF65-F5344CB8AC3E}">
        <p14:creationId xmlns:p14="http://schemas.microsoft.com/office/powerpoint/2010/main" val="18648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9212" y="1557867"/>
            <a:ext cx="8915400" cy="4361822"/>
          </a:xfrm>
        </p:spPr>
        <p:txBody>
          <a:bodyPr>
            <a:noAutofit/>
          </a:bodyPr>
          <a:lstStyle/>
          <a:p>
            <a:pPr marL="0" indent="0" algn="r">
              <a:buNone/>
            </a:pPr>
            <a:r>
              <a:rPr lang="fa-IR" sz="2000" dirty="0" smtClean="0">
                <a:latin typeface="Adobe Arabic" panose="02040503050201020203" pitchFamily="18" charset="-78"/>
                <a:cs typeface="B Nazanin" panose="00000400000000000000" pitchFamily="2" charset="-78"/>
              </a:rPr>
              <a:t>12.در طی دوره خونریزی ؤوسعت خونریزی رابایدبه دقت مورد بررسی قرار دهیم.بیمارانی که در معرض خطر جدی هستند(مانند خونریزی تنفسی یا مغزی)باید مورد مشاهده دقیق وبررسی سیستماتیک از نظر نظر عوارض قرار گیرند(مانند دیسترس تنفسی،تغییر سطح هوشیاری).اگر بیمار اخیرا جراحی داشته مکررا و به دقت محل خونریزی را بررسی کنیم وکنترل علایم حیاتی تا زمان حصول اطمینان از عدم وجود خونریری را انجام دهیم.</a:t>
            </a:r>
          </a:p>
          <a:p>
            <a:pPr marL="0" indent="0" algn="r">
              <a:buNone/>
            </a:pPr>
            <a:endParaRPr lang="fa-IR" sz="2000" dirty="0" smtClean="0">
              <a:latin typeface="Adobe Arabic" panose="02040503050201020203" pitchFamily="18" charset="-78"/>
              <a:cs typeface="B Nazanin" panose="00000400000000000000" pitchFamily="2" charset="-78"/>
            </a:endParaRPr>
          </a:p>
          <a:p>
            <a:pPr marL="0" indent="0" algn="r">
              <a:buNone/>
            </a:pPr>
            <a:endParaRPr lang="fa-IR" sz="2000" dirty="0">
              <a:latin typeface="Adobe Arabic" panose="02040503050201020203" pitchFamily="18" charset="-78"/>
              <a:cs typeface="B Nazanin" panose="00000400000000000000" pitchFamily="2" charset="-78"/>
            </a:endParaRPr>
          </a:p>
          <a:p>
            <a:pPr marL="0" indent="0" algn="r" rtl="1">
              <a:buNone/>
            </a:pPr>
            <a:r>
              <a:rPr lang="fa-IR" sz="2000" dirty="0" smtClean="0">
                <a:latin typeface="Adobe Arabic" panose="02040503050201020203" pitchFamily="18" charset="-78"/>
                <a:cs typeface="B Nazanin" panose="00000400000000000000" pitchFamily="2" charset="-78"/>
              </a:rPr>
              <a:t>13.ماباید در مورد انکه کدام بیمار در معرض خطر </a:t>
            </a:r>
            <a:r>
              <a:rPr lang="en-US" sz="2000" dirty="0" smtClean="0">
                <a:latin typeface="Adobe Arabic" panose="02040503050201020203" pitchFamily="18" charset="-78"/>
                <a:cs typeface="B Nazanin" panose="00000400000000000000" pitchFamily="2" charset="-78"/>
              </a:rPr>
              <a:t>DIC</a:t>
            </a:r>
            <a:r>
              <a:rPr lang="fa-IR" sz="2000" dirty="0" smtClean="0">
                <a:latin typeface="Adobe Arabic" panose="02040503050201020203" pitchFamily="18" charset="-78"/>
                <a:cs typeface="B Nazanin" panose="00000400000000000000" pitchFamily="2" charset="-78"/>
              </a:rPr>
              <a:t> هستند آگاهی داشته باشیم سپسیس ولوسمی پرومیلوتیک حاد علت های شایع  هستند بیماران را باید به دقت مورد برسی قرار دهیم ومکررا ازنظر علایم و نشانه های ترومبوز و خونریزی مورد مشاهده قرار گیرند.ارزیابی  محل احتمالی صدمات را باید مورد توجه قرار دهیم.از انجایی که ارگان ها به دلیل میکرو ترومبوز به میزان کافی خون دریافت نمی کنند عملکرد عضو کاهش می یابد (کلیه،مغز وپوست)</a:t>
            </a:r>
            <a:endParaRPr lang="en-US" sz="2000" dirty="0">
              <a:latin typeface="Adobe Arabic" panose="02040503050201020203" pitchFamily="18" charset="-78"/>
              <a:cs typeface="B Nazanin" panose="00000400000000000000" pitchFamily="2" charset="-78"/>
            </a:endParaRPr>
          </a:p>
        </p:txBody>
      </p:sp>
    </p:spTree>
    <p:extLst>
      <p:ext uri="{BB962C8B-B14F-4D97-AF65-F5344CB8AC3E}">
        <p14:creationId xmlns:p14="http://schemas.microsoft.com/office/powerpoint/2010/main" val="3042746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9212" y="1193800"/>
            <a:ext cx="8915400" cy="4717422"/>
          </a:xfrm>
        </p:spPr>
        <p:txBody>
          <a:bodyPr>
            <a:normAutofit/>
          </a:bodyPr>
          <a:lstStyle/>
          <a:p>
            <a:pPr marL="0" indent="0" algn="r" rtl="1">
              <a:buNone/>
            </a:pPr>
            <a:r>
              <a:rPr lang="fa-IR" sz="2000" dirty="0" smtClean="0">
                <a:latin typeface="Adobe Arabic" panose="02040503050201020203" pitchFamily="18" charset="-78"/>
                <a:cs typeface="B Nazanin" panose="00000400000000000000" pitchFamily="2" charset="-78"/>
              </a:rPr>
              <a:t>14.باید بیمار را از نظر سابقه ابتلا به بیماری ویروسی اخیر بررسی کرده واختلالات دیداری یا سردرد را که می توانند از علایم خونریزی دهنده داخل جمجمه ای باشد را مورد توجه قرار دهیم. آموزش پرهیز از روش هایی که یا فعالیت هایی که می تواد فشار داخل جمجمه را افزایش دهد.(سرفه ،زورزدن و...)</a:t>
            </a:r>
          </a:p>
          <a:p>
            <a:pPr marL="0" indent="0" algn="r" rtl="1">
              <a:buNone/>
            </a:pPr>
            <a:endParaRPr lang="fa-IR" sz="2000" dirty="0" smtClean="0">
              <a:latin typeface="Adobe Arabic" panose="02040503050201020203" pitchFamily="18" charset="-78"/>
              <a:cs typeface="B Nazanin" panose="00000400000000000000" pitchFamily="2" charset="-78"/>
            </a:endParaRPr>
          </a:p>
          <a:p>
            <a:pPr marL="0" indent="0" algn="r" rtl="1">
              <a:buNone/>
            </a:pPr>
            <a:r>
              <a:rPr lang="fa-IR" sz="2000" dirty="0" smtClean="0">
                <a:latin typeface="Adobe Arabic" panose="02040503050201020203" pitchFamily="18" charset="-78"/>
                <a:cs typeface="B Nazanin" panose="00000400000000000000" pitchFamily="2" charset="-78"/>
              </a:rPr>
              <a:t>15.به بیمار آموزش دهیم از انجام فعل هایی مثل یبوست ،مانور والسالوا و استفاده از نخ دندان اجتناب نماید.جهت اصلاح صورت باید از ریشتراش برقی و از برس های نرم جهت مسواک زدن استفاده کند،زیرا این روش ها با عث افزایش خونریزی می شوند.</a:t>
            </a:r>
          </a:p>
          <a:p>
            <a:pPr marL="0" indent="0" algn="r" rtl="1">
              <a:buNone/>
            </a:pPr>
            <a:endParaRPr lang="fa-IR" sz="2000" dirty="0" smtClean="0">
              <a:latin typeface="Adobe Arabic" panose="02040503050201020203" pitchFamily="18" charset="-78"/>
              <a:cs typeface="B Nazanin" panose="00000400000000000000" pitchFamily="2" charset="-78"/>
            </a:endParaRPr>
          </a:p>
          <a:p>
            <a:pPr marL="0" indent="0" algn="r" rtl="1">
              <a:buNone/>
            </a:pPr>
            <a:r>
              <a:rPr lang="fa-IR" sz="2000" dirty="0" smtClean="0">
                <a:latin typeface="Adobe Arabic" panose="02040503050201020203" pitchFamily="18" charset="-78"/>
                <a:cs typeface="B Nazanin" panose="00000400000000000000" pitchFamily="2" charset="-78"/>
              </a:rPr>
              <a:t>16.آموزش به بیمارانی که کورتیکو استرویید به مدت طولانی مصرف می کنند در معرض عوارضی مانند پوکی استخوان ؤتحلیل عضلانی پروگسیمال،پیدایش کاتاراکت و پوسیدگی دندان قرار دارند.تراکم استخوان باید بررسی گردد کلسیم و مکمل های ویتامین دی و بیس فسفات جهت جلوگیری از بیماری های مهم استخوانی سود مند است.  </a:t>
            </a:r>
            <a:endParaRPr lang="en-US" sz="2000" dirty="0">
              <a:latin typeface="Adobe Arabic" panose="02040503050201020203" pitchFamily="18" charset="-78"/>
              <a:cs typeface="B Nazanin" panose="00000400000000000000" pitchFamily="2" charset="-78"/>
            </a:endParaRPr>
          </a:p>
        </p:txBody>
      </p:sp>
    </p:spTree>
    <p:extLst>
      <p:ext uri="{BB962C8B-B14F-4D97-AF65-F5344CB8AC3E}">
        <p14:creationId xmlns:p14="http://schemas.microsoft.com/office/powerpoint/2010/main" val="2546873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53746" y="1303865"/>
            <a:ext cx="8915400" cy="4675089"/>
          </a:xfrm>
        </p:spPr>
        <p:txBody>
          <a:bodyPr>
            <a:normAutofit/>
          </a:bodyPr>
          <a:lstStyle/>
          <a:p>
            <a:pPr marL="0" indent="0" algn="r">
              <a:buNone/>
            </a:pPr>
            <a:r>
              <a:rPr lang="fa-IR" sz="2400" dirty="0" smtClean="0">
                <a:latin typeface="Adobe Arabic" panose="02040503050201020203" pitchFamily="18" charset="-78"/>
                <a:cs typeface="Adobe Arabic" panose="02040503050201020203" pitchFamily="18" charset="-78"/>
              </a:rPr>
              <a:t>17.در بیمارانی که  مصرف داروهای ضد انعقاد (وارفارین و هپارین و.. )دارندو می توانند باعث خونریزی شوند باید آزمایش های  بررسی شوند.درصورتی  بیش از حد مطلوب شوند  ولی خونریزی وجود نداشت می توان دارو را قطع کرد یا دوز آن را کاهش داد.پادزهر مسمومیت با وارفارین ،ویتامین  و درمسمومیت با هپارین پروتامن سولفات استفاده میشود.در خونریزی  شدید برای جایگزینی فاکتور ها انعقاذی وابسته به ویتامین کا استفاده از پلاسمای تازه منجمد شده ضروری است.</a:t>
            </a:r>
          </a:p>
          <a:p>
            <a:pPr marL="0" indent="0" algn="r">
              <a:buNone/>
            </a:pPr>
            <a:endParaRPr lang="fa-IR" sz="2400" dirty="0" smtClean="0">
              <a:latin typeface="Adobe Arabic" panose="02040503050201020203" pitchFamily="18" charset="-78"/>
              <a:cs typeface="Adobe Arabic" panose="02040503050201020203" pitchFamily="18" charset="-78"/>
            </a:endParaRPr>
          </a:p>
          <a:p>
            <a:pPr marL="0" indent="0" algn="r">
              <a:buNone/>
            </a:pPr>
            <a:endParaRPr lang="fa-IR" sz="2400" dirty="0" smtClean="0">
              <a:latin typeface="Adobe Arabic" panose="02040503050201020203" pitchFamily="18" charset="-78"/>
              <a:cs typeface="Adobe Arabic" panose="02040503050201020203" pitchFamily="18" charset="-78"/>
            </a:endParaRPr>
          </a:p>
          <a:p>
            <a:pPr marL="0" indent="0" algn="r">
              <a:buNone/>
            </a:pPr>
            <a:endParaRPr lang="fa-IR" sz="2400" dirty="0" smtClean="0">
              <a:latin typeface="Adobe Arabic" panose="02040503050201020203" pitchFamily="18" charset="-78"/>
              <a:cs typeface="Adobe Arabic" panose="02040503050201020203" pitchFamily="18" charset="-78"/>
            </a:endParaRPr>
          </a:p>
          <a:p>
            <a:pPr marL="0" indent="0" algn="r">
              <a:buNone/>
            </a:pPr>
            <a:r>
              <a:rPr lang="fa-IR" sz="2400" dirty="0" smtClean="0">
                <a:latin typeface="Adobe Arabic" panose="02040503050201020203" pitchFamily="18" charset="-78"/>
                <a:cs typeface="Adobe Arabic" panose="02040503050201020203" pitchFamily="18" charset="-78"/>
              </a:rPr>
              <a:t> </a:t>
            </a:r>
            <a:endParaRPr lang="en-US" sz="2400" dirty="0">
              <a:latin typeface="Adobe Arabic" panose="02040503050201020203" pitchFamily="18" charset="-78"/>
              <a:cs typeface="Adobe Arabic" panose="02040503050201020203" pitchFamily="18"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8950" y="3302000"/>
            <a:ext cx="3371850" cy="31947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85407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additive="base">
                                        <p:cTn id="1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9212" y="745067"/>
            <a:ext cx="8915400" cy="5166155"/>
          </a:xfrm>
        </p:spPr>
        <p:txBody>
          <a:bodyPr>
            <a:normAutofit fontScale="92500" lnSpcReduction="20000"/>
          </a:bodyPr>
          <a:lstStyle/>
          <a:p>
            <a:pPr marL="0" indent="0" algn="r">
              <a:buNone/>
            </a:pPr>
            <a:r>
              <a:rPr lang="fa-IR" sz="2000" dirty="0" smtClean="0">
                <a:latin typeface="Adobe Arabic" panose="02040503050201020203" pitchFamily="18" charset="-78"/>
                <a:cs typeface="B Nazanin" panose="00000400000000000000" pitchFamily="2" charset="-78"/>
              </a:rPr>
              <a:t>18.در بیمارانی که خونریزی دارند کنترل تعداد پانسمان ها،درصد اشباع پانسمانها وزمان </a:t>
            </a:r>
            <a:r>
              <a:rPr lang="fa-IR" sz="2000" dirty="0">
                <a:latin typeface="Adobe Arabic" panose="02040503050201020203" pitchFamily="18" charset="-78"/>
                <a:cs typeface="B Nazanin" panose="00000400000000000000" pitchFamily="2" charset="-78"/>
              </a:rPr>
              <a:t>اشباع </a:t>
            </a:r>
            <a:r>
              <a:rPr lang="fa-IR" sz="2000" dirty="0" smtClean="0">
                <a:latin typeface="Adobe Arabic" panose="02040503050201020203" pitchFamily="18" charset="-78"/>
                <a:cs typeface="B Nazanin" panose="00000400000000000000" pitchFamily="2" charset="-78"/>
              </a:rPr>
              <a:t>پانسمانها را داشته باشیم.</a:t>
            </a:r>
          </a:p>
          <a:p>
            <a:pPr marL="0" indent="0" algn="r">
              <a:buNone/>
            </a:pPr>
            <a:endParaRPr lang="fa-IR" sz="2000" dirty="0" smtClean="0">
              <a:latin typeface="Adobe Arabic" panose="02040503050201020203" pitchFamily="18" charset="-78"/>
              <a:cs typeface="B Nazanin" panose="00000400000000000000" pitchFamily="2" charset="-78"/>
            </a:endParaRPr>
          </a:p>
          <a:p>
            <a:pPr marL="0" indent="0" algn="r">
              <a:buNone/>
            </a:pPr>
            <a:r>
              <a:rPr lang="fa-IR" sz="2000" dirty="0" smtClean="0">
                <a:latin typeface="Adobe Arabic" panose="02040503050201020203" pitchFamily="18" charset="-78"/>
                <a:cs typeface="B Nazanin" panose="00000400000000000000" pitchFamily="2" charset="-78"/>
              </a:rPr>
              <a:t>19.در بیماران اختلالات هماتولوژی که پوست حساس دارند توجه مخصوص به پوست بخصوص برجستگی های استخوانی وچین های پوستی داشته باشیم(مشاهده از نظر قرمزی).تغییر پوزیشن  بادقت و استفاده از تشک های نرم و کم کننده فشار(تشک مواج،اشستفاده از پد های نرم در محل برجستگی استخوانی)</a:t>
            </a:r>
          </a:p>
          <a:p>
            <a:pPr marL="0" indent="0" algn="r">
              <a:buNone/>
            </a:pPr>
            <a:endParaRPr lang="fa-IR" sz="2000" dirty="0" smtClean="0">
              <a:latin typeface="Adobe Arabic" panose="02040503050201020203" pitchFamily="18" charset="-78"/>
              <a:cs typeface="B Nazanin" panose="00000400000000000000" pitchFamily="2" charset="-78"/>
            </a:endParaRPr>
          </a:p>
          <a:p>
            <a:pPr marL="0" indent="0" algn="r">
              <a:buNone/>
            </a:pPr>
            <a:r>
              <a:rPr lang="fa-IR" sz="2000" dirty="0" smtClean="0">
                <a:latin typeface="Adobe Arabic" panose="02040503050201020203" pitchFamily="18" charset="-78"/>
                <a:cs typeface="B Nazanin" panose="00000400000000000000" pitchFamily="2" charset="-78"/>
              </a:rPr>
              <a:t>20. در بیمارانی که اختلال  خونریزی دهنده دارند پرهیز از معاینه و تجویز دارواز راه رکتال ،پرهیز از تزریق عضلانی و کنترل دقیق میزان خونریزی خارجی</a:t>
            </a:r>
          </a:p>
          <a:p>
            <a:pPr marL="0" indent="0" algn="r">
              <a:buNone/>
            </a:pPr>
            <a:endParaRPr lang="en-US" sz="2000" dirty="0" smtClean="0">
              <a:latin typeface="Adobe Arabic" panose="02040503050201020203" pitchFamily="18" charset="-78"/>
              <a:cs typeface="B Nazanin" panose="00000400000000000000" pitchFamily="2" charset="-78"/>
            </a:endParaRPr>
          </a:p>
          <a:p>
            <a:pPr marL="0" indent="0" algn="r">
              <a:buNone/>
            </a:pPr>
            <a:r>
              <a:rPr lang="fa-IR" sz="2000" dirty="0" smtClean="0">
                <a:latin typeface="Adobe Arabic" panose="02040503050201020203" pitchFamily="18" charset="-78"/>
                <a:cs typeface="B Nazanin" panose="00000400000000000000" pitchFamily="2" charset="-78"/>
              </a:rPr>
              <a:t>21. به بیماران آموزش رعایت بهداشت دهان را بدهیم ویرهیز از سواپ های گلیسرین ،آب لیمو ،هیدروژن پروکسید،دهان شویه های تجارتی و استفاده از سوآپ های اسفنجی نمک و بی کربنات برای شستشوی دهان</a:t>
            </a:r>
            <a:endParaRPr lang="en-US" sz="2000" dirty="0">
              <a:latin typeface="Adobe Arabic" panose="02040503050201020203" pitchFamily="18" charset="-78"/>
              <a:cs typeface="B Nazanin" panose="00000400000000000000" pitchFamily="2" charset="-78"/>
            </a:endParaRPr>
          </a:p>
        </p:txBody>
      </p:sp>
    </p:spTree>
    <p:extLst>
      <p:ext uri="{BB962C8B-B14F-4D97-AF65-F5344CB8AC3E}">
        <p14:creationId xmlns:p14="http://schemas.microsoft.com/office/powerpoint/2010/main" val="2362786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9212" y="423333"/>
            <a:ext cx="8915400" cy="5487889"/>
          </a:xfrm>
        </p:spPr>
        <p:txBody>
          <a:bodyPr>
            <a:noAutofit/>
          </a:bodyPr>
          <a:lstStyle/>
          <a:p>
            <a:pPr marL="0" indent="0" algn="r">
              <a:buNone/>
            </a:pPr>
            <a:r>
              <a:rPr lang="fa-IR" sz="2000" dirty="0" smtClean="0">
                <a:latin typeface="Adobe Arabic" panose="02040503050201020203" pitchFamily="18" charset="-78"/>
                <a:cs typeface="B Nazanin" panose="00000400000000000000" pitchFamily="2" charset="-78"/>
              </a:rPr>
              <a:t>22.در هنگام تزریق پرهیز از کندن و بیرون آوردن هر گونه لخته شامل لخته های اطراف محل تزریقات زیرا از خونریزی   اضافی درمحل پیشگیری می کند.</a:t>
            </a:r>
          </a:p>
          <a:p>
            <a:pPr marL="0" indent="0" algn="r">
              <a:buNone/>
            </a:pPr>
            <a:endParaRPr lang="fa-IR" sz="2000" dirty="0" smtClean="0">
              <a:latin typeface="Adobe Arabic" panose="02040503050201020203" pitchFamily="18" charset="-78"/>
              <a:cs typeface="B Nazanin" panose="00000400000000000000" pitchFamily="2" charset="-78"/>
            </a:endParaRPr>
          </a:p>
          <a:p>
            <a:pPr marL="0" indent="0" algn="r">
              <a:buNone/>
            </a:pPr>
            <a:r>
              <a:rPr lang="fa-IR" sz="2000" dirty="0" smtClean="0">
                <a:latin typeface="Adobe Arabic" panose="02040503050201020203" pitchFamily="18" charset="-78"/>
                <a:cs typeface="B Nazanin" panose="00000400000000000000" pitchFamily="2" charset="-78"/>
              </a:rPr>
              <a:t>23.اعمال فشار به مدت ظولانی پس از تزریقات یا روش های درمانی هنگامی که این روش اجرا می شود(حداقل 5دقیقه).</a:t>
            </a:r>
          </a:p>
          <a:p>
            <a:pPr marL="0" indent="0" algn="r">
              <a:buNone/>
            </a:pPr>
            <a:endParaRPr lang="fa-IR" sz="2000" dirty="0" smtClean="0">
              <a:latin typeface="Adobe Arabic" panose="02040503050201020203" pitchFamily="18" charset="-78"/>
              <a:cs typeface="B Nazanin" panose="00000400000000000000" pitchFamily="2" charset="-78"/>
            </a:endParaRPr>
          </a:p>
          <a:p>
            <a:pPr marL="0" indent="0" algn="r">
              <a:buNone/>
            </a:pPr>
            <a:r>
              <a:rPr lang="fa-IR" sz="2000" dirty="0" smtClean="0">
                <a:latin typeface="Adobe Arabic" panose="02040503050201020203" pitchFamily="18" charset="-78"/>
                <a:cs typeface="B Nazanin" panose="00000400000000000000" pitchFamily="2" charset="-78"/>
              </a:rPr>
              <a:t>24. بدلیل درد و ناراحتی </a:t>
            </a:r>
            <a:r>
              <a:rPr lang="fa-IR" sz="2000" dirty="0">
                <a:latin typeface="Adobe Arabic" panose="02040503050201020203" pitchFamily="18" charset="-78"/>
                <a:cs typeface="B Nazanin" panose="00000400000000000000" pitchFamily="2" charset="-78"/>
              </a:rPr>
              <a:t>همراه </a:t>
            </a:r>
            <a:r>
              <a:rPr lang="fa-IR" sz="2000" dirty="0" smtClean="0">
                <a:latin typeface="Adobe Arabic" panose="02040503050201020203" pitchFamily="18" charset="-78"/>
                <a:cs typeface="B Nazanin" panose="00000400000000000000" pitchFamily="2" charset="-78"/>
              </a:rPr>
              <a:t>التهاب دهان  دریافت مواد غذایی اغلب کاهش می یابد. بنابر این مراقبت از دهان قبل و بعداز غذا وتجویز داروهای ضد درد قبل از غذا می تواند در افزایش دریافت مواد غذایی مفید باشد.غذاهای نرم با حجم کم و به تعداد دفعات بیشتر وبا درجه حرارت مناسب ا سوی بیمار تحمل می شود.</a:t>
            </a:r>
          </a:p>
          <a:p>
            <a:pPr marL="0" indent="0" algn="r">
              <a:buNone/>
            </a:pPr>
            <a:endParaRPr lang="fa-IR" sz="2000" dirty="0" smtClean="0">
              <a:latin typeface="Adobe Arabic" panose="02040503050201020203" pitchFamily="18" charset="-78"/>
              <a:cs typeface="B Nazanin" panose="00000400000000000000" pitchFamily="2" charset="-78"/>
            </a:endParaRPr>
          </a:p>
          <a:p>
            <a:pPr marL="0" indent="0" algn="r">
              <a:buNone/>
            </a:pPr>
            <a:r>
              <a:rPr lang="fa-IR" sz="2000" dirty="0" smtClean="0">
                <a:latin typeface="Adobe Arabic" panose="02040503050201020203" pitchFamily="18" charset="-78"/>
                <a:cs typeface="B Nazanin" panose="00000400000000000000" pitchFamily="2" charset="-78"/>
              </a:rPr>
              <a:t>25.با توجه به از دست دادن حجمی از مایعات بدن اندازه گیری روزانه وزن در این بیماران مفید است.</a:t>
            </a:r>
          </a:p>
          <a:p>
            <a:pPr marL="0" indent="0" algn="r">
              <a:buNone/>
            </a:pPr>
            <a:endParaRPr lang="fa-IR" sz="2000" dirty="0" smtClean="0">
              <a:latin typeface="Adobe Arabic" panose="02040503050201020203" pitchFamily="18" charset="-78"/>
              <a:cs typeface="B Nazanin" panose="00000400000000000000" pitchFamily="2" charset="-78"/>
            </a:endParaRPr>
          </a:p>
          <a:p>
            <a:pPr marL="0" indent="0" algn="r">
              <a:buNone/>
            </a:pPr>
            <a:r>
              <a:rPr lang="fa-IR" sz="2000" dirty="0" smtClean="0">
                <a:latin typeface="Adobe Arabic" panose="02040503050201020203" pitchFamily="18" charset="-78"/>
                <a:cs typeface="B Nazanin" panose="00000400000000000000" pitchFamily="2" charset="-78"/>
              </a:rPr>
              <a:t>26.باتوجه به دلیل داشتن اضطراب ناشی از عدم اطمینان یا مرگ انجام مداخلاتی از جمله :شناسایی مکانیزم های فبلی سازگاری،درصورت امکان تشویق بیمار به استفاده مناسب ازآنها،توضیح درمورد کلیه روش های درمانی وعلل انها در سطح درک بیمار وخانواده بیمار،استفاده از خدمات مربوط به رفتاردرمانی  </a:t>
            </a:r>
            <a:endParaRPr lang="en-US" sz="2000" dirty="0">
              <a:latin typeface="Adobe Arabic" panose="02040503050201020203" pitchFamily="18" charset="-78"/>
              <a:cs typeface="B Nazanin" panose="00000400000000000000" pitchFamily="2" charset="-78"/>
            </a:endParaRPr>
          </a:p>
        </p:txBody>
      </p:sp>
    </p:spTree>
    <p:extLst>
      <p:ext uri="{BB962C8B-B14F-4D97-AF65-F5344CB8AC3E}">
        <p14:creationId xmlns:p14="http://schemas.microsoft.com/office/powerpoint/2010/main" val="1327589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additive="base">
                                        <p:cTn id="3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9212" y="2175933"/>
            <a:ext cx="8915400" cy="3735289"/>
          </a:xfrm>
        </p:spPr>
        <p:txBody>
          <a:bodyPr>
            <a:normAutofit/>
          </a:bodyPr>
          <a:lstStyle/>
          <a:p>
            <a:pPr marL="0" indent="0" algn="r">
              <a:buNone/>
            </a:pPr>
            <a:r>
              <a:rPr lang="fa-IR" sz="2000" dirty="0" smtClean="0">
                <a:latin typeface="Adobe Arabic" panose="02040503050201020203" pitchFamily="18" charset="-78"/>
                <a:cs typeface="B Nazanin" panose="00000400000000000000" pitchFamily="2" charset="-78"/>
              </a:rPr>
              <a:t>27.بیشتربیماران از پیامد های مصرف نکردن دارو اگاه نیستند و نمی دانند که فراموش کردن مصرف دارو درمان را به خطرمی اندازد این مسیله اهمیت اموزش ما به عنوان یک پرستار به بیماران و کمک به آنها جهت شناسایی و تشخیص روش های مصرف دارو و </a:t>
            </a:r>
            <a:r>
              <a:rPr lang="fa-IR" sz="2000" dirty="0">
                <a:latin typeface="Adobe Arabic" panose="02040503050201020203" pitchFamily="18" charset="-78"/>
                <a:cs typeface="B Nazanin" panose="00000400000000000000" pitchFamily="2" charset="-78"/>
              </a:rPr>
              <a:t>عوارض جانبی داروها </a:t>
            </a:r>
            <a:r>
              <a:rPr lang="fa-IR" sz="2000" dirty="0" smtClean="0">
                <a:latin typeface="Adobe Arabic" panose="02040503050201020203" pitchFamily="18" charset="-78"/>
                <a:cs typeface="B Nazanin" panose="00000400000000000000" pitchFamily="2" charset="-78"/>
              </a:rPr>
              <a:t>را به آنها یاداوری کنیم.</a:t>
            </a:r>
          </a:p>
          <a:p>
            <a:pPr marL="0" indent="0" algn="r">
              <a:buNone/>
            </a:pPr>
            <a:endParaRPr lang="fa-IR" sz="2000" dirty="0" smtClean="0">
              <a:latin typeface="Adobe Arabic" panose="02040503050201020203" pitchFamily="18" charset="-78"/>
              <a:cs typeface="B Nazanin" panose="00000400000000000000" pitchFamily="2" charset="-78"/>
            </a:endParaRPr>
          </a:p>
          <a:p>
            <a:pPr marL="0" indent="0" algn="r">
              <a:buNone/>
            </a:pPr>
            <a:r>
              <a:rPr lang="fa-IR" sz="2000" dirty="0" smtClean="0">
                <a:latin typeface="Adobe Arabic" panose="02040503050201020203" pitchFamily="18" charset="-78"/>
                <a:cs typeface="B Nazanin" panose="00000400000000000000" pitchFamily="2" charset="-78"/>
              </a:rPr>
              <a:t>28.جهت پیش بینی نیاز به تزریق خون و تعیین سطح پاسخ به درمان با فاکتور های رشد،لازم است تا  معیارهای آزمایشگاهی را به طور دقیق پایش و کنترل کنیم.</a:t>
            </a:r>
            <a:endParaRPr lang="en-US" sz="2000" dirty="0">
              <a:latin typeface="Adobe Arabic" panose="02040503050201020203" pitchFamily="18" charset="-78"/>
              <a:cs typeface="B Nazanin" panose="00000400000000000000" pitchFamily="2" charset="-78"/>
            </a:endParaRPr>
          </a:p>
        </p:txBody>
      </p:sp>
    </p:spTree>
    <p:extLst>
      <p:ext uri="{BB962C8B-B14F-4D97-AF65-F5344CB8AC3E}">
        <p14:creationId xmlns:p14="http://schemas.microsoft.com/office/powerpoint/2010/main" val="2588282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9212" y="2133600"/>
            <a:ext cx="8298921" cy="3777622"/>
          </a:xfrm>
        </p:spPr>
        <p:txBody>
          <a:bodyPr>
            <a:normAutofit/>
          </a:bodyPr>
          <a:lstStyle/>
          <a:p>
            <a:pPr marL="0" indent="0" algn="ctr">
              <a:buNone/>
            </a:pPr>
            <a:r>
              <a:rPr lang="fa-IR" sz="6000" dirty="0" smtClean="0">
                <a:cs typeface="B Titr" panose="00000700000000000000" pitchFamily="2" charset="-78"/>
              </a:rPr>
              <a:t>پایان</a:t>
            </a:r>
            <a:endParaRPr lang="en-US" sz="6000" dirty="0">
              <a:cs typeface="B Titr" panose="00000700000000000000" pitchFamily="2" charset="-78"/>
            </a:endParaRPr>
          </a:p>
        </p:txBody>
      </p:sp>
    </p:spTree>
    <p:extLst>
      <p:ext uri="{BB962C8B-B14F-4D97-AF65-F5344CB8AC3E}">
        <p14:creationId xmlns:p14="http://schemas.microsoft.com/office/powerpoint/2010/main" val="1109659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514</TotalTime>
  <Words>1525</Words>
  <Application>Microsoft Office PowerPoint</Application>
  <PresentationFormat>Custom</PresentationFormat>
  <Paragraphs>109</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Wisp</vt:lpstr>
      <vt:lpstr>بسم الله الرحمن الرحیم</vt:lpstr>
      <vt:lpstr>موضوع:مراقبت پرستاری در بیماران مبتلابه اختلالات هماتولوژی</vt:lpstr>
      <vt:lpstr>انواع بیماری های هماتولوژی</vt:lpstr>
      <vt:lpstr>تظاهرات عمومی اختلالات همولوژیک</vt:lpstr>
      <vt:lpstr>ادامه تظاهرات...</vt:lpstr>
      <vt:lpstr>ارتقاع سطح مراقبت درمنزل وجامعه</vt:lpstr>
      <vt:lpstr>مراقبت های پرستاری در بیماران دارای اختلال هماتولوی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Moorche 30 DVDs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هماتولوزی</dc:title>
  <dc:creator>MRT www.Win2Farsi.com</dc:creator>
  <cp:lastModifiedBy>Windows User</cp:lastModifiedBy>
  <cp:revision>55</cp:revision>
  <dcterms:created xsi:type="dcterms:W3CDTF">2017-05-17T19:30:37Z</dcterms:created>
  <dcterms:modified xsi:type="dcterms:W3CDTF">2020-05-02T01:01:03Z</dcterms:modified>
</cp:coreProperties>
</file>