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83" r:id="rId2"/>
    <p:sldId id="285" r:id="rId3"/>
    <p:sldId id="286" r:id="rId4"/>
    <p:sldId id="287" r:id="rId5"/>
    <p:sldId id="288" r:id="rId6"/>
    <p:sldId id="289" r:id="rId7"/>
    <p:sldId id="290" r:id="rId8"/>
    <p:sldId id="291" r:id="rId9"/>
    <p:sldId id="292" r:id="rId10"/>
    <p:sldId id="293" r:id="rId11"/>
    <p:sldId id="294" r:id="rId12"/>
    <p:sldId id="295" r:id="rId13"/>
    <p:sldId id="297" r:id="rId14"/>
    <p:sldId id="298" r:id="rId15"/>
    <p:sldId id="296" r:id="rId16"/>
    <p:sldId id="299" r:id="rId17"/>
    <p:sldId id="300" r:id="rId18"/>
    <p:sldId id="301" r:id="rId19"/>
    <p:sldId id="302" r:id="rId20"/>
    <p:sldId id="303" r:id="rId21"/>
    <p:sldId id="304" r:id="rId22"/>
    <p:sldId id="305" r:id="rId23"/>
    <p:sldId id="306" r:id="rId24"/>
    <p:sldId id="307" r:id="rId25"/>
    <p:sldId id="308" r:id="rId26"/>
    <p:sldId id="274" r:id="rId27"/>
    <p:sldId id="280" r:id="rId28"/>
    <p:sldId id="281" r:id="rId29"/>
    <p:sldId id="279" r:id="rId30"/>
    <p:sldId id="278" r:id="rId31"/>
    <p:sldId id="277" r:id="rId32"/>
    <p:sldId id="275" r:id="rId33"/>
    <p:sldId id="276" r:id="rId34"/>
    <p:sldId id="282" r:id="rId35"/>
    <p:sldId id="256" r:id="rId36"/>
    <p:sldId id="257" r:id="rId37"/>
    <p:sldId id="258" r:id="rId38"/>
    <p:sldId id="259" r:id="rId39"/>
    <p:sldId id="260" r:id="rId40"/>
    <p:sldId id="261" r:id="rId41"/>
    <p:sldId id="262" r:id="rId42"/>
    <p:sldId id="264" r:id="rId43"/>
    <p:sldId id="265" r:id="rId44"/>
    <p:sldId id="266" r:id="rId45"/>
    <p:sldId id="267" r:id="rId46"/>
    <p:sldId id="268" r:id="rId47"/>
    <p:sldId id="270" r:id="rId48"/>
    <p:sldId id="271" r:id="rId49"/>
    <p:sldId id="272" r:id="rId50"/>
    <p:sldId id="309" r:id="rId5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4" d="100"/>
          <a:sy n="74" d="100"/>
        </p:scale>
        <p:origin x="-582" y="-90"/>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915128" y="1788454"/>
            <a:ext cx="8361229" cy="2098226"/>
          </a:xfrm>
        </p:spPr>
        <p:txBody>
          <a:bodyPr anchor="b">
            <a:noAutofit/>
          </a:bodyPr>
          <a:lstStyle>
            <a:lvl1pPr algn="ctr">
              <a:defRPr sz="7200" cap="all" baseline="0">
                <a:solidFill>
                  <a:schemeClr val="tx2"/>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2679906" y="3956279"/>
            <a:ext cx="6831673" cy="1086237"/>
          </a:xfrm>
        </p:spPr>
        <p:txBody>
          <a:bodyPr>
            <a:normAutofit/>
          </a:bodyPr>
          <a:lstStyle>
            <a:lvl1pPr marL="0" indent="0" algn="ctr">
              <a:lnSpc>
                <a:spcPct val="112000"/>
              </a:lnSpc>
              <a:spcBef>
                <a:spcPts val="0"/>
              </a:spcBef>
              <a:spcAft>
                <a:spcPts val="0"/>
              </a:spcAft>
              <a:buNone/>
              <a:defRPr sz="23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a:xfrm>
            <a:off x="752858" y="6453386"/>
            <a:ext cx="1607944" cy="404614"/>
          </a:xfrm>
        </p:spPr>
        <p:txBody>
          <a:bodyPr/>
          <a:lstStyle>
            <a:lvl1pPr>
              <a:defRPr baseline="0">
                <a:solidFill>
                  <a:schemeClr val="tx2"/>
                </a:solidFill>
              </a:defRPr>
            </a:lvl1pPr>
          </a:lstStyle>
          <a:p>
            <a:fld id="{87DE6118-2437-4B30-8E3C-4D2BE6020583}" type="datetimeFigureOut">
              <a:rPr lang="en-US" dirty="0"/>
              <a:pPr/>
              <a:t>4/30/2020</a:t>
            </a:fld>
            <a:endParaRPr lang="en-US" dirty="0"/>
          </a:p>
        </p:txBody>
      </p:sp>
      <p:sp>
        <p:nvSpPr>
          <p:cNvPr id="5" name="Footer Placeholder 4"/>
          <p:cNvSpPr>
            <a:spLocks noGrp="1"/>
          </p:cNvSpPr>
          <p:nvPr>
            <p:ph type="ftr" sz="quarter" idx="11"/>
          </p:nvPr>
        </p:nvSpPr>
        <p:spPr>
          <a:xfrm>
            <a:off x="2584054" y="6453386"/>
            <a:ext cx="7023377" cy="404614"/>
          </a:xfrm>
        </p:spPr>
        <p:txBody>
          <a:bodyPr/>
          <a:lstStyle>
            <a:lvl1pPr algn="ctr">
              <a:defRPr baseline="0">
                <a:solidFill>
                  <a:schemeClr val="tx2"/>
                </a:solidFill>
              </a:defRPr>
            </a:lvl1pPr>
          </a:lstStyle>
          <a:p>
            <a:endParaRPr lang="en-US" dirty="0"/>
          </a:p>
        </p:txBody>
      </p:sp>
      <p:sp>
        <p:nvSpPr>
          <p:cNvPr id="6" name="Slide Number Placeholder 5"/>
          <p:cNvSpPr>
            <a:spLocks noGrp="1"/>
          </p:cNvSpPr>
          <p:nvPr>
            <p:ph type="sldNum" sz="quarter" idx="12"/>
          </p:nvPr>
        </p:nvSpPr>
        <p:spPr>
          <a:xfrm>
            <a:off x="9830683" y="6453386"/>
            <a:ext cx="1596292" cy="404614"/>
          </a:xfrm>
        </p:spPr>
        <p:txBody>
          <a:bodyPr/>
          <a:lstStyle>
            <a:lvl1pPr>
              <a:defRPr baseline="0">
                <a:solidFill>
                  <a:schemeClr val="tx2"/>
                </a:solidFill>
              </a:defRPr>
            </a:lvl1pPr>
          </a:lstStyle>
          <a:p>
            <a:fld id="{69E57DC2-970A-4B3E-BB1C-7A09969E49DF}" type="slidenum">
              <a:rPr lang="en-US" dirty="0"/>
              <a:pPr/>
              <a:t>‹#›</a:t>
            </a:fld>
            <a:endParaRPr lang="en-US" dirty="0"/>
          </a:p>
        </p:txBody>
      </p:sp>
      <p:grpSp>
        <p:nvGrpSpPr>
          <p:cNvPr id="7" name="Group 6"/>
          <p:cNvGrpSpPr/>
          <p:nvPr/>
        </p:nvGrpSpPr>
        <p:grpSpPr>
          <a:xfrm>
            <a:off x="752858" y="744469"/>
            <a:ext cx="10674117" cy="5349671"/>
            <a:chOff x="752858" y="744469"/>
            <a:chExt cx="10674117" cy="5349671"/>
          </a:xfrm>
        </p:grpSpPr>
        <p:sp>
          <p:nvSpPr>
            <p:cNvPr id="11" name="Freeform 6"/>
            <p:cNvSpPr/>
            <p:nvPr/>
          </p:nvSpPr>
          <p:spPr bwMode="auto">
            <a:xfrm>
              <a:off x="8151962" y="1685652"/>
              <a:ext cx="3275013" cy="4408488"/>
            </a:xfrm>
            <a:custGeom>
              <a:avLst/>
              <a:gdLst/>
              <a:ahLst/>
              <a:cxnLst/>
              <a:rect l="l" t="t" r="r" b="b"/>
              <a:pathLst>
                <a:path w="10000" h="10000">
                  <a:moveTo>
                    <a:pt x="8761" y="0"/>
                  </a:moveTo>
                  <a:lnTo>
                    <a:pt x="10000" y="0"/>
                  </a:lnTo>
                  <a:lnTo>
                    <a:pt x="10000" y="10000"/>
                  </a:lnTo>
                  <a:lnTo>
                    <a:pt x="0" y="10000"/>
                  </a:lnTo>
                  <a:lnTo>
                    <a:pt x="0" y="9126"/>
                  </a:lnTo>
                  <a:lnTo>
                    <a:pt x="8761" y="9127"/>
                  </a:lnTo>
                  <a:lnTo>
                    <a:pt x="8761" y="0"/>
                  </a:lnTo>
                  <a:close/>
                </a:path>
              </a:pathLst>
            </a:custGeom>
            <a:solidFill>
              <a:schemeClr val="tx2"/>
            </a:solidFill>
            <a:ln w="0">
              <a:noFill/>
              <a:prstDash val="solid"/>
              <a:round/>
              <a:headEnd/>
              <a:tailEnd/>
            </a:ln>
          </p:spPr>
        </p:sp>
        <p:sp>
          <p:nvSpPr>
            <p:cNvPr id="14" name="Freeform 6"/>
            <p:cNvSpPr/>
            <p:nvPr/>
          </p:nvSpPr>
          <p:spPr bwMode="auto">
            <a:xfrm flipH="1" flipV="1">
              <a:off x="752858" y="744469"/>
              <a:ext cx="3275668" cy="4408488"/>
            </a:xfrm>
            <a:custGeom>
              <a:avLst/>
              <a:gdLst/>
              <a:ahLst/>
              <a:cxnLst/>
              <a:rect l="l" t="t" r="r" b="b"/>
              <a:pathLst>
                <a:path w="10002" h="10000">
                  <a:moveTo>
                    <a:pt x="8763" y="0"/>
                  </a:moveTo>
                  <a:lnTo>
                    <a:pt x="10002" y="0"/>
                  </a:lnTo>
                  <a:lnTo>
                    <a:pt x="10002" y="10000"/>
                  </a:lnTo>
                  <a:lnTo>
                    <a:pt x="2" y="10000"/>
                  </a:lnTo>
                  <a:cubicBezTo>
                    <a:pt x="-2" y="9698"/>
                    <a:pt x="4" y="9427"/>
                    <a:pt x="0" y="9125"/>
                  </a:cubicBezTo>
                  <a:lnTo>
                    <a:pt x="8763" y="9128"/>
                  </a:lnTo>
                  <a:lnTo>
                    <a:pt x="8763" y="0"/>
                  </a:lnTo>
                  <a:close/>
                </a:path>
              </a:pathLst>
            </a:custGeom>
            <a:solidFill>
              <a:schemeClr val="tx2"/>
            </a:solidFill>
            <a:ln w="0">
              <a:noFill/>
              <a:prstDash val="solid"/>
              <a:round/>
              <a:headEnd/>
              <a:tailEnd/>
            </a:ln>
          </p:spPr>
        </p:sp>
      </p:gr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7DE6118-2437-4B30-8E3C-4D2BE6020583}" type="datetimeFigureOut">
              <a:rPr lang="en-US" dirty="0"/>
              <a:pPr/>
              <a:t>4/30/2020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9E57DC2-970A-4B3E-BB1C-7A09969E49DF}"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65025" y="1301360"/>
            <a:ext cx="9612971" cy="2852737"/>
          </a:xfrm>
        </p:spPr>
        <p:txBody>
          <a:bodyPr anchor="b">
            <a:normAutofit/>
          </a:bodyPr>
          <a:lstStyle>
            <a:lvl1pPr algn="r">
              <a:defRPr sz="7200" cap="all" baseline="0">
                <a:solidFill>
                  <a:schemeClr val="tx2"/>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765025" y="4216328"/>
            <a:ext cx="9612971" cy="1143324"/>
          </a:xfrm>
        </p:spPr>
        <p:txBody>
          <a:bodyPr/>
          <a:lstStyle>
            <a:lvl1pPr marL="0" indent="0" algn="r">
              <a:lnSpc>
                <a:spcPct val="112000"/>
              </a:lnSpc>
              <a:spcBef>
                <a:spcPts val="0"/>
              </a:spcBef>
              <a:spcAft>
                <a:spcPts val="0"/>
              </a:spcAft>
              <a:buNone/>
              <a:defRPr sz="2400">
                <a:solidFill>
                  <a:schemeClr val="tx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a:xfrm>
            <a:off x="738908" y="6453386"/>
            <a:ext cx="1622409" cy="404614"/>
          </a:xfrm>
        </p:spPr>
        <p:txBody>
          <a:bodyPr/>
          <a:lstStyle>
            <a:lvl1pPr>
              <a:defRPr>
                <a:solidFill>
                  <a:schemeClr val="tx2"/>
                </a:solidFill>
              </a:defRPr>
            </a:lvl1pPr>
          </a:lstStyle>
          <a:p>
            <a:fld id="{87DE6118-2437-4B30-8E3C-4D2BE6020583}" type="datetimeFigureOut">
              <a:rPr lang="en-US" dirty="0"/>
              <a:pPr/>
              <a:t>4/30/2020</a:t>
            </a:fld>
            <a:endParaRPr lang="en-US" dirty="0"/>
          </a:p>
        </p:txBody>
      </p:sp>
      <p:sp>
        <p:nvSpPr>
          <p:cNvPr id="5" name="Footer Placeholder 4"/>
          <p:cNvSpPr>
            <a:spLocks noGrp="1"/>
          </p:cNvSpPr>
          <p:nvPr>
            <p:ph type="ftr" sz="quarter" idx="11"/>
          </p:nvPr>
        </p:nvSpPr>
        <p:spPr>
          <a:xfrm>
            <a:off x="2584312" y="6453386"/>
            <a:ext cx="7023377" cy="404614"/>
          </a:xfrm>
        </p:spPr>
        <p:txBody>
          <a:bodyPr/>
          <a:lstStyle>
            <a:lvl1pPr algn="ctr">
              <a:defRPr>
                <a:solidFill>
                  <a:schemeClr val="tx2"/>
                </a:solidFill>
              </a:defRPr>
            </a:lvl1pPr>
          </a:lstStyle>
          <a:p>
            <a:endParaRPr lang="en-US" dirty="0"/>
          </a:p>
        </p:txBody>
      </p:sp>
      <p:sp>
        <p:nvSpPr>
          <p:cNvPr id="6" name="Slide Number Placeholder 5"/>
          <p:cNvSpPr>
            <a:spLocks noGrp="1"/>
          </p:cNvSpPr>
          <p:nvPr>
            <p:ph type="sldNum" sz="quarter" idx="12"/>
          </p:nvPr>
        </p:nvSpPr>
        <p:spPr>
          <a:xfrm>
            <a:off x="9830683" y="6453386"/>
            <a:ext cx="1596292" cy="404614"/>
          </a:xfrm>
        </p:spPr>
        <p:txBody>
          <a:bodyPr/>
          <a:lstStyle>
            <a:lvl1pPr>
              <a:defRPr>
                <a:solidFill>
                  <a:schemeClr val="tx2"/>
                </a:solidFill>
              </a:defRPr>
            </a:lvl1pPr>
          </a:lstStyle>
          <a:p>
            <a:fld id="{69E57DC2-970A-4B3E-BB1C-7A09969E49DF}" type="slidenum">
              <a:rPr lang="en-US" dirty="0"/>
              <a:pPr/>
              <a:t>‹#›</a:t>
            </a:fld>
            <a:endParaRPr lang="en-US" dirty="0"/>
          </a:p>
        </p:txBody>
      </p:sp>
      <p:sp>
        <p:nvSpPr>
          <p:cNvPr id="7" name="Freeform 6"/>
          <p:cNvSpPr/>
          <p:nvPr/>
        </p:nvSpPr>
        <p:spPr bwMode="auto">
          <a:xfrm>
            <a:off x="8151962" y="1685652"/>
            <a:ext cx="3275013" cy="4408488"/>
          </a:xfrm>
          <a:custGeom>
            <a:avLst/>
            <a:gdLst/>
            <a:ahLst/>
            <a:cxnLst/>
            <a:rect l="0" t="0" r="r" b="b"/>
            <a:pathLst>
              <a:path w="4125" h="5554">
                <a:moveTo>
                  <a:pt x="3614" y="0"/>
                </a:moveTo>
                <a:lnTo>
                  <a:pt x="4125" y="0"/>
                </a:lnTo>
                <a:lnTo>
                  <a:pt x="4125" y="5554"/>
                </a:lnTo>
                <a:lnTo>
                  <a:pt x="0" y="5554"/>
                </a:lnTo>
                <a:lnTo>
                  <a:pt x="0" y="5074"/>
                </a:lnTo>
                <a:lnTo>
                  <a:pt x="3614" y="5074"/>
                </a:lnTo>
                <a:lnTo>
                  <a:pt x="3614" y="0"/>
                </a:lnTo>
                <a:close/>
              </a:path>
            </a:pathLst>
          </a:custGeom>
          <a:solidFill>
            <a:schemeClr val="tx2"/>
          </a:solidFill>
          <a:ln w="0">
            <a:noFill/>
            <a:prstDash val="solid"/>
            <a:round/>
            <a:headEnd/>
            <a:tailEnd/>
          </a:ln>
        </p:spPr>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tx2"/>
                </a:solidFill>
              </a:defRPr>
            </a:lvl1pPr>
          </a:lstStyle>
          <a:p>
            <a:r>
              <a:rPr lang="en-US" smtClean="0"/>
              <a:t>Click to edit Master title style</a:t>
            </a:r>
            <a:endParaRPr lang="en-US" dirty="0"/>
          </a:p>
        </p:txBody>
      </p:sp>
      <p:sp>
        <p:nvSpPr>
          <p:cNvPr id="3" name="Content Placeholder 2"/>
          <p:cNvSpPr>
            <a:spLocks noGrp="1"/>
          </p:cNvSpPr>
          <p:nvPr>
            <p:ph sz="half" idx="1"/>
          </p:nvPr>
        </p:nvSpPr>
        <p:spPr>
          <a:xfrm>
            <a:off x="1371600" y="2285999"/>
            <a:ext cx="4447786" cy="3581401"/>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525403" y="2285999"/>
            <a:ext cx="4447786" cy="3581401"/>
          </a:xfrm>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87DE6118-2437-4B30-8E3C-4D2BE6020583}" type="datetimeFigureOut">
              <a:rPr lang="en-US" dirty="0"/>
              <a:pPr/>
              <a:t>4/30/2020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9E57DC2-970A-4B3E-BB1C-7A09969E49DF}"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371600" y="685800"/>
            <a:ext cx="9601200" cy="1485900"/>
          </a:xfrm>
        </p:spPr>
        <p:txBody>
          <a:bodyPr/>
          <a:lstStyle>
            <a:lvl1pPr>
              <a:defRPr>
                <a:solidFill>
                  <a:schemeClr val="tx2"/>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1371600" y="2340864"/>
            <a:ext cx="4443984" cy="823912"/>
          </a:xfrm>
        </p:spPr>
        <p:txBody>
          <a:bodyPr anchor="b">
            <a:noAutofit/>
          </a:bodyPr>
          <a:lstStyle>
            <a:lvl1pPr marL="0" indent="0">
              <a:lnSpc>
                <a:spcPct val="84000"/>
              </a:lnSpc>
              <a:spcBef>
                <a:spcPts val="0"/>
              </a:spcBef>
              <a:spcAft>
                <a:spcPts val="0"/>
              </a:spcAft>
              <a:buNone/>
              <a:defRPr sz="3000" b="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371600" y="3305207"/>
            <a:ext cx="4443984" cy="2562193"/>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525014" y="2340864"/>
            <a:ext cx="4443984" cy="823912"/>
          </a:xfrm>
        </p:spPr>
        <p:txBody>
          <a:bodyPr anchor="b">
            <a:noAutofit/>
          </a:bodyPr>
          <a:lstStyle>
            <a:lvl1pPr marL="0" indent="0">
              <a:lnSpc>
                <a:spcPct val="84000"/>
              </a:lnSpc>
              <a:spcBef>
                <a:spcPts val="0"/>
              </a:spcBef>
              <a:spcAft>
                <a:spcPts val="0"/>
              </a:spcAft>
              <a:buNone/>
              <a:defRPr sz="3000" b="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525014" y="3305207"/>
            <a:ext cx="4443984" cy="2562193"/>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87DE6118-2437-4B30-8E3C-4D2BE6020583}" type="datetimeFigureOut">
              <a:rPr lang="en-US" dirty="0"/>
              <a:pPr/>
              <a:t>4/30/2020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9E57DC2-970A-4B3E-BB1C-7A09969E49DF}"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87DE6118-2437-4B30-8E3C-4D2BE6020583}" type="datetimeFigureOut">
              <a:rPr lang="en-US" dirty="0"/>
              <a:pPr/>
              <a:t>4/30/2020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9E57DC2-970A-4B3E-BB1C-7A09969E49DF}"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7DE6118-2437-4B30-8E3C-4D2BE6020583}" type="datetimeFigureOut">
              <a:rPr lang="en-US" dirty="0"/>
              <a:pPr/>
              <a:t>4/30/2020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9E57DC2-970A-4B3E-BB1C-7A09969E49DF}"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0" y="376"/>
            <a:ext cx="5303520" cy="68576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723900" y="685800"/>
            <a:ext cx="3855720" cy="2157884"/>
          </a:xfrm>
        </p:spPr>
        <p:txBody>
          <a:bodyPr anchor="t">
            <a:noAutofit/>
          </a:bodyPr>
          <a:lstStyle>
            <a:lvl1pPr>
              <a:lnSpc>
                <a:spcPct val="84000"/>
              </a:lnSpc>
              <a:defRPr sz="4800" baseline="0">
                <a:solidFill>
                  <a:schemeClr val="tx2"/>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6256020" y="685801"/>
            <a:ext cx="5212080" cy="5175250"/>
          </a:xfrm>
        </p:spPr>
        <p:txBody>
          <a:bodyPr/>
          <a:lstStyle>
            <a:lvl1pPr>
              <a:defRPr sz="2000"/>
            </a:lvl1pPr>
            <a:lvl2pPr>
              <a:defRPr sz="2000"/>
            </a:lvl2pPr>
            <a:lvl3pPr>
              <a:defRPr sz="1800"/>
            </a:lvl3pPr>
            <a:lvl4pPr>
              <a:defRPr sz="18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723900" y="2856344"/>
            <a:ext cx="3855720" cy="3011056"/>
          </a:xfrm>
        </p:spPr>
        <p:txBody>
          <a:bodyPr/>
          <a:lstStyle>
            <a:lvl1pPr marL="0" indent="0">
              <a:lnSpc>
                <a:spcPct val="113000"/>
              </a:lnSpc>
              <a:spcBef>
                <a:spcPts val="0"/>
              </a:spcBef>
              <a:spcAft>
                <a:spcPts val="1500"/>
              </a:spcAft>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a:xfrm>
            <a:off x="723900" y="6453386"/>
            <a:ext cx="1204572" cy="404614"/>
          </a:xfrm>
        </p:spPr>
        <p:txBody>
          <a:bodyPr/>
          <a:lstStyle>
            <a:lvl1pPr>
              <a:defRPr>
                <a:solidFill>
                  <a:schemeClr val="tx2"/>
                </a:solidFill>
              </a:defRPr>
            </a:lvl1pPr>
          </a:lstStyle>
          <a:p>
            <a:fld id="{87DE6118-2437-4B30-8E3C-4D2BE6020583}" type="datetimeFigureOut">
              <a:rPr lang="en-US" dirty="0"/>
              <a:pPr/>
              <a:t>4/30/2020</a:t>
            </a:fld>
            <a:endParaRPr lang="en-US" dirty="0"/>
          </a:p>
        </p:txBody>
      </p:sp>
      <p:sp>
        <p:nvSpPr>
          <p:cNvPr id="6" name="Footer Placeholder 5"/>
          <p:cNvSpPr>
            <a:spLocks noGrp="1"/>
          </p:cNvSpPr>
          <p:nvPr>
            <p:ph type="ftr" sz="quarter" idx="11"/>
          </p:nvPr>
        </p:nvSpPr>
        <p:spPr>
          <a:xfrm>
            <a:off x="2205945" y="6453386"/>
            <a:ext cx="2373675" cy="404614"/>
          </a:xfrm>
        </p:spPr>
        <p:txBody>
          <a:bodyPr/>
          <a:lstStyle>
            <a:lvl1pPr>
              <a:defRPr>
                <a:solidFill>
                  <a:schemeClr val="tx2"/>
                </a:solidFill>
              </a:defRPr>
            </a:lvl1pPr>
          </a:lstStyle>
          <a:p>
            <a:endParaRPr lang="en-US" dirty="0"/>
          </a:p>
        </p:txBody>
      </p:sp>
      <p:sp>
        <p:nvSpPr>
          <p:cNvPr id="7" name="Slide Number Placeholder 6"/>
          <p:cNvSpPr>
            <a:spLocks noGrp="1"/>
          </p:cNvSpPr>
          <p:nvPr>
            <p:ph type="sldNum" sz="quarter" idx="12"/>
          </p:nvPr>
        </p:nvSpPr>
        <p:spPr>
          <a:xfrm>
            <a:off x="9883140" y="6453386"/>
            <a:ext cx="1596292" cy="404614"/>
          </a:xfrm>
        </p:spPr>
        <p:txBody>
          <a:bodyPr/>
          <a:lstStyle>
            <a:lvl1pPr>
              <a:defRPr>
                <a:solidFill>
                  <a:schemeClr val="tx2"/>
                </a:solidFill>
              </a:defRPr>
            </a:lvl1pPr>
          </a:lstStyle>
          <a:p>
            <a:fld id="{69E57DC2-970A-4B3E-BB1C-7A09969E49DF}" type="slidenum">
              <a:rPr lang="en-US" dirty="0"/>
              <a:pPr/>
              <a:t>‹#›</a:t>
            </a:fld>
            <a:endParaRPr lang="en-US" dirty="0"/>
          </a:p>
        </p:txBody>
      </p:sp>
      <p:sp>
        <p:nvSpPr>
          <p:cNvPr id="9" name="Rectangle 8"/>
          <p:cNvSpPr/>
          <p:nvPr/>
        </p:nvSpPr>
        <p:spPr>
          <a:xfrm>
            <a:off x="5303520"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376"/>
            <a:ext cx="5303520" cy="68576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723900" y="685800"/>
            <a:ext cx="3855720" cy="2157884"/>
          </a:xfrm>
        </p:spPr>
        <p:txBody>
          <a:bodyPr anchor="t">
            <a:normAutofit/>
          </a:bodyPr>
          <a:lstStyle>
            <a:lvl1pPr>
              <a:lnSpc>
                <a:spcPct val="84000"/>
              </a:lnSpc>
              <a:defRPr sz="4800" baseline="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5532120" y="0"/>
            <a:ext cx="6659880" cy="6857999"/>
          </a:xfrm>
        </p:spPr>
        <p:txBody>
          <a:bodyPr anchor="t">
            <a:normAutofit/>
          </a:bodyPr>
          <a:lstStyle>
            <a:lvl1pPr marL="0" indent="0">
              <a:buNone/>
              <a:defRPr sz="2000"/>
            </a:lvl1pPr>
            <a:lvl2pPr marL="457200" indent="0">
              <a:buNone/>
              <a:defRPr sz="2000"/>
            </a:lvl2pPr>
            <a:lvl3pPr marL="914400" indent="0">
              <a:buNone/>
              <a:defRPr sz="20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723900" y="2855968"/>
            <a:ext cx="3855720" cy="3011432"/>
          </a:xfrm>
        </p:spPr>
        <p:txBody>
          <a:bodyPr/>
          <a:lstStyle>
            <a:lvl1pPr marL="0" indent="0">
              <a:lnSpc>
                <a:spcPct val="113000"/>
              </a:lnSpc>
              <a:spcBef>
                <a:spcPts val="0"/>
              </a:spcBef>
              <a:spcAft>
                <a:spcPts val="1500"/>
              </a:spcAft>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a:xfrm>
            <a:off x="723900" y="6453386"/>
            <a:ext cx="1204572" cy="404614"/>
          </a:xfrm>
        </p:spPr>
        <p:txBody>
          <a:bodyPr/>
          <a:lstStyle>
            <a:lvl1pPr>
              <a:defRPr>
                <a:solidFill>
                  <a:schemeClr val="tx2"/>
                </a:solidFill>
              </a:defRPr>
            </a:lvl1pPr>
          </a:lstStyle>
          <a:p>
            <a:fld id="{87DE6118-2437-4B30-8E3C-4D2BE6020583}" type="datetimeFigureOut">
              <a:rPr lang="en-US" dirty="0"/>
              <a:pPr/>
              <a:t>4/30/2020</a:t>
            </a:fld>
            <a:endParaRPr lang="en-US" dirty="0"/>
          </a:p>
        </p:txBody>
      </p:sp>
      <p:sp>
        <p:nvSpPr>
          <p:cNvPr id="6" name="Footer Placeholder 5"/>
          <p:cNvSpPr>
            <a:spLocks noGrp="1"/>
          </p:cNvSpPr>
          <p:nvPr>
            <p:ph type="ftr" sz="quarter" idx="11"/>
          </p:nvPr>
        </p:nvSpPr>
        <p:spPr>
          <a:xfrm>
            <a:off x="2205945" y="6453386"/>
            <a:ext cx="2373675" cy="404614"/>
          </a:xfrm>
        </p:spPr>
        <p:txBody>
          <a:bodyPr/>
          <a:lstStyle>
            <a:lvl1pPr>
              <a:defRPr>
                <a:solidFill>
                  <a:schemeClr val="tx2"/>
                </a:solidFill>
              </a:defRPr>
            </a:lvl1pPr>
          </a:lstStyle>
          <a:p>
            <a:endParaRPr lang="en-US" dirty="0"/>
          </a:p>
        </p:txBody>
      </p:sp>
      <p:sp>
        <p:nvSpPr>
          <p:cNvPr id="7" name="Slide Number Placeholder 6"/>
          <p:cNvSpPr>
            <a:spLocks noGrp="1"/>
          </p:cNvSpPr>
          <p:nvPr>
            <p:ph type="sldNum" sz="quarter" idx="12"/>
          </p:nvPr>
        </p:nvSpPr>
        <p:spPr>
          <a:xfrm>
            <a:off x="9883140" y="6453386"/>
            <a:ext cx="1596292" cy="404614"/>
          </a:xfrm>
        </p:spPr>
        <p:txBody>
          <a:bodyPr/>
          <a:lstStyle>
            <a:lvl1pPr>
              <a:defRPr>
                <a:solidFill>
                  <a:schemeClr val="tx2"/>
                </a:solidFill>
              </a:defRPr>
            </a:lvl1pPr>
          </a:lstStyle>
          <a:p>
            <a:fld id="{69E57DC2-970A-4B3E-BB1C-7A09969E49DF}" type="slidenum">
              <a:rPr lang="en-US" dirty="0"/>
              <a:pPr/>
              <a:t>‹#›</a:t>
            </a:fld>
            <a:endParaRPr lang="en-US" dirty="0"/>
          </a:p>
        </p:txBody>
      </p:sp>
      <p:sp>
        <p:nvSpPr>
          <p:cNvPr id="9" name="Rectangle 8"/>
          <p:cNvSpPr/>
          <p:nvPr/>
        </p:nvSpPr>
        <p:spPr>
          <a:xfrm>
            <a:off x="5303520"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371600" y="2295525"/>
            <a:ext cx="9601200" cy="357187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7DE6118-2437-4B30-8E3C-4D2BE6020583}" type="datetimeFigureOut">
              <a:rPr lang="en-US" dirty="0"/>
              <a:pPr/>
              <a:t>4/30/2020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9E57DC2-970A-4B3E-BB1C-7A09969E49DF}"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596561" y="624156"/>
            <a:ext cx="1565766" cy="5243244"/>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371600" y="624156"/>
            <a:ext cx="8179641" cy="524324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7DE6118-2437-4B30-8E3C-4D2BE6020583}" type="datetimeFigureOut">
              <a:rPr lang="en-US" dirty="0"/>
              <a:pPr/>
              <a:t>4/30/2020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9E57DC2-970A-4B3E-BB1C-7A09969E49DF}"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371600" y="685800"/>
            <a:ext cx="9601200" cy="14859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371600" y="2286000"/>
            <a:ext cx="9601200" cy="35814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390650" y="6453386"/>
            <a:ext cx="1204572" cy="404614"/>
          </a:xfrm>
          <a:prstGeom prst="rect">
            <a:avLst/>
          </a:prstGeom>
        </p:spPr>
        <p:txBody>
          <a:bodyPr vert="horz" lIns="91440" tIns="45720" rIns="91440" bIns="45720" rtlCol="0" anchor="ctr"/>
          <a:lstStyle>
            <a:lvl1pPr algn="l">
              <a:defRPr sz="1200" baseline="0">
                <a:solidFill>
                  <a:schemeClr val="tx2"/>
                </a:solidFill>
              </a:defRPr>
            </a:lvl1pPr>
          </a:lstStyle>
          <a:p>
            <a:fld id="{87DE6118-2437-4B30-8E3C-4D2BE6020583}" type="datetimeFigureOut">
              <a:rPr lang="en-US" dirty="0"/>
              <a:pPr/>
              <a:t>4/30/2020</a:t>
            </a:fld>
            <a:endParaRPr lang="en-US" dirty="0"/>
          </a:p>
        </p:txBody>
      </p:sp>
      <p:sp>
        <p:nvSpPr>
          <p:cNvPr id="5" name="Footer Placeholder 4"/>
          <p:cNvSpPr>
            <a:spLocks noGrp="1"/>
          </p:cNvSpPr>
          <p:nvPr>
            <p:ph type="ftr" sz="quarter" idx="3"/>
          </p:nvPr>
        </p:nvSpPr>
        <p:spPr>
          <a:xfrm>
            <a:off x="2893564" y="6453386"/>
            <a:ext cx="6280830" cy="404614"/>
          </a:xfrm>
          <a:prstGeom prst="rect">
            <a:avLst/>
          </a:prstGeom>
        </p:spPr>
        <p:txBody>
          <a:bodyPr vert="horz" lIns="91440" tIns="45720" rIns="91440" bIns="45720" rtlCol="0" anchor="ctr"/>
          <a:lstStyle>
            <a:lvl1pPr algn="l">
              <a:defRPr sz="1200" baseline="0">
                <a:solidFill>
                  <a:schemeClr val="tx2"/>
                </a:solidFill>
              </a:defRPr>
            </a:lvl1pPr>
          </a:lstStyle>
          <a:p>
            <a:endParaRPr lang="en-US" dirty="0"/>
          </a:p>
        </p:txBody>
      </p:sp>
      <p:sp>
        <p:nvSpPr>
          <p:cNvPr id="6" name="Slide Number Placeholder 5"/>
          <p:cNvSpPr>
            <a:spLocks noGrp="1"/>
          </p:cNvSpPr>
          <p:nvPr>
            <p:ph type="sldNum" sz="quarter" idx="4"/>
          </p:nvPr>
        </p:nvSpPr>
        <p:spPr>
          <a:xfrm>
            <a:off x="9472736" y="6453386"/>
            <a:ext cx="1596292" cy="404614"/>
          </a:xfrm>
          <a:prstGeom prst="rect">
            <a:avLst/>
          </a:prstGeom>
        </p:spPr>
        <p:txBody>
          <a:bodyPr vert="horz" lIns="91440" tIns="45720" rIns="91440" bIns="45720" rtlCol="0" anchor="ctr"/>
          <a:lstStyle>
            <a:lvl1pPr algn="r">
              <a:defRPr sz="1200" baseline="0">
                <a:solidFill>
                  <a:schemeClr val="tx2"/>
                </a:solidFill>
              </a:defRPr>
            </a:lvl1pPr>
          </a:lstStyle>
          <a:p>
            <a:fld id="{69E57DC2-970A-4B3E-BB1C-7A09969E49DF}" type="slidenum">
              <a:rPr lang="en-US" dirty="0"/>
              <a:pPr/>
              <a:t>‹#›</a:t>
            </a:fld>
            <a:endParaRPr lang="en-US" dirty="0"/>
          </a:p>
        </p:txBody>
      </p:sp>
      <p:sp>
        <p:nvSpPr>
          <p:cNvPr id="9" name="Rectangle 8"/>
          <p:cNvSpPr/>
          <p:nvPr/>
        </p:nvSpPr>
        <p:spPr>
          <a:xfrm>
            <a:off x="478095"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89000"/>
        </a:lnSpc>
        <a:spcBef>
          <a:spcPct val="0"/>
        </a:spcBef>
        <a:buNone/>
        <a:defRPr sz="4400" kern="1200" baseline="0">
          <a:solidFill>
            <a:schemeClr val="tx2"/>
          </a:solidFill>
          <a:latin typeface="+mj-lt"/>
          <a:ea typeface="+mj-ea"/>
          <a:cs typeface="+mj-cs"/>
        </a:defRPr>
      </a:lvl1pPr>
    </p:titleStyle>
    <p:bodyStyle>
      <a:lvl1pPr marL="384048" indent="-384048" algn="l" defTabSz="914400" rtl="0" eaLnBrk="1" latinLnBrk="0" hangingPunct="1">
        <a:lnSpc>
          <a:spcPct val="94000"/>
        </a:lnSpc>
        <a:spcBef>
          <a:spcPts val="1000"/>
        </a:spcBef>
        <a:spcAft>
          <a:spcPts val="200"/>
        </a:spcAft>
        <a:buFont typeface="Franklin Gothic Book" panose="020B0503020102020204" pitchFamily="34" charset="0"/>
        <a:buChar char="■"/>
        <a:defRPr sz="2000" kern="1200" baseline="0">
          <a:solidFill>
            <a:schemeClr val="tx2"/>
          </a:solidFill>
          <a:latin typeface="+mn-lt"/>
          <a:ea typeface="+mn-ea"/>
          <a:cs typeface="+mn-cs"/>
        </a:defRPr>
      </a:lvl1pPr>
      <a:lvl2pPr marL="914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2000" i="1" kern="1200" baseline="0">
          <a:solidFill>
            <a:schemeClr val="tx2"/>
          </a:solidFill>
          <a:latin typeface="+mn-lt"/>
          <a:ea typeface="+mn-ea"/>
          <a:cs typeface="+mn-cs"/>
        </a:defRPr>
      </a:lvl2pPr>
      <a:lvl3pPr marL="1371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kern="1200" baseline="0">
          <a:solidFill>
            <a:schemeClr val="tx2"/>
          </a:solidFill>
          <a:latin typeface="+mn-lt"/>
          <a:ea typeface="+mn-ea"/>
          <a:cs typeface="+mn-cs"/>
        </a:defRPr>
      </a:lvl3pPr>
      <a:lvl4pPr marL="1828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i="1" kern="1200" baseline="0">
          <a:solidFill>
            <a:schemeClr val="tx2"/>
          </a:solidFill>
          <a:latin typeface="+mn-lt"/>
          <a:ea typeface="+mn-ea"/>
          <a:cs typeface="+mn-cs"/>
        </a:defRPr>
      </a:lvl4pPr>
      <a:lvl5pPr marL="22860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kern="1200" baseline="0">
          <a:solidFill>
            <a:schemeClr val="tx2"/>
          </a:solidFill>
          <a:latin typeface="+mn-lt"/>
          <a:ea typeface="+mn-ea"/>
          <a:cs typeface="+mn-cs"/>
        </a:defRPr>
      </a:lvl5pPr>
      <a:lvl6pPr marL="27432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i="1" kern="1200" baseline="0">
          <a:solidFill>
            <a:schemeClr val="tx2"/>
          </a:solidFill>
          <a:latin typeface="+mn-lt"/>
          <a:ea typeface="+mn-ea"/>
          <a:cs typeface="+mn-cs"/>
        </a:defRPr>
      </a:lvl6pPr>
      <a:lvl7pPr marL="3200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7pPr>
      <a:lvl8pPr marL="3657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i="1" kern="1200" baseline="0">
          <a:solidFill>
            <a:schemeClr val="tx2"/>
          </a:solidFill>
          <a:latin typeface="+mn-lt"/>
          <a:ea typeface="+mn-ea"/>
          <a:cs typeface="+mn-cs"/>
        </a:defRPr>
      </a:lvl8pPr>
      <a:lvl9pPr marL="4114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xmlns="">
        <p15:guide id="3" orient="horz" pos="1368">
          <p15:clr>
            <a:srgbClr val="F26B43"/>
          </p15:clr>
        </p15:guide>
        <p15:guide id="4" orient="horz" pos="1440">
          <p15:clr>
            <a:srgbClr val="F26B43"/>
          </p15:clr>
        </p15:guide>
        <p15:guide id="6" orient="horz" pos="3696">
          <p15:clr>
            <a:srgbClr val="F26B43"/>
          </p15:clr>
        </p15:guide>
        <p15:guide id="7" orient="horz" pos="432">
          <p15:clr>
            <a:srgbClr val="F26B43"/>
          </p15:clr>
        </p15:guide>
        <p15:guide id="8" orient="horz" pos="1512">
          <p15:clr>
            <a:srgbClr val="F26B43"/>
          </p15:clr>
        </p15:guide>
        <p15:guide id="9" pos="6912">
          <p15:clr>
            <a:srgbClr val="F26B43"/>
          </p15:clr>
        </p15:guide>
        <p15:guide id="10" pos="936">
          <p15:clr>
            <a:srgbClr val="F26B43"/>
          </p15:clr>
        </p15:guide>
        <p15:guide id="11" pos="864">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1448873" y="579550"/>
            <a:ext cx="9601200" cy="5223456"/>
          </a:xfrm>
        </p:spPr>
        <p:txBody>
          <a:bodyPr/>
          <a:lstStyle/>
          <a:p>
            <a:pPr marL="0" indent="0" algn="ctr">
              <a:buNone/>
            </a:pPr>
            <a:r>
              <a:rPr lang="fa-IR" sz="3600" dirty="0"/>
              <a:t>بسم الله الرحمن </a:t>
            </a:r>
            <a:r>
              <a:rPr lang="fa-IR" sz="3600" dirty="0" smtClean="0"/>
              <a:t>الرحیم</a:t>
            </a:r>
          </a:p>
          <a:p>
            <a:pPr marL="0" indent="0" algn="ctr">
              <a:buNone/>
            </a:pPr>
            <a:endParaRPr lang="fa-IR" sz="3600" dirty="0"/>
          </a:p>
          <a:p>
            <a:pPr marL="0" indent="0" algn="r">
              <a:buNone/>
            </a:pPr>
            <a:r>
              <a:rPr lang="fa-IR" sz="2800" dirty="0"/>
              <a:t>موضوع:</a:t>
            </a:r>
            <a:r>
              <a:rPr lang="fa-IR" dirty="0"/>
              <a:t>علل بیرونی و درونی رکود تمدن اسلامی</a:t>
            </a:r>
          </a:p>
          <a:p>
            <a:pPr marL="0" indent="0" algn="r">
              <a:buNone/>
            </a:pPr>
            <a:r>
              <a:rPr lang="fa-IR" dirty="0"/>
              <a:t>(اندلس،صفویان،عثمانیان و گورکانیان</a:t>
            </a:r>
            <a:r>
              <a:rPr lang="fa-IR" dirty="0" smtClean="0"/>
              <a:t>)</a:t>
            </a:r>
            <a:endParaRPr lang="en-US" dirty="0"/>
          </a:p>
        </p:txBody>
      </p:sp>
    </p:spTree>
    <p:extLst>
      <p:ext uri="{BB962C8B-B14F-4D97-AF65-F5344CB8AC3E}">
        <p14:creationId xmlns:p14="http://schemas.microsoft.com/office/powerpoint/2010/main" val="142911181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fa-IR" sz="3600" dirty="0"/>
              <a:t>تاریخ سیاسی اندلس در دوران حکومت اسلامی</a:t>
            </a:r>
            <a:endParaRPr lang="en-US" sz="3600" dirty="0"/>
          </a:p>
        </p:txBody>
      </p:sp>
    </p:spTree>
    <p:extLst>
      <p:ext uri="{BB962C8B-B14F-4D97-AF65-F5344CB8AC3E}">
        <p14:creationId xmlns:p14="http://schemas.microsoft.com/office/powerpoint/2010/main" val="362290159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1867436" y="685800"/>
            <a:ext cx="9105363" cy="705118"/>
          </a:xfrm>
        </p:spPr>
        <p:txBody>
          <a:bodyPr>
            <a:normAutofit/>
          </a:bodyPr>
          <a:lstStyle/>
          <a:p>
            <a:pPr algn="r"/>
            <a:r>
              <a:rPr lang="fa-IR" sz="3200" dirty="0"/>
              <a:t>اندلس به منزله بخشی از خلافت اموی در دمشق </a:t>
            </a:r>
            <a:endParaRPr lang="en-US" sz="3200" dirty="0"/>
          </a:p>
        </p:txBody>
      </p:sp>
      <p:sp>
        <p:nvSpPr>
          <p:cNvPr id="5" name="Content Placeholder 4"/>
          <p:cNvSpPr>
            <a:spLocks noGrp="1"/>
          </p:cNvSpPr>
          <p:nvPr>
            <p:ph idx="1"/>
          </p:nvPr>
        </p:nvSpPr>
        <p:spPr>
          <a:xfrm>
            <a:off x="1371600" y="1390918"/>
            <a:ext cx="9601200" cy="4476482"/>
          </a:xfrm>
        </p:spPr>
        <p:txBody>
          <a:bodyPr/>
          <a:lstStyle/>
          <a:p>
            <a:pPr marL="0" indent="0" algn="r">
              <a:buNone/>
            </a:pPr>
            <a:r>
              <a:rPr lang="fa-IR" dirty="0"/>
              <a:t>در این زمان ،اندلس بخشی از ولایت افریقیه ( تونس کنونی ) در قلمرو خلافت دمشق بود و حاکمان آنجا را والیان افریقیه که قیروان اقامت داشتند ، تعیین میکردند .در بین این سال ها ، حدود 20نفر به حکومت رسیدند که تنها دو نفر از آنها برای مدت 5 سال یا بیشتر دوام آوردند . در این مدت ، حمکرانان آندلس قصد داشتند تا بر دامنه ی فتوحات اسلامی بیفزایند</a:t>
            </a:r>
          </a:p>
          <a:p>
            <a:pPr marL="0" indent="0" algn="r">
              <a:buNone/>
            </a:pPr>
            <a:r>
              <a:rPr lang="fa-IR" dirty="0"/>
              <a:t>دوران حکومت سلسله امویان بر اندلس </a:t>
            </a:r>
          </a:p>
          <a:p>
            <a:pPr marL="0" indent="0" algn="r">
              <a:buNone/>
            </a:pPr>
            <a:r>
              <a:rPr lang="fa-IR" dirty="0"/>
              <a:t>حاکمان اموی که نزدیک به سه قرن بر اندلس حکومت کردند ، شانزده نفر بودند .نخستین آنها عبد الرحمان بن معاویه بن هشام و آخرین آنها هشام بنئمحمد نام داشتند .در زمان حکومت امویان ، مرزهای شمالی اندلس بارها تغغیر کرد و قلمرو مسلمانان در شبه جزیره ی ایبری به ویژه در مرزهای شمالی تغییرلت بسیاری به خود دید . این دوران ، عصر عظمت و وفور نعمت در سراسر اندلس بود .اما به تدریج با تشدید اختلافات درونی خاندان حکومتی و در پی آن ، کشیده شدن دامنه اختلافات و کشمکش ها به درون جامعه ، غم انگیز ترین دوران تاریخ اندلس فرا رسید و از اوج ثروت ، قدرت و پیشرفت به ورطه ی جنگ های داخلی کشیده شد</a:t>
            </a:r>
          </a:p>
          <a:p>
            <a:pPr marL="0" indent="0" algn="r">
              <a:buNone/>
            </a:pPr>
            <a:endParaRPr lang="en-US" dirty="0"/>
          </a:p>
        </p:txBody>
      </p:sp>
    </p:spTree>
    <p:extLst>
      <p:ext uri="{BB962C8B-B14F-4D97-AF65-F5344CB8AC3E}">
        <p14:creationId xmlns:p14="http://schemas.microsoft.com/office/powerpoint/2010/main" val="139618531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41678" y="685800"/>
            <a:ext cx="9131121" cy="782392"/>
          </a:xfrm>
        </p:spPr>
        <p:txBody>
          <a:bodyPr>
            <a:normAutofit/>
          </a:bodyPr>
          <a:lstStyle/>
          <a:p>
            <a:pPr algn="r"/>
            <a:r>
              <a:rPr lang="fa-IR" sz="3200" dirty="0"/>
              <a:t>دوران حکومت ملوک الطوایفی در </a:t>
            </a:r>
            <a:r>
              <a:rPr lang="fa-IR" sz="3200" dirty="0" smtClean="0"/>
              <a:t>اندلس:</a:t>
            </a:r>
            <a:endParaRPr lang="en-US" sz="3200" dirty="0"/>
          </a:p>
        </p:txBody>
      </p:sp>
      <p:sp>
        <p:nvSpPr>
          <p:cNvPr id="3" name="Content Placeholder 2"/>
          <p:cNvSpPr>
            <a:spLocks noGrp="1"/>
          </p:cNvSpPr>
          <p:nvPr>
            <p:ph idx="1"/>
          </p:nvPr>
        </p:nvSpPr>
        <p:spPr>
          <a:xfrm>
            <a:off x="1371600" y="1468192"/>
            <a:ext cx="9601200" cy="4399208"/>
          </a:xfrm>
        </p:spPr>
        <p:txBody>
          <a:bodyPr/>
          <a:lstStyle/>
          <a:p>
            <a:pPr marL="0" indent="0" algn="r">
              <a:buNone/>
            </a:pPr>
            <a:r>
              <a:rPr lang="fa-IR" dirty="0"/>
              <a:t>پس از سقوط امویان، وحدت سیاسی بخش اعظم سرزمین اندلس از هم پاشید و بنی حمود بر بیشتر شهر های جنوبی وادی الکبیر و امتداد آن تا رود شینل حاکم شدند.در عین حال ، خاندان های متعدد عرب و سلسله های ملوک الطوایفی شهر های مختلف را به دست گرفتند . پس از سقوط طلیطله در سال 1085 میلادی حکومت مرابطون در مدت نیم قرن در اندلس حکومت کرد که نه تنها شامل تمامی مراکش و موریتانی بود ، بلکه تا دهانه ی رود اورسنگال در جنوب و بخش غربی مراکش در شمال را نیز در بر می گرفت . دوران حکومت مرابطون در اندلس  چندان طولانی نشد و این سلسله بربر به دست گروهی دیگر از بربر ها به نام موحدون در سال 1145 میلادی سرنگون شد. از جمله عواملی که برای سقوط مرابطون ذکر شده ، غرق شدن سرداران و افسران و سایر مقامات این سلسله در فرهنگ تجملاتی و مادی اندلس و فساد اخلاقی انها است</a:t>
            </a:r>
          </a:p>
          <a:p>
            <a:pPr marL="0" indent="0" algn="r">
              <a:buNone/>
            </a:pPr>
            <a:endParaRPr lang="en-US" dirty="0"/>
          </a:p>
        </p:txBody>
      </p:sp>
    </p:spTree>
    <p:extLst>
      <p:ext uri="{BB962C8B-B14F-4D97-AF65-F5344CB8AC3E}">
        <p14:creationId xmlns:p14="http://schemas.microsoft.com/office/powerpoint/2010/main" val="3237051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371600" y="746975"/>
            <a:ext cx="9601200" cy="5120425"/>
          </a:xfrm>
        </p:spPr>
        <p:txBody>
          <a:bodyPr/>
          <a:lstStyle/>
          <a:p>
            <a:pPr marL="0" indent="0" algn="r">
              <a:buNone/>
            </a:pPr>
            <a:r>
              <a:rPr lang="fa-IR" dirty="0"/>
              <a:t>در روزگار موحدون ،اندلس اماج حمله ی پی در پی مسیحیان قرار گرفت و قلمرو مسلمانان در شرق و غرب یکی پس از دیگری به دست مسیحیان افتاد . به طوری که در نیمه های قرن هفتم تمام شهرهای اسلامی اندلس در شمال ، غرب و شرق به دست مسیحیان افتادو از فرمانروایی پهناور و مقتدر مسلمانان در اندلس ، جز غرناطه در جنوب و چند شهر کوچک چیز دیگری باقی نماند .</a:t>
            </a:r>
          </a:p>
          <a:p>
            <a:pPr marL="0" indent="0" algn="r">
              <a:buNone/>
            </a:pPr>
            <a:r>
              <a:rPr lang="fa-IR" dirty="0"/>
              <a:t>در اواخر حکومت موحدون ، محمد بن یوسف نصری ، معروف به ابن احمر که ضد موحدون سر به شورش برداشته بود در سال 1238 میلادی در غرناطه اعلام استقلال کرد . مسیحیان پس از تسلط بر شهرهای بزرگ اندلس بارها به قلمرو ابن احمر یورش بردند اما سپاهیان غرناطه به شدت با انها مقابله می کردند. سرانجام غرناطه در سال 1492 میلادی به دست فرناندوی پنجم سقوط کرد و با فرار ابوعبدالله ،آخرین امیر خاندان بنی نصر ، اندلس به کلی از دست مسلمانان خارج شد.</a:t>
            </a:r>
          </a:p>
          <a:p>
            <a:pPr marL="0" indent="0" algn="r">
              <a:buNone/>
            </a:pPr>
            <a:endParaRPr lang="en-US" dirty="0"/>
          </a:p>
        </p:txBody>
      </p:sp>
    </p:spTree>
    <p:extLst>
      <p:ext uri="{BB962C8B-B14F-4D97-AF65-F5344CB8AC3E}">
        <p14:creationId xmlns:p14="http://schemas.microsoft.com/office/powerpoint/2010/main" val="103646924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60620" y="685800"/>
            <a:ext cx="8912180" cy="666482"/>
          </a:xfrm>
        </p:spPr>
        <p:txBody>
          <a:bodyPr>
            <a:normAutofit/>
          </a:bodyPr>
          <a:lstStyle/>
          <a:p>
            <a:pPr algn="r"/>
            <a:r>
              <a:rPr lang="fa-IR" sz="2800" dirty="0"/>
              <a:t>بررسی وضعیت فرهنگی و علمی </a:t>
            </a:r>
            <a:r>
              <a:rPr lang="fa-IR" sz="2800" dirty="0" smtClean="0"/>
              <a:t>اندلس:</a:t>
            </a:r>
            <a:endParaRPr lang="en-US" sz="2800" dirty="0"/>
          </a:p>
        </p:txBody>
      </p:sp>
      <p:sp>
        <p:nvSpPr>
          <p:cNvPr id="3" name="Content Placeholder 2"/>
          <p:cNvSpPr>
            <a:spLocks noGrp="1"/>
          </p:cNvSpPr>
          <p:nvPr>
            <p:ph idx="1"/>
          </p:nvPr>
        </p:nvSpPr>
        <p:spPr>
          <a:xfrm>
            <a:off x="1371600" y="1352282"/>
            <a:ext cx="9601200" cy="4515118"/>
          </a:xfrm>
        </p:spPr>
        <p:txBody>
          <a:bodyPr/>
          <a:lstStyle/>
          <a:p>
            <a:pPr marL="0" indent="0" algn="r">
              <a:buNone/>
            </a:pPr>
            <a:r>
              <a:rPr lang="fa-IR" dirty="0"/>
              <a:t>اندلس به وسیله موقعیت جغرافیایی خود همواره مورد توجه جهان اسلام و غرب بوده است : به عبارتی ، این منطقه از دنیا طی چند قرن حکومت مسلمانان توانسته است به عنوان پل ارتباطی بین غرب و شرق عمل کند و در زمینه های مختلف علمی و فرهنگی پیشرفتهای چشم گیری داشته باشد .مثلا اندلس تحت تاثیر دیگر کشور های اسلامی توانست در حیطه ی علوم قرانی ،علوم حدیث و دانش فقه توسعه یابد</a:t>
            </a:r>
          </a:p>
          <a:p>
            <a:pPr marL="0" indent="0" algn="r">
              <a:buNone/>
            </a:pPr>
            <a:r>
              <a:rPr lang="fa-IR" dirty="0"/>
              <a:t>اندلس از نظر علم پزشکی نیز پیشرفت کرد و توانست اطبای حاذقی پرورش دهد از لحاظ فلسفه ،کلام و شعر و ادبیات نیز به واسطه ی واقع بودن در سرحد سرزمین های اسلامی و اروپا به عنوان دروازه ی تبادل فرهنگی عمل میکرد.اندلس از نظر هنر اسلامی نیز پیشرفت کرد و برخی از آثار هنری این دوره از افتخارات فرهنگ و تمدن اسلامی است مثلا مسجد قرطبه و شهر الزهرا و مدینه الحمراء</a:t>
            </a:r>
          </a:p>
          <a:p>
            <a:pPr marL="0" indent="0" algn="r">
              <a:buNone/>
            </a:pPr>
            <a:r>
              <a:rPr lang="fa-IR" dirty="0"/>
              <a:t>در هنرهایی مثل سفال گری و خطاطی هم آثار ارزشمندی خلق شد که نشان دهنده شکوفایی تمدن اسلامی در اندلس </a:t>
            </a:r>
            <a:r>
              <a:rPr lang="fa-IR" dirty="0" smtClean="0"/>
              <a:t>است.</a:t>
            </a:r>
            <a:endParaRPr lang="fa-IR" dirty="0"/>
          </a:p>
          <a:p>
            <a:pPr marL="0" indent="0" algn="r">
              <a:buNone/>
            </a:pPr>
            <a:endParaRPr lang="en-US" dirty="0"/>
          </a:p>
        </p:txBody>
      </p:sp>
    </p:spTree>
    <p:extLst>
      <p:ext uri="{BB962C8B-B14F-4D97-AF65-F5344CB8AC3E}">
        <p14:creationId xmlns:p14="http://schemas.microsoft.com/office/powerpoint/2010/main" val="20952842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62140" y="685800"/>
            <a:ext cx="8010659" cy="769513"/>
          </a:xfrm>
        </p:spPr>
        <p:txBody>
          <a:bodyPr>
            <a:normAutofit/>
          </a:bodyPr>
          <a:lstStyle/>
          <a:p>
            <a:pPr algn="r"/>
            <a:r>
              <a:rPr lang="fa-IR" sz="2800" dirty="0"/>
              <a:t>علل سقوط اندلس به دست </a:t>
            </a:r>
            <a:r>
              <a:rPr lang="fa-IR" sz="2800" dirty="0" smtClean="0"/>
              <a:t>مسیحیان:</a:t>
            </a:r>
            <a:endParaRPr lang="en-US" sz="2800" dirty="0"/>
          </a:p>
        </p:txBody>
      </p:sp>
      <p:sp>
        <p:nvSpPr>
          <p:cNvPr id="3" name="Content Placeholder 2"/>
          <p:cNvSpPr>
            <a:spLocks noGrp="1"/>
          </p:cNvSpPr>
          <p:nvPr>
            <p:ph idx="1"/>
          </p:nvPr>
        </p:nvSpPr>
        <p:spPr>
          <a:xfrm>
            <a:off x="1371600" y="1545465"/>
            <a:ext cx="9601200" cy="4321935"/>
          </a:xfrm>
        </p:spPr>
        <p:txBody>
          <a:bodyPr/>
          <a:lstStyle/>
          <a:p>
            <a:pPr marL="0" indent="0" algn="r">
              <a:buNone/>
            </a:pPr>
            <a:r>
              <a:rPr lang="fa-IR" dirty="0"/>
              <a:t>عواملداخلی موثر در افول مسلمانان در اندلس </a:t>
            </a:r>
          </a:p>
          <a:p>
            <a:pPr marL="0" indent="0" algn="r">
              <a:buNone/>
            </a:pPr>
            <a:r>
              <a:rPr lang="fa-IR" dirty="0"/>
              <a:t>علل و عوامل بیرونی سقوط اندلس</a:t>
            </a:r>
          </a:p>
          <a:p>
            <a:pPr marL="0" indent="0" algn="r">
              <a:buNone/>
            </a:pPr>
            <a:r>
              <a:rPr lang="fa-IR" dirty="0"/>
              <a:t>عوامل ژئوپلیتیکی موثر در سقوط اندلس اسلامی</a:t>
            </a:r>
          </a:p>
          <a:p>
            <a:pPr marL="0" indent="0" algn="r">
              <a:buNone/>
            </a:pPr>
            <a:endParaRPr lang="en-US" dirty="0"/>
          </a:p>
        </p:txBody>
      </p:sp>
    </p:spTree>
    <p:extLst>
      <p:ext uri="{BB962C8B-B14F-4D97-AF65-F5344CB8AC3E}">
        <p14:creationId xmlns:p14="http://schemas.microsoft.com/office/powerpoint/2010/main" val="260512998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142444" y="685800"/>
            <a:ext cx="7830355" cy="808149"/>
          </a:xfrm>
        </p:spPr>
        <p:txBody>
          <a:bodyPr>
            <a:normAutofit/>
          </a:bodyPr>
          <a:lstStyle/>
          <a:p>
            <a:pPr algn="r"/>
            <a:r>
              <a:rPr lang="fa-IR" sz="2800" dirty="0"/>
              <a:t>عوامل داخلی موثر در افول مسلمانان در </a:t>
            </a:r>
            <a:r>
              <a:rPr lang="fa-IR" sz="2800" dirty="0" smtClean="0"/>
              <a:t>اندلس:</a:t>
            </a:r>
            <a:endParaRPr lang="en-US" sz="2800" dirty="0"/>
          </a:p>
        </p:txBody>
      </p:sp>
      <p:sp>
        <p:nvSpPr>
          <p:cNvPr id="3" name="Content Placeholder 2"/>
          <p:cNvSpPr>
            <a:spLocks noGrp="1"/>
          </p:cNvSpPr>
          <p:nvPr>
            <p:ph idx="1"/>
          </p:nvPr>
        </p:nvSpPr>
        <p:spPr>
          <a:xfrm>
            <a:off x="1371600" y="1790163"/>
            <a:ext cx="9601200" cy="4077237"/>
          </a:xfrm>
        </p:spPr>
        <p:txBody>
          <a:bodyPr/>
          <a:lstStyle/>
          <a:p>
            <a:pPr marL="0" indent="0" algn="r">
              <a:buNone/>
            </a:pPr>
            <a:r>
              <a:rPr lang="fa-IR" dirty="0"/>
              <a:t>نظام حکومت اسلامی که پس از پیامبر طبق اعتقادات اهل تسنن یر اساس بیعت نسبی مردم با خلیفه بود به حکومت استبدادی موروثی تبدیل شد و حاکم به جای اجرای احکام الهی ،تابع هوا و هوس های فردی خود بود.</a:t>
            </a:r>
          </a:p>
          <a:p>
            <a:pPr marL="0" indent="0" algn="r">
              <a:buNone/>
            </a:pPr>
            <a:r>
              <a:rPr lang="fa-IR" dirty="0"/>
              <a:t>مساوات که یکی از ارکان مهم نظام اسلامی بود از بین رفت . در حالی که قران و سنت پیامبر امتیاز هارا  لغو و  ملاک را بر پرهیزگاری قرار داده بود، امویان نژاد عرب را نژاد برتر میشمردند و قریش رااز دیگر قبایل عرب برتر می دانستند</a:t>
            </a:r>
          </a:p>
          <a:p>
            <a:pPr marL="0" indent="0" algn="r">
              <a:buNone/>
            </a:pPr>
            <a:r>
              <a:rPr lang="fa-IR" dirty="0"/>
              <a:t>درآمد دولت به جای آنکه صرف امور عمومی شود ،به تجمل و خوش گذرانی حکومت اختصاص میافت و همین عامل موجب افزایش نارضایتی در بین افراد شده بود .</a:t>
            </a:r>
          </a:p>
          <a:p>
            <a:pPr marL="0" indent="0" algn="r">
              <a:buNone/>
            </a:pPr>
            <a:r>
              <a:rPr lang="fa-IR" dirty="0"/>
              <a:t>دستگیری ، حبس ، شکنجه ،کشتار و قتل عام از اعمال متداول دوران حکومت بنی امیه بود و آنهاداز قوه ی قهریه برای نابودی مخافان خود استفاده میکردند .</a:t>
            </a:r>
          </a:p>
          <a:p>
            <a:pPr marL="0" indent="0" algn="r">
              <a:buNone/>
            </a:pPr>
            <a:endParaRPr lang="en-US" dirty="0"/>
          </a:p>
        </p:txBody>
      </p:sp>
    </p:spTree>
    <p:extLst>
      <p:ext uri="{BB962C8B-B14F-4D97-AF65-F5344CB8AC3E}">
        <p14:creationId xmlns:p14="http://schemas.microsoft.com/office/powerpoint/2010/main" val="161733777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371600" y="824248"/>
            <a:ext cx="9601200" cy="5043152"/>
          </a:xfrm>
        </p:spPr>
        <p:txBody>
          <a:bodyPr/>
          <a:lstStyle/>
          <a:p>
            <a:pPr marL="0" indent="0" algn="r">
              <a:buNone/>
            </a:pPr>
            <a:r>
              <a:rPr lang="fa-IR" dirty="0"/>
              <a:t>گرایش به تجمل به زندگی ،خوراک ، خانه و ... در دوران حکومت بنی امیه رواج یافت .</a:t>
            </a:r>
          </a:p>
          <a:p>
            <a:pPr marL="0" indent="0" algn="r">
              <a:buNone/>
            </a:pPr>
            <a:r>
              <a:rPr lang="fa-IR" dirty="0"/>
              <a:t>می گساری ،زن بارگی ، خریداری کنیزان آوازه خوان و مدیحه سرایی به سبک و سیاق دوران جاهلیت در زمان بنی امیه متداول شد و این رفتارهای غیر اسلامی به همراه فاتحان در سرزمین های تازه فتح شده رواح یافت </a:t>
            </a:r>
          </a:p>
          <a:p>
            <a:pPr marL="0" indent="0" algn="r">
              <a:buNone/>
            </a:pPr>
            <a:r>
              <a:rPr lang="fa-IR" dirty="0"/>
              <a:t>مجموعه این عوامل نشان می دهد که چگونه خط انحراف مسلمانان از طریق حکومت بنی امیه وارد اندلس شد و وجود انحرافات و بدعت های خاندان بنی امیه در کنار ارزش های اسلامی و مسخ بسیاری از تعالیم عالیه اسلامی ، به عنوان عامل اصلی ضعف تدریجی مسلمانان اندلس ،زمینه کافی را برای بهره برداری عامل خارجی فراهم کرد.</a:t>
            </a:r>
          </a:p>
          <a:p>
            <a:pPr marL="0" indent="0" algn="r">
              <a:buNone/>
            </a:pPr>
            <a:endParaRPr lang="en-US" dirty="0"/>
          </a:p>
        </p:txBody>
      </p:sp>
    </p:spTree>
    <p:extLst>
      <p:ext uri="{BB962C8B-B14F-4D97-AF65-F5344CB8AC3E}">
        <p14:creationId xmlns:p14="http://schemas.microsoft.com/office/powerpoint/2010/main" val="331881160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387144" y="685800"/>
            <a:ext cx="7585656" cy="589208"/>
          </a:xfrm>
        </p:spPr>
        <p:txBody>
          <a:bodyPr>
            <a:normAutofit/>
          </a:bodyPr>
          <a:lstStyle/>
          <a:p>
            <a:pPr algn="r"/>
            <a:r>
              <a:rPr lang="fa-IR" sz="2800" dirty="0"/>
              <a:t>علل و عوامل بیرونی سقوط </a:t>
            </a:r>
            <a:r>
              <a:rPr lang="fa-IR" sz="2800" dirty="0" smtClean="0"/>
              <a:t>اندلس:</a:t>
            </a:r>
            <a:endParaRPr lang="en-US" sz="2800" dirty="0"/>
          </a:p>
        </p:txBody>
      </p:sp>
      <p:sp>
        <p:nvSpPr>
          <p:cNvPr id="3" name="Content Placeholder 2"/>
          <p:cNvSpPr>
            <a:spLocks noGrp="1"/>
          </p:cNvSpPr>
          <p:nvPr>
            <p:ph idx="1"/>
          </p:nvPr>
        </p:nvSpPr>
        <p:spPr>
          <a:xfrm>
            <a:off x="1371600" y="1506828"/>
            <a:ext cx="9601200" cy="4360572"/>
          </a:xfrm>
        </p:spPr>
        <p:txBody>
          <a:bodyPr/>
          <a:lstStyle/>
          <a:p>
            <a:pPr marL="0" indent="0" algn="r">
              <a:buNone/>
            </a:pPr>
            <a:r>
              <a:rPr lang="fa-IR" dirty="0"/>
              <a:t>حمله ی نظامی و بازپس گیری تدریجی سرزمین اسپانیا : نهضت باز پس گیری از سوی پاپ به منزله تکلیف به مسیحیان القا شد . انها ابتدا به حفظ و نگهداری سرزمین های کوچک می پرداختند و سپس سعی میکردند تا این مناطق را گسترش دهند . از جمله عواملی که به پیشرفت مسلمامان کمک می کرد ،جنگ های عرب ها با بربر ها بود . در این دوره شخصی به نام آلفسونو پدرو معروف به آلفسونوی اول بر نواحی گالیسیا حکومت می کرد که شخصی کارآمد و کوشا بود وی از موقعیت به دست آمده نهایت استفاده را کرد و به توسعه سرزمین خود پرداخت به طوری که پس از آن مسلمانان نتوانستند دولت وی را از بین ببرند . به همین دلیل است که اسپانیایی ها حکومت آلفسونوی اول را تولد حقیقی اسپانیای مسیحی به شمار می آورند .آلفسونوی اول با تحریک مسیحیان نواحی شمال اندلس انها را وادار به شورش علیه مسلمانان کرد و پس از مدتی این نواحی از دست مسلمانان خارج شد.آخرین امید مسلمانان برای حفظ اندلس ظهور حکومت بنی نصر در غرناطه بود .علت اصلی تداوم اصلی حکومت بی نصر بر دو عامل جغرافیایی استوار بود ؛ طبیعت کوهستانی غرناطه و نزدیکی به </a:t>
            </a:r>
            <a:r>
              <a:rPr lang="fa-IR" dirty="0" smtClean="0"/>
              <a:t>آفریقا.</a:t>
            </a:r>
            <a:endParaRPr lang="fa-IR" dirty="0"/>
          </a:p>
          <a:p>
            <a:pPr marL="0" indent="0" algn="r">
              <a:buNone/>
            </a:pPr>
            <a:endParaRPr lang="en-US" dirty="0"/>
          </a:p>
        </p:txBody>
      </p:sp>
    </p:spTree>
    <p:extLst>
      <p:ext uri="{BB962C8B-B14F-4D97-AF65-F5344CB8AC3E}">
        <p14:creationId xmlns:p14="http://schemas.microsoft.com/office/powerpoint/2010/main" val="37747669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371600" y="759854"/>
            <a:ext cx="9601200" cy="5107546"/>
          </a:xfrm>
        </p:spPr>
        <p:txBody>
          <a:bodyPr/>
          <a:lstStyle/>
          <a:p>
            <a:pPr marL="0" indent="0" algn="r">
              <a:buNone/>
            </a:pPr>
            <a:r>
              <a:rPr lang="fa-IR" dirty="0"/>
              <a:t>با این حال ، مشکلات داخلی و تجمل و اسراف های بی مورد در ساختن بناهای باشکوه موجب ضعف مالی این حکومت شد . همچنین اختلافات داخلی بر سر تصاحب قدرت و امتیازات مختلف باعث شد تا لشکریان فردیناند دوم طی چند مرحله غرناطه را به محاصره کامل خود درآوردند . سرانجام مسلمانان دریافتند که دفاع از این شهر ممکن نیست و با تسلیم شدن موافقت کردند . وداع ابوعبدالله ، آخرین حکمران مسلمان اسپانیا  با اندلس پرچم اسلام را برای همیشه از این منطقه پایین کشاند</a:t>
            </a:r>
          </a:p>
          <a:p>
            <a:pPr marL="0" indent="0" algn="r">
              <a:buNone/>
            </a:pPr>
            <a:r>
              <a:rPr lang="fa-IR" dirty="0"/>
              <a:t>مسیحیان اروپایی و بستر سازی سقوط اندلس اسلامی با هجوم فرهنگی :</a:t>
            </a:r>
          </a:p>
          <a:p>
            <a:pPr marL="0" indent="0" algn="r">
              <a:buNone/>
            </a:pPr>
            <a:r>
              <a:rPr lang="fa-IR" dirty="0"/>
              <a:t>مسیحیان اروپا طی برنامه ای طولانی مدت توانستند تخم بی اعتقادی و بی اعتنایی را در جامعه مسلمانان بپاشند و انتقام سختی از مسلمانان بگیرند ضربه های پیروزی های اولیه مسلمانان در اندلس به اندازه ای سهمگین بود که خود پاپ شخصا وارد عمل شد و نفوذ دینی اش را برای نابودی مسلمانان اندلس به کار گرفت و در این راه از اختلافات میان سرداران و حاکمان مسلمان نهایت بهره را برد </a:t>
            </a:r>
          </a:p>
          <a:p>
            <a:pPr marL="0" indent="0" algn="r">
              <a:buNone/>
            </a:pPr>
            <a:endParaRPr lang="en-US" dirty="0"/>
          </a:p>
        </p:txBody>
      </p:sp>
    </p:spTree>
    <p:extLst>
      <p:ext uri="{BB962C8B-B14F-4D97-AF65-F5344CB8AC3E}">
        <p14:creationId xmlns:p14="http://schemas.microsoft.com/office/powerpoint/2010/main" val="201297550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371600" y="746975"/>
            <a:ext cx="9601200" cy="5120425"/>
          </a:xfrm>
        </p:spPr>
        <p:txBody>
          <a:bodyPr/>
          <a:lstStyle/>
          <a:p>
            <a:pPr marL="0" indent="0" algn="r">
              <a:buNone/>
            </a:pPr>
            <a:r>
              <a:rPr lang="fa-IR" dirty="0"/>
              <a:t>پس از آن ،مسیحیان با خیانت برخی از سرداران مسلمان شهر والانس را تصرف کردند و جنایات فجیعی را در این شهر مرتکب شدند . آنها هزاران نفر از مسلمانان را به خاک وخون کشیدند و حتی به تجاوز مسلمانان در مقابل چشمان همسران و پدران و مادرانشان پرداختند . تصرف این شهر به قدری سریع صورت گرف که دیگر حکام شهرها نتوانستند به بسیج نیروهای خود بپردازند.</a:t>
            </a:r>
          </a:p>
          <a:p>
            <a:pPr marL="0" indent="0" algn="r">
              <a:buNone/>
            </a:pPr>
            <a:r>
              <a:rPr lang="fa-IR" dirty="0"/>
              <a:t>این گونه بود که مسیحیان با توسل به چنین ترفند زیرکانه ای توانستند با آلوده ساختن جامعه اسلامی ، به تدریج و آهسته شهرهای اسپانیا را نیز یکی پس از دیگری به تصرف خود درآورند .</a:t>
            </a:r>
          </a:p>
          <a:p>
            <a:pPr marL="0" indent="0" algn="r">
              <a:buNone/>
            </a:pPr>
            <a:endParaRPr lang="en-US" dirty="0"/>
          </a:p>
        </p:txBody>
      </p:sp>
    </p:spTree>
    <p:extLst>
      <p:ext uri="{BB962C8B-B14F-4D97-AF65-F5344CB8AC3E}">
        <p14:creationId xmlns:p14="http://schemas.microsoft.com/office/powerpoint/2010/main" val="2993763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34862" y="685800"/>
            <a:ext cx="8937938" cy="808149"/>
          </a:xfrm>
        </p:spPr>
        <p:txBody>
          <a:bodyPr>
            <a:normAutofit/>
          </a:bodyPr>
          <a:lstStyle/>
          <a:p>
            <a:pPr algn="r"/>
            <a:r>
              <a:rPr lang="fa-IR" sz="3200" dirty="0"/>
              <a:t>عوامل ژئوپلیتیکی موثر در سقوط اندلس </a:t>
            </a:r>
            <a:r>
              <a:rPr lang="fa-IR" sz="3200" dirty="0" smtClean="0"/>
              <a:t>اسلامی:</a:t>
            </a:r>
            <a:endParaRPr lang="en-US" sz="3200" dirty="0"/>
          </a:p>
        </p:txBody>
      </p:sp>
      <p:sp>
        <p:nvSpPr>
          <p:cNvPr id="3" name="Content Placeholder 2"/>
          <p:cNvSpPr>
            <a:spLocks noGrp="1"/>
          </p:cNvSpPr>
          <p:nvPr>
            <p:ph idx="1"/>
          </p:nvPr>
        </p:nvSpPr>
        <p:spPr>
          <a:xfrm>
            <a:off x="1371600" y="1596980"/>
            <a:ext cx="9601200" cy="4270420"/>
          </a:xfrm>
        </p:spPr>
        <p:txBody>
          <a:bodyPr/>
          <a:lstStyle/>
          <a:p>
            <a:pPr marL="0" indent="0" algn="r">
              <a:buNone/>
            </a:pPr>
            <a:r>
              <a:rPr lang="fa-IR" dirty="0"/>
              <a:t>نکته ی مهم ژئوپلیتیکی در خصوص فتوحات مسلمانان در اندلس این است که شبیه جزیره ی ایبری به طور کامل فتح نشد و به طور کامل به تصرف مسلمانان درنیامد ؛ مخصوصا در شمال غربی ، ناحیه ی بزرگی از اندلس دست نخورده باقی ماند.در سایر نقاط هم مناطقی وجود داشت که مسلمانان تسلط موثری بر آنها نداشتند . مسیحیان که کل اسپانیا را از دست داده بودند ، نوار باریکی را در سواحل شمال اسپانیا در کنار خلیج بیسکای برای خود به عنوان یک پل حفظ کردند تا شاید بتوانند از همین مکان با استفاده از ضعف و اختلافات داخلی و بی توجهی مسلمانان ، به صورت تدریجی به سوی جنوب گسترش یافته و به تدریج اسپانیا را به دامن مسیحیت بازگردانند</a:t>
            </a:r>
            <a:endParaRPr lang="en-US" dirty="0"/>
          </a:p>
        </p:txBody>
      </p:sp>
    </p:spTree>
    <p:extLst>
      <p:ext uri="{BB962C8B-B14F-4D97-AF65-F5344CB8AC3E}">
        <p14:creationId xmlns:p14="http://schemas.microsoft.com/office/powerpoint/2010/main" val="395040080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54369" y="492617"/>
            <a:ext cx="8435662" cy="795270"/>
          </a:xfrm>
        </p:spPr>
        <p:txBody>
          <a:bodyPr>
            <a:normAutofit fontScale="90000"/>
          </a:bodyPr>
          <a:lstStyle/>
          <a:p>
            <a:pPr algn="ctr"/>
            <a:r>
              <a:rPr lang="fa-IR" sz="2800" dirty="0"/>
              <a:t>صفویان</a:t>
            </a:r>
            <a:br>
              <a:rPr lang="fa-IR" sz="2800" dirty="0"/>
            </a:br>
            <a:r>
              <a:rPr lang="fa-IR" sz="2800" dirty="0"/>
              <a:t>روند شکل گیری</a:t>
            </a:r>
            <a:endParaRPr lang="en-US" sz="2800" dirty="0"/>
          </a:p>
        </p:txBody>
      </p:sp>
      <p:sp>
        <p:nvSpPr>
          <p:cNvPr id="3" name="Content Placeholder 2"/>
          <p:cNvSpPr>
            <a:spLocks noGrp="1"/>
          </p:cNvSpPr>
          <p:nvPr>
            <p:ph idx="1"/>
          </p:nvPr>
        </p:nvSpPr>
        <p:spPr>
          <a:xfrm>
            <a:off x="1371600" y="1674254"/>
            <a:ext cx="9601200" cy="4193146"/>
          </a:xfrm>
        </p:spPr>
        <p:txBody>
          <a:bodyPr>
            <a:normAutofit lnSpcReduction="10000"/>
          </a:bodyPr>
          <a:lstStyle/>
          <a:p>
            <a:pPr marL="0" indent="0" algn="r">
              <a:buNone/>
            </a:pPr>
            <a:r>
              <a:rPr lang="fa-IR" dirty="0">
                <a:solidFill>
                  <a:schemeClr val="tx1"/>
                </a:solidFill>
              </a:rPr>
              <a:t>اولین فرد این خاندان⬅شیخ صفی الدین اردبیلی از مشایخ و عرفای بزرگ ایران</a:t>
            </a:r>
          </a:p>
          <a:p>
            <a:pPr marL="0" indent="0" algn="r">
              <a:buNone/>
            </a:pPr>
            <a:r>
              <a:rPr lang="fa-IR" dirty="0">
                <a:solidFill>
                  <a:schemeClr val="tx1"/>
                </a:solidFill>
              </a:rPr>
              <a:t>سهولت و زیرکی وی باعث شد تا مذهب تشیع در قالب این طریقت گسترش یافته،بتدریج به مذهبی فراگیر در ایران،سوریه و آسیای صغیر تبدیل شود. </a:t>
            </a:r>
          </a:p>
          <a:p>
            <a:pPr marL="0" indent="0" algn="r">
              <a:buNone/>
            </a:pPr>
            <a:r>
              <a:rPr lang="fa-IR" dirty="0">
                <a:solidFill>
                  <a:schemeClr val="tx1"/>
                </a:solidFill>
              </a:rPr>
              <a:t>جانشین شیخ صفی⬅فرزندش صدرالدین</a:t>
            </a:r>
          </a:p>
          <a:p>
            <a:pPr marL="0" indent="0" algn="r">
              <a:buNone/>
            </a:pPr>
            <a:r>
              <a:rPr lang="fa-IR" dirty="0">
                <a:solidFill>
                  <a:schemeClr val="tx1"/>
                </a:solidFill>
              </a:rPr>
              <a:t>فعالیت های پیروان صفی با ساختن آرامگاه وی در اردبیل گسترش پیدا کرد و آرام آرام شیوخ خانقاه اردبیل وارد بازیهای سیاسی پس از الیخانان شدند.</a:t>
            </a:r>
          </a:p>
          <a:p>
            <a:pPr marL="0" indent="0" algn="r">
              <a:buNone/>
            </a:pPr>
            <a:r>
              <a:rPr lang="fa-IR" dirty="0">
                <a:solidFill>
                  <a:schemeClr val="tx1"/>
                </a:solidFill>
              </a:rPr>
              <a:t>بعد از وی خواجه علی و ابراهیم به خلافت رسیدند و طی این دوره فعالیت تبلیغی صفویان ادامه داشت.</a:t>
            </a:r>
          </a:p>
          <a:p>
            <a:pPr marL="0" indent="0" algn="r">
              <a:buNone/>
            </a:pPr>
            <a:r>
              <a:rPr lang="fa-IR" dirty="0">
                <a:solidFill>
                  <a:schemeClr val="tx1"/>
                </a:solidFill>
              </a:rPr>
              <a:t>جنید در سال ۸۵۱ق به ریاست طریقت صفوی رسید⬅تمایل آشکار خویش به قدرت دنیوی را نشان داد و لقب سلطان گرفت. حیدر سال ۸۶۰ ق جانشین جنید شد،بعد از حیدر علی جانشین او شد و خود را پادشاه خواند⬅به دست آق قوینلوها کشته شد و اسماعیل به گیلان فراری داده شد.</a:t>
            </a:r>
          </a:p>
          <a:p>
            <a:pPr marL="0" indent="0" algn="r">
              <a:buNone/>
            </a:pPr>
            <a:endParaRPr lang="en-US" dirty="0">
              <a:solidFill>
                <a:schemeClr val="tx1"/>
              </a:solidFill>
            </a:endParaRPr>
          </a:p>
        </p:txBody>
      </p:sp>
    </p:spTree>
    <p:extLst>
      <p:ext uri="{BB962C8B-B14F-4D97-AF65-F5344CB8AC3E}">
        <p14:creationId xmlns:p14="http://schemas.microsoft.com/office/powerpoint/2010/main" val="7866013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71034" y="557011"/>
            <a:ext cx="9002332" cy="743755"/>
          </a:xfrm>
        </p:spPr>
        <p:txBody>
          <a:bodyPr>
            <a:normAutofit/>
          </a:bodyPr>
          <a:lstStyle/>
          <a:p>
            <a:pPr algn="ctr"/>
            <a:r>
              <a:rPr lang="fa-IR" sz="2800" dirty="0"/>
              <a:t>تشکیل دولت صفوی</a:t>
            </a:r>
            <a:endParaRPr lang="en-US" sz="2800" dirty="0"/>
          </a:p>
        </p:txBody>
      </p:sp>
      <p:sp>
        <p:nvSpPr>
          <p:cNvPr id="3" name="Content Placeholder 2"/>
          <p:cNvSpPr>
            <a:spLocks noGrp="1"/>
          </p:cNvSpPr>
          <p:nvPr>
            <p:ph idx="1"/>
          </p:nvPr>
        </p:nvSpPr>
        <p:spPr>
          <a:xfrm>
            <a:off x="1371600" y="1545465"/>
            <a:ext cx="9601200" cy="4321935"/>
          </a:xfrm>
        </p:spPr>
        <p:txBody>
          <a:bodyPr/>
          <a:lstStyle/>
          <a:p>
            <a:pPr marL="0" indent="0" algn="r">
              <a:buNone/>
            </a:pPr>
            <a:r>
              <a:rPr lang="fa-IR" dirty="0"/>
              <a:t>اسماعیل با بازگشت به اردبیل در سال ۹۰۵ ق توانست مریدانش را سازماندهی مجدد کند.وی با استفاده از ضعف آق قوینلوها توانست در ۹۰۷ ق شهر تبریز را تصرف و در آنجا تاج گذاری کند.وی مذهب شیعه را رسمی اعلان کرد و به ترویج و تقویت امامیه همت گماشت.</a:t>
            </a:r>
          </a:p>
          <a:p>
            <a:pPr marL="0" indent="0" algn="r">
              <a:buNone/>
            </a:pPr>
            <a:r>
              <a:rPr lang="fa-IR" dirty="0"/>
              <a:t>مرحله تثبیت</a:t>
            </a:r>
          </a:p>
          <a:p>
            <a:pPr marL="0" indent="0" algn="r">
              <a:buNone/>
            </a:pPr>
            <a:r>
              <a:rPr lang="fa-IR" dirty="0"/>
              <a:t>با درگذشت اسماعیل در ۹۳۰ ق تهماسب بر تخت سلطنت جلوس کرد.وی در طول حکومت خویش توانست به شایستگی قدرت صفویان را تثبیت کند.وی ابتدا نافرمانی امرا و قزلباشان را که خواهان قدرت بیشتر در برابر ایرانیان بودند،فرو نشاند و انضباط خاصی را در میان قزلباشان و دولتمردان برقرار ساخت که تا سالهای پایانی سلطنت ۵۴ساله او تداوم یافت.</a:t>
            </a:r>
          </a:p>
          <a:p>
            <a:pPr marL="0" indent="0" algn="r">
              <a:buNone/>
            </a:pPr>
            <a:endParaRPr lang="en-US" dirty="0"/>
          </a:p>
        </p:txBody>
      </p:sp>
    </p:spTree>
    <p:extLst>
      <p:ext uri="{BB962C8B-B14F-4D97-AF65-F5344CB8AC3E}">
        <p14:creationId xmlns:p14="http://schemas.microsoft.com/office/powerpoint/2010/main" val="353180267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64406" y="608527"/>
            <a:ext cx="9028090" cy="705118"/>
          </a:xfrm>
        </p:spPr>
        <p:txBody>
          <a:bodyPr>
            <a:normAutofit/>
          </a:bodyPr>
          <a:lstStyle/>
          <a:p>
            <a:pPr algn="ctr"/>
            <a:r>
              <a:rPr lang="fa-IR" sz="2800" dirty="0"/>
              <a:t>عصر اقتدار</a:t>
            </a:r>
            <a:endParaRPr lang="en-US" sz="2800" dirty="0"/>
          </a:p>
        </p:txBody>
      </p:sp>
      <p:sp>
        <p:nvSpPr>
          <p:cNvPr id="3" name="Content Placeholder 2"/>
          <p:cNvSpPr>
            <a:spLocks noGrp="1"/>
          </p:cNvSpPr>
          <p:nvPr>
            <p:ph idx="1"/>
          </p:nvPr>
        </p:nvSpPr>
        <p:spPr>
          <a:xfrm>
            <a:off x="1371600" y="1313645"/>
            <a:ext cx="9601200" cy="4553755"/>
          </a:xfrm>
        </p:spPr>
        <p:txBody>
          <a:bodyPr>
            <a:normAutofit fontScale="92500" lnSpcReduction="10000"/>
          </a:bodyPr>
          <a:lstStyle/>
          <a:p>
            <a:pPr marL="0" indent="0" algn="r">
              <a:buNone/>
            </a:pPr>
            <a:r>
              <a:rPr lang="fa-IR" dirty="0"/>
              <a:t>عباس میرزا در سال ۹۹۶ ق بر تخت نشست.وی با اقدامات و اصطلاحات خویش توانست ایران را از ناتوانی و ضعف بیرون آورد و به گونه ای اقتدار ایران را به سراسر جهان برساند،چنان که سلاطین اروپا و پاپ روم سفرای خویش را به دربارش می فرستادند.</a:t>
            </a:r>
          </a:p>
          <a:p>
            <a:pPr marL="0" indent="0" algn="r">
              <a:buNone/>
            </a:pPr>
            <a:r>
              <a:rPr lang="fa-IR" dirty="0"/>
              <a:t>شاه عباس اهمیت فراوانی برای تجارت،به خصوص تجارت خارجی قایل بود و مناسبات خود را با دول اروپایی گسترش داد.شمار سفرای فراون وی در کشورهای اروپایی نشانگر این فعالیت گسترده است.</a:t>
            </a:r>
          </a:p>
          <a:p>
            <a:pPr marL="0" indent="0" algn="r">
              <a:buNone/>
            </a:pPr>
            <a:r>
              <a:rPr lang="fa-IR" dirty="0"/>
              <a:t>شاه صفی بعد از شاه عباس به قدرت رسید و در زمان وی بنیه دفاعی کشور صدمه دید. شاه عباس دوم،جانشین شاه صفی نتوانست اوضاع پریشان کشور را سامان بخشد،هر چند که تا حدی مرزهای امپراتوری را دست نخوردا نگه داشت و حتی توانست قندهار را از تیموریان بازپس گیرد.</a:t>
            </a:r>
          </a:p>
          <a:p>
            <a:pPr marL="0" indent="0" algn="r">
              <a:buNone/>
            </a:pPr>
            <a:r>
              <a:rPr lang="fa-IR" dirty="0"/>
              <a:t>با به سلطنت رسیدن شاه سلیمان،سلسله صفویه رو به زوال رفت⬅در این دوره نفوذ علما در عرصه سیاسی،مذهبی شتاب فراوانی گرفت.</a:t>
            </a:r>
          </a:p>
          <a:p>
            <a:pPr marL="0" indent="0" algn="r">
              <a:buNone/>
            </a:pPr>
            <a:r>
              <a:rPr lang="fa-IR" dirty="0"/>
              <a:t> </a:t>
            </a:r>
          </a:p>
          <a:p>
            <a:pPr marL="0" indent="0" algn="r">
              <a:buNone/>
            </a:pPr>
            <a:r>
              <a:rPr lang="fa-IR" dirty="0"/>
              <a:t>ضعف کامل صفویان⬅در زمان شاه سلطان حسین⬅در این ایام افغانان قندهار به ایران حمله کردند و با تصرف اصفهان در ۱۱۳۵ ق به حیات این سلسله خاتمه دادند.</a:t>
            </a:r>
          </a:p>
        </p:txBody>
      </p:sp>
    </p:spTree>
    <p:extLst>
      <p:ext uri="{BB962C8B-B14F-4D97-AF65-F5344CB8AC3E}">
        <p14:creationId xmlns:p14="http://schemas.microsoft.com/office/powerpoint/2010/main" val="191846504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96979" y="595648"/>
            <a:ext cx="8925059" cy="563451"/>
          </a:xfrm>
        </p:spPr>
        <p:txBody>
          <a:bodyPr>
            <a:normAutofit fontScale="90000"/>
          </a:bodyPr>
          <a:lstStyle/>
          <a:p>
            <a:pPr algn="ctr"/>
            <a:r>
              <a:rPr lang="fa-IR" sz="2800" dirty="0">
                <a:solidFill>
                  <a:schemeClr val="tx1"/>
                </a:solidFill>
              </a:rPr>
              <a:t>مناسبات خارجی:</a:t>
            </a:r>
            <a:br>
              <a:rPr lang="fa-IR" sz="2800" dirty="0">
                <a:solidFill>
                  <a:schemeClr val="tx1"/>
                </a:solidFill>
              </a:rPr>
            </a:br>
            <a:endParaRPr lang="en-US" sz="2800" dirty="0">
              <a:solidFill>
                <a:schemeClr val="tx1"/>
              </a:solidFill>
            </a:endParaRPr>
          </a:p>
        </p:txBody>
      </p:sp>
      <p:sp>
        <p:nvSpPr>
          <p:cNvPr id="3" name="Content Placeholder 2"/>
          <p:cNvSpPr>
            <a:spLocks noGrp="1"/>
          </p:cNvSpPr>
          <p:nvPr>
            <p:ph idx="1"/>
          </p:nvPr>
        </p:nvSpPr>
        <p:spPr>
          <a:xfrm>
            <a:off x="1371600" y="1519707"/>
            <a:ext cx="9601200" cy="4347693"/>
          </a:xfrm>
        </p:spPr>
        <p:txBody>
          <a:bodyPr/>
          <a:lstStyle/>
          <a:p>
            <a:pPr marL="0" indent="0" algn="r">
              <a:buNone/>
            </a:pPr>
            <a:r>
              <a:rPr lang="fa-IR" dirty="0"/>
              <a:t>همسایگان صفویان در زمان تشکیل حکومت در غرب عثمانیها،در شمال شرقی ازبکان و در شرق گورکانیان بودند.</a:t>
            </a:r>
          </a:p>
          <a:p>
            <a:pPr marL="0" indent="0" algn="r">
              <a:buNone/>
            </a:pPr>
            <a:r>
              <a:rPr lang="fa-IR" dirty="0"/>
              <a:t>الف)مناسبت با همسایگان:ازبکان همسایه شمال شرق ایران به سبب خلق و خوی صحرا گردی و نظام قبیله ای حاکم بر محیط زندگیشان،معمولا با ایرانیان درگیر میشدند،اما صفویان عمدتا از موضع قدرت با آنها برخورد میکردند و پیروز میدان بودند.عمده کشمکشهای صورت گرفته نیز،علاوه بر تفاوت مذهبی دو دولت،به علت نبود مرزهای مشخص جغرافیایی،سیاسی بین این دو کشور بود.</a:t>
            </a:r>
          </a:p>
          <a:p>
            <a:pPr marL="0" indent="0" algn="r">
              <a:buNone/>
            </a:pPr>
            <a:r>
              <a:rPr lang="fa-IR" dirty="0"/>
              <a:t>در کنار کشمکشها روابط دوستانه نیز وجود داشت⬅رفت و آمد سفرای متعدد ایرانی و ازبکی و نیز عبور ازبکان از ایران برای مراسم حج</a:t>
            </a:r>
          </a:p>
          <a:p>
            <a:pPr marL="0" indent="0" algn="r">
              <a:buNone/>
            </a:pPr>
            <a:r>
              <a:rPr lang="fa-IR" dirty="0"/>
              <a:t>روابط صفویان با عثمانیان آمیخته از جنگ و صلح بود.مهم ترین برخورد ایرانی و عثمانی جنگ چالدران بود که به واسطه حمایت شاه اسماعیل از سلطان مراد،شاهزاده یاغی عثمانی،و اختلاف مذهبی در دو دولت صورت گرفت.</a:t>
            </a:r>
          </a:p>
          <a:p>
            <a:pPr marL="0" indent="0" algn="r">
              <a:buNone/>
            </a:pPr>
            <a:endParaRPr lang="en-US" dirty="0"/>
          </a:p>
        </p:txBody>
      </p:sp>
    </p:spTree>
    <p:extLst>
      <p:ext uri="{BB962C8B-B14F-4D97-AF65-F5344CB8AC3E}">
        <p14:creationId xmlns:p14="http://schemas.microsoft.com/office/powerpoint/2010/main" val="178486366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371600" y="373487"/>
            <a:ext cx="9601200" cy="5493913"/>
          </a:xfrm>
        </p:spPr>
        <p:txBody>
          <a:bodyPr/>
          <a:lstStyle/>
          <a:p>
            <a:pPr marL="0" indent="0" algn="r">
              <a:buNone/>
            </a:pPr>
            <a:r>
              <a:rPr lang="fa-IR" dirty="0"/>
              <a:t>در زمان شاه صفی،عثمانیها بغداد را تصرف کردند و شاه معاهده قصرشیرین (زهاب) را در ۱۰۴۹ ق با عثمانیها منعقد ساخت که بصره و قسمتی از غرب کردستان را به عثمانی واگذار میکرد و در مقابل آذربایجان شرقی ،ارمنستان و گرجستان به ایران داده شد.این عهد نامه دارای اهمیت فراوانی بود،زیرا تکلیف سرزمین های مورد اختلاف را مشخص کردو صلح را به مدت یک قرن برقرار کرد.</a:t>
            </a:r>
          </a:p>
          <a:p>
            <a:pPr marL="0" indent="0" algn="r">
              <a:buNone/>
            </a:pPr>
            <a:r>
              <a:rPr lang="fa-IR" dirty="0"/>
              <a:t> </a:t>
            </a:r>
          </a:p>
          <a:p>
            <a:pPr marL="0" indent="0" algn="r">
              <a:buNone/>
            </a:pPr>
            <a:r>
              <a:rPr lang="fa-IR" dirty="0"/>
              <a:t>روابط با گورکانیان کمتر از دیگر همسایگان دستخوش خصومت و درگیری بود.روابط دوستانه صفویان با گورکانیان در اکثر دوره های پادشاه صفویان ادامه داشت و حفظ آرامش و صلح برای هر دو حکومت در اولویت قرار داشت.</a:t>
            </a:r>
          </a:p>
          <a:p>
            <a:pPr marL="0" indent="0" algn="r">
              <a:buNone/>
            </a:pPr>
            <a:endParaRPr lang="en-US" dirty="0"/>
          </a:p>
        </p:txBody>
      </p:sp>
    </p:spTree>
    <p:extLst>
      <p:ext uri="{BB962C8B-B14F-4D97-AF65-F5344CB8AC3E}">
        <p14:creationId xmlns:p14="http://schemas.microsoft.com/office/powerpoint/2010/main" val="409942847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40924" y="685800"/>
            <a:ext cx="8731876" cy="756634"/>
          </a:xfrm>
        </p:spPr>
        <p:txBody>
          <a:bodyPr>
            <a:normAutofit fontScale="90000"/>
          </a:bodyPr>
          <a:lstStyle/>
          <a:p>
            <a:pPr algn="ctr"/>
            <a:r>
              <a:rPr lang="fa-IR" sz="2800" dirty="0"/>
              <a:t>ب)مناسبات با دول اروپایی:</a:t>
            </a:r>
            <a:r>
              <a:rPr lang="fa-IR" dirty="0"/>
              <a:t/>
            </a:r>
            <a:br>
              <a:rPr lang="fa-IR" dirty="0"/>
            </a:br>
            <a:endParaRPr lang="en-US" dirty="0"/>
          </a:p>
        </p:txBody>
      </p:sp>
      <p:sp>
        <p:nvSpPr>
          <p:cNvPr id="3" name="Content Placeholder 2"/>
          <p:cNvSpPr>
            <a:spLocks noGrp="1"/>
          </p:cNvSpPr>
          <p:nvPr>
            <p:ph idx="1"/>
          </p:nvPr>
        </p:nvSpPr>
        <p:spPr>
          <a:xfrm>
            <a:off x="1371600" y="1300766"/>
            <a:ext cx="9601200" cy="4566634"/>
          </a:xfrm>
        </p:spPr>
        <p:txBody>
          <a:bodyPr/>
          <a:lstStyle/>
          <a:p>
            <a:pPr marL="0" indent="0" algn="r">
              <a:buNone/>
            </a:pPr>
            <a:r>
              <a:rPr lang="fa-IR" dirty="0"/>
              <a:t>با نفوذ پرتغالی ها در خلیج فارس از حدود سالهای ۹۱۲ ق به بعد،شاه اسماعیل ناچار به استیلای آنها تن داد و در صدد بود که علیه عثمانی از پرتغالیها کمک گیرد.نتیجه قرارداد با پرتغالیها این بود که ایرانیان به کار بردن سلاح های آتشین را از پرتغالیها آموختند و در دوره جنگ های ۲۰ ساله شاه طهماسب با عثمانی،پرتغالیها مقداری تفنگ و وسایل جنگی جدید به ایرانی ها دادند.</a:t>
            </a:r>
          </a:p>
          <a:p>
            <a:pPr marL="0" indent="0" algn="r">
              <a:buNone/>
            </a:pPr>
            <a:endParaRPr lang="en-US" dirty="0"/>
          </a:p>
        </p:txBody>
      </p:sp>
    </p:spTree>
    <p:extLst>
      <p:ext uri="{BB962C8B-B14F-4D97-AF65-F5344CB8AC3E}">
        <p14:creationId xmlns:p14="http://schemas.microsoft.com/office/powerpoint/2010/main" val="3309516093"/>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518375"/>
            <a:ext cx="9272789" cy="1065727"/>
          </a:xfrm>
        </p:spPr>
        <p:txBody>
          <a:bodyPr>
            <a:normAutofit/>
          </a:bodyPr>
          <a:lstStyle/>
          <a:p>
            <a:pPr algn="ctr"/>
            <a:r>
              <a:rPr lang="fa-IR" sz="3200" dirty="0"/>
              <a:t>فرهنگ و تمدن دوره صفوی</a:t>
            </a:r>
            <a:br>
              <a:rPr lang="fa-IR" sz="3200" dirty="0"/>
            </a:br>
            <a:r>
              <a:rPr lang="fa-IR" sz="2400" dirty="0"/>
              <a:t>✔رسمیت تشیع و پیامد های آن:</a:t>
            </a:r>
            <a:endParaRPr lang="en-US" sz="2400" dirty="0"/>
          </a:p>
        </p:txBody>
      </p:sp>
      <p:sp>
        <p:nvSpPr>
          <p:cNvPr id="3" name="Content Placeholder 2"/>
          <p:cNvSpPr>
            <a:spLocks noGrp="1"/>
          </p:cNvSpPr>
          <p:nvPr>
            <p:ph idx="1"/>
          </p:nvPr>
        </p:nvSpPr>
        <p:spPr>
          <a:xfrm>
            <a:off x="1371600" y="1712891"/>
            <a:ext cx="9601200" cy="4154510"/>
          </a:xfrm>
        </p:spPr>
        <p:txBody>
          <a:bodyPr/>
          <a:lstStyle/>
          <a:p>
            <a:pPr marL="0" indent="0" algn="r">
              <a:buNone/>
            </a:pPr>
            <a:r>
              <a:rPr lang="fa-IR" dirty="0"/>
              <a:t>شاه اسماعیل در سال ۹۰۷ ق در تبریز مذهب شیعه را رسمی کرد⬅فرمان داد تا خطیبان ممالک آذربایجان خطبه به نام((ائمه اثنی عشر سلام الله علیهم الی یوم الحشر))را بخوانند.</a:t>
            </a:r>
          </a:p>
          <a:p>
            <a:pPr marL="0" indent="0" algn="r">
              <a:buNone/>
            </a:pPr>
            <a:r>
              <a:rPr lang="fa-IR" dirty="0"/>
              <a:t>با توجه به کمبود افراد آگاه به فقه شیعه در خود ایران،شاه اسماعیل علمای شیعی جبل عامل و بحرین را به ایران دعوت کرد. </a:t>
            </a:r>
          </a:p>
          <a:p>
            <a:pPr marL="0" indent="0" algn="r">
              <a:buNone/>
            </a:pPr>
            <a:r>
              <a:rPr lang="fa-IR" dirty="0"/>
              <a:t>بعضی از علمای دینی با دولت صفوی همکاری کردند و به تقویت  آن کوشیدند و در عوض شاهان نیز علمای دینی و جایگاه آنان را تقویت کردندو مناصب مهمی چون شیخ الاسلام،مجتهد و قاضی را بر عهده علمای دینی قرار دادند.</a:t>
            </a:r>
          </a:p>
          <a:p>
            <a:pPr marL="0" indent="0" algn="r">
              <a:buNone/>
            </a:pPr>
            <a:r>
              <a:rPr lang="fa-IR" dirty="0"/>
              <a:t>علما با آموزش،تعلیم و نگارش کتاب به گسترش تشیع کمک کردند و موجبات رشد و گسترش دانشها و معارف شیعه را فراهم کردند.</a:t>
            </a:r>
          </a:p>
          <a:p>
            <a:pPr marL="0" indent="0" algn="r">
              <a:buNone/>
            </a:pPr>
            <a:endParaRPr lang="en-US" dirty="0"/>
          </a:p>
        </p:txBody>
      </p:sp>
    </p:spTree>
    <p:extLst>
      <p:ext uri="{BB962C8B-B14F-4D97-AF65-F5344CB8AC3E}">
        <p14:creationId xmlns:p14="http://schemas.microsoft.com/office/powerpoint/2010/main" val="212762290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31830" y="685800"/>
            <a:ext cx="9040969" cy="782392"/>
          </a:xfrm>
        </p:spPr>
        <p:txBody>
          <a:bodyPr>
            <a:normAutofit/>
          </a:bodyPr>
          <a:lstStyle/>
          <a:p>
            <a:pPr algn="r"/>
            <a:r>
              <a:rPr lang="fa-IR" sz="3200" dirty="0"/>
              <a:t>ادبیات:</a:t>
            </a:r>
            <a:endParaRPr lang="en-US" sz="3200" dirty="0"/>
          </a:p>
        </p:txBody>
      </p:sp>
      <p:sp>
        <p:nvSpPr>
          <p:cNvPr id="3" name="Content Placeholder 2"/>
          <p:cNvSpPr>
            <a:spLocks noGrp="1"/>
          </p:cNvSpPr>
          <p:nvPr>
            <p:ph idx="1"/>
          </p:nvPr>
        </p:nvSpPr>
        <p:spPr>
          <a:xfrm>
            <a:off x="1651714" y="1468192"/>
            <a:ext cx="9601200" cy="4206025"/>
          </a:xfrm>
        </p:spPr>
        <p:txBody>
          <a:bodyPr>
            <a:normAutofit fontScale="92500" lnSpcReduction="20000"/>
          </a:bodyPr>
          <a:lstStyle/>
          <a:p>
            <a:pPr marL="0" indent="0" algn="r">
              <a:buNone/>
            </a:pPr>
            <a:r>
              <a:rPr lang="fa-IR" dirty="0"/>
              <a:t>شاه اسماعیل به ترکی شعر میگفت.</a:t>
            </a:r>
          </a:p>
          <a:p>
            <a:pPr marL="0" indent="0" algn="r">
              <a:buNone/>
            </a:pPr>
            <a:r>
              <a:rPr lang="fa-IR" dirty="0"/>
              <a:t>در دوره شاه طهماسب⬅به سبب اوضاع سیاسی و مذهبی⬅مرثیه سرایی و نوحه پردازی و مدح ائمه معصومین (نمونه آن⬅قصیده معروف محتشم کاشانی)</a:t>
            </a:r>
          </a:p>
          <a:p>
            <a:pPr marL="0" indent="0" algn="r">
              <a:buNone/>
            </a:pPr>
            <a:r>
              <a:rPr lang="fa-IR" dirty="0"/>
              <a:t>شاه عباس با شعرا حشر و نشر داشت.</a:t>
            </a:r>
          </a:p>
          <a:p>
            <a:pPr marL="0" indent="0" algn="r">
              <a:buNone/>
            </a:pPr>
            <a:r>
              <a:rPr lang="fa-IR" dirty="0"/>
              <a:t>دوره صفوی از حیث شعر و شاعری تحت نفوذ سبک هندی است. </a:t>
            </a:r>
          </a:p>
          <a:p>
            <a:pPr marL="0" indent="0" algn="r">
              <a:buNone/>
            </a:pPr>
            <a:r>
              <a:rPr lang="fa-IR" dirty="0"/>
              <a:t>مدرسه و علوم:</a:t>
            </a:r>
          </a:p>
          <a:p>
            <a:pPr marL="0" indent="0" algn="r">
              <a:buNone/>
            </a:pPr>
            <a:r>
              <a:rPr lang="fa-IR" dirty="0"/>
              <a:t>مهاجرت علمای شیعی به ایران و اسکان آنان در شهرهای مختلفی مانند شیراز،تبریز،قزوین،مشهد ،قم و اصفهان موجب شد تا آنان در مدارس آن شهرها مشغول به تدریس شوند.</a:t>
            </a:r>
          </a:p>
          <a:p>
            <a:pPr marL="0" indent="0" algn="r">
              <a:buNone/>
            </a:pPr>
            <a:r>
              <a:rPr lang="fa-IR" dirty="0"/>
              <a:t>فعالیت علما در مدارس دینی و مساعدت شاهان صفوی⬅گسترش دانشهای مذهبی شیعی مخصوصا فلسفه اسلامی با علمایی نظیر ملاصدرا،میرداماد</a:t>
            </a:r>
          </a:p>
          <a:p>
            <a:pPr marL="0" indent="0" algn="r">
              <a:buNone/>
            </a:pPr>
            <a:r>
              <a:rPr lang="fa-IR" dirty="0"/>
              <a:t>علوم پزشکی اهمیت فراوانی یافت⬅حکیم باشی مقام مهمی در دربار صفوی محسوب میشد</a:t>
            </a:r>
          </a:p>
          <a:p>
            <a:pPr marL="0" indent="0" algn="r">
              <a:buNone/>
            </a:pPr>
            <a:r>
              <a:rPr lang="fa-IR" dirty="0"/>
              <a:t>علم نجوم نیز مورد توجه بود</a:t>
            </a:r>
          </a:p>
          <a:p>
            <a:pPr marL="0" indent="0" algn="r">
              <a:buNone/>
            </a:pPr>
            <a:endParaRPr lang="en-US" dirty="0"/>
          </a:p>
        </p:txBody>
      </p:sp>
    </p:spTree>
    <p:extLst>
      <p:ext uri="{BB962C8B-B14F-4D97-AF65-F5344CB8AC3E}">
        <p14:creationId xmlns:p14="http://schemas.microsoft.com/office/powerpoint/2010/main" val="2634807865"/>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40924" y="685800"/>
            <a:ext cx="8731876" cy="511935"/>
          </a:xfrm>
        </p:spPr>
        <p:txBody>
          <a:bodyPr>
            <a:normAutofit fontScale="90000"/>
          </a:bodyPr>
          <a:lstStyle/>
          <a:p>
            <a:pPr algn="r"/>
            <a:r>
              <a:rPr lang="fa-IR" sz="3200" dirty="0"/>
              <a:t>معماری:</a:t>
            </a:r>
            <a:endParaRPr lang="en-US" sz="3200" dirty="0"/>
          </a:p>
        </p:txBody>
      </p:sp>
      <p:sp>
        <p:nvSpPr>
          <p:cNvPr id="3" name="Content Placeholder 2"/>
          <p:cNvSpPr>
            <a:spLocks noGrp="1"/>
          </p:cNvSpPr>
          <p:nvPr>
            <p:ph idx="1"/>
          </p:nvPr>
        </p:nvSpPr>
        <p:spPr>
          <a:xfrm>
            <a:off x="1371600" y="1468192"/>
            <a:ext cx="9601200" cy="4399208"/>
          </a:xfrm>
        </p:spPr>
        <p:txBody>
          <a:bodyPr>
            <a:normAutofit fontScale="92500" lnSpcReduction="10000"/>
          </a:bodyPr>
          <a:lstStyle/>
          <a:p>
            <a:pPr marL="0" indent="0" algn="r">
              <a:buNone/>
            </a:pPr>
            <a:r>
              <a:rPr lang="fa-IR" dirty="0"/>
              <a:t>معماری دوره صفوی از لحاظ کمی و کیفی توسعه و تحول پیدا کرد.</a:t>
            </a:r>
          </a:p>
          <a:p>
            <a:pPr marL="0" indent="0" algn="r">
              <a:buNone/>
            </a:pPr>
            <a:r>
              <a:rPr lang="fa-IR" dirty="0"/>
              <a:t>اصفهان مجموعه ای از معماری عصر صفوی است و عبارت(اصفهان نصف جهان)بیان کننده این توسعه است که در دوره شاه عباس به حقیقت پیوست.</a:t>
            </a:r>
          </a:p>
          <a:p>
            <a:pPr marL="0" indent="0" algn="r">
              <a:buNone/>
            </a:pPr>
            <a:r>
              <a:rPr lang="fa-IR" dirty="0"/>
              <a:t>چهار باغ،میدان عظیم نقش جهان،مسجد شیخ لطف الله،مسجد شاه و عالی قاپو⬅نمونه های عالی از ساختمان سازی این دوره</a:t>
            </a:r>
          </a:p>
          <a:p>
            <a:pPr marL="0" indent="0" algn="r">
              <a:buNone/>
            </a:pPr>
            <a:r>
              <a:rPr lang="fa-IR" dirty="0"/>
              <a:t>شاه طهماسب با انتقال پایتخت از تبریز به قزوین ساختمانهای جدیدی در قزوین بنا کرد. </a:t>
            </a:r>
          </a:p>
          <a:p>
            <a:pPr marL="0" indent="0" algn="r">
              <a:buNone/>
            </a:pPr>
            <a:r>
              <a:rPr lang="fa-IR" dirty="0"/>
              <a:t>نساجی و فرش بافی:</a:t>
            </a:r>
          </a:p>
          <a:p>
            <a:pPr marL="0" indent="0" algn="r">
              <a:buNone/>
            </a:pPr>
            <a:r>
              <a:rPr lang="fa-IR" dirty="0"/>
              <a:t>صفویان قالیبافی را از صنعت روستایی به فعالیتی در سطح مملکت ارتقا دادند و به عنوان بخش مهمی از اقتصاد کشور درآوردند.</a:t>
            </a:r>
          </a:p>
          <a:p>
            <a:pPr marL="0" indent="0" algn="r">
              <a:buNone/>
            </a:pPr>
            <a:r>
              <a:rPr lang="fa-IR" dirty="0"/>
              <a:t>اولین کارگاه قالی بافی⬅در زمان شاه عباس کبیر⬅در اصفهان</a:t>
            </a:r>
          </a:p>
          <a:p>
            <a:pPr marL="0" indent="0" algn="r">
              <a:buNone/>
            </a:pPr>
            <a:r>
              <a:rPr lang="fa-IR" dirty="0"/>
              <a:t>قدیمی ترین نمونه فرش باقی مانده از دوره صفوی⬅فرش معروف اردبیل </a:t>
            </a:r>
          </a:p>
          <a:p>
            <a:pPr marL="0" indent="0" algn="r">
              <a:buNone/>
            </a:pPr>
            <a:r>
              <a:rPr lang="fa-IR" dirty="0"/>
              <a:t>علاوه بر قالی بافی،صنعت نساجی نیز توسعه قابل ملاحظه ای پیدا کرد</a:t>
            </a:r>
          </a:p>
          <a:p>
            <a:pPr marL="0" indent="0" algn="r">
              <a:buNone/>
            </a:pPr>
            <a:endParaRPr lang="en-US" dirty="0"/>
          </a:p>
        </p:txBody>
      </p:sp>
    </p:spTree>
    <p:extLst>
      <p:ext uri="{BB962C8B-B14F-4D97-AF65-F5344CB8AC3E}">
        <p14:creationId xmlns:p14="http://schemas.microsoft.com/office/powerpoint/2010/main" val="3608146330"/>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371600" y="528034"/>
            <a:ext cx="9601200" cy="5339366"/>
          </a:xfrm>
        </p:spPr>
        <p:txBody>
          <a:bodyPr/>
          <a:lstStyle/>
          <a:p>
            <a:pPr marL="0" indent="0" algn="r">
              <a:buNone/>
            </a:pPr>
            <a:r>
              <a:rPr lang="fa-IR" dirty="0"/>
              <a:t>ترکیب رنگهای درخشان،نوآوری،استفاده از نقوش اسلیمی و گل دار برای تزیین،ایرانیان را قادر ساخت تا منسوجاتی تولید کنند که از غنا و تنوع منحصر به فردی برخوردار باشد.</a:t>
            </a:r>
          </a:p>
          <a:p>
            <a:pPr marL="0" indent="0" algn="r">
              <a:buNone/>
            </a:pPr>
            <a:r>
              <a:rPr lang="fa-IR" dirty="0"/>
              <a:t>تجارت ابریشم و بافته های ابریشمی از دیگر صنایع این دوره است که اهمیت فوق العاده ای دارد،چنانکه به قول شاردن،شاه عباس اولیت تولید کننده و صادر کننده ابریشم یه حساب می آمد. </a:t>
            </a:r>
          </a:p>
          <a:p>
            <a:pPr marL="0" indent="0" algn="r">
              <a:buNone/>
            </a:pPr>
            <a:r>
              <a:rPr lang="fa-IR" sz="3200" dirty="0"/>
              <a:t>تسلیحات نظامی:</a:t>
            </a:r>
          </a:p>
          <a:p>
            <a:pPr marL="0" indent="0" algn="r">
              <a:buNone/>
            </a:pPr>
            <a:r>
              <a:rPr lang="fa-IR" dirty="0"/>
              <a:t>تا قبل از روی کار آمدن شاه عباس و تشکیل ارتش مدرن⬅ستون فقرات سپاه ایران⬅قشون قزلباش</a:t>
            </a:r>
          </a:p>
          <a:p>
            <a:pPr marL="0" indent="0" algn="r">
              <a:buNone/>
            </a:pPr>
            <a:r>
              <a:rPr lang="fa-IR" dirty="0"/>
              <a:t>ضرورت تحول در ساختار ارتش بعد از جنگ چالدران کاملا آشکار گردید.</a:t>
            </a:r>
          </a:p>
          <a:p>
            <a:pPr marL="0" indent="0" algn="r">
              <a:buNone/>
            </a:pPr>
            <a:r>
              <a:rPr lang="fa-IR" dirty="0"/>
              <a:t>شاه تهماسب⬅تشکیل هسته اصلی ارتش کوجک به نام((قورچی))</a:t>
            </a:r>
          </a:p>
          <a:p>
            <a:pPr marL="0" indent="0" algn="r">
              <a:buNone/>
            </a:pPr>
            <a:r>
              <a:rPr lang="fa-IR" dirty="0"/>
              <a:t>شاه عباس کبیر⬅تشکیل هسته اولیه ⬅ارتش جدیدی با انضباط خاص پدید آورد که از نژاد و اقلیتهای مختلف بودند،برای اولین بار صفوف مختلف پیاده نظام،سواره نظام و توپخانه را پدید آورد.</a:t>
            </a:r>
          </a:p>
          <a:p>
            <a:pPr marL="0" indent="0" algn="r">
              <a:buNone/>
            </a:pPr>
            <a:endParaRPr lang="en-US" dirty="0"/>
          </a:p>
        </p:txBody>
      </p:sp>
    </p:spTree>
    <p:extLst>
      <p:ext uri="{BB962C8B-B14F-4D97-AF65-F5344CB8AC3E}">
        <p14:creationId xmlns:p14="http://schemas.microsoft.com/office/powerpoint/2010/main" val="341868970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64416" y="685800"/>
            <a:ext cx="7508383" cy="563451"/>
          </a:xfrm>
        </p:spPr>
        <p:txBody>
          <a:bodyPr>
            <a:normAutofit fontScale="90000"/>
          </a:bodyPr>
          <a:lstStyle/>
          <a:p>
            <a:pPr algn="r"/>
            <a:r>
              <a:rPr lang="fa-IR" sz="3200" dirty="0"/>
              <a:t>نظام اداری صفویان:</a:t>
            </a:r>
            <a:r>
              <a:rPr lang="fa-IR" dirty="0"/>
              <a:t/>
            </a:r>
            <a:br>
              <a:rPr lang="fa-IR" dirty="0"/>
            </a:br>
            <a:endParaRPr lang="en-US" dirty="0"/>
          </a:p>
        </p:txBody>
      </p:sp>
      <p:sp>
        <p:nvSpPr>
          <p:cNvPr id="3" name="Content Placeholder 2"/>
          <p:cNvSpPr>
            <a:spLocks noGrp="1"/>
          </p:cNvSpPr>
          <p:nvPr>
            <p:ph idx="1"/>
          </p:nvPr>
        </p:nvSpPr>
        <p:spPr>
          <a:xfrm>
            <a:off x="1371600" y="1493949"/>
            <a:ext cx="9601200" cy="4373451"/>
          </a:xfrm>
        </p:spPr>
        <p:txBody>
          <a:bodyPr>
            <a:normAutofit lnSpcReduction="10000"/>
          </a:bodyPr>
          <a:lstStyle/>
          <a:p>
            <a:pPr marL="0" indent="0" algn="r">
              <a:buNone/>
            </a:pPr>
            <a:r>
              <a:rPr lang="fa-IR" dirty="0"/>
              <a:t>در ساختار قدرت صفویان شاه در راس امور قرار داشت.</a:t>
            </a:r>
          </a:p>
          <a:p>
            <a:pPr marL="0" indent="0" algn="r">
              <a:buNone/>
            </a:pPr>
            <a:r>
              <a:rPr lang="fa-IR" dirty="0"/>
              <a:t>وکیل نفس نفیس همایون⬅نقش برجسته ای در امور سیاسی،از سپهسالاران عمده،نفوذ فراوانی در گزینش صاحب منصبان برای تصرف مقام صدر</a:t>
            </a:r>
          </a:p>
          <a:p>
            <a:pPr marL="0" indent="0" algn="r">
              <a:buNone/>
            </a:pPr>
            <a:r>
              <a:rPr lang="fa-IR" dirty="0"/>
              <a:t>پس از جنگ چالدران این مقام اهمیت خود را از دست داد. </a:t>
            </a:r>
          </a:p>
          <a:p>
            <a:pPr marL="0" indent="0" algn="r">
              <a:buNone/>
            </a:pPr>
            <a:r>
              <a:rPr lang="fa-IR" dirty="0"/>
              <a:t>امیرالامرا⬅سپهسالار قوای قزلباش(علاوه بر قدرت نظامی،سلطه چشم گیری بر امور اداری داشت)</a:t>
            </a:r>
          </a:p>
          <a:p>
            <a:pPr marL="0" indent="0" algn="r">
              <a:buNone/>
            </a:pPr>
            <a:r>
              <a:rPr lang="fa-IR" dirty="0"/>
              <a:t>قورچی باشی⬅از مناصب نظامی دولت صفوی،بعد از شاه اسماعیل اول اهمیت بیشتری یافت</a:t>
            </a:r>
          </a:p>
          <a:p>
            <a:pPr marL="0" indent="0" algn="r">
              <a:buNone/>
            </a:pPr>
            <a:r>
              <a:rPr lang="fa-IR" dirty="0"/>
              <a:t>وزیر⬅در مرتبه بعد از شاه و ملقب به اعتماد الدوله.در راس دیوان وزیر اعظم قرار داشت،حکم انتصاب ماموران دیوانی،بدون مهر و امضای وزیر اعتباری نداشت.</a:t>
            </a:r>
          </a:p>
          <a:p>
            <a:pPr marL="0" indent="0" algn="r">
              <a:buNone/>
            </a:pPr>
            <a:r>
              <a:rPr lang="fa-IR" dirty="0"/>
              <a:t>صدر⬅وظیفه اش برقراری یکپارچگی عقیدتی بود.مهم ترین منصب مذهبی در دولت صفوی بود.او همراه دیوان بیگی(نماینده تام الاختیار شاه در حقوق عمومی) به مسائل قضایی رسیدگی میکرد.</a:t>
            </a:r>
          </a:p>
          <a:p>
            <a:pPr marL="0" indent="0" algn="r">
              <a:buNone/>
            </a:pPr>
            <a:endParaRPr lang="en-US" dirty="0"/>
          </a:p>
        </p:txBody>
      </p:sp>
    </p:spTree>
    <p:extLst>
      <p:ext uri="{BB962C8B-B14F-4D97-AF65-F5344CB8AC3E}">
        <p14:creationId xmlns:p14="http://schemas.microsoft.com/office/powerpoint/2010/main" val="3802919798"/>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47740" y="685800"/>
            <a:ext cx="8925059" cy="988454"/>
          </a:xfrm>
        </p:spPr>
        <p:txBody>
          <a:bodyPr>
            <a:normAutofit/>
          </a:bodyPr>
          <a:lstStyle/>
          <a:p>
            <a:pPr algn="r"/>
            <a:r>
              <a:rPr lang="fa-IR" sz="3200" dirty="0" smtClean="0"/>
              <a:t>سقوط صفویه:</a:t>
            </a:r>
            <a:endParaRPr lang="en-US" sz="3200" dirty="0"/>
          </a:p>
        </p:txBody>
      </p:sp>
      <p:sp>
        <p:nvSpPr>
          <p:cNvPr id="3" name="Content Placeholder 2"/>
          <p:cNvSpPr>
            <a:spLocks noGrp="1"/>
          </p:cNvSpPr>
          <p:nvPr>
            <p:ph idx="1"/>
          </p:nvPr>
        </p:nvSpPr>
        <p:spPr>
          <a:xfrm>
            <a:off x="1371600" y="1493949"/>
            <a:ext cx="9601200" cy="4373451"/>
          </a:xfrm>
        </p:spPr>
        <p:txBody>
          <a:bodyPr/>
          <a:lstStyle/>
          <a:p>
            <a:pPr marL="0" indent="0" algn="r">
              <a:buNone/>
            </a:pPr>
            <a:r>
              <a:rPr lang="fa-IR" dirty="0"/>
              <a:t>صفویان که دولتی شیعی بودند توانستند به مدت ۲۲۰ سال حکومت کنند.</a:t>
            </a:r>
          </a:p>
          <a:p>
            <a:pPr marL="0" indent="0" algn="r">
              <a:buNone/>
            </a:pPr>
            <a:r>
              <a:rPr lang="fa-IR" dirty="0"/>
              <a:t>در طول این سالها سیاستهای مختلفی که شاهان صفوی اتخاذ میکردند هر یک به نوعی سبب زوال تدریجی این حکومت بود:</a:t>
            </a:r>
          </a:p>
          <a:p>
            <a:pPr marL="0" indent="0" algn="r">
              <a:buNone/>
            </a:pPr>
            <a:r>
              <a:rPr lang="fa-IR" dirty="0"/>
              <a:t>_سیاست قلع و قمع مردان کارآزموده و جوان توسط شاه عباس کبیر</a:t>
            </a:r>
          </a:p>
          <a:p>
            <a:pPr marL="0" indent="0" algn="r">
              <a:buNone/>
            </a:pPr>
            <a:r>
              <a:rPr lang="fa-IR" dirty="0"/>
              <a:t>_سیاست تبدیل املاک ممالک به املاک خاصه</a:t>
            </a:r>
          </a:p>
          <a:p>
            <a:pPr marL="0" indent="0" algn="r">
              <a:buNone/>
            </a:pPr>
            <a:r>
              <a:rPr lang="fa-IR" dirty="0"/>
              <a:t>_کمتر بودن تعلق خاطر اقلیتهای نژادی درون ارتش در مقایسه با قزلباش به دولت صفوی و ایران</a:t>
            </a:r>
          </a:p>
          <a:p>
            <a:pPr marL="0" indent="0" algn="r">
              <a:buNone/>
            </a:pPr>
            <a:r>
              <a:rPr lang="fa-IR" dirty="0"/>
              <a:t>_نبود مردان لایق و شایسته برای زمام داری</a:t>
            </a:r>
          </a:p>
          <a:p>
            <a:pPr marL="0" indent="0" algn="r">
              <a:buNone/>
            </a:pPr>
            <a:r>
              <a:rPr lang="fa-IR" dirty="0"/>
              <a:t>_حمله ناگهانی و برق آسای افغانها به اصفهان</a:t>
            </a:r>
          </a:p>
          <a:p>
            <a:pPr marL="0" indent="0" algn="r">
              <a:buNone/>
            </a:pPr>
            <a:endParaRPr lang="en-US" dirty="0"/>
          </a:p>
        </p:txBody>
      </p:sp>
    </p:spTree>
    <p:extLst>
      <p:ext uri="{BB962C8B-B14F-4D97-AF65-F5344CB8AC3E}">
        <p14:creationId xmlns:p14="http://schemas.microsoft.com/office/powerpoint/2010/main" val="2873644176"/>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371600" y="528033"/>
            <a:ext cx="9601200" cy="5743977"/>
          </a:xfrm>
        </p:spPr>
        <p:txBody>
          <a:bodyPr>
            <a:normAutofit/>
          </a:bodyPr>
          <a:lstStyle/>
          <a:p>
            <a:pPr marL="0" indent="0" algn="r">
              <a:buNone/>
            </a:pPr>
            <a:r>
              <a:rPr lang="fa-IR" sz="2800" dirty="0" smtClean="0"/>
              <a:t>عثمانیان</a:t>
            </a:r>
          </a:p>
          <a:p>
            <a:pPr marL="0" indent="0" algn="r">
              <a:buNone/>
            </a:pPr>
            <a:r>
              <a:rPr lang="fa-IR" sz="2400" dirty="0" smtClean="0"/>
              <a:t>اساس دولت عثمانی در اوایل سده هشتم هجری گذاشته شد و نام خود را از عثمان غازی رئیس قبیله ترکان اغوز گرفته است.</a:t>
            </a:r>
          </a:p>
          <a:p>
            <a:pPr marL="0" indent="0" algn="r">
              <a:buNone/>
            </a:pPr>
            <a:r>
              <a:rPr lang="fa-IR" sz="2400" dirty="0" smtClean="0"/>
              <a:t>عثمانیان در منطقه مرزی بین روم و بیزانس ساکن شدند و در دوره پس از استیلای ایلخانان مغول بر سلجوقیان روم و ضعف اِعمال حاکمیت ایلخانان بر آناتولی غربی، بیگ نشینانی را در همان منطقه بر پا ساختند.</a:t>
            </a:r>
          </a:p>
          <a:p>
            <a:pPr marL="0" indent="0" algn="r">
              <a:buNone/>
            </a:pPr>
            <a:r>
              <a:rPr lang="fa-IR" sz="2400" dirty="0" smtClean="0"/>
              <a:t>بیگ نشین عثمانی در ابتدا کوچکتر و ضعیفتر از دیگر بیگ نشین های بنظر می رسید.اما بعلت موقعیت خاص جغرافیایی و الحاق متمادی سرزمینهای مرزی بیزانس قلمرو انها وسعت گرفت و به تدریج از یک عشیره به یک امپراتوری ارتقا یافت.</a:t>
            </a:r>
          </a:p>
          <a:p>
            <a:pPr marL="0" indent="0" algn="r">
              <a:buNone/>
            </a:pPr>
            <a:r>
              <a:rPr lang="fa-IR" sz="2400" dirty="0" smtClean="0"/>
              <a:t>دولت عثمانی در اواسط حکومت عثمان غازی تشکیل شد.</a:t>
            </a:r>
          </a:p>
          <a:p>
            <a:pPr marL="0" indent="0" algn="r">
              <a:buNone/>
            </a:pPr>
            <a:r>
              <a:rPr lang="fa-IR" sz="2400" dirty="0" smtClean="0"/>
              <a:t> </a:t>
            </a:r>
            <a:endParaRPr lang="en-US" sz="2400" dirty="0"/>
          </a:p>
        </p:txBody>
      </p:sp>
    </p:spTree>
    <p:extLst>
      <p:ext uri="{BB962C8B-B14F-4D97-AF65-F5344CB8AC3E}">
        <p14:creationId xmlns:p14="http://schemas.microsoft.com/office/powerpoint/2010/main" val="3289956886"/>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371600" y="412123"/>
            <a:ext cx="9601200" cy="6040191"/>
          </a:xfrm>
        </p:spPr>
        <p:txBody>
          <a:bodyPr>
            <a:normAutofit/>
          </a:bodyPr>
          <a:lstStyle/>
          <a:p>
            <a:pPr marL="0" indent="0" algn="r">
              <a:buNone/>
            </a:pPr>
            <a:r>
              <a:rPr lang="fa-IR" sz="2400" dirty="0" smtClean="0"/>
              <a:t>عثمان غازی، که با سیاست عاقلانه و مناسبات گسترده با اصناف و طبقات مختلف جامعه عثمانی در حال تحول و جوامع مسلمان و مسیحی همجوار</a:t>
            </a:r>
          </a:p>
          <a:p>
            <a:pPr marL="0" indent="0" algn="r">
              <a:buNone/>
            </a:pPr>
            <a:r>
              <a:rPr lang="fa-IR" sz="2400" dirty="0" smtClean="0"/>
              <a:t>در راس اتحادیه عشایر ترک قرار گرفته بود، به رهبر متنفذ غازیان و سرحد نشینان و مهاجران از راه رسیده ارتقا یافت. او با گسترش قلمرو، زمینه فتوحات جانشینان خود را فراهم آورد و به گذاشتن چنان بنیانی برای دولت کوچک خود، که ضامن توسعه و بقای آن باشد، توفیق یافت.</a:t>
            </a:r>
          </a:p>
          <a:p>
            <a:pPr marL="0" indent="0" algn="r">
              <a:buNone/>
            </a:pPr>
            <a:endParaRPr lang="fa-IR" sz="2400" dirty="0" smtClean="0"/>
          </a:p>
          <a:p>
            <a:pPr marL="0" indent="0" algn="r">
              <a:buNone/>
            </a:pPr>
            <a:r>
              <a:rPr lang="fa-IR" sz="2400" dirty="0" smtClean="0"/>
              <a:t>اورخان غازی که دستیار اصلی پدرش،عثمان غازی، در امور لشکری و کشوری بود،ضمن ادامه فتوحات پدر، به سازمان دهی دولت و سوق دادن آن به سوی امپراتوری ادامه داد. او شهر مهم بروسه را، که مقدمات سقوطش از چندسال پیش فراهم آمده بود، به تصرف درآورد و مرکز دولت خود را به آنجا و بعنوان نشانه استقلال دولت عثمانی به نام خود سکه زد و به نامش نیز خطبه خوانده شد. از همین روست که برخی اورا فرمانروای دولت عثمانی به شمار آورده اند.</a:t>
            </a:r>
            <a:endParaRPr lang="en-US" sz="2400" dirty="0"/>
          </a:p>
        </p:txBody>
      </p:sp>
    </p:spTree>
    <p:extLst>
      <p:ext uri="{BB962C8B-B14F-4D97-AF65-F5344CB8AC3E}">
        <p14:creationId xmlns:p14="http://schemas.microsoft.com/office/powerpoint/2010/main" val="1994313962"/>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371600" y="502275"/>
            <a:ext cx="9601200" cy="5950039"/>
          </a:xfrm>
        </p:spPr>
        <p:txBody>
          <a:bodyPr>
            <a:normAutofit lnSpcReduction="10000"/>
          </a:bodyPr>
          <a:lstStyle/>
          <a:p>
            <a:pPr marL="0" indent="0" algn="r">
              <a:buNone/>
            </a:pPr>
            <a:r>
              <a:rPr lang="fa-IR" sz="2400" dirty="0" smtClean="0"/>
              <a:t>اورخان غازی با تصرف شهر  و دیگر مناطق مهم آسیای صغیر توانست ضمن بیرون راندن بیزانس از آسیا به درخواست رقبای دیگر در کشمکش های داخلی، چند بار نیز در امور داخلی ان امپراتوری مداخله و با استفاده از فرصتهای بدست آمده در ترکیه نیرو پیاده کند و به منظور پیشروی در بالکان جای پای خود را در شبه جزیره استراتزیک گالیپولی محکم کند. </a:t>
            </a:r>
          </a:p>
          <a:p>
            <a:pPr marL="0" indent="0" algn="r">
              <a:buNone/>
            </a:pPr>
            <a:r>
              <a:rPr lang="fa-IR" sz="2400" dirty="0" smtClean="0"/>
              <a:t>با مرگ اورخان غازی، پسرش مراد اول معروف به خداوندگار،جانشین او شد.</a:t>
            </a:r>
          </a:p>
          <a:p>
            <a:pPr marL="0" indent="0" algn="r">
              <a:buNone/>
            </a:pPr>
            <a:r>
              <a:rPr lang="fa-IR" sz="2400" dirty="0" smtClean="0"/>
              <a:t>وی که در زمان پدر درگیر نبرد در روم ایلی بود، همچنان به توسعه و تثبیت فتوحات در آن سرزمین ادامه داد. فتخ ادرنه(آدریانوپل)، که احتمالا در همان سال جلوس بر تخت سلطنت میسر شد، ضمن آنکه از نظر استقرار عثمانیان در قاره اروپا نیز نقطه عطفی به شمار میرود. با فتح این شهر بزرگ که بعدا پایتخت عثمانی شد ارتباط قسطنطنیه از طریق خشکی با اروپا قطع گردید و در حقیقت نخستین گام برای محاصره پایتخت امپراتوری روم شرقی برداشته شد. </a:t>
            </a:r>
          </a:p>
          <a:p>
            <a:pPr marL="0" indent="0" algn="r">
              <a:buNone/>
            </a:pPr>
            <a:r>
              <a:rPr lang="fa-IR" sz="2400" dirty="0" smtClean="0"/>
              <a:t>با فتوحات بعدی دوره مراد،نخستین بذرهای حاکمیتی که پنج سده دوام آورد </a:t>
            </a:r>
          </a:p>
          <a:p>
            <a:pPr marL="0" indent="0" algn="r">
              <a:buNone/>
            </a:pPr>
            <a:r>
              <a:rPr lang="fa-IR" sz="2400" dirty="0" smtClean="0"/>
              <a:t>افشانده شد.   </a:t>
            </a:r>
            <a:endParaRPr lang="en-US" sz="2400" dirty="0"/>
          </a:p>
        </p:txBody>
      </p:sp>
    </p:spTree>
    <p:extLst>
      <p:ext uri="{BB962C8B-B14F-4D97-AF65-F5344CB8AC3E}">
        <p14:creationId xmlns:p14="http://schemas.microsoft.com/office/powerpoint/2010/main" val="3988500472"/>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30311" y="463640"/>
            <a:ext cx="9942490" cy="5911402"/>
          </a:xfrm>
        </p:spPr>
        <p:txBody>
          <a:bodyPr>
            <a:normAutofit/>
          </a:bodyPr>
          <a:lstStyle/>
          <a:p>
            <a:pPr marL="0" indent="0" algn="r">
              <a:buNone/>
            </a:pPr>
            <a:r>
              <a:rPr lang="fa-IR" sz="2400" dirty="0" smtClean="0"/>
              <a:t>همین فتوحات، دنیای غرب را بیش از پیش بیمناک ساخت، چنان که با تشبث</a:t>
            </a:r>
          </a:p>
          <a:p>
            <a:pPr marL="0" indent="0" algn="r">
              <a:buNone/>
            </a:pPr>
            <a:r>
              <a:rPr lang="fa-IR" sz="2400" dirty="0" smtClean="0"/>
              <a:t>به پاپ روم دو جنگ صلیبی برای باز پس نشاندن عثمانیها آغاز کرد.</a:t>
            </a:r>
          </a:p>
          <a:p>
            <a:pPr marL="0" indent="0" algn="r">
              <a:buNone/>
            </a:pPr>
            <a:r>
              <a:rPr lang="fa-IR" sz="2400" dirty="0" smtClean="0"/>
              <a:t>لرد کین راس، که مراد اول را از نظر رهبری نظامی و سیاستمداری، برتر از جد</a:t>
            </a:r>
          </a:p>
          <a:p>
            <a:pPr marL="0" indent="0" algn="r">
              <a:buNone/>
            </a:pPr>
            <a:r>
              <a:rPr lang="fa-IR" sz="2400" dirty="0" smtClean="0"/>
              <a:t>و پدرش ارزیابی میکند.</a:t>
            </a:r>
          </a:p>
          <a:p>
            <a:pPr marL="0" indent="0" algn="r">
              <a:buNone/>
            </a:pPr>
            <a:r>
              <a:rPr lang="fa-IR" sz="2400" dirty="0" smtClean="0"/>
              <a:t>او از مقایسه سه حمکران نخستین عثمانی، به این نتیجه رسیده است که نقش تاریخی عثمان نقش خانی بود که قومی را به دور خود گرد آورد، پسرش اورخان از ان قوم دولت ساخت و نوه او، مراد اول، آن دولت را تا حدیک امپراتوری</a:t>
            </a:r>
          </a:p>
          <a:p>
            <a:pPr marL="0" indent="0" algn="r">
              <a:buNone/>
            </a:pPr>
            <a:r>
              <a:rPr lang="fa-IR" sz="2400" dirty="0" smtClean="0"/>
              <a:t>توسعه داد.</a:t>
            </a:r>
          </a:p>
          <a:p>
            <a:pPr marL="0" indent="0" algn="r">
              <a:buNone/>
            </a:pPr>
            <a:r>
              <a:rPr lang="fa-IR" sz="2400" dirty="0" smtClean="0"/>
              <a:t>بعد از مراد، سلطان بایزید اول به گسترش دامنه فتوحات در روم ایلی پرداخت و چند امیرنشین را در آناتولی تحت اطاعت درآورد و قسطنطنیه را سه بار محاصره کرد و امپراتور بیزانس را به قبول قراردادی واداشت که به موجب آن باید محله ای با یک مسجد در قسطنطنیه به مسلمانان اختصاص داده و یک محکمه اسلامی در آن شهر دایر میشد.</a:t>
            </a:r>
          </a:p>
          <a:p>
            <a:pPr marL="0" indent="0" algn="r">
              <a:buNone/>
            </a:pPr>
            <a:endParaRPr lang="fa-IR" sz="2400" dirty="0" smtClean="0"/>
          </a:p>
          <a:p>
            <a:pPr marL="0" indent="0" algn="r">
              <a:buNone/>
            </a:pPr>
            <a:endParaRPr lang="en-US" sz="2400" dirty="0"/>
          </a:p>
        </p:txBody>
      </p:sp>
    </p:spTree>
    <p:extLst>
      <p:ext uri="{BB962C8B-B14F-4D97-AF65-F5344CB8AC3E}">
        <p14:creationId xmlns:p14="http://schemas.microsoft.com/office/powerpoint/2010/main" val="828772556"/>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62130" y="360607"/>
            <a:ext cx="9710670" cy="6297769"/>
          </a:xfrm>
        </p:spPr>
        <p:txBody>
          <a:bodyPr>
            <a:normAutofit/>
          </a:bodyPr>
          <a:lstStyle/>
          <a:p>
            <a:pPr marL="0" indent="0" algn="r">
              <a:buNone/>
            </a:pPr>
            <a:r>
              <a:rPr lang="fa-IR" sz="2400" dirty="0" smtClean="0"/>
              <a:t>فتوحات وی، که قلمرو عثمانی را از فرات تا دانوب گسترش داده بود، با یورش تیمور به آناتولی قطع شد. با شکست بایزید از تیمور در جنگ آنقره دوره نخست تاریخ، که در توسعه اولیه نامیده میشود،به پایان میرسد.</a:t>
            </a:r>
          </a:p>
          <a:p>
            <a:pPr marL="0" indent="0" algn="r">
              <a:buNone/>
            </a:pPr>
            <a:r>
              <a:rPr lang="fa-IR" sz="2400" dirty="0" smtClean="0"/>
              <a:t>هرسه حکمران عثمانی مناسبات حسنه ای با اهل فتوت داشتند.</a:t>
            </a:r>
          </a:p>
          <a:p>
            <a:pPr marL="0" indent="0" algn="r">
              <a:buNone/>
            </a:pPr>
            <a:endParaRPr lang="fa-IR" sz="2400" dirty="0"/>
          </a:p>
          <a:p>
            <a:pPr marL="0" indent="0" algn="r">
              <a:buNone/>
            </a:pPr>
            <a:r>
              <a:rPr lang="fa-IR" sz="2800" dirty="0" smtClean="0"/>
              <a:t>علل و عوامل پیروزیهای عثمانی و نفوذ و اقتدار آن :</a:t>
            </a:r>
          </a:p>
          <a:p>
            <a:pPr marL="0" indent="0" algn="r">
              <a:buNone/>
            </a:pPr>
            <a:r>
              <a:rPr lang="fa-IR" sz="2400" dirty="0" smtClean="0"/>
              <a:t>1_ علل تضعیف کننده بیزانس و دولتهای بالکان و تسهیل کننده فتوحات عثمانی: </a:t>
            </a:r>
          </a:p>
          <a:p>
            <a:pPr marL="0" indent="0" algn="r">
              <a:buNone/>
            </a:pPr>
            <a:r>
              <a:rPr lang="fa-IR" sz="2400" dirty="0" smtClean="0"/>
              <a:t>1)کشمکشهای داخلی فرساینده در دولتهای مذکور و درگیری پایان ناپذیر آنها با یکدیگر و رشد ملوک الطوایفی که در نتیجه ضعف اقتدار دولت مرکزی به وجود آمد.</a:t>
            </a:r>
          </a:p>
          <a:p>
            <a:pPr marL="0" indent="0" algn="r">
              <a:buNone/>
            </a:pPr>
            <a:r>
              <a:rPr lang="fa-IR" sz="2400" dirty="0" smtClean="0"/>
              <a:t>2)تنفر مسیحیان ارتدوکس بالکان از کلیسای لاتین و عدم استقبال آنان از اقدامات پاپها برای تشکیل اتحادیه های صلیبی برضد عثمانی، چندان که بسیاری از بالکانیها عثمان را رهاننده خود از استیلاجویی کلیسای کاتولیک میدانستند.</a:t>
            </a:r>
          </a:p>
        </p:txBody>
      </p:sp>
    </p:spTree>
    <p:extLst>
      <p:ext uri="{BB962C8B-B14F-4D97-AF65-F5344CB8AC3E}">
        <p14:creationId xmlns:p14="http://schemas.microsoft.com/office/powerpoint/2010/main" val="2451983110"/>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10237" y="244698"/>
            <a:ext cx="9601200" cy="6310648"/>
          </a:xfrm>
        </p:spPr>
        <p:txBody>
          <a:bodyPr>
            <a:normAutofit/>
          </a:bodyPr>
          <a:lstStyle/>
          <a:p>
            <a:pPr marL="0" indent="0" algn="r">
              <a:buNone/>
            </a:pPr>
            <a:r>
              <a:rPr lang="fa-IR" sz="2400" dirty="0" smtClean="0"/>
              <a:t>3)تشدید ناخشنودی روستاییان در نتیجه افزایش میزان مالیاتها و عوارض گوناگون که گاه به قیامهایی منجر میشد. </a:t>
            </a:r>
          </a:p>
          <a:p>
            <a:pPr marL="0" indent="0" algn="r">
              <a:buNone/>
            </a:pPr>
            <a:r>
              <a:rPr lang="fa-IR" sz="2400" dirty="0" smtClean="0"/>
              <a:t>2_عوامل تقویت کننده عثمانیها: </a:t>
            </a:r>
          </a:p>
          <a:p>
            <a:pPr marL="0" indent="0" algn="r">
              <a:buNone/>
            </a:pPr>
            <a:r>
              <a:rPr lang="fa-IR" sz="2400" dirty="0" smtClean="0"/>
              <a:t>قابلیتهای نظامی، عاری بودن از اختلافات داخلی،انگیزه مذهبی و اقتصادی</a:t>
            </a:r>
          </a:p>
          <a:p>
            <a:pPr marL="0" indent="0" algn="r">
              <a:buNone/>
            </a:pPr>
            <a:r>
              <a:rPr lang="fa-IR" sz="2400" dirty="0" smtClean="0"/>
              <a:t>اجرا و تطبیق سیاست انعطاف پذیر در اراضی مفتوحات، رفتار دور از تعصب </a:t>
            </a:r>
          </a:p>
          <a:p>
            <a:pPr marL="0" indent="0" algn="r">
              <a:buNone/>
            </a:pPr>
            <a:r>
              <a:rPr lang="fa-IR" sz="2400" dirty="0" smtClean="0"/>
              <a:t>اجازه دادن به رعایای غیرمسلمان برای حفظ سنن و آداب خویش</a:t>
            </a:r>
            <a:br>
              <a:rPr lang="fa-IR" sz="2400" dirty="0" smtClean="0"/>
            </a:br>
            <a:r>
              <a:rPr lang="fa-IR" sz="2400" dirty="0" smtClean="0"/>
              <a:t>پس از دوره فترت موقتی ناشی از یورش تیمور و کشمکشهای بین پسران بایزید اول، دوره دوم تاریخ عثمانی، که دوره تاسیس مجدد و اوج قدرت آن است،آغاز میشود.پس از وحدت مجدد عثمانی در دوره سلطنت سلطان محمد اول،مراد دوم قسطنطنیه را مدتی به محاصره در می آورد و بسیاری از بیگهای آناتولی را به اطاعت وا میدارد.سلطان محمد دوم معروف به فاتح به سلطنت می رسد و به مهمترین فتح از فتوحات عثمانی، یعنی فتح قسطنطنیه و سرنگون کردن امپراتوری بیزانس، که پایان قرون وسطا و آغاز قرون جدید به شمار می آید، توفیق می یابد و آنجا را به پایتختی اسلامی</a:t>
            </a:r>
          </a:p>
          <a:p>
            <a:pPr marL="0" indent="0" algn="r">
              <a:buNone/>
            </a:pPr>
            <a:r>
              <a:rPr lang="fa-IR" sz="2400" dirty="0" smtClean="0"/>
              <a:t>با مساجد و مدارس باشکوه تبدیل میسازد.   </a:t>
            </a:r>
            <a:endParaRPr lang="en-US" sz="2400" dirty="0"/>
          </a:p>
        </p:txBody>
      </p:sp>
    </p:spTree>
    <p:extLst>
      <p:ext uri="{BB962C8B-B14F-4D97-AF65-F5344CB8AC3E}">
        <p14:creationId xmlns:p14="http://schemas.microsoft.com/office/powerpoint/2010/main" val="3844821087"/>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358721" y="347730"/>
            <a:ext cx="9601200" cy="6207617"/>
          </a:xfrm>
        </p:spPr>
        <p:txBody>
          <a:bodyPr>
            <a:normAutofit/>
          </a:bodyPr>
          <a:lstStyle/>
          <a:p>
            <a:pPr marL="0" indent="0" algn="r">
              <a:buNone/>
            </a:pPr>
            <a:r>
              <a:rPr lang="fa-IR" sz="2400" dirty="0" smtClean="0"/>
              <a:t>در غرب به صربستان و بوسنی و هرزگوین و در شمال به شبه جزیره کریمه دست می یابد، لیکن در گشودن شهر بلگراد ناکام می ماند.</a:t>
            </a:r>
          </a:p>
          <a:p>
            <a:pPr marL="0" indent="0" algn="r">
              <a:buNone/>
            </a:pPr>
            <a:r>
              <a:rPr lang="fa-IR" sz="2400" dirty="0" smtClean="0"/>
              <a:t>دوره سلطان محمد فاتح در عین حال از نظر رشد و توسعه فرهنگ و علوم قابل توجه است. وی که خود از تحصیلاتی عالی برخوردار بود و به زبانهای ترکی،فارسی،عربی،لاتین،یونانی و عبری اشنایی داشت، بلافاصله پس از فتح استانبول به تبدیل کلیسای ایاصوفه به مسجد و برپایی مدرسه ای در جوار آن فرمان داد و علاالدین علی قوشچی را به سرپرستی و مدیریت آنجا منصوب کرد. </a:t>
            </a:r>
          </a:p>
          <a:p>
            <a:pPr marL="0" indent="0" algn="r">
              <a:buNone/>
            </a:pPr>
            <a:r>
              <a:rPr lang="fa-IR" sz="2400" dirty="0" smtClean="0"/>
              <a:t>پس از فاتح،بایزید دوم و بعد از او سلطان سلیم اول،معروف به یاووز،به سلطنت نشست. او علاوه بر پیروزی بر شاه اسماعیل صفوی در چالدران و استیلا بر سراسر آناتولی و فتح سوریه و مصر و برانداختن حکومت ممالیک، وسعت قلمرو عثمانی را دو برابر کرد.</a:t>
            </a:r>
          </a:p>
          <a:p>
            <a:pPr marL="0" indent="0" algn="r">
              <a:buNone/>
            </a:pPr>
            <a:r>
              <a:rPr lang="fa-IR" sz="2400" dirty="0" smtClean="0"/>
              <a:t>همین فتوحات بویژه الحاق سراسر سواحا شرقی و شمال شرقی به دریای مدیترانه به قلمرو عثمانی،در توسعه اقتصاد آن کشور تاثیر مهمی داشت.</a:t>
            </a:r>
            <a:endParaRPr lang="en-US" sz="2400" dirty="0"/>
          </a:p>
        </p:txBody>
      </p:sp>
    </p:spTree>
    <p:extLst>
      <p:ext uri="{BB962C8B-B14F-4D97-AF65-F5344CB8AC3E}">
        <p14:creationId xmlns:p14="http://schemas.microsoft.com/office/powerpoint/2010/main" val="3000475812"/>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371600" y="463639"/>
            <a:ext cx="9601200" cy="5898524"/>
          </a:xfrm>
        </p:spPr>
        <p:txBody>
          <a:bodyPr>
            <a:normAutofit/>
          </a:bodyPr>
          <a:lstStyle/>
          <a:p>
            <a:pPr marL="0" indent="0" algn="r">
              <a:buNone/>
            </a:pPr>
            <a:r>
              <a:rPr lang="fa-IR" sz="2400" dirty="0" smtClean="0"/>
              <a:t>پس از سلیم،پسرش سلیمان معروف به قانونی و کبیر و باشکوه، به تخت نشست و بنا به سنت پدرانش که از سنت غزای(جهاد) مداوم مایه میگرفت،</a:t>
            </a:r>
          </a:p>
          <a:p>
            <a:pPr marL="0" indent="0" algn="r">
              <a:buNone/>
            </a:pPr>
            <a:r>
              <a:rPr lang="fa-IR" sz="2400" dirty="0" smtClean="0"/>
              <a:t>از همان اوایل سلطنت خود به گسترش دامنه قلمرو عثمانی در غرب و شرق</a:t>
            </a:r>
          </a:p>
          <a:p>
            <a:pPr marL="0" indent="0" algn="r">
              <a:buNone/>
            </a:pPr>
            <a:r>
              <a:rPr lang="fa-IR" sz="2400" dirty="0" smtClean="0"/>
              <a:t>همچنین در خشکی و دریا پرداخت.</a:t>
            </a:r>
          </a:p>
          <a:p>
            <a:pPr marL="0" indent="0" algn="r">
              <a:buNone/>
            </a:pPr>
            <a:r>
              <a:rPr lang="fa-IR" sz="2400" dirty="0" smtClean="0"/>
              <a:t>قلمرو عثمانی در زمان سلیمان باشکوه ترین و پهناورترین گستره ی خود رسید.</a:t>
            </a:r>
          </a:p>
          <a:p>
            <a:pPr marL="0" indent="0" algn="r">
              <a:buNone/>
            </a:pPr>
            <a:r>
              <a:rPr lang="fa-IR" sz="2400" dirty="0" smtClean="0"/>
              <a:t>قانون نامه سلیمان تحت نظر مستقیم وی،بر اساس احکام شریعت و قوانین گذشته و تجارب و ضرورتهای موجود تدوین گردید، همچنین این قانون نامه به منظور مشخص کردن حدود حقوق و مسئولیتهای افراد و عناصر طبقه حاکم و اتباع سلطان و نیز حل و فصل مسائل حقوقی و مالی و تعیین چارچوب وظایف ادارات دولتی و مواردی دیگر تنظیم شد.</a:t>
            </a:r>
          </a:p>
          <a:p>
            <a:pPr marL="0" indent="0" algn="r">
              <a:buNone/>
            </a:pPr>
            <a:endParaRPr lang="fa-IR" sz="2400" dirty="0" smtClean="0"/>
          </a:p>
          <a:p>
            <a:pPr marL="0" indent="0" algn="r">
              <a:buNone/>
            </a:pPr>
            <a:endParaRPr lang="en-US" sz="2400" dirty="0"/>
          </a:p>
        </p:txBody>
      </p:sp>
    </p:spTree>
    <p:extLst>
      <p:ext uri="{BB962C8B-B14F-4D97-AF65-F5344CB8AC3E}">
        <p14:creationId xmlns:p14="http://schemas.microsoft.com/office/powerpoint/2010/main" val="2014594390"/>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358721" y="708338"/>
            <a:ext cx="9601200" cy="5705341"/>
          </a:xfrm>
        </p:spPr>
        <p:txBody>
          <a:bodyPr>
            <a:normAutofit/>
          </a:bodyPr>
          <a:lstStyle/>
          <a:p>
            <a:pPr marL="0" indent="0" algn="r">
              <a:buNone/>
            </a:pPr>
            <a:r>
              <a:rPr lang="fa-IR" sz="2400" dirty="0" smtClean="0"/>
              <a:t>دوره طولانی سلطنت سلیمان را از ادوار رونق ادب و هنر دانسته اند و گفته اند که شعرا، هنرمندان،حقوقدانان،مورخان، دانشمندان،علما و نخبگان از امکانات مادی ای که وی برایشان فراهم آورده بود،برخوردار بودند. در بین فهرستی از علمای برگزیده دوره سلطنت وی از عبدالله شیخ ابراهیم شبستری و ظهیرالدین اردبیلی نیز که بی گمان ایرانی تبار بوده اند نام رفته است. بناهایی چون سلیمانیه و مسجد سلطان سلیم و اطرافش و آثار دیگر که به فرمان سلیمان ساخته شده اند، نمادهایی از شکوه تمدن عصر سلیمانی هستند.</a:t>
            </a:r>
          </a:p>
          <a:p>
            <a:pPr marL="0" indent="0" algn="r">
              <a:buNone/>
            </a:pPr>
            <a:endParaRPr lang="en-US" sz="2400" dirty="0"/>
          </a:p>
        </p:txBody>
      </p:sp>
    </p:spTree>
    <p:extLst>
      <p:ext uri="{BB962C8B-B14F-4D97-AF65-F5344CB8AC3E}">
        <p14:creationId xmlns:p14="http://schemas.microsoft.com/office/powerpoint/2010/main" val="392622522"/>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1371600" y="476518"/>
            <a:ext cx="9601200" cy="5390882"/>
          </a:xfrm>
        </p:spPr>
        <p:txBody>
          <a:bodyPr>
            <a:normAutofit/>
          </a:bodyPr>
          <a:lstStyle/>
          <a:p>
            <a:pPr marL="0" indent="0" algn="ctr" rtl="1">
              <a:buNone/>
            </a:pPr>
            <a:r>
              <a:rPr lang="fa-IR" sz="2800" dirty="0" smtClean="0"/>
              <a:t>گورکانیان</a:t>
            </a:r>
          </a:p>
          <a:p>
            <a:pPr marL="0" indent="0" algn="r" rtl="1">
              <a:buNone/>
            </a:pPr>
            <a:r>
              <a:rPr lang="fa-IR" dirty="0" smtClean="0"/>
              <a:t>از ابتدای قرن اول هجری که تجار و بازرگانان مسلمان توانستند در سواحل مالابار و گجرات با بومیان ساکن منطقه ارتباط برقرار کنند،آرام آرام اسلام به عنوان آییین جدید و جذاب وارد این مناطق شد.</a:t>
            </a:r>
          </a:p>
          <a:p>
            <a:pPr marL="0" indent="0" algn="r" rtl="1">
              <a:buNone/>
            </a:pPr>
            <a:r>
              <a:rPr lang="fa-IR" dirty="0" smtClean="0"/>
              <a:t>آشنایی و جذب هندوان به اسلام در دوره های بعد با حملات مداوم غازیان مسلمان شدت گرفت.همراه آن مجاهدان مسلمان،عارفان و صوفیان بسیاری نیز برای ترویج اسلام وارد منطقه شدند که متفاوت با غازیان مسلمان توانستند آیین خویش را بسیار گسترده و عمیق در میان هندوان ترویج دهند.</a:t>
            </a:r>
          </a:p>
          <a:p>
            <a:pPr marL="0" indent="0" algn="r" rtl="1">
              <a:buNone/>
            </a:pPr>
            <a:endParaRPr lang="fa-IR" dirty="0"/>
          </a:p>
          <a:p>
            <a:pPr marL="0" indent="0" algn="r" rtl="1">
              <a:buNone/>
            </a:pPr>
            <a:r>
              <a:rPr lang="fa-IR" dirty="0" smtClean="0"/>
              <a:t>عمده فتوحات مسلمانان در هند از مناطق شمالی صورت میگرفت.</a:t>
            </a:r>
          </a:p>
          <a:p>
            <a:pPr marL="0" indent="0" algn="r" rtl="1">
              <a:buNone/>
            </a:pPr>
            <a:r>
              <a:rPr lang="fa-IR" dirty="0" smtClean="0"/>
              <a:t>سلسله گورکانیان به سبب ساختار مستحکم و تشکیلات منسجم توانست سراسر منطقه هند را تحت لوای حکومت واحد گردآورد.</a:t>
            </a:r>
          </a:p>
          <a:p>
            <a:pPr marL="0" indent="0" algn="r" rtl="1">
              <a:buNone/>
            </a:pPr>
            <a:r>
              <a:rPr lang="fa-IR" dirty="0" smtClean="0"/>
              <a:t>در حقیقت اوج حکومت مسلمانان در هند در دوره ی گورکانیان بود</a:t>
            </a:r>
          </a:p>
          <a:p>
            <a:pPr marL="0" indent="0" algn="r" rtl="1">
              <a:buNone/>
            </a:pPr>
            <a:endParaRPr lang="en-US" sz="2400" dirty="0"/>
          </a:p>
        </p:txBody>
      </p:sp>
    </p:spTree>
    <p:extLst>
      <p:ext uri="{BB962C8B-B14F-4D97-AF65-F5344CB8AC3E}">
        <p14:creationId xmlns:p14="http://schemas.microsoft.com/office/powerpoint/2010/main" val="2792824878"/>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1371600" y="618186"/>
            <a:ext cx="9601200" cy="5249214"/>
          </a:xfrm>
        </p:spPr>
        <p:txBody>
          <a:bodyPr>
            <a:normAutofit/>
          </a:bodyPr>
          <a:lstStyle/>
          <a:p>
            <a:pPr marL="0" indent="0" algn="ctr" rtl="1">
              <a:buNone/>
            </a:pPr>
            <a:r>
              <a:rPr lang="fa-IR" sz="2800" dirty="0" smtClean="0">
                <a:solidFill>
                  <a:schemeClr val="tx1"/>
                </a:solidFill>
              </a:rPr>
              <a:t>تاریخ سیاسی</a:t>
            </a:r>
          </a:p>
          <a:p>
            <a:pPr marL="0" indent="0" algn="r" rtl="1">
              <a:buNone/>
            </a:pPr>
            <a:r>
              <a:rPr lang="fa-IR" dirty="0" smtClean="0">
                <a:solidFill>
                  <a:schemeClr val="tx1"/>
                </a:solidFill>
              </a:rPr>
              <a:t>بنیان گذار گورکانیان یا بابریان هند ظهیرالدین بابر بود که نسبش به تیمور گورکانی می رسید.(مغولان هند)</a:t>
            </a:r>
          </a:p>
          <a:p>
            <a:pPr marL="0" indent="0" algn="r" rtl="1">
              <a:buNone/>
            </a:pPr>
            <a:r>
              <a:rPr lang="fa-IR" dirty="0" smtClean="0">
                <a:solidFill>
                  <a:schemeClr val="tx1"/>
                </a:solidFill>
              </a:rPr>
              <a:t>ظهیرالدین در ابتدا حاکم سمرقند بود.در سال 910ق توانست بر شهر کابل تسلط پیدا کند.</a:t>
            </a:r>
          </a:p>
          <a:p>
            <a:pPr marL="0" indent="0" algn="r" rtl="1">
              <a:buNone/>
            </a:pPr>
            <a:r>
              <a:rPr lang="fa-IR" dirty="0" smtClean="0">
                <a:solidFill>
                  <a:schemeClr val="tx1"/>
                </a:solidFill>
              </a:rPr>
              <a:t>همسایگی با دو قدرت آن روزگار یعنی صفویان و ازبکان هرگز این اجازه را به بابر نمی داد تا بتواند قلمرو و حکومت خویش را به طرف آسیای مرکزی و ایران گسترش دهد به همین دلیل عمده فتوحات  و متصرفات وی در مناطق شرقی مانند کابل و هند بود.</a:t>
            </a:r>
          </a:p>
          <a:p>
            <a:pPr marL="0" indent="0" algn="r" rtl="1">
              <a:buNone/>
            </a:pPr>
            <a:r>
              <a:rPr lang="fa-IR" dirty="0" smtClean="0">
                <a:solidFill>
                  <a:schemeClr val="tx1"/>
                </a:solidFill>
              </a:rPr>
              <a:t>همایون فرزند ظهیرالدین در 936ق بر تخت سلطنت نشست. وی از سوی رقبای قدرتمندش مانند کامران میرزا،برادر ناتنی خود و شیر شاه سوری تحت فشار بود.</a:t>
            </a:r>
          </a:p>
          <a:p>
            <a:pPr marL="0" indent="0" algn="r" rtl="1">
              <a:buNone/>
            </a:pPr>
            <a:r>
              <a:rPr lang="fa-IR" dirty="0" smtClean="0">
                <a:solidFill>
                  <a:schemeClr val="tx1"/>
                </a:solidFill>
              </a:rPr>
              <a:t>در سال 951 ق از شیرشاه سوری شکست خورد</a:t>
            </a:r>
            <a:r>
              <a:rPr lang="fa-IR" dirty="0" smtClean="0">
                <a:solidFill>
                  <a:schemeClr val="tx1"/>
                </a:solidFill>
                <a:latin typeface="Calibri" panose="020F0502020204030204" pitchFamily="34" charset="0"/>
              </a:rPr>
              <a:t>←پناه به دربار شاه طهماسب صفوی پناه برد← در سال 962ق به کمک ایرانیان تاج و تخت خود را پس گرفت.</a:t>
            </a:r>
          </a:p>
          <a:p>
            <a:pPr marL="0" indent="0" algn="r" rtl="1">
              <a:buNone/>
            </a:pPr>
            <a:endParaRPr lang="en-US" dirty="0">
              <a:solidFill>
                <a:schemeClr val="tx1"/>
              </a:solidFill>
            </a:endParaRPr>
          </a:p>
        </p:txBody>
      </p:sp>
    </p:spTree>
    <p:extLst>
      <p:ext uri="{BB962C8B-B14F-4D97-AF65-F5344CB8AC3E}">
        <p14:creationId xmlns:p14="http://schemas.microsoft.com/office/powerpoint/2010/main" val="2477456321"/>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371600" y="540913"/>
            <a:ext cx="9601200" cy="5326487"/>
          </a:xfrm>
        </p:spPr>
        <p:txBody>
          <a:bodyPr>
            <a:normAutofit lnSpcReduction="10000"/>
          </a:bodyPr>
          <a:lstStyle/>
          <a:p>
            <a:pPr marL="0" indent="0" algn="r" rtl="1">
              <a:buNone/>
            </a:pPr>
            <a:r>
              <a:rPr lang="fa-IR" dirty="0" smtClean="0"/>
              <a:t>بعد از همایون،جلال الدین اکبر به حکومت رسید. فقط 14 سال سن داشت و به تدبیر سرپرست ایرانی اش بیرام خانی شیعی توانست بر مشکلات اولیه حکومت خویش فایق آید.</a:t>
            </a:r>
          </a:p>
          <a:p>
            <a:pPr marL="0" indent="0" algn="r" rtl="1">
              <a:buNone/>
            </a:pPr>
            <a:r>
              <a:rPr lang="fa-IR" dirty="0" smtClean="0"/>
              <a:t>مرکز حکومت را از دهلی به آگره منتقل کرد.</a:t>
            </a:r>
          </a:p>
          <a:p>
            <a:pPr marL="0" indent="0" algn="r" rtl="1">
              <a:buNone/>
            </a:pPr>
            <a:r>
              <a:rPr lang="fa-IR" dirty="0" smtClean="0"/>
              <a:t>به کمک وزیز خود ابوالفضل عامی توانست نظم و قانون خاصی را بر مناطق تحت سلطه خویش حاکم کند.</a:t>
            </a:r>
          </a:p>
          <a:p>
            <a:pPr marL="0" indent="0" algn="r" rtl="1">
              <a:buNone/>
            </a:pPr>
            <a:r>
              <a:rPr lang="fa-IR" dirty="0" smtClean="0"/>
              <a:t>دوره حکومت اکبر اوج حکومت گورکانیان بود.</a:t>
            </a:r>
          </a:p>
          <a:p>
            <a:pPr marL="0" indent="0" algn="r" rtl="1">
              <a:buNone/>
            </a:pPr>
            <a:r>
              <a:rPr lang="fa-IR" dirty="0" smtClean="0"/>
              <a:t>با سرکوبی شورش های فراوان رقبای خویش و هندوها توانست حکومت خود را به 15 ایالت گسترش دهد و خود بر کار استانداران نظارت می کرد.</a:t>
            </a:r>
          </a:p>
          <a:p>
            <a:pPr marL="0" indent="0" algn="r" rtl="1">
              <a:buNone/>
            </a:pPr>
            <a:r>
              <a:rPr lang="fa-IR" dirty="0" smtClean="0"/>
              <a:t>در آگره درگذشت و پسرش جهانگیر به سلطنت رسید.</a:t>
            </a:r>
          </a:p>
          <a:p>
            <a:pPr marL="0" indent="0" algn="r" rtl="1">
              <a:buNone/>
            </a:pPr>
            <a:r>
              <a:rPr lang="fa-IR" dirty="0" smtClean="0"/>
              <a:t>جهانگیر در دوره حکومتش شورش عظیم سیکهای هند را سرکوب کرد که باعث کینه ی هندوها ازوی شد.همراهی هندوها با سایر رقبای جهانگیر باعث شد که مناطقی مانند احمدنگر و دکن از قلمرو گورکانیان جدا شود.</a:t>
            </a:r>
          </a:p>
          <a:p>
            <a:pPr marL="0" indent="0" algn="r" rtl="1">
              <a:buNone/>
            </a:pPr>
            <a:r>
              <a:rPr lang="fa-IR" dirty="0" smtClean="0"/>
              <a:t>شاه جهان فرزند ارشد جهانگیر در 1037ق به تخت سلطنت نشست.</a:t>
            </a:r>
          </a:p>
          <a:p>
            <a:pPr marL="0" indent="0" algn="r" rtl="1">
              <a:buNone/>
            </a:pPr>
            <a:r>
              <a:rPr lang="fa-IR" dirty="0" smtClean="0"/>
              <a:t>به سبب آنکه زن او ایرانی بود ایرانیان زیادی به دربار وی راه یافتند.</a:t>
            </a:r>
          </a:p>
        </p:txBody>
      </p:sp>
    </p:spTree>
    <p:extLst>
      <p:ext uri="{BB962C8B-B14F-4D97-AF65-F5344CB8AC3E}">
        <p14:creationId xmlns:p14="http://schemas.microsoft.com/office/powerpoint/2010/main" val="297584606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371600" y="309093"/>
            <a:ext cx="9601200" cy="5558307"/>
          </a:xfrm>
        </p:spPr>
        <p:txBody>
          <a:bodyPr>
            <a:normAutofit lnSpcReduction="10000"/>
          </a:bodyPr>
          <a:lstStyle/>
          <a:p>
            <a:pPr marL="0" indent="0" algn="r" rtl="1">
              <a:buNone/>
            </a:pPr>
            <a:r>
              <a:rPr lang="fa-IR" dirty="0" smtClean="0"/>
              <a:t>آخرین پادشاه قوی و قدرتمند گورکانیان اورنگ زیب بود.</a:t>
            </a:r>
          </a:p>
          <a:p>
            <a:pPr marL="0" indent="0" algn="r" rtl="1">
              <a:buNone/>
            </a:pPr>
            <a:r>
              <a:rPr lang="fa-IR" dirty="0" smtClean="0"/>
              <a:t>وی به خاطر گرایش های مذهبی اش میانه چندانی با ایرانیان نداشت.</a:t>
            </a:r>
          </a:p>
          <a:p>
            <a:pPr marL="0" indent="0" algn="r" rtl="1">
              <a:buNone/>
            </a:pPr>
            <a:r>
              <a:rPr lang="fa-IR" dirty="0" smtClean="0"/>
              <a:t>از این دوره به بعد حکومت گورکانیان ضعیف تر می شودو آرام آرام قدرت آنان رو به افول می رود.</a:t>
            </a:r>
          </a:p>
          <a:p>
            <a:pPr marL="0" indent="0" algn="r" rtl="1">
              <a:buNone/>
            </a:pPr>
            <a:endParaRPr lang="fa-IR" dirty="0"/>
          </a:p>
          <a:p>
            <a:pPr marL="0" indent="0" algn="ctr" rtl="1">
              <a:buNone/>
            </a:pPr>
            <a:r>
              <a:rPr lang="fa-IR" sz="2800" dirty="0" smtClean="0"/>
              <a:t>روابط گورکانیان با صفویان</a:t>
            </a:r>
          </a:p>
          <a:p>
            <a:pPr marL="0" indent="0" algn="r" rtl="1">
              <a:buNone/>
            </a:pPr>
            <a:r>
              <a:rPr lang="fa-IR" dirty="0" smtClean="0"/>
              <a:t>بابر توانست روابط محدودی با شاه اسماعیل و شاه طهماسب صفوی برقرار کند و با بهره گیری از این روابط توانست در برابر ازبکان مقاومت کند.</a:t>
            </a:r>
          </a:p>
          <a:p>
            <a:pPr marL="0" indent="0" algn="r" rtl="1">
              <a:buNone/>
            </a:pPr>
            <a:r>
              <a:rPr lang="fa-IR" dirty="0" smtClean="0"/>
              <a:t>اقامت همایون در ایران و آشنایی او با ایرانیان سبب نزدیکی هرچه بیشتر این دو حکومت شد و ایرانیان فراوانی از جمله وزیر همایون بیرام خان به دربار وی راه یافتند.</a:t>
            </a:r>
          </a:p>
          <a:p>
            <a:pPr marL="0" indent="0" algn="r" rtl="1">
              <a:buNone/>
            </a:pPr>
            <a:r>
              <a:rPr lang="fa-IR" dirty="0" smtClean="0"/>
              <a:t>جلال الدین اکبر با دو پادشاه بزرگ صفوی،شاه طهماسب و شاه عباس کبیر معاصر بود.در  روابط خوب دو حکومت تنها مسئله مهم قندهار بود.</a:t>
            </a:r>
          </a:p>
          <a:p>
            <a:pPr marL="0" indent="0" algn="r" rtl="1">
              <a:buNone/>
            </a:pPr>
            <a:r>
              <a:rPr lang="fa-IR" dirty="0" smtClean="0"/>
              <a:t>جهانگیر و شاه جهان در وباط خود با صفویان تنه با مسئله قندهار مواجه بودند که صبر و بردباری دو طرف از ایجاد خصومت حاد جلوگیری میکرد.</a:t>
            </a:r>
          </a:p>
          <a:p>
            <a:pPr marL="0" indent="0" algn="r" rtl="1">
              <a:buNone/>
            </a:pPr>
            <a:r>
              <a:rPr lang="fa-IR" dirty="0" smtClean="0"/>
              <a:t>با زوال تدریجی هر دو حکومت این روابط نیز دستخوش سستی و فترت شد.</a:t>
            </a:r>
            <a:endParaRPr lang="en-US" dirty="0"/>
          </a:p>
        </p:txBody>
      </p:sp>
    </p:spTree>
    <p:extLst>
      <p:ext uri="{BB962C8B-B14F-4D97-AF65-F5344CB8AC3E}">
        <p14:creationId xmlns:p14="http://schemas.microsoft.com/office/powerpoint/2010/main" val="94299370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371600" y="412124"/>
            <a:ext cx="9601200" cy="5455276"/>
          </a:xfrm>
        </p:spPr>
        <p:txBody>
          <a:bodyPr>
            <a:normAutofit/>
          </a:bodyPr>
          <a:lstStyle/>
          <a:p>
            <a:pPr marL="0" indent="0" algn="ctr" rtl="1">
              <a:buNone/>
            </a:pPr>
            <a:r>
              <a:rPr lang="fa-IR" sz="2800" dirty="0" smtClean="0"/>
              <a:t>روابط گورکانیان با دول اروپایی</a:t>
            </a:r>
          </a:p>
          <a:p>
            <a:pPr marL="0" indent="0" algn="r" rtl="1">
              <a:buNone/>
            </a:pPr>
            <a:r>
              <a:rPr lang="fa-IR" dirty="0" smtClean="0"/>
              <a:t>اولین آشنایی اروپاییان با سفر دریایی واسکوا دوگاما در 1498م آغاز شد.</a:t>
            </a:r>
          </a:p>
          <a:p>
            <a:pPr marL="0" indent="0" algn="r" rtl="1">
              <a:buNone/>
            </a:pPr>
            <a:r>
              <a:rPr lang="fa-IR" dirty="0" smtClean="0"/>
              <a:t>پرتغالیها در سال 1500م  در سواحل کالیکوت پیاده شدند و بعد از مدتی باعث نارضایتی مسلمان شدند که باعث شد آن هارا به منطقه کوچین انتقال دهند.</a:t>
            </a:r>
          </a:p>
          <a:p>
            <a:pPr marL="0" indent="0" algn="r" rtl="1">
              <a:buNone/>
            </a:pPr>
            <a:r>
              <a:rPr lang="fa-IR" dirty="0" smtClean="0"/>
              <a:t>بین سال های 1509 تا 1515م  پرتغالی ها توانستند با تصرف بندر گوا اولین پایه های استعمار خویش را بنا نهند.تا اواخر دوره اکبر تجارت خارجی هندوستان را دراختیار داشتند و اقلامی مانند پنبه و ادویه هند را به دول اروپایی صادر میکردند.</a:t>
            </a:r>
          </a:p>
          <a:p>
            <a:pPr marL="0" indent="0" algn="r" rtl="1">
              <a:buNone/>
            </a:pPr>
            <a:r>
              <a:rPr lang="fa-IR" dirty="0" smtClean="0"/>
              <a:t>جلال الدین اکبر در 1580م  در دیدار با دو کشیش پرتغالی بود که با آیین مسیحیت آشنا شد.</a:t>
            </a:r>
          </a:p>
          <a:p>
            <a:pPr marL="0" indent="0" algn="r" rtl="1">
              <a:buNone/>
            </a:pPr>
            <a:r>
              <a:rPr lang="fa-IR" dirty="0" smtClean="0"/>
              <a:t>در سال 1600م  انگلیسیها برای به دست آوردن سود بیشتر در تجارت با مشرق زمین کمپانی هند شرقی را بنیاد گذاشتند.در 1608م  اولین هیئت از طرف این شرکت به رهبری ویلیامز هاوکینز توانست به دربار جهانگیر در آگره راه یابد. و نامه پادشاه انگلیس را تقدیم سلطان کرد.</a:t>
            </a:r>
          </a:p>
          <a:p>
            <a:pPr marL="0" indent="0" algn="r" rtl="1">
              <a:buNone/>
            </a:pPr>
            <a:r>
              <a:rPr lang="fa-IR" dirty="0" smtClean="0"/>
              <a:t>بعد از مدتی هاوکینز به بندر سورت بازگشت و بدین ترتیب اولین ارتباط انگلیسلها از طریق شرکت هند شرقی با گورکانیان برقرار شد.</a:t>
            </a:r>
            <a:endParaRPr lang="en-US" dirty="0"/>
          </a:p>
        </p:txBody>
      </p:sp>
    </p:spTree>
    <p:extLst>
      <p:ext uri="{BB962C8B-B14F-4D97-AF65-F5344CB8AC3E}">
        <p14:creationId xmlns:p14="http://schemas.microsoft.com/office/powerpoint/2010/main" val="3387786565"/>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371600" y="412124"/>
            <a:ext cx="9601200" cy="5455276"/>
          </a:xfrm>
        </p:spPr>
        <p:txBody>
          <a:bodyPr>
            <a:normAutofit lnSpcReduction="10000"/>
          </a:bodyPr>
          <a:lstStyle/>
          <a:p>
            <a:pPr marL="0" indent="0" algn="r" rtl="1">
              <a:buNone/>
            </a:pPr>
            <a:r>
              <a:rPr lang="fa-IR" dirty="0" smtClean="0"/>
              <a:t>در 1612م نیروهای انگلیسی به همراه هلندیان توانستند شکست سختی بر پرتغالیها در آب های اقیانوس هند وارد سازند.این شکست مسلمانان زائر را از حملات پرتغالیها آسوده می ساخت.</a:t>
            </a:r>
          </a:p>
          <a:p>
            <a:pPr marL="0" indent="0" algn="r" rtl="1">
              <a:buNone/>
            </a:pPr>
            <a:r>
              <a:rPr lang="fa-IR" dirty="0" smtClean="0"/>
              <a:t>بعد از این حادثه جهانگیر با تقاضای هیئت انگلیسی مبنی بر اخذ امتیاز برای کمپانی هند شرقی موافقت کرد و گورکانیان توانستند با کمک انگلیسیها کاملا بر پرتغالیها غلبه کنند و </a:t>
            </a:r>
          </a:p>
          <a:p>
            <a:pPr marL="0" indent="0" algn="r" rtl="1">
              <a:buNone/>
            </a:pPr>
            <a:r>
              <a:rPr lang="fa-IR" dirty="0" smtClean="0"/>
              <a:t>ان هارا از مناطق ساحلی دور سازند.</a:t>
            </a:r>
          </a:p>
          <a:p>
            <a:pPr marL="0" indent="0" algn="r" rtl="1">
              <a:buNone/>
            </a:pPr>
            <a:r>
              <a:rPr lang="fa-IR" dirty="0" smtClean="0"/>
              <a:t>در دوره شاه جهان در 1622م برای سرکوب پرتغالیها قوایی به مناطق هوگلی اعزام کرد که به کمک انگلیسیها توانست پرتغالیها را شکست دهند و در بازار آن ها را به عنوان برده بفروشند.</a:t>
            </a:r>
          </a:p>
          <a:p>
            <a:pPr marL="0" indent="0" algn="r" rtl="1">
              <a:buNone/>
            </a:pPr>
            <a:r>
              <a:rPr lang="fa-IR" dirty="0" smtClean="0"/>
              <a:t>اورنگ زیب به سبب اعتقاداتش با انگلیسیها درگیری پیدا کرد و در بنگال با آنها به جنگ پرداخت و طی این جنگ توانست بندر سورت را پس بگیرد.اما به سبب حمایت و حفاظت از راه دریایی زائران کعبه با انگلیسیها مصالحه و بندر سورت را به انان واگذار کرد.و انگلیسیها توانستند در مناطقی مانند مدرس،بمبئی و کلکته موسسات فراوانی دایر کنند.</a:t>
            </a:r>
          </a:p>
          <a:p>
            <a:pPr marL="0" indent="0" algn="r" rtl="1">
              <a:buNone/>
            </a:pPr>
            <a:r>
              <a:rPr lang="fa-IR" dirty="0" smtClean="0"/>
              <a:t>در 1707 ک اورنگ زیب درگذشت انگلیسیها کاملا جای پرتغالیها را در اقیانوس هند گرفتند.</a:t>
            </a:r>
          </a:p>
          <a:p>
            <a:pPr marL="0" indent="0" algn="r" rtl="1">
              <a:buNone/>
            </a:pPr>
            <a:r>
              <a:rPr lang="fa-IR" dirty="0" smtClean="0"/>
              <a:t>در 1664 فرانسوی ها توانستند با کمک کلبرت کمپانی هند شرقی فرانسه را پایه گذاری کنند.</a:t>
            </a:r>
            <a:endParaRPr lang="en-US" dirty="0"/>
          </a:p>
        </p:txBody>
      </p:sp>
    </p:spTree>
    <p:extLst>
      <p:ext uri="{BB962C8B-B14F-4D97-AF65-F5344CB8AC3E}">
        <p14:creationId xmlns:p14="http://schemas.microsoft.com/office/powerpoint/2010/main" val="259895137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371600" y="437882"/>
            <a:ext cx="9601200" cy="5429518"/>
          </a:xfrm>
        </p:spPr>
        <p:txBody>
          <a:bodyPr>
            <a:normAutofit/>
          </a:bodyPr>
          <a:lstStyle/>
          <a:p>
            <a:pPr marL="0" indent="0" algn="r" rtl="1">
              <a:buNone/>
            </a:pPr>
            <a:r>
              <a:rPr lang="fa-IR" dirty="0">
                <a:solidFill>
                  <a:srgbClr val="191B0E"/>
                </a:solidFill>
              </a:rPr>
              <a:t>در 1664 فرانسوی ها توانستند با کمک کلبرت کمپانی هند شرقی فرانسه را پایه گذاری </a:t>
            </a:r>
            <a:r>
              <a:rPr lang="fa-IR" dirty="0" smtClean="0">
                <a:solidFill>
                  <a:srgbClr val="191B0E"/>
                </a:solidFill>
              </a:rPr>
              <a:t>کنند.</a:t>
            </a:r>
          </a:p>
          <a:p>
            <a:pPr marL="0" indent="0" algn="r" rtl="1">
              <a:buNone/>
            </a:pPr>
            <a:r>
              <a:rPr lang="fa-IR" dirty="0" smtClean="0">
                <a:solidFill>
                  <a:srgbClr val="191B0E"/>
                </a:solidFill>
              </a:rPr>
              <a:t>دو سال بعد در منطقه بیچاپور توانستند تجارتخانه ای برقرار و شهری به نام پوندیچری بنا کنند.و در سال 1688 توانستند در بنگال و چاندرناگور موسسات تجاری خویش را برقرار سازند.</a:t>
            </a:r>
          </a:p>
          <a:p>
            <a:pPr marL="0" indent="0" algn="ctr" rtl="1">
              <a:buNone/>
            </a:pPr>
            <a:endParaRPr lang="fa-IR" dirty="0" smtClean="0">
              <a:solidFill>
                <a:srgbClr val="191B0E"/>
              </a:solidFill>
            </a:endParaRPr>
          </a:p>
          <a:p>
            <a:pPr marL="0" indent="0" algn="ctr" rtl="1">
              <a:buNone/>
            </a:pPr>
            <a:endParaRPr lang="en-US" sz="2800" dirty="0"/>
          </a:p>
        </p:txBody>
      </p:sp>
    </p:spTree>
    <p:extLst>
      <p:ext uri="{BB962C8B-B14F-4D97-AF65-F5344CB8AC3E}">
        <p14:creationId xmlns:p14="http://schemas.microsoft.com/office/powerpoint/2010/main" val="2117790790"/>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371600" y="373487"/>
            <a:ext cx="9601200" cy="5493913"/>
          </a:xfrm>
        </p:spPr>
        <p:txBody>
          <a:bodyPr>
            <a:normAutofit fontScale="92500" lnSpcReduction="10000"/>
          </a:bodyPr>
          <a:lstStyle/>
          <a:p>
            <a:pPr marL="0" lvl="0" indent="0" algn="ctr" rtl="1">
              <a:buNone/>
            </a:pPr>
            <a:r>
              <a:rPr lang="fa-IR" sz="2800" dirty="0">
                <a:solidFill>
                  <a:srgbClr val="191B0E"/>
                </a:solidFill>
              </a:rPr>
              <a:t>ساختار اداری- سیاسی گورکانیان</a:t>
            </a:r>
          </a:p>
          <a:p>
            <a:pPr marL="0" lvl="0" indent="0" algn="r" rtl="1">
              <a:buNone/>
            </a:pPr>
            <a:r>
              <a:rPr lang="fa-IR" dirty="0">
                <a:solidFill>
                  <a:srgbClr val="191B0E"/>
                </a:solidFill>
              </a:rPr>
              <a:t>در راس نظام گورکانی امپراتور قرار داشت که بر همه بخشهای حکومت اشراف کامل داشت و اغلب با عنوان شاه از وی نام برده می شد.</a:t>
            </a:r>
          </a:p>
          <a:p>
            <a:pPr marL="0" lvl="0" indent="0" algn="r" rtl="1">
              <a:buNone/>
            </a:pPr>
            <a:r>
              <a:rPr lang="fa-IR" dirty="0">
                <a:solidFill>
                  <a:srgbClr val="191B0E"/>
                </a:solidFill>
              </a:rPr>
              <a:t>به موازات اقتدار هر پادشاه دخالت وی نیز گسترش می یافت.</a:t>
            </a:r>
          </a:p>
          <a:p>
            <a:pPr marL="0" lvl="0" indent="0" algn="r" rtl="1">
              <a:buNone/>
            </a:pPr>
            <a:r>
              <a:rPr lang="fa-IR" dirty="0">
                <a:solidFill>
                  <a:srgbClr val="191B0E"/>
                </a:solidFill>
              </a:rPr>
              <a:t>بعد از امپراتور دیوان </a:t>
            </a:r>
            <a:r>
              <a:rPr lang="fa-IR" dirty="0" smtClean="0">
                <a:solidFill>
                  <a:srgbClr val="191B0E"/>
                </a:solidFill>
              </a:rPr>
              <a:t>هایی </a:t>
            </a:r>
            <a:r>
              <a:rPr lang="fa-IR" dirty="0">
                <a:solidFill>
                  <a:srgbClr val="191B0E"/>
                </a:solidFill>
              </a:rPr>
              <a:t>قرار داشت که مهم ترین آنها دیوان اعلی </a:t>
            </a:r>
            <a:r>
              <a:rPr lang="fa-IR" dirty="0" smtClean="0">
                <a:solidFill>
                  <a:srgbClr val="191B0E"/>
                </a:solidFill>
              </a:rPr>
              <a:t>بود و </a:t>
            </a:r>
            <a:r>
              <a:rPr lang="fa-IR" dirty="0">
                <a:solidFill>
                  <a:srgbClr val="191B0E"/>
                </a:solidFill>
              </a:rPr>
              <a:t>وظیف آ</a:t>
            </a:r>
            <a:r>
              <a:rPr lang="fa-IR" dirty="0" smtClean="0">
                <a:solidFill>
                  <a:srgbClr val="191B0E"/>
                </a:solidFill>
              </a:rPr>
              <a:t>ن </a:t>
            </a:r>
            <a:r>
              <a:rPr lang="fa-IR" dirty="0">
                <a:solidFill>
                  <a:srgbClr val="191B0E"/>
                </a:solidFill>
              </a:rPr>
              <a:t>نظارت بر درامدهای سلطان و املاک وی بود و در راس این دیوان وکیل یا وزیر قرار داشت.</a:t>
            </a:r>
          </a:p>
          <a:p>
            <a:pPr marL="0" lvl="0" indent="0" algn="r" rtl="1">
              <a:buNone/>
            </a:pPr>
            <a:r>
              <a:rPr lang="fa-IR" dirty="0">
                <a:solidFill>
                  <a:srgbClr val="191B0E"/>
                </a:solidFill>
              </a:rPr>
              <a:t>دیوان بخشی به ریاست میربخشی که مسولیت حفظ امنیت حکومت را در همه قلمروها برعهده داشت.</a:t>
            </a:r>
          </a:p>
          <a:p>
            <a:pPr marL="0" lvl="0" indent="0" algn="r" rtl="1">
              <a:buNone/>
            </a:pPr>
            <a:r>
              <a:rPr lang="fa-IR" dirty="0">
                <a:solidFill>
                  <a:srgbClr val="191B0E"/>
                </a:solidFill>
              </a:rPr>
              <a:t>دیوان قضا به ریاست صدرالصدور در حوزه های مختلف قضا شامل امور سیاسی،مظالم و قضا فعالیت داشت</a:t>
            </a:r>
            <a:r>
              <a:rPr lang="fa-IR" dirty="0" smtClean="0">
                <a:solidFill>
                  <a:srgbClr val="191B0E"/>
                </a:solidFill>
              </a:rPr>
              <a:t>.</a:t>
            </a:r>
          </a:p>
          <a:p>
            <a:pPr marL="0" lvl="0" indent="0" algn="r" rtl="1">
              <a:buNone/>
            </a:pPr>
            <a:r>
              <a:rPr lang="fa-IR" dirty="0">
                <a:solidFill>
                  <a:srgbClr val="191B0E"/>
                </a:solidFill>
              </a:rPr>
              <a:t>ساختار حکومت در </a:t>
            </a:r>
            <a:r>
              <a:rPr lang="fa-IR" dirty="0" smtClean="0">
                <a:solidFill>
                  <a:srgbClr val="191B0E"/>
                </a:solidFill>
              </a:rPr>
              <a:t>دوره </a:t>
            </a:r>
            <a:r>
              <a:rPr lang="fa-IR" dirty="0">
                <a:solidFill>
                  <a:srgbClr val="191B0E"/>
                </a:solidFill>
              </a:rPr>
              <a:t>اکبر کاملا شکل گرفت.وی حکومت را به صوبه هایی تقسیم کرد و در کنار هر صوبه مقام صدر و بخشی نیز وجود داشت.هر صوبه به چند سرکار تقسیم می شد.</a:t>
            </a:r>
          </a:p>
          <a:p>
            <a:pPr marL="0" lvl="0" indent="0" algn="r" rtl="1">
              <a:buNone/>
            </a:pPr>
            <a:r>
              <a:rPr lang="fa-IR" dirty="0">
                <a:solidFill>
                  <a:srgbClr val="191B0E"/>
                </a:solidFill>
              </a:rPr>
              <a:t>مقامات نظامی با عنوان منصب شناخته میشدند.</a:t>
            </a:r>
          </a:p>
          <a:p>
            <a:pPr marL="0" lvl="0" indent="0" algn="r" rtl="1">
              <a:buNone/>
            </a:pPr>
            <a:r>
              <a:rPr lang="fa-IR" dirty="0">
                <a:solidFill>
                  <a:srgbClr val="191B0E"/>
                </a:solidFill>
              </a:rPr>
              <a:t>اقطاع: مقامات نظامی بدان سبب که خواسته های شاه را مثل دریافت مالیات و تامین افراد جنگی برآورده می ساختند اکثرا املاک و زمین هایی را از شاه در یافت میکردند.البته این نوع واگذاری مختص نظامیان نبودبلکه اشراف و حتی علما نیز میتوانستند از آن بهره ببرند.</a:t>
            </a:r>
          </a:p>
          <a:p>
            <a:pPr marL="0" lvl="0" indent="0" algn="r" rtl="1">
              <a:buNone/>
            </a:pPr>
            <a:endParaRPr lang="fa-IR" dirty="0">
              <a:solidFill>
                <a:srgbClr val="191B0E"/>
              </a:solidFill>
            </a:endParaRPr>
          </a:p>
          <a:p>
            <a:pPr marL="0" indent="0" algn="r" rtl="1">
              <a:buNone/>
            </a:pPr>
            <a:endParaRPr lang="en-US" dirty="0"/>
          </a:p>
        </p:txBody>
      </p:sp>
    </p:spTree>
    <p:extLst>
      <p:ext uri="{BB962C8B-B14F-4D97-AF65-F5344CB8AC3E}">
        <p14:creationId xmlns:p14="http://schemas.microsoft.com/office/powerpoint/2010/main" val="248472320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137893" y="321972"/>
            <a:ext cx="9581881" cy="5545428"/>
          </a:xfrm>
        </p:spPr>
        <p:txBody>
          <a:bodyPr>
            <a:normAutofit lnSpcReduction="10000"/>
          </a:bodyPr>
          <a:lstStyle/>
          <a:p>
            <a:pPr marL="0" indent="0" algn="ctr" rtl="1">
              <a:buNone/>
            </a:pPr>
            <a:r>
              <a:rPr lang="fa-IR" sz="2800" dirty="0" smtClean="0"/>
              <a:t>ادبیات فارسی</a:t>
            </a:r>
          </a:p>
          <a:p>
            <a:pPr marL="0" indent="0" algn="r" rtl="1">
              <a:buNone/>
            </a:pPr>
            <a:r>
              <a:rPr lang="fa-IR" dirty="0" smtClean="0"/>
              <a:t>به قول شیمل اسلام شناس معروف آلمانی دوره گورکانیان اوج ادبیات فارسی در هند است چون کثرت شاعران،وسعت موضوعات و مضامین نو و بدیع چنان بود که فارسی زبانان ایرانی به دربار گورکانیان وارد میشدند.</a:t>
            </a:r>
          </a:p>
          <a:p>
            <a:pPr marL="0" indent="0" algn="r" rtl="1">
              <a:buNone/>
            </a:pPr>
            <a:r>
              <a:rPr lang="fa-IR" dirty="0" smtClean="0"/>
              <a:t>در دوره حکومت اکبر(سال 990ق)زبان فارسی زبان رسمی حکومت شد.</a:t>
            </a:r>
          </a:p>
          <a:p>
            <a:pPr marL="0" indent="0" algn="r" rtl="1">
              <a:buNone/>
            </a:pPr>
            <a:r>
              <a:rPr lang="fa-IR" dirty="0" smtClean="0"/>
              <a:t>همچنین دارالترجمه ای بنا هاد تا متون قدیمی از سنسکریت و هندی به فارسی ترجمه شوند به عنوان مثال:</a:t>
            </a:r>
          </a:p>
          <a:p>
            <a:pPr marL="0" indent="0" algn="r" rtl="1">
              <a:buNone/>
            </a:pPr>
            <a:r>
              <a:rPr lang="fa-IR" dirty="0" smtClean="0"/>
              <a:t>ترجمه رامایانا،حماسه مهابهاراتا و اوپانیشاد از سنسکریت به فارسی</a:t>
            </a:r>
          </a:p>
          <a:p>
            <a:pPr marL="0" indent="0" algn="r" rtl="1">
              <a:buNone/>
            </a:pPr>
            <a:r>
              <a:rPr lang="fa-IR" dirty="0" smtClean="0"/>
              <a:t>مهاجرت شاعران ایرانی به هاند و حمایت اشراف و امرا از شاعران بود </a:t>
            </a:r>
            <a:r>
              <a:rPr lang="fa-IR" dirty="0" smtClean="0">
                <a:latin typeface="Calibri" panose="020F0502020204030204" pitchFamily="34" charset="0"/>
              </a:rPr>
              <a:t>←شاعرانی چون فیضی دکنی،عرفی شیرازی در دوره ی اکبر</a:t>
            </a:r>
          </a:p>
          <a:p>
            <a:pPr marL="0" indent="0" algn="r" rtl="1">
              <a:buNone/>
            </a:pPr>
            <a:r>
              <a:rPr lang="fa-IR" dirty="0" smtClean="0">
                <a:latin typeface="Calibri" panose="020F0502020204030204" pitchFamily="34" charset="0"/>
              </a:rPr>
              <a:t>دوره ی جهانگیر شاه←طالب آملی(ملک الشعرای دربار)</a:t>
            </a:r>
          </a:p>
          <a:p>
            <a:pPr marL="0" indent="0" algn="r" rtl="1">
              <a:buNone/>
            </a:pPr>
            <a:r>
              <a:rPr lang="fa-IR" dirty="0" smtClean="0">
                <a:latin typeface="Calibri" panose="020F0502020204030204" pitchFamily="34" charset="0"/>
              </a:rPr>
              <a:t>شاه جهان←صائب تبریزی</a:t>
            </a:r>
          </a:p>
          <a:p>
            <a:pPr marL="0" indent="0" algn="r" rtl="1">
              <a:buNone/>
            </a:pPr>
            <a:r>
              <a:rPr lang="fa-IR" dirty="0" smtClean="0">
                <a:latin typeface="Calibri" panose="020F0502020204030204" pitchFamily="34" charset="0"/>
              </a:rPr>
              <a:t>اورنگ زیب←حمایت از شاعران کم شد، </a:t>
            </a:r>
          </a:p>
          <a:p>
            <a:pPr marL="0" indent="0" algn="r" rtl="1">
              <a:buNone/>
            </a:pPr>
            <a:r>
              <a:rPr lang="fa-IR" dirty="0" smtClean="0">
                <a:latin typeface="Calibri" panose="020F0502020204030204" pitchFamily="34" charset="0"/>
              </a:rPr>
              <a:t>ولی شاعرانی چون بیدل دهلوی،شیدای فتحپوری و حزین لاهیجی ظهور کردند.</a:t>
            </a:r>
          </a:p>
          <a:p>
            <a:pPr marL="0" indent="0" algn="r" rtl="1">
              <a:buNone/>
            </a:pPr>
            <a:endParaRPr lang="fa-IR" dirty="0" smtClean="0"/>
          </a:p>
          <a:p>
            <a:pPr marL="0" indent="0" algn="r" rtl="1">
              <a:buNone/>
            </a:pPr>
            <a:endParaRPr lang="en-US" dirty="0"/>
          </a:p>
        </p:txBody>
      </p:sp>
    </p:spTree>
    <p:extLst>
      <p:ext uri="{BB962C8B-B14F-4D97-AF65-F5344CB8AC3E}">
        <p14:creationId xmlns:p14="http://schemas.microsoft.com/office/powerpoint/2010/main" val="410128584"/>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371600" y="321972"/>
            <a:ext cx="9601200" cy="5545428"/>
          </a:xfrm>
        </p:spPr>
        <p:txBody>
          <a:bodyPr>
            <a:normAutofit/>
          </a:bodyPr>
          <a:lstStyle/>
          <a:p>
            <a:pPr marL="0" indent="0" algn="ctr" rtl="1">
              <a:buNone/>
            </a:pPr>
            <a:r>
              <a:rPr lang="fa-IR" sz="2800" dirty="0" smtClean="0"/>
              <a:t>عارفان مسلمان و نقش آنان در هند</a:t>
            </a:r>
          </a:p>
          <a:p>
            <a:pPr marL="0" indent="0" algn="r" rtl="1">
              <a:buNone/>
            </a:pPr>
            <a:r>
              <a:rPr lang="fa-IR" dirty="0" smtClean="0"/>
              <a:t>در میان مبلغان مذهبی،صوفیان و عارفان مسلمان با سلوک خویش توانستند هندیان فراوانی را به آیین اسلام درآورند و چنان نفوذ و اعتباری پیدا کردندکه حتی سلاطین و امرا مجبور به ادای احترام به آنان شدند.مثلا شهر مولتان در زمان شیخ بهاءالدین زکریا مرکز مسلمانان در شبه قاره بود.</a:t>
            </a:r>
          </a:p>
          <a:p>
            <a:pPr marL="0" indent="0" algn="r" rtl="1">
              <a:buNone/>
            </a:pPr>
            <a:r>
              <a:rPr lang="fa-IR" dirty="0" smtClean="0"/>
              <a:t>به موازات گسترش زبان فارسی به منزله منبع مهم عرفان و تصوف این تفکر نیز رو به گسترش بود به طوری که با توقف و رکود زبان فارسی عرفان اسلامی نیز در این منطقه دچار سرنوشتی مشترک با زبان فارسی شد.</a:t>
            </a:r>
          </a:p>
          <a:p>
            <a:pPr marL="0" indent="0" algn="r" rtl="1">
              <a:buNone/>
            </a:pPr>
            <a:r>
              <a:rPr lang="fa-IR" dirty="0" smtClean="0"/>
              <a:t>تصوف در منطقه شبه قاره در 4 سلسله مهمو نمود پیدا میکند</a:t>
            </a:r>
          </a:p>
          <a:p>
            <a:pPr marL="0" indent="0" algn="r" rtl="1">
              <a:buNone/>
            </a:pPr>
            <a:r>
              <a:rPr lang="fa-IR" dirty="0" smtClean="0"/>
              <a:t>مقابر اولیا و اقطاب هر سلسله از احترام برخوردار بود وهنوز هم هر ساله هزاران نفر مخصوصا در ایام«عرس» یعنی روز وفات آنان در آرامگاه های مشایخ گردهم می آیند و مراسم خاصی را برگزار میکنند.</a:t>
            </a:r>
          </a:p>
          <a:p>
            <a:pPr marL="0" indent="0" algn="r" rtl="1">
              <a:buNone/>
            </a:pPr>
            <a:r>
              <a:rPr lang="fa-IR" dirty="0" smtClean="0"/>
              <a:t>هر 4 سلسله نسب خویش را به امام علی(ع) می رسانند.</a:t>
            </a:r>
          </a:p>
          <a:p>
            <a:pPr marL="0" indent="0" algn="r" rtl="1">
              <a:buNone/>
            </a:pPr>
            <a:endParaRPr lang="en-US" dirty="0"/>
          </a:p>
        </p:txBody>
      </p:sp>
    </p:spTree>
    <p:extLst>
      <p:ext uri="{BB962C8B-B14F-4D97-AF65-F5344CB8AC3E}">
        <p14:creationId xmlns:p14="http://schemas.microsoft.com/office/powerpoint/2010/main" val="407842172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371600" y="360608"/>
            <a:ext cx="9601200" cy="5506792"/>
          </a:xfrm>
        </p:spPr>
        <p:txBody>
          <a:bodyPr>
            <a:normAutofit lnSpcReduction="10000"/>
          </a:bodyPr>
          <a:lstStyle/>
          <a:p>
            <a:pPr marL="0" indent="0" algn="r" rtl="1">
              <a:buNone/>
            </a:pPr>
            <a:r>
              <a:rPr lang="fa-IR" sz="2400" dirty="0" smtClean="0"/>
              <a:t>سهروردیه:</a:t>
            </a:r>
            <a:r>
              <a:rPr lang="fa-IR" dirty="0" smtClean="0"/>
              <a:t>منسوب به شیخ شهاب الدین سهروردی است.</a:t>
            </a:r>
          </a:p>
          <a:p>
            <a:pPr marL="0" indent="0" algn="r" rtl="1">
              <a:buNone/>
            </a:pPr>
            <a:r>
              <a:rPr lang="fa-IR" dirty="0" smtClean="0"/>
              <a:t>گسترش آن در شبه قاره به همت شیخ بهاءالدین زکریای مولتانی بود(به ویژه منطقه بنگال)</a:t>
            </a:r>
          </a:p>
          <a:p>
            <a:pPr marL="0" indent="0" algn="r" rtl="1">
              <a:buNone/>
            </a:pPr>
            <a:r>
              <a:rPr lang="fa-IR" dirty="0" smtClean="0"/>
              <a:t>اقطاب معروف</a:t>
            </a:r>
            <a:r>
              <a:rPr lang="fa-IR" dirty="0" smtClean="0">
                <a:latin typeface="Calibri" panose="020F0502020204030204" pitchFamily="34" charset="0"/>
              </a:rPr>
              <a:t>←فخرالدین عراقی</a:t>
            </a:r>
          </a:p>
          <a:p>
            <a:pPr marL="0" indent="0" algn="r" rtl="1">
              <a:buNone/>
            </a:pPr>
            <a:r>
              <a:rPr lang="fa-IR" sz="2400" dirty="0" smtClean="0">
                <a:latin typeface="Calibri" panose="020F0502020204030204" pitchFamily="34" charset="0"/>
              </a:rPr>
              <a:t>قادریه:</a:t>
            </a:r>
            <a:r>
              <a:rPr lang="fa-IR" dirty="0" smtClean="0">
                <a:latin typeface="Calibri" panose="020F0502020204030204" pitchFamily="34" charset="0"/>
              </a:rPr>
              <a:t>موسس آن عبدالقادر گیلانی بود</a:t>
            </a:r>
          </a:p>
          <a:p>
            <a:pPr marL="0" indent="0" algn="r" rtl="1">
              <a:buNone/>
            </a:pPr>
            <a:r>
              <a:rPr lang="fa-IR" dirty="0" smtClean="0">
                <a:latin typeface="Calibri" panose="020F0502020204030204" pitchFamily="34" charset="0"/>
              </a:rPr>
              <a:t>اولین خلیفه سلسله←صفی الدین صوفی گیلانی</a:t>
            </a:r>
          </a:p>
          <a:p>
            <a:pPr marL="0" indent="0" algn="r" rtl="1">
              <a:buNone/>
            </a:pPr>
            <a:r>
              <a:rPr lang="fa-IR" dirty="0" smtClean="0">
                <a:latin typeface="Calibri" panose="020F0502020204030204" pitchFamily="34" charset="0"/>
              </a:rPr>
              <a:t>مهم ترین خلیفه←خلیف هشتم ابوعبدالله محمود غوث گیلانی</a:t>
            </a:r>
          </a:p>
          <a:p>
            <a:pPr marL="0" indent="0" algn="r" rtl="1">
              <a:buNone/>
            </a:pPr>
            <a:r>
              <a:rPr lang="fa-IR" sz="2400" dirty="0" smtClean="0">
                <a:latin typeface="Calibri" panose="020F0502020204030204" pitchFamily="34" charset="0"/>
              </a:rPr>
              <a:t>نقشبندیه:</a:t>
            </a:r>
            <a:r>
              <a:rPr lang="fa-IR" dirty="0" smtClean="0">
                <a:latin typeface="Calibri" panose="020F0502020204030204" pitchFamily="34" charset="0"/>
              </a:rPr>
              <a:t>موسس آن خواجه بهاءالدین نقشبند</a:t>
            </a:r>
          </a:p>
          <a:p>
            <a:pPr marL="0" indent="0" algn="r" rtl="1">
              <a:buNone/>
            </a:pPr>
            <a:r>
              <a:rPr lang="fa-IR" dirty="0" smtClean="0">
                <a:latin typeface="Calibri" panose="020F0502020204030204" pitchFamily="34" charset="0"/>
              </a:rPr>
              <a:t>پایه گذاری آن در هند در زمان بابر توسط خواجه محمد باقی عبدالله صورت گرفت.</a:t>
            </a:r>
          </a:p>
          <a:p>
            <a:pPr marL="0" indent="0" algn="r" rtl="1">
              <a:buNone/>
            </a:pPr>
            <a:r>
              <a:rPr lang="fa-IR" dirty="0" smtClean="0">
                <a:latin typeface="Calibri" panose="020F0502020204030204" pitchFamily="34" charset="0"/>
              </a:rPr>
              <a:t>مهم ترین خلیفه این سلسله←شیخ احمد سرهدی معروف به «الف ثانی»</a:t>
            </a:r>
          </a:p>
          <a:p>
            <a:pPr marL="0" indent="0" algn="r" rtl="1">
              <a:buNone/>
            </a:pPr>
            <a:r>
              <a:rPr lang="fa-IR" sz="2400" dirty="0" smtClean="0">
                <a:latin typeface="Calibri" panose="020F0502020204030204" pitchFamily="34" charset="0"/>
              </a:rPr>
              <a:t>چشتیه:</a:t>
            </a:r>
            <a:r>
              <a:rPr lang="fa-IR" dirty="0" smtClean="0">
                <a:latin typeface="Calibri" panose="020F0502020204030204" pitchFamily="34" charset="0"/>
              </a:rPr>
              <a:t>قدیمی ترین سلسله صوفیانه است.</a:t>
            </a:r>
          </a:p>
          <a:p>
            <a:pPr marL="0" indent="0" algn="r" rtl="1">
              <a:buNone/>
            </a:pPr>
            <a:r>
              <a:rPr lang="fa-IR" dirty="0" smtClean="0">
                <a:latin typeface="Calibri" panose="020F0502020204030204" pitchFamily="34" charset="0"/>
              </a:rPr>
              <a:t>موسس آن خواجه معین الدین میباشد</a:t>
            </a:r>
          </a:p>
          <a:p>
            <a:pPr marL="0" indent="0" algn="r" rtl="1">
              <a:buNone/>
            </a:pPr>
            <a:r>
              <a:rPr lang="fa-IR" dirty="0" smtClean="0">
                <a:latin typeface="Calibri" panose="020F0502020204030204" pitchFamily="34" charset="0"/>
              </a:rPr>
              <a:t>مهم ترین خلفای این سلسله←خواجه حسن بصری،فضیل عیاض،ابراهیم ادهم و ابوالاحسن شامی</a:t>
            </a:r>
          </a:p>
          <a:p>
            <a:pPr marL="0" indent="0" algn="r" rtl="1">
              <a:buNone/>
            </a:pPr>
            <a:endParaRPr lang="fa-IR" dirty="0" smtClean="0">
              <a:latin typeface="Calibri" panose="020F0502020204030204" pitchFamily="34" charset="0"/>
            </a:endParaRPr>
          </a:p>
          <a:p>
            <a:pPr marL="0" indent="0" algn="r" rtl="1">
              <a:buNone/>
            </a:pPr>
            <a:endParaRPr lang="en-US" sz="2400" dirty="0"/>
          </a:p>
        </p:txBody>
      </p:sp>
    </p:spTree>
    <p:extLst>
      <p:ext uri="{BB962C8B-B14F-4D97-AF65-F5344CB8AC3E}">
        <p14:creationId xmlns:p14="http://schemas.microsoft.com/office/powerpoint/2010/main" val="290990016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371600" y="437882"/>
            <a:ext cx="9601200" cy="5429518"/>
          </a:xfrm>
        </p:spPr>
        <p:txBody>
          <a:bodyPr>
            <a:normAutofit lnSpcReduction="10000"/>
          </a:bodyPr>
          <a:lstStyle/>
          <a:p>
            <a:pPr marL="0" indent="0" algn="r" rtl="1">
              <a:buNone/>
            </a:pPr>
            <a:r>
              <a:rPr lang="fa-IR" dirty="0" smtClean="0"/>
              <a:t>احترام و مقام بالای مشایخ صوفیه در نزد حکومت بابریان به حدی بود که حتی اکبر هر سال پیاده به مزار خواجه معین الدین میرفت و هدایای فراوانی به زوار وی اعطا میکرد.</a:t>
            </a:r>
          </a:p>
          <a:p>
            <a:pPr marL="0" indent="0" algn="r" rtl="1">
              <a:buNone/>
            </a:pPr>
            <a:r>
              <a:rPr lang="fa-IR" dirty="0" smtClean="0"/>
              <a:t>از خلفای معروف خواجه معین الدین:</a:t>
            </a:r>
          </a:p>
          <a:p>
            <a:pPr marL="0" indent="0" algn="r" rtl="1">
              <a:buNone/>
            </a:pPr>
            <a:r>
              <a:rPr lang="fa-IR" dirty="0" smtClean="0"/>
              <a:t>الف)خواجه نظام الدین اولیا،در شهر بدایون متولد شده و سخنانش در کتاب فوایدالفوءاد به همت مریدش حسن دهلوی جمع آوری شده.</a:t>
            </a:r>
          </a:p>
          <a:p>
            <a:pPr marL="0" indent="0" algn="r" rtl="1">
              <a:buNone/>
            </a:pPr>
            <a:r>
              <a:rPr lang="fa-IR" dirty="0" smtClean="0"/>
              <a:t>ب)علی بن عثمان هجویری:لقب آن داتا گنج بخش</a:t>
            </a:r>
          </a:p>
          <a:p>
            <a:pPr marL="0" indent="0" algn="r" rtl="1">
              <a:buNone/>
            </a:pPr>
            <a:r>
              <a:rPr lang="fa-IR" dirty="0" smtClean="0"/>
              <a:t>اولین کتاب فارسی مکتوب عرفانی به نام کشفالمحجوب را در باب طریقت و عرفان نگاشت.</a:t>
            </a:r>
          </a:p>
          <a:p>
            <a:pPr marL="0" indent="0" algn="r" rtl="1">
              <a:buNone/>
            </a:pPr>
            <a:r>
              <a:rPr lang="fa-IR" dirty="0" smtClean="0"/>
              <a:t>ج)امیرخسرو دهلوی: مشهورترین فرد این سلسله،بزرگترین شاعر فارسی زبان شبه قاره هند</a:t>
            </a:r>
          </a:p>
          <a:p>
            <a:pPr marL="0" indent="0" algn="r" rtl="1">
              <a:buNone/>
            </a:pPr>
            <a:r>
              <a:rPr lang="fa-IR" dirty="0" smtClean="0"/>
              <a:t>در سرودن مثنوی تابع نظامی و در غزل مرید سعدی بود.</a:t>
            </a:r>
          </a:p>
          <a:p>
            <a:pPr marL="0" indent="0" algn="r" rtl="1">
              <a:buNone/>
            </a:pPr>
            <a:r>
              <a:rPr lang="fa-IR" dirty="0" smtClean="0"/>
              <a:t>آثار:1.دیوان</a:t>
            </a:r>
          </a:p>
          <a:p>
            <a:pPr marL="0" indent="0" algn="r" rtl="1">
              <a:buNone/>
            </a:pPr>
            <a:r>
              <a:rPr lang="fa-IR" dirty="0" smtClean="0"/>
              <a:t>2.خمسه شامل:مطلع الانوار،شیرین و خسرو،مجنون و لیلی،آیین ی اسکندریه،هشت بهشت</a:t>
            </a:r>
          </a:p>
          <a:p>
            <a:pPr marL="0" indent="0" algn="r" rtl="1">
              <a:buNone/>
            </a:pPr>
            <a:r>
              <a:rPr lang="fa-IR" dirty="0" smtClean="0"/>
              <a:t>3.حماسه های تاریخی:قران السعدین،مفتاح الفتوح</a:t>
            </a:r>
          </a:p>
          <a:p>
            <a:pPr marL="0" indent="0" algn="r" rtl="1">
              <a:buNone/>
            </a:pPr>
            <a:endParaRPr lang="fa-IR" dirty="0" smtClean="0"/>
          </a:p>
        </p:txBody>
      </p:sp>
    </p:spTree>
    <p:extLst>
      <p:ext uri="{BB962C8B-B14F-4D97-AF65-F5344CB8AC3E}">
        <p14:creationId xmlns:p14="http://schemas.microsoft.com/office/powerpoint/2010/main" val="2373007806"/>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371600" y="528034"/>
            <a:ext cx="9601200" cy="5339366"/>
          </a:xfrm>
        </p:spPr>
        <p:txBody>
          <a:bodyPr>
            <a:normAutofit lnSpcReduction="10000"/>
          </a:bodyPr>
          <a:lstStyle/>
          <a:p>
            <a:pPr marL="0" indent="0" algn="ctr" rtl="1">
              <a:buNone/>
            </a:pPr>
            <a:r>
              <a:rPr lang="fa-IR" dirty="0" smtClean="0"/>
              <a:t>هنرهای هند و اسلام</a:t>
            </a:r>
          </a:p>
          <a:p>
            <a:pPr marL="0" indent="0" algn="r" rtl="1">
              <a:buNone/>
            </a:pPr>
            <a:r>
              <a:rPr lang="fa-IR" dirty="0" smtClean="0"/>
              <a:t>اساسا هنر اسلامی در شبه قاره دارای مراحل مختلفی است:</a:t>
            </a:r>
          </a:p>
          <a:p>
            <a:pPr marL="0" indent="0" algn="r" rtl="1">
              <a:buNone/>
            </a:pPr>
            <a:r>
              <a:rPr lang="fa-IR" dirty="0" smtClean="0"/>
              <a:t>1.دوره فاتحان اولیه          2.دوره غزنویان تا گورکانیان          3. دوره گورکانیان</a:t>
            </a:r>
          </a:p>
          <a:p>
            <a:pPr marL="0" indent="0" algn="r" rtl="1">
              <a:buNone/>
            </a:pPr>
            <a:r>
              <a:rPr lang="fa-IR" sz="2400" dirty="0" smtClean="0"/>
              <a:t>الف)معماری:</a:t>
            </a:r>
            <a:r>
              <a:rPr lang="fa-IR" dirty="0" smtClean="0"/>
              <a:t>در دوره گورکانیان به اوج خود رسید</a:t>
            </a:r>
          </a:p>
          <a:p>
            <a:pPr marL="0" indent="0" algn="r" rtl="1">
              <a:buNone/>
            </a:pPr>
            <a:r>
              <a:rPr lang="fa-IR" dirty="0" smtClean="0"/>
              <a:t>گورکانیان به عنوان حکومتی که بر سرزمین های وسیع با مردمی با فرهنگ و عقاید گوناگون حکم می رانند،کاملا به توانایی هنر معماری به منزله ی ابزاری برای خودنمایی آگاهی داشتند.و به بهترین وجه با ساختن بناهای بزرگ خود را چنان معرفی میکردند که شان و مقامشان در میان مردم بیشتر شود.</a:t>
            </a:r>
          </a:p>
          <a:p>
            <a:pPr marL="0" indent="0" algn="r" rtl="1">
              <a:buNone/>
            </a:pPr>
            <a:r>
              <a:rPr lang="fa-IR" dirty="0" smtClean="0"/>
              <a:t>تغییر و تحول در سبک های معماری آرام آرام صورت می گرفته است،بدین گونه که معماری اولیه گورکانیان از سبک نسبتا بی روح آرام آرام به ساخت بناهای جذاب و زیبا تبدیل شد.</a:t>
            </a:r>
          </a:p>
          <a:p>
            <a:pPr marL="0" indent="0" algn="r" rtl="1">
              <a:buNone/>
            </a:pPr>
            <a:r>
              <a:rPr lang="fa-IR" dirty="0" smtClean="0"/>
              <a:t>دوره جلال الدین اکبر</a:t>
            </a:r>
            <a:r>
              <a:rPr lang="fa-IR" dirty="0" smtClean="0">
                <a:latin typeface="Calibri" panose="020F0502020204030204" pitchFamily="34" charset="0"/>
              </a:rPr>
              <a:t>←مقبره همایون در دهلی،مسجد فتحپور سیکری</a:t>
            </a:r>
          </a:p>
          <a:p>
            <a:pPr marL="0" indent="0" algn="r" rtl="1">
              <a:buNone/>
            </a:pPr>
            <a:r>
              <a:rPr lang="fa-IR" dirty="0" smtClean="0">
                <a:latin typeface="Calibri" panose="020F0502020204030204" pitchFamily="34" charset="0"/>
              </a:rPr>
              <a:t>جهانگیر شاه←باغ های معروف شالیمار</a:t>
            </a:r>
          </a:p>
          <a:p>
            <a:pPr marL="0" indent="0" algn="r" rtl="1">
              <a:buNone/>
            </a:pPr>
            <a:r>
              <a:rPr lang="fa-IR" dirty="0" smtClean="0">
                <a:latin typeface="Calibri" panose="020F0502020204030204" pitchFamily="34" charset="0"/>
              </a:rPr>
              <a:t>شاه جهان←تاج محل(اوج هنر معماری)</a:t>
            </a:r>
          </a:p>
          <a:p>
            <a:pPr marL="0" indent="0" algn="r" rtl="1">
              <a:buNone/>
            </a:pPr>
            <a:r>
              <a:rPr lang="fa-IR" dirty="0" smtClean="0">
                <a:latin typeface="Calibri" panose="020F0502020204030204" pitchFamily="34" charset="0"/>
              </a:rPr>
              <a:t>معماری گورکانیان ترکیبی هنرمندانه از:سبکهای ایرانی،آسیای مرکزی،هندی و اروپایی</a:t>
            </a:r>
            <a:endParaRPr lang="fa-IR" dirty="0" smtClean="0"/>
          </a:p>
          <a:p>
            <a:pPr marL="0" indent="0" algn="r" rtl="1">
              <a:buNone/>
            </a:pPr>
            <a:endParaRPr lang="fa-IR" dirty="0"/>
          </a:p>
          <a:p>
            <a:pPr marL="0" indent="0" algn="r" rtl="1">
              <a:buNone/>
            </a:pPr>
            <a:endParaRPr lang="en-US" dirty="0"/>
          </a:p>
        </p:txBody>
      </p:sp>
    </p:spTree>
    <p:extLst>
      <p:ext uri="{BB962C8B-B14F-4D97-AF65-F5344CB8AC3E}">
        <p14:creationId xmlns:p14="http://schemas.microsoft.com/office/powerpoint/2010/main" val="401023923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371600" y="489397"/>
            <a:ext cx="9601200" cy="5378003"/>
          </a:xfrm>
        </p:spPr>
        <p:txBody>
          <a:bodyPr>
            <a:normAutofit/>
          </a:bodyPr>
          <a:lstStyle/>
          <a:p>
            <a:pPr marL="0" indent="0" algn="r" rtl="1">
              <a:buNone/>
            </a:pPr>
            <a:r>
              <a:rPr lang="fa-IR" sz="2400" dirty="0" smtClean="0"/>
              <a:t>ب)نقاشی:</a:t>
            </a:r>
            <a:r>
              <a:rPr lang="fa-IR" dirty="0" smtClean="0"/>
              <a:t>اولین محل تولد نقاشی دربارها و مشوق صورتگران حاکمان بودند.</a:t>
            </a:r>
          </a:p>
          <a:p>
            <a:pPr marL="0" indent="0" algn="r" rtl="1">
              <a:buNone/>
            </a:pPr>
            <a:endParaRPr lang="fa-IR" dirty="0" smtClean="0"/>
          </a:p>
          <a:p>
            <a:pPr marL="0" indent="0" algn="r" rtl="1">
              <a:buNone/>
            </a:pPr>
            <a:r>
              <a:rPr lang="fa-IR" dirty="0" smtClean="0"/>
              <a:t>ظهیرالدین بابر</a:t>
            </a:r>
            <a:r>
              <a:rPr lang="fa-IR" dirty="0" smtClean="0">
                <a:latin typeface="Calibri" panose="020F0502020204030204" pitchFamily="34" charset="0"/>
              </a:rPr>
              <a:t>←علاقه فراوان به طبیعت و شکار(تمایل به این نوع نقاشی)</a:t>
            </a:r>
          </a:p>
          <a:p>
            <a:pPr marL="0" indent="0" algn="r" rtl="1">
              <a:buNone/>
            </a:pPr>
            <a:r>
              <a:rPr lang="fa-IR" dirty="0" smtClean="0">
                <a:latin typeface="Calibri" panose="020F0502020204030204" pitchFamily="34" charset="0"/>
              </a:rPr>
              <a:t>همایون←مکتب نقاشی گورکانیان پایه گذاری شد،داستان مصور امیر حمزه آغاز گردید و تا دوره جلال الدین اکبر ادامه یافت(12 جلد و 4000 صفحه ب تقلید از خمسه نظامی)</a:t>
            </a:r>
          </a:p>
          <a:p>
            <a:pPr marL="0" indent="0" algn="r" rtl="1">
              <a:buNone/>
            </a:pPr>
            <a:r>
              <a:rPr lang="fa-IR" dirty="0" smtClean="0">
                <a:latin typeface="Calibri" panose="020F0502020204030204" pitchFamily="34" charset="0"/>
              </a:rPr>
              <a:t>اکبر←بازگشت موضوعات و سبک نقاشی اولیه گورکانیان</a:t>
            </a:r>
          </a:p>
          <a:p>
            <a:pPr marL="0" indent="0" algn="r" rtl="1">
              <a:buNone/>
            </a:pPr>
            <a:r>
              <a:rPr lang="fa-IR" dirty="0" smtClean="0">
                <a:latin typeface="Calibri" panose="020F0502020204030204" pitchFamily="34" charset="0"/>
              </a:rPr>
              <a:t>تاسیس مدرسه دولتی نقاشی در شهرجدید فتحپور←موجب تحول در سبک نقاشی و نقاشی صورت امرا و حتی زنان دربار کشیده شد</a:t>
            </a:r>
          </a:p>
          <a:p>
            <a:pPr marL="0" indent="0" algn="r" rtl="1">
              <a:buNone/>
            </a:pPr>
            <a:r>
              <a:rPr lang="fa-IR" dirty="0" smtClean="0">
                <a:latin typeface="Calibri" panose="020F0502020204030204" pitchFamily="34" charset="0"/>
              </a:rPr>
              <a:t>جهانگیر شاه←سنت نقاشی ادانه یافت</a:t>
            </a:r>
          </a:p>
          <a:p>
            <a:pPr marL="0" indent="0" algn="r" rtl="1">
              <a:buNone/>
            </a:pPr>
            <a:r>
              <a:rPr lang="fa-IR" dirty="0" smtClean="0">
                <a:latin typeface="Calibri" panose="020F0502020204030204" pitchFamily="34" charset="0"/>
              </a:rPr>
              <a:t>شاه جهان←اوج هنر نقاشی،زندگی مجلل دربارو مجالس رسمی به بهترین شکل نمایان شد.</a:t>
            </a:r>
          </a:p>
          <a:p>
            <a:pPr marL="0" indent="0" algn="r" rtl="1">
              <a:buNone/>
            </a:pPr>
            <a:r>
              <a:rPr lang="fa-IR" dirty="0" smtClean="0">
                <a:latin typeface="Calibri" panose="020F0502020204030204" pitchFamily="34" charset="0"/>
              </a:rPr>
              <a:t>اورنگ زیب←هنر نقاشی چندان مورد توجه نبود</a:t>
            </a:r>
          </a:p>
          <a:p>
            <a:pPr marL="0" indent="0" algn="r" rtl="1">
              <a:buNone/>
            </a:pPr>
            <a:endParaRPr lang="fa-IR" dirty="0" smtClean="0">
              <a:latin typeface="Calibri" panose="020F0502020204030204" pitchFamily="34" charset="0"/>
            </a:endParaRPr>
          </a:p>
        </p:txBody>
      </p:sp>
    </p:spTree>
    <p:extLst>
      <p:ext uri="{BB962C8B-B14F-4D97-AF65-F5344CB8AC3E}">
        <p14:creationId xmlns:p14="http://schemas.microsoft.com/office/powerpoint/2010/main" val="2572429712"/>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371600" y="605307"/>
            <a:ext cx="9601200" cy="5262093"/>
          </a:xfrm>
        </p:spPr>
        <p:txBody>
          <a:bodyPr>
            <a:normAutofit fontScale="92500" lnSpcReduction="10000"/>
          </a:bodyPr>
          <a:lstStyle/>
          <a:p>
            <a:pPr marL="0" indent="0" algn="r" rtl="1">
              <a:buNone/>
            </a:pPr>
            <a:r>
              <a:rPr lang="fa-IR" sz="2400" dirty="0" smtClean="0"/>
              <a:t>ج)خط و خشنویسی:</a:t>
            </a:r>
            <a:endParaRPr lang="fa-IR" dirty="0" smtClean="0"/>
          </a:p>
          <a:p>
            <a:pPr marL="0" indent="0" algn="r" rtl="1">
              <a:buNone/>
            </a:pPr>
            <a:r>
              <a:rPr lang="fa-IR" dirty="0"/>
              <a:t>ب</a:t>
            </a:r>
            <a:r>
              <a:rPr lang="fa-IR" dirty="0" smtClean="0"/>
              <a:t>نابر معتقدات مذهبی حاکمان این علاقه و توجه در نوسان بود.</a:t>
            </a:r>
          </a:p>
          <a:p>
            <a:pPr marL="0" indent="0" algn="r" rtl="1">
              <a:buNone/>
            </a:pPr>
            <a:r>
              <a:rPr lang="fa-IR" dirty="0" smtClean="0"/>
              <a:t>بابر</a:t>
            </a:r>
            <a:r>
              <a:rPr lang="fa-IR" dirty="0" smtClean="0">
                <a:latin typeface="Calibri" panose="020F0502020204030204" pitchFamily="34" charset="0"/>
              </a:rPr>
              <a:t>←قرآن را به خط زیبایی نوشت و آن را به کعبه اهدا کرد.</a:t>
            </a:r>
          </a:p>
          <a:p>
            <a:pPr marL="0" indent="0" algn="r" rtl="1">
              <a:buNone/>
            </a:pPr>
            <a:r>
              <a:rPr lang="fa-IR" dirty="0" smtClean="0">
                <a:latin typeface="Calibri" panose="020F0502020204030204" pitchFamily="34" charset="0"/>
              </a:rPr>
              <a:t>همایون←نسخ نویسی به سبب وجود استادان ایرانی گسترش یافت</a:t>
            </a:r>
            <a:r>
              <a:rPr lang="fa-IR" dirty="0" smtClean="0"/>
              <a:t>.</a:t>
            </a:r>
          </a:p>
          <a:p>
            <a:pPr marL="0" indent="0" algn="r" rtl="1">
              <a:buNone/>
            </a:pPr>
            <a:r>
              <a:rPr lang="fa-IR" dirty="0" smtClean="0">
                <a:latin typeface="Calibri" panose="020F0502020204030204" pitchFamily="34" charset="0"/>
              </a:rPr>
              <a:t>شاه جهان←بع از قتل میر عماد حسنی،شاگردان او به نام های آقاعبدالرشید،سیدعلی تبریزی و خواجه عبدالباقیدر دربار القابی چون«جواهر قلم» و «یاقوت رقم» دریافت کردند.</a:t>
            </a:r>
          </a:p>
          <a:p>
            <a:pPr marL="0" indent="0" algn="r" rtl="1">
              <a:buNone/>
            </a:pPr>
            <a:r>
              <a:rPr lang="fa-IR" dirty="0" smtClean="0">
                <a:latin typeface="Calibri" panose="020F0502020204030204" pitchFamily="34" charset="0"/>
              </a:rPr>
              <a:t>اورنگ زیب←به سبب اعتقادات مذهبی و توانایی در نگارش و خوشنویسی بسیار حامی خوشنویسان بود و شکوفایی این هنر در همین دوره است.</a:t>
            </a:r>
          </a:p>
          <a:p>
            <a:pPr marL="0" indent="0" algn="r" rtl="1">
              <a:buNone/>
            </a:pPr>
            <a:r>
              <a:rPr lang="fa-IR" sz="2400" dirty="0" smtClean="0">
                <a:latin typeface="Calibri" panose="020F0502020204030204" pitchFamily="34" charset="0"/>
              </a:rPr>
              <a:t>د)قالیبافی و نساجی:</a:t>
            </a:r>
          </a:p>
          <a:p>
            <a:pPr marL="0" indent="0" algn="r" rtl="1">
              <a:buNone/>
            </a:pPr>
            <a:r>
              <a:rPr lang="fa-IR" dirty="0" smtClean="0">
                <a:latin typeface="Calibri" panose="020F0502020204030204" pitchFamily="34" charset="0"/>
              </a:rPr>
              <a:t>بن مایه ی ایراین دارد.</a:t>
            </a:r>
          </a:p>
          <a:p>
            <a:pPr marL="0" indent="0" algn="r" rtl="1">
              <a:buNone/>
            </a:pPr>
            <a:r>
              <a:rPr lang="fa-IR" dirty="0" smtClean="0">
                <a:latin typeface="Calibri" panose="020F0502020204030204" pitchFamily="34" charset="0"/>
              </a:rPr>
              <a:t>مجموعه ی قالیهای گالری مای واشنگتن و موزه متروپولیتن نشان دهنده اسلوب خاص دوره شاه جهان است که به یادگار مانده است.</a:t>
            </a:r>
          </a:p>
          <a:p>
            <a:pPr marL="0" indent="0" algn="r" rtl="1">
              <a:buNone/>
            </a:pPr>
            <a:r>
              <a:rPr lang="fa-IR" smtClean="0">
                <a:latin typeface="Calibri" panose="020F0502020204030204" pitchFamily="34" charset="0"/>
              </a:rPr>
              <a:t>از نظر فنی اوج این هنر در دوره شاه جهان است←چون قالیبافان هندی از استادان ایرانی بهتر و جلوتر بودند و گره های فراوان قالی و رنگ آمیزی و نقوش بدیع و زیبا موید این امر است.</a:t>
            </a:r>
            <a:endParaRPr lang="fa-IR" dirty="0" smtClean="0">
              <a:latin typeface="Calibri" panose="020F0502020204030204" pitchFamily="34" charset="0"/>
            </a:endParaRPr>
          </a:p>
          <a:p>
            <a:pPr marL="0" indent="0" algn="r" rtl="1">
              <a:buNone/>
            </a:pPr>
            <a:endParaRPr lang="fa-IR" sz="2400" dirty="0" smtClean="0">
              <a:latin typeface="Calibri" panose="020F0502020204030204" pitchFamily="34" charset="0"/>
            </a:endParaRPr>
          </a:p>
        </p:txBody>
      </p:sp>
    </p:spTree>
    <p:extLst>
      <p:ext uri="{BB962C8B-B14F-4D97-AF65-F5344CB8AC3E}">
        <p14:creationId xmlns:p14="http://schemas.microsoft.com/office/powerpoint/2010/main" val="2753361753"/>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371600" y="2034862"/>
            <a:ext cx="9601200" cy="3832538"/>
          </a:xfrm>
        </p:spPr>
        <p:txBody>
          <a:bodyPr>
            <a:normAutofit/>
          </a:bodyPr>
          <a:lstStyle/>
          <a:p>
            <a:pPr marL="0" indent="0">
              <a:buNone/>
            </a:pPr>
            <a:endParaRPr lang="fa-IR" sz="3200" dirty="0" smtClean="0">
              <a:solidFill>
                <a:srgbClr val="FF0000"/>
              </a:solidFill>
            </a:endParaRPr>
          </a:p>
          <a:p>
            <a:pPr marL="0" indent="0">
              <a:buNone/>
            </a:pPr>
            <a:endParaRPr lang="fa-IR" sz="3200" dirty="0">
              <a:solidFill>
                <a:srgbClr val="FF0000"/>
              </a:solidFill>
            </a:endParaRPr>
          </a:p>
          <a:p>
            <a:pPr marL="0" indent="0">
              <a:buNone/>
            </a:pPr>
            <a:endParaRPr lang="fa-IR" sz="3200" dirty="0" smtClean="0">
              <a:solidFill>
                <a:srgbClr val="FF0000"/>
              </a:solidFill>
            </a:endParaRPr>
          </a:p>
          <a:p>
            <a:pPr marL="0" indent="0">
              <a:buNone/>
            </a:pPr>
            <a:r>
              <a:rPr lang="fa-IR" sz="3200" smtClean="0">
                <a:solidFill>
                  <a:srgbClr val="FF0000"/>
                </a:solidFill>
              </a:rPr>
              <a:t>سپاس از توجه و همراهیتان...</a:t>
            </a:r>
            <a:endParaRPr lang="en-US" sz="3200" dirty="0">
              <a:solidFill>
                <a:srgbClr val="FF0000"/>
              </a:solidFill>
            </a:endParaRPr>
          </a:p>
        </p:txBody>
      </p:sp>
    </p:spTree>
    <p:extLst>
      <p:ext uri="{BB962C8B-B14F-4D97-AF65-F5344CB8AC3E}">
        <p14:creationId xmlns:p14="http://schemas.microsoft.com/office/powerpoint/2010/main" val="2066076816"/>
      </p:ext>
    </p:extLst>
  </p:cSld>
  <p:clrMapOvr>
    <a:masterClrMapping/>
  </p:clrMapOvr>
  <p:timing>
    <p:tnLst>
      <p:par>
        <p:cTn id="1" dur="indefinite" restart="never" nodeType="tmRoot"/>
      </p:par>
    </p:tnLst>
  </p:timing>
</p:sld>
</file>

<file path=ppt/theme/theme1.xml><?xml version="1.0" encoding="utf-8"?>
<a:theme xmlns:a="http://schemas.openxmlformats.org/drawingml/2006/main" name="Crop">
  <a:themeElements>
    <a:clrScheme name="Crop">
      <a:dk1>
        <a:sysClr val="windowText" lastClr="000000"/>
      </a:dk1>
      <a:lt1>
        <a:sysClr val="window" lastClr="FFFFFF"/>
      </a:lt1>
      <a:dk2>
        <a:srgbClr val="191B0E"/>
      </a:dk2>
      <a:lt2>
        <a:srgbClr val="EFEDE3"/>
      </a:lt2>
      <a:accent1>
        <a:srgbClr val="8C8D86"/>
      </a:accent1>
      <a:accent2>
        <a:srgbClr val="E6C069"/>
      </a:accent2>
      <a:accent3>
        <a:srgbClr val="897B61"/>
      </a:accent3>
      <a:accent4>
        <a:srgbClr val="8DAB8E"/>
      </a:accent4>
      <a:accent5>
        <a:srgbClr val="77A2BB"/>
      </a:accent5>
      <a:accent6>
        <a:srgbClr val="E28394"/>
      </a:accent6>
      <a:hlink>
        <a:srgbClr val="77A2BB"/>
      </a:hlink>
      <a:folHlink>
        <a:srgbClr val="957A99"/>
      </a:folHlink>
    </a:clrScheme>
    <a:fontScheme name="Crop">
      <a:majorFont>
        <a:latin typeface="Franklin Gothic Book"/>
        <a:ea typeface=""/>
        <a:cs typeface=""/>
        <a:font script="Jpan" typeface="メイリオ"/>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Franklin Gothic Book"/>
        <a:ea typeface=""/>
        <a:cs typeface=""/>
        <a:font script="Jpan" typeface="メイリオ"/>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Crop">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in">
          <a:solidFill>
            <a:schemeClr val="phClr"/>
          </a:solidFill>
          <a:prstDash val="solid"/>
        </a:ln>
        <a:ln w="34925" cap="flat" cmpd="sng" algn="in">
          <a:solidFill>
            <a:schemeClr val="phClr"/>
          </a:solidFill>
          <a:prstDash val="solid"/>
        </a:ln>
        <a:ln w="19050" cap="flat" cmpd="sng" algn="in">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35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Crop" id="{EC9488ED-E761-4D60-9AC4-764D1FE2C171}" vid="{CE19780C-D67D-4C13-9DE9-A52BC3BA51B4}"/>
    </a:ext>
  </a:extLst>
</a:theme>
</file>

<file path=docProps/app.xml><?xml version="1.0" encoding="utf-8"?>
<Properties xmlns="http://schemas.openxmlformats.org/officeDocument/2006/extended-properties" xmlns:vt="http://schemas.openxmlformats.org/officeDocument/2006/docPropsVTypes">
  <Template>Crop</Template>
  <TotalTime>412</TotalTime>
  <Words>6678</Words>
  <Application>Microsoft Office PowerPoint</Application>
  <PresentationFormat>Custom</PresentationFormat>
  <Paragraphs>287</Paragraphs>
  <Slides>50</Slides>
  <Notes>0</Notes>
  <HiddenSlides>0</HiddenSlides>
  <MMClips>0</MMClips>
  <ScaleCrop>false</ScaleCrop>
  <HeadingPairs>
    <vt:vector size="4" baseType="variant">
      <vt:variant>
        <vt:lpstr>Theme</vt:lpstr>
      </vt:variant>
      <vt:variant>
        <vt:i4>1</vt:i4>
      </vt:variant>
      <vt:variant>
        <vt:lpstr>Slide Titles</vt:lpstr>
      </vt:variant>
      <vt:variant>
        <vt:i4>50</vt:i4>
      </vt:variant>
    </vt:vector>
  </HeadingPairs>
  <TitlesOfParts>
    <vt:vector size="51" baseType="lpstr">
      <vt:lpstr>Crop</vt:lpstr>
      <vt:lpstr>PowerPoint Presentation</vt:lpstr>
      <vt:lpstr>تاریخ سیاسی اندلس در دوران حکومت اسلامی</vt:lpstr>
      <vt:lpstr>اندلس به منزله بخشی از خلافت اموی در دمشق </vt:lpstr>
      <vt:lpstr>دوران حکومت ملوک الطوایفی در اندلس:</vt:lpstr>
      <vt:lpstr>PowerPoint Presentation</vt:lpstr>
      <vt:lpstr>بررسی وضعیت فرهنگی و علمی اندلس:</vt:lpstr>
      <vt:lpstr>علل سقوط اندلس به دست مسیحیان:</vt:lpstr>
      <vt:lpstr>عوامل داخلی موثر در افول مسلمانان در اندلس:</vt:lpstr>
      <vt:lpstr>PowerPoint Presentation</vt:lpstr>
      <vt:lpstr>علل و عوامل بیرونی سقوط اندلس:</vt:lpstr>
      <vt:lpstr>PowerPoint Presentation</vt:lpstr>
      <vt:lpstr>PowerPoint Presentation</vt:lpstr>
      <vt:lpstr>عوامل ژئوپلیتیکی موثر در سقوط اندلس اسلامی:</vt:lpstr>
      <vt:lpstr>صفویان روند شکل گیری</vt:lpstr>
      <vt:lpstr>تشکیل دولت صفوی</vt:lpstr>
      <vt:lpstr>عصر اقتدار</vt:lpstr>
      <vt:lpstr>مناسبات خارجی: </vt:lpstr>
      <vt:lpstr>PowerPoint Presentation</vt:lpstr>
      <vt:lpstr>ب)مناسبات با دول اروپایی: </vt:lpstr>
      <vt:lpstr>فرهنگ و تمدن دوره صفوی ✔رسمیت تشیع و پیامد های آن:</vt:lpstr>
      <vt:lpstr>ادبیات:</vt:lpstr>
      <vt:lpstr>معماری:</vt:lpstr>
      <vt:lpstr>PowerPoint Presentation</vt:lpstr>
      <vt:lpstr>نظام اداری صفویان: </vt:lpstr>
      <vt:lpstr>سقوط صفویه:</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MRT www.Win2Farsi.com</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fatima</dc:creator>
  <cp:lastModifiedBy>Windows User</cp:lastModifiedBy>
  <cp:revision>76</cp:revision>
  <dcterms:created xsi:type="dcterms:W3CDTF">2019-04-21T10:42:06Z</dcterms:created>
  <dcterms:modified xsi:type="dcterms:W3CDTF">2020-04-30T18:18:42Z</dcterms:modified>
</cp:coreProperties>
</file>