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68" r:id="rId2"/>
    <p:sldId id="270" r:id="rId3"/>
    <p:sldId id="262" r:id="rId4"/>
    <p:sldId id="257" r:id="rId5"/>
    <p:sldId id="261" r:id="rId6"/>
    <p:sldId id="260" r:id="rId7"/>
    <p:sldId id="259" r:id="rId8"/>
    <p:sldId id="258" r:id="rId9"/>
    <p:sldId id="263" r:id="rId10"/>
    <p:sldId id="267" r:id="rId11"/>
    <p:sldId id="264" r:id="rId12"/>
    <p:sldId id="265" r:id="rId13"/>
    <p:sldId id="266" r:id="rId14"/>
    <p:sldId id="269" r:id="rId1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32BE6719-47C5-4BCB-8162-A613BB6B1DBC}" type="datetimeFigureOut">
              <a:rPr lang="fa-IR" smtClean="0"/>
              <a:t>01/10/1441</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54CCC73C-0DC6-4E15-9262-01DAB9FC8BEA}"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2BE6719-47C5-4BCB-8162-A613BB6B1DBC}" type="datetimeFigureOut">
              <a:rPr lang="fa-IR" smtClean="0"/>
              <a:t>01/10/1441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4CCC73C-0DC6-4E15-9262-01DAB9FC8BEA}"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2BE6719-47C5-4BCB-8162-A613BB6B1DBC}" type="datetimeFigureOut">
              <a:rPr lang="fa-IR" smtClean="0"/>
              <a:t>01/10/1441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4CCC73C-0DC6-4E15-9262-01DAB9FC8BEA}"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2BE6719-47C5-4BCB-8162-A613BB6B1DBC}" type="datetimeFigureOut">
              <a:rPr lang="fa-IR" smtClean="0"/>
              <a:t>01/10/1441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4CCC73C-0DC6-4E15-9262-01DAB9FC8BEA}"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2BE6719-47C5-4BCB-8162-A613BB6B1DBC}" type="datetimeFigureOut">
              <a:rPr lang="fa-IR" smtClean="0"/>
              <a:t>01/10/1441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4CCC73C-0DC6-4E15-9262-01DAB9FC8BEA}"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2BE6719-47C5-4BCB-8162-A613BB6B1DBC}" type="datetimeFigureOut">
              <a:rPr lang="fa-IR" smtClean="0"/>
              <a:t>01/10/1441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4CCC73C-0DC6-4E15-9262-01DAB9FC8BEA}"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E6719-47C5-4BCB-8162-A613BB6B1DBC}" type="datetimeFigureOut">
              <a:rPr lang="fa-IR" smtClean="0"/>
              <a:t>01/10/1441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4CCC73C-0DC6-4E15-9262-01DAB9FC8BEA}"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2BE6719-47C5-4BCB-8162-A613BB6B1DBC}" type="datetimeFigureOut">
              <a:rPr lang="fa-IR" smtClean="0"/>
              <a:t>01/10/1441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4CCC73C-0DC6-4E15-9262-01DAB9FC8BEA}"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2BE6719-47C5-4BCB-8162-A613BB6B1DBC}" type="datetimeFigureOut">
              <a:rPr lang="fa-IR" smtClean="0"/>
              <a:t>01/10/1441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54CCC73C-0DC6-4E15-9262-01DAB9FC8BEA}" type="slidenum">
              <a:rPr lang="fa-IR" smtClean="0"/>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2BE6719-47C5-4BCB-8162-A613BB6B1DBC}" type="datetimeFigureOut">
              <a:rPr lang="fa-IR" smtClean="0"/>
              <a:t>01/10/1441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4CCC73C-0DC6-4E15-9262-01DAB9FC8BEA}"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2BE6719-47C5-4BCB-8162-A613BB6B1DBC}" type="datetimeFigureOut">
              <a:rPr lang="fa-IR" smtClean="0"/>
              <a:t>01/10/1441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4CCC73C-0DC6-4E15-9262-01DAB9FC8BEA}"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32BE6719-47C5-4BCB-8162-A613BB6B1DBC}" type="datetimeFigureOut">
              <a:rPr lang="fa-IR" smtClean="0"/>
              <a:t>01/10/1441</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4CCC73C-0DC6-4E15-9262-01DAB9FC8BEA}" type="slidenum">
              <a:rPr lang="fa-IR" smtClean="0"/>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dirty="0"/>
          </a:p>
        </p:txBody>
      </p:sp>
      <p:sp>
        <p:nvSpPr>
          <p:cNvPr id="3" name="Subtitle 2"/>
          <p:cNvSpPr>
            <a:spLocks noGrp="1"/>
          </p:cNvSpPr>
          <p:nvPr>
            <p:ph type="subTitle" idx="1"/>
          </p:nvPr>
        </p:nvSpPr>
        <p:spPr/>
        <p:txBody>
          <a:bodyPr/>
          <a:lstStyle/>
          <a:p>
            <a:endParaRPr lang="fa-IR" dirty="0"/>
          </a:p>
        </p:txBody>
      </p:sp>
      <p:pic>
        <p:nvPicPr>
          <p:cNvPr id="2050" name="Picture 2" descr="C:\Users\hossien\Desktop\image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578189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fa-IR" dirty="0" smtClean="0"/>
              <a:t>موضوع تحقیق: ارگونومی</a:t>
            </a:r>
          </a:p>
          <a:p>
            <a:pPr marL="0" indent="0" algn="ctr">
              <a:buNone/>
            </a:pPr>
            <a:endParaRPr lang="fa-IR" dirty="0" smtClean="0"/>
          </a:p>
        </p:txBody>
      </p:sp>
    </p:spTree>
    <p:extLst>
      <p:ext uri="{BB962C8B-B14F-4D97-AF65-F5344CB8AC3E}">
        <p14:creationId xmlns:p14="http://schemas.microsoft.com/office/powerpoint/2010/main" val="236826028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bg1"/>
                </a:solidFill>
              </a:rPr>
              <a:t>ارگونومی چیست ؟</a:t>
            </a:r>
            <a:endParaRPr lang="fa-IR" dirty="0">
              <a:solidFill>
                <a:schemeClr val="bg1"/>
              </a:solidFill>
            </a:endParaRPr>
          </a:p>
        </p:txBody>
      </p:sp>
      <p:sp>
        <p:nvSpPr>
          <p:cNvPr id="3" name="Content Placeholder 2"/>
          <p:cNvSpPr>
            <a:spLocks noGrp="1"/>
          </p:cNvSpPr>
          <p:nvPr>
            <p:ph idx="1"/>
          </p:nvPr>
        </p:nvSpPr>
        <p:spPr/>
        <p:txBody>
          <a:bodyPr>
            <a:normAutofit/>
          </a:bodyPr>
          <a:lstStyle/>
          <a:p>
            <a:pPr marL="0" indent="0" algn="r">
              <a:buNone/>
            </a:pPr>
            <a:r>
              <a:rPr lang="fa-IR" dirty="0" smtClean="0"/>
              <a:t>ارگونومی به عنوان رشته ای از علوم که به دست آوردن بهترین ارتباط میان انسان و محیط (کار و زندگی) هدف اصلی آن است، تعریف می شود. ارگونومی با ارزیابی قابلیت ها و محدودیت های انسان (بیومکانیک و آنتروپومتری)، استرس های کاری و محیطی (فیزیولوژی کار و روان شناسی صنعتی)، نیروهای استاتیک و دینامیک روی بدن انسان (بیومکانیک)، خستگی (فیزیولوژی کار و روان شناسی صنعتی) و طراحی ایستگاه کاری و ابزارها (آنتروپومتری و مهندسی) سر و کار دارد. بنابراین ارگونومی از علوم بسیاری تشکیل یافته است</a:t>
            </a:r>
            <a:endParaRPr lang="fa-IR" dirty="0"/>
          </a:p>
        </p:txBody>
      </p:sp>
    </p:spTree>
    <p:extLst>
      <p:ext uri="{BB962C8B-B14F-4D97-AF65-F5344CB8AC3E}">
        <p14:creationId xmlns:p14="http://schemas.microsoft.com/office/powerpoint/2010/main" val="3674945199"/>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576064"/>
          </a:xfrm>
        </p:spPr>
        <p:txBody>
          <a:bodyPr>
            <a:normAutofit fontScale="90000"/>
          </a:bodyPr>
          <a:lstStyle/>
          <a:p>
            <a:pPr algn="ctr"/>
            <a:r>
              <a:rPr lang="fa-IR" dirty="0" smtClean="0">
                <a:solidFill>
                  <a:schemeClr val="bg1"/>
                </a:solidFill>
              </a:rPr>
              <a:t>تعاریف کاملتری از ارگونومی</a:t>
            </a:r>
            <a:endParaRPr lang="fa-IR" dirty="0">
              <a:solidFill>
                <a:schemeClr val="bg1"/>
              </a:solidFill>
            </a:endParaRPr>
          </a:p>
        </p:txBody>
      </p:sp>
      <p:sp>
        <p:nvSpPr>
          <p:cNvPr id="3" name="Content Placeholder 2"/>
          <p:cNvSpPr>
            <a:spLocks noGrp="1"/>
          </p:cNvSpPr>
          <p:nvPr>
            <p:ph idx="1"/>
          </p:nvPr>
        </p:nvSpPr>
        <p:spPr>
          <a:xfrm>
            <a:off x="467544" y="1196752"/>
            <a:ext cx="8229600" cy="5661248"/>
          </a:xfrm>
        </p:spPr>
        <p:txBody>
          <a:bodyPr>
            <a:noAutofit/>
          </a:bodyPr>
          <a:lstStyle/>
          <a:p>
            <a:pPr marL="0" indent="0">
              <a:buNone/>
            </a:pPr>
            <a:r>
              <a:rPr lang="fa-IR" sz="1200" dirty="0" smtClean="0"/>
              <a:t>برخي از تعاريفي كه متخصصان و كارشناسان اين علم از ارگونومي نموده‌اند، به عنوان نمونه در زير آورده مي‌شود:</a:t>
            </a:r>
          </a:p>
          <a:p>
            <a:pPr marL="0" indent="0">
              <a:buNone/>
            </a:pPr>
            <a:endParaRPr lang="fa-IR" sz="1200" dirty="0" smtClean="0"/>
          </a:p>
          <a:p>
            <a:pPr marL="0" indent="0">
              <a:buNone/>
            </a:pPr>
            <a:r>
              <a:rPr lang="fa-IR" sz="1200" dirty="0" smtClean="0"/>
              <a:t>  _ارگونومي علم مطالعه انسانها در حين انجام كار، براي درك ارتباط پيچيده</a:t>
            </a:r>
          </a:p>
          <a:p>
            <a:pPr marL="0" indent="0">
              <a:buNone/>
            </a:pPr>
            <a:endParaRPr lang="fa-IR" sz="1200" dirty="0" smtClean="0"/>
          </a:p>
          <a:p>
            <a:pPr marL="0" indent="0">
              <a:buNone/>
            </a:pPr>
            <a:r>
              <a:rPr lang="fa-IR" sz="1200" dirty="0" smtClean="0"/>
              <a:t>ميان افراد و جنبه هاي فيزيكي و روانشناختي محيط كار، نيازهاي شغلي و روشهاي كار مي‌باشد</a:t>
            </a:r>
          </a:p>
          <a:p>
            <a:pPr marL="0" indent="0">
              <a:buNone/>
            </a:pPr>
            <a:endParaRPr lang="fa-IR" sz="1200" dirty="0" smtClean="0"/>
          </a:p>
          <a:p>
            <a:pPr marL="0" indent="0">
              <a:buNone/>
            </a:pPr>
            <a:r>
              <a:rPr lang="fa-IR" sz="1200" dirty="0" smtClean="0"/>
              <a:t>_ ارگونومي علمي است كه انسان و تعامل آن را با محصولات، توليدات، تجهيزات، امكانات، روش ها و محيط كار و زندگي مورد مطالعه قرار مي‌دهد و  عليرغم علوم فني ـ مهندسي (كه عمدتا به تكنيك ها و فنون مي پردازد) بر انسان و طراحي وسائل براي افراد تاكيد دارد</a:t>
            </a:r>
          </a:p>
          <a:p>
            <a:pPr marL="0" indent="0">
              <a:buNone/>
            </a:pPr>
            <a:endParaRPr lang="fa-IR" sz="1200" dirty="0" smtClean="0"/>
          </a:p>
          <a:p>
            <a:pPr marL="0" indent="0">
              <a:buNone/>
            </a:pPr>
            <a:r>
              <a:rPr lang="fa-IR" sz="1200" dirty="0" smtClean="0"/>
              <a:t>_ ارگونومي عبارتست از كاربرد اطلاعات علمي موجود درباره انسان (و روش هاي علمي كسب چنين اطلاعاتي) براي حل مشكلات طراحي ).</a:t>
            </a:r>
          </a:p>
          <a:p>
            <a:pPr marL="0" indent="0">
              <a:buNone/>
            </a:pPr>
            <a:endParaRPr lang="fa-IR" sz="1200" dirty="0" smtClean="0"/>
          </a:p>
          <a:p>
            <a:pPr marL="0" indent="0">
              <a:buNone/>
            </a:pPr>
            <a:r>
              <a:rPr lang="fa-IR" sz="1200" dirty="0" smtClean="0"/>
              <a:t>_ انجمن بين‌المللي ارگونومومی ارگونومي را چنين تعريف مي‌كند: ارگونومي علمي است كه دانش حاصل از علوم انساني را با مشاغل، سيستم‌ها، محصولات و محيط زيست با توجه به توانايي هاي جسماني و رواني و محدوديت‌هاي انساني مرتبط مي سازد (هانچينسون و ديل).</a:t>
            </a:r>
          </a:p>
          <a:p>
            <a:pPr marL="0" indent="0">
              <a:buNone/>
            </a:pPr>
            <a:endParaRPr lang="fa-IR" sz="1200" dirty="0" smtClean="0"/>
          </a:p>
          <a:p>
            <a:pPr marL="0" indent="0">
              <a:buNone/>
            </a:pPr>
            <a:r>
              <a:rPr lang="fa-IR" sz="1200" dirty="0" smtClean="0"/>
              <a:t>ارگونومي عبارتست از علم بكارگيري بهينه از ابزار كار در محيط كاري، به نحوي كه حداكثر بازدهي در توليداتي كه انسان در آن نقش دارد، بدست آيد در  حالي كه كارگر يا كاربر حداكثر رضايت را از كاربرد ابزار مزبور و همچنين از محيط كاري دارد و ميزان ايمني لازم در كار براي كارگران و كاربران فراهم شده است   با توجه به تعريف فوق، علم ارگونومي از رشته هاي علمي نظير پزشكي  فيزيولوژي، آمار، روانشناسي، مردم شناسي، آناتومي، بيومكانيك و سنجش ابعاد و اجزاي بدن انسان، براي طراحي ماشين و محيط كار سود مي‌برد. در  واقع، ارگونومي يك علم چند رشته‌اي است كه ارتباط متقابل تكنولوژي، محيط و نيازهاي روحي و جسماني انسان را برقرار مي سازد. در ايالات متحده آمريكا،   بجاي واژه ارگونومي، عبارت مهندسي فاكتورهاي انساني را بكار مي‌برند. انجمن فاكتورهاي انساني و ارگونومي آمريكا نيز بر روش هاي طراحي تاكيد داشته و مهندسي فاكتورهاي انساني را چنين تعريف مي‌كند: «كشف و كاربرداصول مربوط به رفتار انسان و خصوصيات طراحي، ارزيابي، فرآيند نگهداري محصولات و سيستم ها با هدف ايمن بودن، اثر بخش بودن و ايجاد رضايت در بين كاركنان».</a:t>
            </a:r>
          </a:p>
          <a:p>
            <a:pPr marL="0" indent="0">
              <a:buNone/>
            </a:pPr>
            <a:endParaRPr lang="fa-IR" sz="1200" dirty="0" smtClean="0"/>
          </a:p>
          <a:p>
            <a:pPr marL="0" indent="0">
              <a:buNone/>
            </a:pPr>
            <a:r>
              <a:rPr lang="fa-IR" sz="1200" dirty="0" smtClean="0"/>
              <a:t>اهداف اساسي علم ارگونومي، بهبود نحوه انجام كار، روش هاي كار و ابزار كار، و انطباق آنها با ويژگيهاي رواني و جسمي انسان است. البته بايد توجه داشت كه با مراعات اصول ارگونومي، فشار كاري و خستگي هاي بي مورد كاهش مي‌يابد. همچنين، ارگونومي در پي انطباق علمي شغل، شرايط، ابزار و محيط كار با مشخصات فيزيكي و بدني انسان و نيز تعيين نيرو و توانايي جسمي اوست. بايد شغل و محيط كار چنان طراحي شود كه با مشخصات فيزيكي  ميانگين افراد (با ملحوظ كردن انحراف معيارهاي مربوطه) مطابقت داشته باشد</a:t>
            </a:r>
            <a:endParaRPr lang="fa-IR" sz="1200" dirty="0"/>
          </a:p>
        </p:txBody>
      </p:sp>
    </p:spTree>
    <p:extLst>
      <p:ext uri="{BB962C8B-B14F-4D97-AF65-F5344CB8AC3E}">
        <p14:creationId xmlns:p14="http://schemas.microsoft.com/office/powerpoint/2010/main" val="249195095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bg1"/>
                </a:solidFill>
              </a:rPr>
              <a:t>اهداف علم ارگونومی</a:t>
            </a:r>
            <a:endParaRPr lang="fa-IR" dirty="0">
              <a:solidFill>
                <a:schemeClr val="bg1"/>
              </a:solidFill>
            </a:endParaRPr>
          </a:p>
        </p:txBody>
      </p:sp>
      <p:sp>
        <p:nvSpPr>
          <p:cNvPr id="3" name="Content Placeholder 2"/>
          <p:cNvSpPr>
            <a:spLocks noGrp="1"/>
          </p:cNvSpPr>
          <p:nvPr>
            <p:ph idx="1"/>
          </p:nvPr>
        </p:nvSpPr>
        <p:spPr/>
        <p:txBody>
          <a:bodyPr>
            <a:normAutofit lnSpcReduction="10000"/>
          </a:bodyPr>
          <a:lstStyle/>
          <a:p>
            <a:pPr marL="0" indent="0">
              <a:buNone/>
            </a:pPr>
            <a:r>
              <a:rPr lang="fa-IR" dirty="0" smtClean="0"/>
              <a:t>ارگونومیک علم طراحی سازگار محیط و محصولات با کاربران است. لغت ارگونومیک از لغات یونانی «ارگون» به معنای «کار» و «نوموس» به معنای «قانون» گرفته شده است و اصطلاحا به معنی انطباق کار برای افراد، از طریق طراحی وظیفه و روش ها و نیز انطباق افراد با کار از طریق استفاده مناسب از چیدن روش های صحیح می باشد. باید توجه داشت که آنچه برای یک نفر مناسب است می تواند برای دیگری مناسب نباشد. بنابراین روش های مجزا باید مدنظر قرار گیرند. ارگونومیک در نظر اول ممکن است آگاهی و علم جلوگیری از صدمات و ناراحتی های پیش بینی نشده معنی شود در حالی که موضوع اصلی آن پیش از بررسی وقوع ضایعه ای، تقویت راحتی و روانی عملکرد است. فراموش نباید کرد که انسان ها دارای محدودیت هستند و برای اینکه بتوان با وجود محدویت ها فعالیت مناسبی داشت، شرایط محیط باید به گونه ای مناسب طراحی گردد.</a:t>
            </a:r>
            <a:endParaRPr lang="fa-IR" dirty="0"/>
          </a:p>
        </p:txBody>
      </p:sp>
    </p:spTree>
    <p:extLst>
      <p:ext uri="{BB962C8B-B14F-4D97-AF65-F5344CB8AC3E}">
        <p14:creationId xmlns:p14="http://schemas.microsoft.com/office/powerpoint/2010/main" val="21817448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chemeClr val="bg1"/>
                </a:solidFill>
              </a:rPr>
              <a:t>اهداف شناخت ارگونومیک را می توان به شرح زیرطبقه بندی کرد:</a:t>
            </a:r>
            <a:endParaRPr lang="fa-IR" dirty="0">
              <a:solidFill>
                <a:schemeClr val="bg1"/>
              </a:solidFill>
            </a:endParaRPr>
          </a:p>
        </p:txBody>
      </p:sp>
      <p:sp>
        <p:nvSpPr>
          <p:cNvPr id="3" name="Content Placeholder 2"/>
          <p:cNvSpPr>
            <a:spLocks noGrp="1"/>
          </p:cNvSpPr>
          <p:nvPr>
            <p:ph idx="1"/>
          </p:nvPr>
        </p:nvSpPr>
        <p:spPr>
          <a:xfrm>
            <a:off x="457200" y="3140968"/>
            <a:ext cx="8229600" cy="3672408"/>
          </a:xfrm>
        </p:spPr>
        <p:txBody>
          <a:bodyPr>
            <a:normAutofit/>
          </a:bodyPr>
          <a:lstStyle/>
          <a:p>
            <a:pPr marL="0" indent="0">
              <a:buNone/>
            </a:pPr>
            <a:r>
              <a:rPr lang="fa-IR" dirty="0" smtClean="0"/>
              <a:t>1- برخورداری از تندرستی</a:t>
            </a:r>
          </a:p>
          <a:p>
            <a:pPr marL="0" indent="0">
              <a:buNone/>
            </a:pPr>
            <a:r>
              <a:rPr lang="fa-IR" dirty="0" smtClean="0"/>
              <a:t>2- تقویت توانایی های بدن</a:t>
            </a:r>
          </a:p>
          <a:p>
            <a:pPr marL="0" indent="0">
              <a:buNone/>
            </a:pPr>
            <a:r>
              <a:rPr lang="fa-IR" dirty="0" smtClean="0"/>
              <a:t>3- بالا بردن راندمان فعالیت</a:t>
            </a:r>
          </a:p>
          <a:p>
            <a:pPr marL="0" indent="0">
              <a:buNone/>
            </a:pPr>
            <a:r>
              <a:rPr lang="fa-IR" dirty="0" smtClean="0"/>
              <a:t>4- رهایی از عوارضی همچون استرس، چاقی، چشم درد، درد پشت و درد گردن و یا بیماری هایی که از صدمات کشش متمادی به وجود می آیند.</a:t>
            </a:r>
          </a:p>
          <a:p>
            <a:pPr marL="0" indent="0">
              <a:buNone/>
            </a:pPr>
            <a:r>
              <a:rPr lang="fa-IR" dirty="0" smtClean="0"/>
              <a:t>5- یافتن روش هایی برای درست انجام دادن کارهای تکراری و یا سنگین.</a:t>
            </a:r>
            <a:endParaRPr lang="fa-IR"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1412776"/>
            <a:ext cx="1524000"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197777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bg1"/>
                </a:solidFill>
              </a:rPr>
              <a:t>تاریخچه</a:t>
            </a:r>
            <a:r>
              <a:rPr lang="fa-IR" dirty="0" smtClean="0"/>
              <a:t> </a:t>
            </a:r>
            <a:r>
              <a:rPr lang="fa-IR" dirty="0" smtClean="0">
                <a:solidFill>
                  <a:schemeClr val="bg1"/>
                </a:solidFill>
              </a:rPr>
              <a:t>ارگونومی</a:t>
            </a:r>
            <a:endParaRPr lang="fa-IR" dirty="0">
              <a:solidFill>
                <a:schemeClr val="bg1"/>
              </a:solidFill>
            </a:endParaRPr>
          </a:p>
        </p:txBody>
      </p:sp>
      <p:sp>
        <p:nvSpPr>
          <p:cNvPr id="3" name="Content Placeholder 2"/>
          <p:cNvSpPr>
            <a:spLocks noGrp="1"/>
          </p:cNvSpPr>
          <p:nvPr>
            <p:ph idx="1"/>
          </p:nvPr>
        </p:nvSpPr>
        <p:spPr/>
        <p:txBody>
          <a:bodyPr>
            <a:normAutofit fontScale="62500" lnSpcReduction="20000"/>
          </a:bodyPr>
          <a:lstStyle/>
          <a:p>
            <a:pPr marL="0" indent="0">
              <a:buNone/>
            </a:pPr>
            <a:r>
              <a:rPr lang="fa-IR" dirty="0" smtClean="0"/>
              <a:t>حوزه پيدايش ارگونومي به انقلاب صنعتي ـ اواخر قرن نوزدهم و اوائل قرن بيستم ـ برمي‌گردد. كارهاي پژوهشي فرانك و ليليان گيلبرت  در زمينه كارسنجي و مديريت كارگاهي سرآغازي بر مطالعات ارگونوميك بود. پس از جنگ جهاني دوم و بويژه با روشن تر شدن مشكلات كاري و حتي تلفات ناشي از عدم توجه به دانش  ارگونومي در محيط كاري، نياز به طراحي محل كار بصورت ارگونوميك بيشتر احساس شد. پيچيدگي اشتباه هاي احتمالي در زمينه هاي مختلف همچون هواپيماهاي جنگي، رادار و ديگر تجهيزات در طول جنگ، هم  جنبه مهندسي و هم جنبه رفتاري داشت و گروه‌هايي متشكل از روانشناسان، مهندسان، انسان‌شناسان و فيزيولوژيست‌ها، همراه با هم كوشش‌هايي را جهت حل مشكلات طراحي و آموزش آغاز كردند. چنين كوشش‌هايي كه در خلال جنگ دوم جهاني در آمريكا و انگلستان، به طور همزمان آغاز شده بود باعث گرديد تا دانش ارگونومي شروع به رشد و توسعه كند و در اغلب   كشورهاي اروپايي مورد توجه واقع شود. در دهه 1980 ميلادي، متأسفانه فجايع تكنولوژيكي بسياري رخ داد و موجب شناخته شدن هر چه بيشتر دانش  ارگونومي در ميان مردم شد. كارخانه سازان، كارخانه داران، كارگران، دولتمردان و به تبع آن عامه مردم به طراحي ارگونوميك روي آوردند (ساندرز و مك‌كورميك 1998).</a:t>
            </a:r>
          </a:p>
          <a:p>
            <a:pPr marL="0" indent="0">
              <a:buNone/>
            </a:pPr>
            <a:endParaRPr lang="fa-IR" dirty="0" smtClean="0"/>
          </a:p>
          <a:p>
            <a:pPr marL="0" indent="0">
              <a:buNone/>
            </a:pPr>
            <a:r>
              <a:rPr lang="fa-IR" dirty="0" smtClean="0"/>
              <a:t>در 4 دسامبر 1984ميلادي، نشت گاز متيلو سوسيانات  در كارخانه توليد سموم ضد آفات شركت يونيون كاربايد  در بوپال هند، سبب مرگ نزديك به 4000 تن و آسيب ديدن 200000 نفر ديگر شد. دو سال بعد، در 1986 ميلادي، انفجار شديدي در نيروگاه هسته اي چرنوبيل در شوروي (سابق)، سبب مرگ 300نفر و قرار گرفتن طيف  وسيعي از مردم در معرض تابش هاي زيان آور و آلوده شدن ميليون ها هكتار زمين به راديو اكتيو شد. سه سال بعد در 1989 ميلادي در يك  واحد توليدي مواد پلاستيكي متعلق به شركت نفت فيليپس در تگزاس انفجاري روي داد كه  شدت اين انفجار معادل انفجار 10 تُن تي. اِن. تي بود. 23 نفر كشته و 100 نفر مجروح شدند. همه اين موارد و مثال هاي بسيار زيادي كه مجال گنجايش آنها در اين چند صفحه نيست، به باور كارشناسان، حوادثي  هستند كه علت اصلي تمامي آنها را بايد در عدم طراحي صحيح ارگونوميك (به معناي كلي كلمه) جست (ساندرز و ديگران 1378).</a:t>
            </a:r>
            <a:endParaRPr lang="fa-IR" dirty="0"/>
          </a:p>
        </p:txBody>
      </p:sp>
    </p:spTree>
    <p:extLst>
      <p:ext uri="{BB962C8B-B14F-4D97-AF65-F5344CB8AC3E}">
        <p14:creationId xmlns:p14="http://schemas.microsoft.com/office/powerpoint/2010/main" val="280408028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bg1"/>
                </a:solidFill>
              </a:rPr>
              <a:t>شاخه های دانش ارگونومی</a:t>
            </a:r>
            <a:endParaRPr lang="fa-IR" dirty="0">
              <a:solidFill>
                <a:schemeClr val="bg1"/>
              </a:solidFill>
            </a:endParaRPr>
          </a:p>
        </p:txBody>
      </p:sp>
      <p:sp>
        <p:nvSpPr>
          <p:cNvPr id="3" name="Content Placeholder 2"/>
          <p:cNvSpPr>
            <a:spLocks noGrp="1"/>
          </p:cNvSpPr>
          <p:nvPr>
            <p:ph idx="1"/>
          </p:nvPr>
        </p:nvSpPr>
        <p:spPr>
          <a:xfrm>
            <a:off x="457200" y="1935480"/>
            <a:ext cx="8229600" cy="4922520"/>
          </a:xfrm>
        </p:spPr>
        <p:txBody>
          <a:bodyPr>
            <a:normAutofit fontScale="40000" lnSpcReduction="20000"/>
          </a:bodyPr>
          <a:lstStyle/>
          <a:p>
            <a:pPr marL="0" indent="0">
              <a:buNone/>
            </a:pPr>
            <a:r>
              <a:rPr lang="fa-IR" dirty="0" smtClean="0"/>
              <a:t>ارگونومي علمي چند نظامه است كه در چهار حيطه عمده زير فعاليت دارد </a:t>
            </a:r>
          </a:p>
          <a:p>
            <a:pPr marL="0" indent="0">
              <a:buNone/>
            </a:pPr>
            <a:endParaRPr lang="fa-IR" dirty="0" smtClean="0"/>
          </a:p>
          <a:p>
            <a:pPr marL="0" indent="0">
              <a:buNone/>
            </a:pPr>
            <a:r>
              <a:rPr lang="fa-IR" dirty="0" smtClean="0"/>
              <a:t>1-4-روانشناسی مهندسی   </a:t>
            </a:r>
          </a:p>
          <a:p>
            <a:pPr marL="0" indent="0">
              <a:buNone/>
            </a:pPr>
            <a:endParaRPr lang="fa-IR" dirty="0" smtClean="0"/>
          </a:p>
          <a:p>
            <a:pPr marL="0" indent="0">
              <a:buNone/>
            </a:pPr>
            <a:r>
              <a:rPr lang="fa-IR" dirty="0" smtClean="0"/>
              <a:t>در حيطه اول، يعني روانشناسي مهندسي، جنبه هاي پردازش اطلاعات مرتبط با كار، مورد بررسي قرار مي‌گيرد. از ديدگاه ايمني و بهداشت حرفه اي  اين بعد از ارگونومي، طراحي روشهاي كار با هدف كاهش حوادث ناشي از خطاهاي انساني محسوب مي‌شود</a:t>
            </a:r>
          </a:p>
          <a:p>
            <a:pPr marL="0" indent="0">
              <a:buNone/>
            </a:pPr>
            <a:endParaRPr lang="fa-IR" dirty="0" smtClean="0"/>
          </a:p>
          <a:p>
            <a:pPr marL="0" indent="0">
              <a:buNone/>
            </a:pPr>
            <a:r>
              <a:rPr lang="fa-IR" dirty="0" smtClean="0"/>
              <a:t>2-4-فیزیولوژی کار</a:t>
            </a:r>
          </a:p>
          <a:p>
            <a:pPr marL="0" indent="0">
              <a:buNone/>
            </a:pPr>
            <a:endParaRPr lang="fa-IR" dirty="0" smtClean="0"/>
          </a:p>
          <a:p>
            <a:pPr marL="0" indent="0">
              <a:buNone/>
            </a:pPr>
            <a:r>
              <a:rPr lang="fa-IR" dirty="0" smtClean="0"/>
              <a:t>در حيطه دوم (فيزيولوژي كار)، تبادلات انرژي و متابوليسم بدن مطرح است. مفاهيم خستگي، بررسي كارهاي ايستا و پويا  و رژيم هاي كار و استراحت از ديدگاه فيزيولوژي كار مورد تجزيه و تحليل قرار مي‌گيرد</a:t>
            </a:r>
          </a:p>
          <a:p>
            <a:pPr marL="0" indent="0">
              <a:buNone/>
            </a:pPr>
            <a:endParaRPr lang="fa-IR" dirty="0" smtClean="0"/>
          </a:p>
          <a:p>
            <a:pPr marL="0" indent="0">
              <a:buNone/>
            </a:pPr>
            <a:r>
              <a:rPr lang="fa-IR" dirty="0" smtClean="0"/>
              <a:t>3-4-بیو مکانیک شغلی</a:t>
            </a:r>
          </a:p>
          <a:p>
            <a:pPr marL="0" indent="0">
              <a:buNone/>
            </a:pPr>
            <a:endParaRPr lang="fa-IR" dirty="0" smtClean="0"/>
          </a:p>
          <a:p>
            <a:pPr marL="0" indent="0">
              <a:buNone/>
            </a:pPr>
            <a:r>
              <a:rPr lang="fa-IR" dirty="0" smtClean="0"/>
              <a:t>در مباحث بيومكانيك شغلي ويژگيهاي مكانيكي اندام‌هاي بدن مورد بررسي قرار مي‌گيرد. در اين حيطه، حركت اندام‌ها و اعمال نيرو در بافت هاي مختلف بدن تجزيه و تحليل مي‌شود. به كمك اين معادلات مي‌توان الگوها و ابعاد مناسب ايستگاه‌هاي كاري را با هدف كاهش فشارهاي مكانيكي خارجي بر بدن بدست آورد. بطور خلاصه مي‌توان گفت كه چگونگي انتقال نيرو و حركت دادن اجسام و ابزارآلات از جمله مباحث بيومكانيك شغلي هستند. </a:t>
            </a:r>
          </a:p>
          <a:p>
            <a:pPr marL="0" indent="0">
              <a:buNone/>
            </a:pPr>
            <a:endParaRPr lang="fa-IR" dirty="0" smtClean="0"/>
          </a:p>
          <a:p>
            <a:pPr marL="0" indent="0">
              <a:buNone/>
            </a:pPr>
            <a:r>
              <a:rPr lang="fa-IR" dirty="0" smtClean="0"/>
              <a:t>4-4-انترو پو متری  </a:t>
            </a:r>
          </a:p>
          <a:p>
            <a:pPr marL="0" indent="0">
              <a:buNone/>
            </a:pPr>
            <a:endParaRPr lang="fa-IR" dirty="0" smtClean="0"/>
          </a:p>
          <a:p>
            <a:pPr marL="0" indent="0">
              <a:buNone/>
            </a:pPr>
            <a:r>
              <a:rPr lang="fa-IR" dirty="0" smtClean="0"/>
              <a:t>آنتروپومتري، به سنجش ابعاد فيزيكي بدن و كاربرد داده هاي ابعادي در اصلاح شرايط فيزيكي ايستگاه هاي كار مي‌پردازد و از آنجايي كه يكي از دلايل  فشارهاي وارده بر اندام‌ها، عدم تطابق ابعاد محل كار با ويژگي هاي ابعادي بدن كارگر يا كاربر مي‌باشد، داده هاي آنتروپومتريك را مي‌توان به طور مؤثري در طراحي تجهيزات، ايستگاه‌هاي كار، ابزارآلات و محصولات بكار بست  لازم به يادآوري است كه براي محاسبات آنتروپومتريك، اغلب از جداولي كه قبلا براي اين منظور تهيه گرديده است، استفاده مي‌شود. اما بايد خاطر نشان كرد كه مردم هر منطقه خاصي، داراي اندازه‌‌‌هاي آنتروپومتريك ويژه خود مي  باشند كه بايد در تعيين اندازه‌هاي لازم در محيط كار و ابزار كار ملحوظ گردد. ولي متاسفانه در كشور ما هنوز داده هاي آنترومتريك در دست نيست و براي طراحي يك محيط كار به ناچار از داده هاي آنتروپومتريك ساير كشورها (بويژه از داده هاي آنتروپومتريكي كه توسط ناسا تهيه شده است) استفاده مي‌شود.</a:t>
            </a:r>
          </a:p>
          <a:p>
            <a:pPr marL="0" indent="0">
              <a:buNone/>
            </a:pPr>
            <a:endParaRPr lang="fa-IR" dirty="0" smtClean="0"/>
          </a:p>
          <a:p>
            <a:pPr marL="0" indent="0">
              <a:buNone/>
            </a:pPr>
            <a:r>
              <a:rPr lang="fa-IR" dirty="0" smtClean="0"/>
              <a:t>با توجه به اينكه اندازه‌هاي رسمي و تائيد شده اي براي مردم كشورمان  در دسترس نمي‌‌باشد، بنابراين اكثر كارشناسان ارگونومي با توجه به اشتراكات قومي و نژادي ميان نژادهاي ايراني و آلماني (ايندوژرمن)، داده هاي  آنتروپومتريك آلماني را براي استفاده در كارهاي تحقيقاتي كشورمان توصيه مي نمايند. استفاده از اين  داده ها  در كشورِ ما مسلما با مشكلاتي روبرو خواهد شد؛ زيرا اين داده ها، با شرايط اقليمي و قد و قامت مردم كشور ما تدوين نشده است و ممكن است با اندازه هاي مردم كشور ما اختلاف هايي داشته باشد.</a:t>
            </a:r>
            <a:endParaRPr lang="fa-IR" dirty="0"/>
          </a:p>
        </p:txBody>
      </p:sp>
    </p:spTree>
    <p:extLst>
      <p:ext uri="{BB962C8B-B14F-4D97-AF65-F5344CB8AC3E}">
        <p14:creationId xmlns:p14="http://schemas.microsoft.com/office/powerpoint/2010/main" val="1281954049"/>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bg1"/>
                </a:solidFill>
              </a:rPr>
              <a:t>چگونگی اجرای ارگونومی</a:t>
            </a:r>
            <a:endParaRPr lang="fa-IR" dirty="0">
              <a:solidFill>
                <a:schemeClr val="bg1"/>
              </a:solidFill>
            </a:endParaRPr>
          </a:p>
        </p:txBody>
      </p:sp>
      <p:sp>
        <p:nvSpPr>
          <p:cNvPr id="3" name="Content Placeholder 2"/>
          <p:cNvSpPr>
            <a:spLocks noGrp="1"/>
          </p:cNvSpPr>
          <p:nvPr>
            <p:ph idx="1"/>
          </p:nvPr>
        </p:nvSpPr>
        <p:spPr>
          <a:xfrm>
            <a:off x="457200" y="1935480"/>
            <a:ext cx="8229600" cy="4877896"/>
          </a:xfrm>
        </p:spPr>
        <p:txBody>
          <a:bodyPr>
            <a:normAutofit fontScale="92500"/>
          </a:bodyPr>
          <a:lstStyle/>
          <a:p>
            <a:pPr marL="0" indent="0">
              <a:buNone/>
            </a:pPr>
            <a:r>
              <a:rPr lang="fa-IR" sz="1100" dirty="0" smtClean="0"/>
              <a:t>مورد ملاحظه قرار دادن ابعاد مختلف بدن افراد براي انجام كار، به منظور انتخاب ابزار متناسب با توانايي هاي فيزيكي آنان حائز اهميت است. بر طبق نظريه  سينگلتون ، اصول كلي آنتروپومتري ـ ارگونومي كه بايستي همواره در نظر گرفته شوند، عبارتند از:</a:t>
            </a:r>
          </a:p>
          <a:p>
            <a:pPr marL="0" indent="0">
              <a:buNone/>
            </a:pPr>
            <a:endParaRPr lang="fa-IR" sz="1100" dirty="0" smtClean="0"/>
          </a:p>
          <a:p>
            <a:pPr marL="0" indent="0">
              <a:buNone/>
            </a:pPr>
            <a:r>
              <a:rPr lang="fa-IR" sz="1100" dirty="0" smtClean="0"/>
              <a:t>ابعاد پست كار بايد حداقل 90% از افراد را پوشش دهد</a:t>
            </a:r>
          </a:p>
          <a:p>
            <a:pPr marL="0" indent="0">
              <a:buNone/>
            </a:pPr>
            <a:endParaRPr lang="fa-IR" sz="1100" dirty="0" smtClean="0"/>
          </a:p>
          <a:p>
            <a:pPr marL="0" indent="0">
              <a:buNone/>
            </a:pPr>
            <a:r>
              <a:rPr lang="fa-IR" sz="1100" dirty="0" smtClean="0"/>
              <a:t>در انتخاب اطلاعات آنتروپومتريك، طراح بايد با توجه به ابعاد گوناگون و مثال هايي كه در شرايط ايستا و پويا وجود دارد، خطاي قابل قبول را تعيين نموده و به عنوان معياري از آن استفاده نمايد</a:t>
            </a:r>
          </a:p>
          <a:p>
            <a:pPr marL="0" indent="0">
              <a:buNone/>
            </a:pPr>
            <a:endParaRPr lang="fa-IR" sz="1100" dirty="0" smtClean="0"/>
          </a:p>
          <a:p>
            <a:pPr marL="0" indent="0">
              <a:buNone/>
            </a:pPr>
            <a:r>
              <a:rPr lang="fa-IR" sz="1100" dirty="0" smtClean="0"/>
              <a:t>_تطابق بهينه ابعاد بدن كارگران با پست كاري آنها ممكن است در طول زمان تغيير يابد. زيرا اندازه جمعيت متغير است و همين طور كارگراني كه وظايف مربوطه را انجام مي دهند، عوض مي شود</a:t>
            </a:r>
          </a:p>
          <a:p>
            <a:pPr marL="0" indent="0">
              <a:buNone/>
            </a:pPr>
            <a:endParaRPr lang="fa-IR" sz="1100" dirty="0" smtClean="0"/>
          </a:p>
          <a:p>
            <a:pPr marL="0" indent="0">
              <a:buNone/>
            </a:pPr>
            <a:r>
              <a:rPr lang="fa-IR" sz="1100" dirty="0" smtClean="0"/>
              <a:t>_مشكلات وضعيت بدني رابطه بسيار نزديكي با عدم تطابق ابعادي دارد، به طوري كه هر دوي آنها بايد همزمان با يكديگر مورد توجه قرار گيرند.</a:t>
            </a:r>
          </a:p>
          <a:p>
            <a:pPr marL="0" indent="0">
              <a:buNone/>
            </a:pPr>
            <a:endParaRPr lang="fa-IR" sz="1100" dirty="0" smtClean="0"/>
          </a:p>
          <a:p>
            <a:pPr marL="0" indent="0">
              <a:buNone/>
            </a:pPr>
            <a:r>
              <a:rPr lang="fa-IR" sz="1100" dirty="0" smtClean="0"/>
              <a:t>درباره وضعيت ايستاده (كاركنان يا كساني كه مجبورند يا ترجيح مي‌دهند تا كارشان را ايستاده انجام دهند) در مقابل وضعيت نشسته، همواره بايد نكات زير مورد توجه قرار گيرند:</a:t>
            </a:r>
          </a:p>
          <a:p>
            <a:pPr marL="0" indent="0">
              <a:buNone/>
            </a:pPr>
            <a:endParaRPr lang="fa-IR" sz="1100" dirty="0" smtClean="0"/>
          </a:p>
          <a:p>
            <a:pPr marL="0" indent="0">
              <a:buNone/>
            </a:pPr>
            <a:r>
              <a:rPr lang="fa-IR" sz="1100" dirty="0" smtClean="0"/>
              <a:t>محل استقرار کنترلها ،اجزاء و مکان انجام فعالیت</a:t>
            </a:r>
          </a:p>
          <a:p>
            <a:pPr marL="0" indent="0">
              <a:buNone/>
            </a:pPr>
            <a:r>
              <a:rPr lang="fa-IR" sz="1100" dirty="0" smtClean="0"/>
              <a:t>وجود فضای کافی برای زانو ها</a:t>
            </a:r>
          </a:p>
          <a:p>
            <a:pPr marL="0" indent="0">
              <a:buNone/>
            </a:pPr>
            <a:r>
              <a:rPr lang="fa-IR" sz="1100" dirty="0" smtClean="0"/>
              <a:t>اندازه و جهت نیروهایی که باید اعمال شوند</a:t>
            </a:r>
          </a:p>
          <a:p>
            <a:pPr marL="0" indent="0">
              <a:buNone/>
            </a:pPr>
            <a:r>
              <a:rPr lang="fa-IR" sz="1100" dirty="0" smtClean="0"/>
              <a:t>تکرار و تعداد نشستن و بر خاستن</a:t>
            </a:r>
          </a:p>
          <a:p>
            <a:pPr marL="0" indent="0">
              <a:buNone/>
            </a:pPr>
            <a:r>
              <a:rPr lang="fa-IR" sz="1100" dirty="0" smtClean="0"/>
              <a:t>در طراحي صندلي توجه به موارد زير از اهميت زيادي برخوردار است:</a:t>
            </a:r>
          </a:p>
          <a:p>
            <a:pPr marL="0" indent="0">
              <a:buNone/>
            </a:pPr>
            <a:r>
              <a:rPr lang="fa-IR" sz="1100" dirty="0" smtClean="0"/>
              <a:t> ارتباط میان صندلی و سطح کار</a:t>
            </a:r>
          </a:p>
          <a:p>
            <a:pPr marL="0" indent="0">
              <a:buNone/>
            </a:pPr>
            <a:r>
              <a:rPr lang="fa-IR" sz="1100" dirty="0" smtClean="0"/>
              <a:t>تغییر وضعیت بدنی</a:t>
            </a:r>
          </a:p>
          <a:p>
            <a:pPr marL="0" indent="0">
              <a:buNone/>
            </a:pPr>
            <a:r>
              <a:rPr lang="fa-IR" sz="1100" dirty="0" smtClean="0"/>
              <a:t> استحکام و ثبات صندلی بویژه زمانی که متحرک باشد</a:t>
            </a:r>
          </a:p>
          <a:p>
            <a:pPr marL="0" indent="0">
              <a:buNone/>
            </a:pPr>
            <a:r>
              <a:rPr lang="fa-IR" sz="1100" dirty="0" smtClean="0"/>
              <a:t> سهولت ایستادن و نشستن</a:t>
            </a:r>
          </a:p>
          <a:p>
            <a:pPr marL="0" indent="0">
              <a:buNone/>
            </a:pPr>
            <a:r>
              <a:rPr lang="fa-IR" sz="1100" dirty="0" smtClean="0"/>
              <a:t>نرمی سطح نشستن گاه و پشتی صندلی </a:t>
            </a:r>
          </a:p>
          <a:p>
            <a:pPr marL="0" indent="0">
              <a:buNone/>
            </a:pPr>
            <a:r>
              <a:rPr lang="fa-IR" sz="1100" dirty="0" smtClean="0"/>
              <a:t>همانگونه كه صندلي راحت امكان تغيير وضعيت بدني را فراهم مي كند، پست كار ايستاده نيز كه از طراحي مطلوبي برخوردار باشد، حركت بدني را آسان تر مي كند (چوبينه و ديگران 1378؛‌ ساندرز و مك‌كورميك 1998).</a:t>
            </a:r>
            <a:endParaRPr lang="fa-IR" sz="1100" dirty="0"/>
          </a:p>
        </p:txBody>
      </p:sp>
    </p:spTree>
    <p:extLst>
      <p:ext uri="{BB962C8B-B14F-4D97-AF65-F5344CB8AC3E}">
        <p14:creationId xmlns:p14="http://schemas.microsoft.com/office/powerpoint/2010/main" val="2770936131"/>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bg1"/>
                </a:solidFill>
              </a:rPr>
              <a:t>دغدغه‌های جدید ارگونومی مانند:</a:t>
            </a:r>
            <a:endParaRPr lang="fa-IR" dirty="0">
              <a:solidFill>
                <a:schemeClr val="bg1"/>
              </a:solidFill>
            </a:endParaRPr>
          </a:p>
        </p:txBody>
      </p:sp>
      <p:sp>
        <p:nvSpPr>
          <p:cNvPr id="3" name="Content Placeholder 2"/>
          <p:cNvSpPr>
            <a:spLocks noGrp="1"/>
          </p:cNvSpPr>
          <p:nvPr>
            <p:ph idx="1"/>
          </p:nvPr>
        </p:nvSpPr>
        <p:spPr/>
        <p:txBody>
          <a:bodyPr/>
          <a:lstStyle/>
          <a:p>
            <a:pPr marL="514350" indent="-514350">
              <a:buFont typeface="+mj-lt"/>
              <a:buAutoNum type="arabicPeriod"/>
            </a:pPr>
            <a:r>
              <a:rPr lang="fa-IR" dirty="0" smtClean="0"/>
              <a:t>ارگونومی در مدارس</a:t>
            </a:r>
          </a:p>
          <a:p>
            <a:pPr marL="514350" indent="-514350">
              <a:buFont typeface="+mj-lt"/>
              <a:buAutoNum type="arabicPeriod"/>
            </a:pPr>
            <a:r>
              <a:rPr lang="fa-IR" dirty="0" smtClean="0"/>
              <a:t>ارگونومی در خودرو</a:t>
            </a:r>
          </a:p>
          <a:p>
            <a:pPr marL="514350" indent="-514350">
              <a:buFont typeface="+mj-lt"/>
              <a:buAutoNum type="arabicPeriod"/>
            </a:pPr>
            <a:r>
              <a:rPr lang="fa-IR" dirty="0" smtClean="0"/>
              <a:t>ارگونومی در طراحی محصولات</a:t>
            </a:r>
          </a:p>
          <a:p>
            <a:pPr marL="514350" indent="-514350">
              <a:buFont typeface="+mj-lt"/>
              <a:buAutoNum type="arabicPeriod"/>
            </a:pPr>
            <a:r>
              <a:rPr lang="fa-IR" dirty="0" smtClean="0"/>
              <a:t>ارگونومومی در معماری و محیط زندگی</a:t>
            </a:r>
            <a:endParaRPr lang="fa-IR" dirty="0"/>
          </a:p>
        </p:txBody>
      </p:sp>
    </p:spTree>
    <p:extLst>
      <p:ext uri="{BB962C8B-B14F-4D97-AF65-F5344CB8AC3E}">
        <p14:creationId xmlns:p14="http://schemas.microsoft.com/office/powerpoint/2010/main" val="3202761732"/>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bg1"/>
                </a:solidFill>
              </a:rPr>
              <a:t>جنبه هاي بهداشتي ارگونومي</a:t>
            </a:r>
            <a:endParaRPr lang="fa-IR" dirty="0">
              <a:solidFill>
                <a:schemeClr val="bg1"/>
              </a:solidFill>
            </a:endParaRPr>
          </a:p>
        </p:txBody>
      </p:sp>
      <p:sp>
        <p:nvSpPr>
          <p:cNvPr id="3" name="Content Placeholder 2"/>
          <p:cNvSpPr>
            <a:spLocks noGrp="1"/>
          </p:cNvSpPr>
          <p:nvPr>
            <p:ph idx="1"/>
          </p:nvPr>
        </p:nvSpPr>
        <p:spPr/>
        <p:txBody>
          <a:bodyPr/>
          <a:lstStyle/>
          <a:p>
            <a:pPr marL="514350" indent="-514350">
              <a:buFont typeface="+mj-lt"/>
              <a:buAutoNum type="arabicPeriod"/>
            </a:pPr>
            <a:r>
              <a:rPr lang="fa-IR" dirty="0" smtClean="0"/>
              <a:t> پيشگيري از بيماريها و اختلالات ناخواسته و غيبت</a:t>
            </a:r>
          </a:p>
          <a:p>
            <a:pPr marL="514350" indent="-514350">
              <a:buFont typeface="+mj-lt"/>
              <a:buAutoNum type="arabicPeriod"/>
            </a:pPr>
            <a:r>
              <a:rPr lang="fa-IR" dirty="0" smtClean="0"/>
              <a:t> طراحي بهينه ايستگاههاي كاري</a:t>
            </a:r>
          </a:p>
          <a:p>
            <a:pPr marL="514350" indent="-514350">
              <a:buFont typeface="+mj-lt"/>
              <a:buAutoNum type="arabicPeriod"/>
            </a:pPr>
            <a:r>
              <a:rPr lang="fa-IR" dirty="0" smtClean="0"/>
              <a:t> بهترين استفاده از انرژي تلاش كاري</a:t>
            </a:r>
          </a:p>
          <a:p>
            <a:pPr marL="514350" indent="-514350">
              <a:buFont typeface="+mj-lt"/>
              <a:buAutoNum type="arabicPeriod"/>
            </a:pPr>
            <a:r>
              <a:rPr lang="fa-IR" dirty="0" smtClean="0"/>
              <a:t> بهترين استفاده از منابع و قابليتهاي كارگر</a:t>
            </a:r>
            <a:endParaRPr lang="fa-IR" dirty="0"/>
          </a:p>
        </p:txBody>
      </p:sp>
    </p:spTree>
    <p:extLst>
      <p:ext uri="{BB962C8B-B14F-4D97-AF65-F5344CB8AC3E}">
        <p14:creationId xmlns:p14="http://schemas.microsoft.com/office/powerpoint/2010/main" val="5227580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bg1"/>
                </a:solidFill>
              </a:rPr>
              <a:t>جنبه هاي اقتصادي ارگونومي</a:t>
            </a:r>
            <a:endParaRPr lang="fa-IR" dirty="0">
              <a:solidFill>
                <a:schemeClr val="bg1"/>
              </a:solidFill>
            </a:endParaRPr>
          </a:p>
        </p:txBody>
      </p:sp>
      <p:sp>
        <p:nvSpPr>
          <p:cNvPr id="3" name="Content Placeholder 2"/>
          <p:cNvSpPr>
            <a:spLocks noGrp="1"/>
          </p:cNvSpPr>
          <p:nvPr>
            <p:ph idx="1"/>
          </p:nvPr>
        </p:nvSpPr>
        <p:spPr/>
        <p:txBody>
          <a:bodyPr/>
          <a:lstStyle/>
          <a:p>
            <a:pPr marL="514350" indent="-514350">
              <a:buFont typeface="+mj-lt"/>
              <a:buAutoNum type="arabicPeriod"/>
            </a:pPr>
            <a:r>
              <a:rPr lang="fa-IR" dirty="0" smtClean="0"/>
              <a:t>استفاده بهينه از انرژي كه باعث كارايي بيشتر ميگردد</a:t>
            </a:r>
          </a:p>
          <a:p>
            <a:pPr marL="514350" indent="-514350">
              <a:buFont typeface="+mj-lt"/>
              <a:buAutoNum type="arabicPeriod"/>
            </a:pPr>
            <a:r>
              <a:rPr lang="fa-IR" dirty="0" smtClean="0"/>
              <a:t>دوره هاي منظم كار و استراحت كه باعث بهره وري بيشتر ميگردد</a:t>
            </a:r>
          </a:p>
          <a:p>
            <a:pPr marL="514350" indent="-514350">
              <a:buFont typeface="+mj-lt"/>
              <a:buAutoNum type="arabicPeriod"/>
            </a:pPr>
            <a:r>
              <a:rPr lang="fa-IR" dirty="0" smtClean="0"/>
              <a:t> حذف خستگي كه باعث افزايش كيفيت كار ميشود</a:t>
            </a:r>
            <a:endParaRPr lang="fa-IR" dirty="0"/>
          </a:p>
        </p:txBody>
      </p:sp>
    </p:spTree>
    <p:extLst>
      <p:ext uri="{BB962C8B-B14F-4D97-AF65-F5344CB8AC3E}">
        <p14:creationId xmlns:p14="http://schemas.microsoft.com/office/powerpoint/2010/main" val="26501576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bg1"/>
                </a:solidFill>
              </a:rPr>
              <a:t>نتايج بكارگيري ارگونومي</a:t>
            </a:r>
            <a:endParaRPr lang="fa-IR" dirty="0">
              <a:solidFill>
                <a:schemeClr val="bg1"/>
              </a:solidFill>
            </a:endParaRPr>
          </a:p>
        </p:txBody>
      </p:sp>
      <p:sp>
        <p:nvSpPr>
          <p:cNvPr id="3" name="Content Placeholder 2"/>
          <p:cNvSpPr>
            <a:spLocks noGrp="1"/>
          </p:cNvSpPr>
          <p:nvPr>
            <p:ph idx="1"/>
          </p:nvPr>
        </p:nvSpPr>
        <p:spPr/>
        <p:txBody>
          <a:bodyPr>
            <a:normAutofit fontScale="92500" lnSpcReduction="10000"/>
          </a:bodyPr>
          <a:lstStyle/>
          <a:p>
            <a:pPr marL="0" indent="0">
              <a:buNone/>
            </a:pPr>
            <a:r>
              <a:rPr lang="fa-IR" dirty="0" smtClean="0"/>
              <a:t>موارد زير تعدادي از نتايج بكارگيري اصول ارگونومي درمحل كاراست.</a:t>
            </a:r>
          </a:p>
          <a:p>
            <a:pPr marL="0" indent="0">
              <a:buNone/>
            </a:pPr>
            <a:endParaRPr lang="fa-IR" dirty="0" smtClean="0"/>
          </a:p>
          <a:p>
            <a:pPr marL="514350" indent="-514350">
              <a:buFont typeface="+mj-lt"/>
              <a:buAutoNum type="arabicParenR"/>
            </a:pPr>
            <a:r>
              <a:rPr lang="fa-IR" dirty="0" smtClean="0"/>
              <a:t>درك تاثير مخصوص نوع كارروي جسم كاركنان  كارايي شغلي شان</a:t>
            </a:r>
          </a:p>
          <a:p>
            <a:pPr marL="514350" indent="-514350">
              <a:buFont typeface="+mj-lt"/>
              <a:buAutoNum type="arabicParenR"/>
            </a:pPr>
            <a:endParaRPr lang="fa-IR" dirty="0" smtClean="0"/>
          </a:p>
          <a:p>
            <a:pPr marL="514350" indent="-514350">
              <a:buFont typeface="+mj-lt"/>
              <a:buAutoNum type="arabicParenR"/>
            </a:pPr>
            <a:r>
              <a:rPr lang="fa-IR" dirty="0" smtClean="0"/>
              <a:t> پيش بيني پتانسيل اثرات طولاني مدت (يا تجمعي ) كارروي جسم كاركنان</a:t>
            </a:r>
          </a:p>
          <a:p>
            <a:pPr marL="514350" indent="-514350">
              <a:buFont typeface="+mj-lt"/>
              <a:buAutoNum type="arabicParenR"/>
            </a:pPr>
            <a:endParaRPr lang="fa-IR" dirty="0" smtClean="0"/>
          </a:p>
          <a:p>
            <a:pPr marL="514350" indent="-514350">
              <a:buFont typeface="+mj-lt"/>
              <a:buAutoNum type="arabicParenR"/>
            </a:pPr>
            <a:r>
              <a:rPr lang="fa-IR" dirty="0" smtClean="0"/>
              <a:t> ارزيابي تناسب محل كار و ابزارها براي كارگران جهت انجام كار</a:t>
            </a:r>
          </a:p>
          <a:p>
            <a:pPr marL="514350" indent="-514350">
              <a:buFont typeface="+mj-lt"/>
              <a:buAutoNum type="arabicParenR"/>
            </a:pPr>
            <a:endParaRPr lang="fa-IR" dirty="0" smtClean="0"/>
          </a:p>
          <a:p>
            <a:pPr marL="514350" indent="-514350">
              <a:buFont typeface="+mj-lt"/>
              <a:buAutoNum type="arabicParenR"/>
            </a:pPr>
            <a:r>
              <a:rPr lang="fa-IR" dirty="0" smtClean="0"/>
              <a:t>بهبود بهره وري و آسايش كارگران توسط (تطبيق كار براي شخص ) يا تطبيق شخص براي كار نتايج اين قبيل تلاشها دستيابي به بهترين هماهنگي ميان قابليتهاي كارگر و نيازمنديهاي شغل است .</a:t>
            </a:r>
            <a:endParaRPr lang="fa-IR" dirty="0"/>
          </a:p>
        </p:txBody>
      </p:sp>
    </p:spTree>
    <p:extLst>
      <p:ext uri="{BB962C8B-B14F-4D97-AF65-F5344CB8AC3E}">
        <p14:creationId xmlns:p14="http://schemas.microsoft.com/office/powerpoint/2010/main" val="349115067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ctr"/>
            <a:endParaRPr lang="fa-IR" dirty="0"/>
          </a:p>
          <a:p>
            <a:pPr marL="0" indent="0" algn="ctr">
              <a:buNone/>
            </a:pPr>
            <a:endParaRPr lang="fa-IR" dirty="0"/>
          </a:p>
          <a:p>
            <a:pPr marL="0" indent="0" algn="ctr">
              <a:buNone/>
            </a:pPr>
            <a:r>
              <a:rPr lang="fa-IR" sz="2800" dirty="0" smtClean="0">
                <a:solidFill>
                  <a:schemeClr val="bg1"/>
                </a:solidFill>
              </a:rPr>
              <a:t>پایان</a:t>
            </a:r>
            <a:r>
              <a:rPr lang="fa-IR" sz="2800" dirty="0" smtClean="0"/>
              <a:t> </a:t>
            </a:r>
          </a:p>
          <a:p>
            <a:pPr marL="0" indent="0" algn="ctr">
              <a:buNone/>
            </a:pPr>
            <a:endParaRPr lang="fa-IR" dirty="0"/>
          </a:p>
          <a:p>
            <a:pPr marL="0" indent="0" algn="ctr">
              <a:buNone/>
            </a:pPr>
            <a:endParaRPr lang="fa-IR" dirty="0"/>
          </a:p>
          <a:p>
            <a:pPr marL="0" indent="0" algn="ctr">
              <a:buNone/>
            </a:pPr>
            <a:r>
              <a:rPr lang="fa-IR" sz="6000" dirty="0" smtClean="0"/>
              <a:t> </a:t>
            </a:r>
            <a:endParaRPr lang="fa-IR" sz="6000" dirty="0"/>
          </a:p>
          <a:p>
            <a:pPr algn="ctr"/>
            <a:endParaRPr lang="fa-IR" dirty="0" smtClean="0"/>
          </a:p>
          <a:p>
            <a:pPr algn="ctr"/>
            <a:endParaRPr lang="fa-IR" dirty="0"/>
          </a:p>
          <a:p>
            <a:pPr algn="ctr"/>
            <a:endParaRPr lang="fa-IR" dirty="0"/>
          </a:p>
        </p:txBody>
      </p:sp>
    </p:spTree>
    <p:extLst>
      <p:ext uri="{BB962C8B-B14F-4D97-AF65-F5344CB8AC3E}">
        <p14:creationId xmlns:p14="http://schemas.microsoft.com/office/powerpoint/2010/main" val="2764939287"/>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410</TotalTime>
  <Words>2181</Words>
  <Application>Microsoft Office PowerPoint</Application>
  <PresentationFormat>On-screen Show (4:3)</PresentationFormat>
  <Paragraphs>106</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Flow</vt:lpstr>
      <vt:lpstr>PowerPoint Presentation</vt:lpstr>
      <vt:lpstr>PowerPoint Presentation</vt:lpstr>
      <vt:lpstr>ارگونومی چیست ؟</vt:lpstr>
      <vt:lpstr>تعاریف کاملتری از ارگونومی</vt:lpstr>
      <vt:lpstr>اهداف علم ارگونومی</vt:lpstr>
      <vt:lpstr>اهداف شناخت ارگونومیک را می توان به شرح زیرطبقه بندی کرد:</vt:lpstr>
      <vt:lpstr>تاریخچه ارگونومی</vt:lpstr>
      <vt:lpstr>شاخه های دانش ارگونومی</vt:lpstr>
      <vt:lpstr>چگونگی اجرای ارگونومی</vt:lpstr>
      <vt:lpstr>دغدغه‌های جدید ارگونومی مانند:</vt:lpstr>
      <vt:lpstr>جنبه هاي بهداشتي ارگونومي</vt:lpstr>
      <vt:lpstr>جنبه هاي اقتصادي ارگونومي</vt:lpstr>
      <vt:lpstr>نتايج بكارگيري ارگونومي</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ارگونومی چیست ؟</dc:title>
  <dc:creator>hossien</dc:creator>
  <cp:lastModifiedBy>Windows User</cp:lastModifiedBy>
  <cp:revision>16</cp:revision>
  <dcterms:created xsi:type="dcterms:W3CDTF">2016-11-17T14:57:04Z</dcterms:created>
  <dcterms:modified xsi:type="dcterms:W3CDTF">2020-05-23T17:43:28Z</dcterms:modified>
</cp:coreProperties>
</file>