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0" r:id="rId1"/>
  </p:sldMasterIdLst>
  <p:notesMasterIdLst>
    <p:notesMasterId r:id="rId39"/>
  </p:notesMasterIdLst>
  <p:handoutMasterIdLst>
    <p:handoutMasterId r:id="rId40"/>
  </p:handoutMasterIdLst>
  <p:sldIdLst>
    <p:sldId id="309" r:id="rId2"/>
    <p:sldId id="308" r:id="rId3"/>
    <p:sldId id="297" r:id="rId4"/>
    <p:sldId id="298" r:id="rId5"/>
    <p:sldId id="299" r:id="rId6"/>
    <p:sldId id="258" r:id="rId7"/>
    <p:sldId id="260" r:id="rId8"/>
    <p:sldId id="261" r:id="rId9"/>
    <p:sldId id="262" r:id="rId10"/>
    <p:sldId id="301" r:id="rId11"/>
    <p:sldId id="302" r:id="rId12"/>
    <p:sldId id="303" r:id="rId13"/>
    <p:sldId id="304" r:id="rId14"/>
    <p:sldId id="305" r:id="rId15"/>
    <p:sldId id="306" r:id="rId16"/>
    <p:sldId id="263" r:id="rId17"/>
    <p:sldId id="264" r:id="rId18"/>
    <p:sldId id="265" r:id="rId19"/>
    <p:sldId id="266" r:id="rId20"/>
    <p:sldId id="267" r:id="rId21"/>
    <p:sldId id="274" r:id="rId22"/>
    <p:sldId id="275" r:id="rId23"/>
    <p:sldId id="300" r:id="rId24"/>
    <p:sldId id="276" r:id="rId25"/>
    <p:sldId id="307" r:id="rId26"/>
    <p:sldId id="278" r:id="rId27"/>
    <p:sldId id="280" r:id="rId28"/>
    <p:sldId id="281" r:id="rId29"/>
    <p:sldId id="282" r:id="rId30"/>
    <p:sldId id="283" r:id="rId31"/>
    <p:sldId id="284" r:id="rId32"/>
    <p:sldId id="289" r:id="rId33"/>
    <p:sldId id="286" r:id="rId34"/>
    <p:sldId id="288" r:id="rId35"/>
    <p:sldId id="290" r:id="rId36"/>
    <p:sldId id="291" r:id="rId37"/>
    <p:sldId id="292" r:id="rId38"/>
  </p:sldIdLst>
  <p:sldSz cx="9144000" cy="6858000" type="screen4x3"/>
  <p:notesSz cx="7099300" cy="10234613"/>
  <p:defaultTextStyle>
    <a:defPPr>
      <a:defRPr lang="fa-IR"/>
    </a:defPPr>
    <a:lvl1pPr algn="r" rtl="1" fontAlgn="base">
      <a:spcBef>
        <a:spcPct val="0"/>
      </a:spcBef>
      <a:spcAft>
        <a:spcPct val="0"/>
      </a:spcAft>
      <a:defRPr kern="1200">
        <a:solidFill>
          <a:schemeClr val="tx1"/>
        </a:solidFill>
        <a:latin typeface="Arial" panose="020B0604020202020204" pitchFamily="34" charset="0"/>
        <a:ea typeface="+mn-ea"/>
        <a:cs typeface="B Zar" pitchFamily="2" charset="0"/>
      </a:defRPr>
    </a:lvl1pPr>
    <a:lvl2pPr marL="457200" algn="r" rtl="1" fontAlgn="base">
      <a:spcBef>
        <a:spcPct val="0"/>
      </a:spcBef>
      <a:spcAft>
        <a:spcPct val="0"/>
      </a:spcAft>
      <a:defRPr kern="1200">
        <a:solidFill>
          <a:schemeClr val="tx1"/>
        </a:solidFill>
        <a:latin typeface="Arial" panose="020B0604020202020204" pitchFamily="34" charset="0"/>
        <a:ea typeface="+mn-ea"/>
        <a:cs typeface="B Zar" pitchFamily="2" charset="0"/>
      </a:defRPr>
    </a:lvl2pPr>
    <a:lvl3pPr marL="914400" algn="r" rtl="1" fontAlgn="base">
      <a:spcBef>
        <a:spcPct val="0"/>
      </a:spcBef>
      <a:spcAft>
        <a:spcPct val="0"/>
      </a:spcAft>
      <a:defRPr kern="1200">
        <a:solidFill>
          <a:schemeClr val="tx1"/>
        </a:solidFill>
        <a:latin typeface="Arial" panose="020B0604020202020204" pitchFamily="34" charset="0"/>
        <a:ea typeface="+mn-ea"/>
        <a:cs typeface="B Zar" pitchFamily="2" charset="0"/>
      </a:defRPr>
    </a:lvl3pPr>
    <a:lvl4pPr marL="1371600" algn="r" rtl="1" fontAlgn="base">
      <a:spcBef>
        <a:spcPct val="0"/>
      </a:spcBef>
      <a:spcAft>
        <a:spcPct val="0"/>
      </a:spcAft>
      <a:defRPr kern="1200">
        <a:solidFill>
          <a:schemeClr val="tx1"/>
        </a:solidFill>
        <a:latin typeface="Arial" panose="020B0604020202020204" pitchFamily="34" charset="0"/>
        <a:ea typeface="+mn-ea"/>
        <a:cs typeface="B Zar" pitchFamily="2" charset="0"/>
      </a:defRPr>
    </a:lvl4pPr>
    <a:lvl5pPr marL="1828800" algn="r" rtl="1" fontAlgn="base">
      <a:spcBef>
        <a:spcPct val="0"/>
      </a:spcBef>
      <a:spcAft>
        <a:spcPct val="0"/>
      </a:spcAft>
      <a:defRPr kern="1200">
        <a:solidFill>
          <a:schemeClr val="tx1"/>
        </a:solidFill>
        <a:latin typeface="Arial" panose="020B0604020202020204" pitchFamily="34" charset="0"/>
        <a:ea typeface="+mn-ea"/>
        <a:cs typeface="B Zar" pitchFamily="2" charset="0"/>
      </a:defRPr>
    </a:lvl5pPr>
    <a:lvl6pPr marL="2286000" algn="l" defTabSz="914400" rtl="0" eaLnBrk="1" latinLnBrk="0" hangingPunct="1">
      <a:defRPr kern="1200">
        <a:solidFill>
          <a:schemeClr val="tx1"/>
        </a:solidFill>
        <a:latin typeface="Arial" panose="020B0604020202020204" pitchFamily="34" charset="0"/>
        <a:ea typeface="+mn-ea"/>
        <a:cs typeface="B Zar" pitchFamily="2" charset="0"/>
      </a:defRPr>
    </a:lvl6pPr>
    <a:lvl7pPr marL="2743200" algn="l" defTabSz="914400" rtl="0" eaLnBrk="1" latinLnBrk="0" hangingPunct="1">
      <a:defRPr kern="1200">
        <a:solidFill>
          <a:schemeClr val="tx1"/>
        </a:solidFill>
        <a:latin typeface="Arial" panose="020B0604020202020204" pitchFamily="34" charset="0"/>
        <a:ea typeface="+mn-ea"/>
        <a:cs typeface="B Zar" pitchFamily="2" charset="0"/>
      </a:defRPr>
    </a:lvl7pPr>
    <a:lvl8pPr marL="3200400" algn="l" defTabSz="914400" rtl="0" eaLnBrk="1" latinLnBrk="0" hangingPunct="1">
      <a:defRPr kern="1200">
        <a:solidFill>
          <a:schemeClr val="tx1"/>
        </a:solidFill>
        <a:latin typeface="Arial" panose="020B0604020202020204" pitchFamily="34" charset="0"/>
        <a:ea typeface="+mn-ea"/>
        <a:cs typeface="B Zar" pitchFamily="2" charset="0"/>
      </a:defRPr>
    </a:lvl8pPr>
    <a:lvl9pPr marL="3657600" algn="l" defTabSz="914400" rtl="0" eaLnBrk="1" latinLnBrk="0" hangingPunct="1">
      <a:defRPr kern="1200">
        <a:solidFill>
          <a:schemeClr val="tx1"/>
        </a:solidFill>
        <a:latin typeface="Arial" panose="020B0604020202020204" pitchFamily="34" charset="0"/>
        <a:ea typeface="+mn-ea"/>
        <a:cs typeface="B Zar" pitchFamily="2"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2725" y="0"/>
            <a:ext cx="3076575" cy="511175"/>
          </a:xfrm>
          <a:prstGeom prst="rect">
            <a:avLst/>
          </a:prstGeom>
        </p:spPr>
        <p:txBody>
          <a:bodyPr vert="horz" lIns="95063" tIns="47531" rIns="95063" bIns="47531" rtlCol="1"/>
          <a:lstStyle>
            <a:lvl1pPr algn="r" rtl="1" fontAlgn="auto">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sz="quarter" idx="1"/>
          </p:nvPr>
        </p:nvSpPr>
        <p:spPr>
          <a:xfrm>
            <a:off x="1588" y="0"/>
            <a:ext cx="3076575" cy="511175"/>
          </a:xfrm>
          <a:prstGeom prst="rect">
            <a:avLst/>
          </a:prstGeom>
        </p:spPr>
        <p:txBody>
          <a:bodyPr vert="horz" wrap="square" lIns="95063" tIns="47531" rIns="95063" bIns="47531" numCol="1" anchor="t" anchorCtr="0" compatLnSpc="1">
            <a:prstTxWarp prst="textNoShape">
              <a:avLst/>
            </a:prstTxWarp>
          </a:bodyPr>
          <a:lstStyle>
            <a:lvl1pPr algn="l" rtl="1">
              <a:defRPr sz="1200" smtClean="0">
                <a:latin typeface="Calibri" pitchFamily="34" charset="0"/>
                <a:cs typeface="Arial" charset="0"/>
              </a:defRPr>
            </a:lvl1pPr>
          </a:lstStyle>
          <a:p>
            <a:pPr>
              <a:defRPr/>
            </a:pPr>
            <a:fld id="{F2306783-3C7A-4487-85D3-11356D01E56D}" type="datetimeFigureOut">
              <a:rPr lang="fa-IR"/>
              <a:pPr>
                <a:defRPr/>
              </a:pPr>
              <a:t>01/07/1441</a:t>
            </a:fld>
            <a:endParaRPr lang="fa-IR"/>
          </a:p>
        </p:txBody>
      </p:sp>
      <p:sp>
        <p:nvSpPr>
          <p:cNvPr id="4" name="Footer Placeholder 3"/>
          <p:cNvSpPr>
            <a:spLocks noGrp="1"/>
          </p:cNvSpPr>
          <p:nvPr>
            <p:ph type="ftr" sz="quarter" idx="2"/>
          </p:nvPr>
        </p:nvSpPr>
        <p:spPr>
          <a:xfrm>
            <a:off x="4022725" y="9721850"/>
            <a:ext cx="3076575" cy="511175"/>
          </a:xfrm>
          <a:prstGeom prst="rect">
            <a:avLst/>
          </a:prstGeom>
        </p:spPr>
        <p:txBody>
          <a:bodyPr vert="horz" lIns="95063" tIns="47531" rIns="95063" bIns="47531" rtlCol="1" anchor="b"/>
          <a:lstStyle>
            <a:lvl1pPr algn="r" rtl="1" fontAlgn="auto">
              <a:spcBef>
                <a:spcPts val="0"/>
              </a:spcBef>
              <a:spcAft>
                <a:spcPts val="0"/>
              </a:spcAft>
              <a:defRPr sz="1200">
                <a:latin typeface="+mn-lt"/>
                <a:cs typeface="+mn-cs"/>
              </a:defRPr>
            </a:lvl1pPr>
          </a:lstStyle>
          <a:p>
            <a:pPr>
              <a:defRPr/>
            </a:pPr>
            <a:endParaRPr lang="fa-IR"/>
          </a:p>
        </p:txBody>
      </p:sp>
      <p:sp>
        <p:nvSpPr>
          <p:cNvPr id="5" name="Slide Number Placeholder 4"/>
          <p:cNvSpPr>
            <a:spLocks noGrp="1"/>
          </p:cNvSpPr>
          <p:nvPr>
            <p:ph type="sldNum" sz="quarter" idx="3"/>
          </p:nvPr>
        </p:nvSpPr>
        <p:spPr>
          <a:xfrm>
            <a:off x="1588" y="9721850"/>
            <a:ext cx="3076575" cy="511175"/>
          </a:xfrm>
          <a:prstGeom prst="rect">
            <a:avLst/>
          </a:prstGeom>
        </p:spPr>
        <p:txBody>
          <a:bodyPr vert="horz" wrap="square" lIns="95063" tIns="47531" rIns="95063" bIns="47531" numCol="1" anchor="b" anchorCtr="0" compatLnSpc="1">
            <a:prstTxWarp prst="textNoShape">
              <a:avLst/>
            </a:prstTxWarp>
          </a:bodyPr>
          <a:lstStyle>
            <a:lvl1pPr algn="l">
              <a:defRPr sz="1200">
                <a:latin typeface="Calibri" panose="020F0502020204030204" pitchFamily="34" charset="0"/>
                <a:cs typeface="Arial" panose="020B0604020202020204" pitchFamily="34" charset="0"/>
              </a:defRPr>
            </a:lvl1pPr>
          </a:lstStyle>
          <a:p>
            <a:fld id="{3BFFF7F6-FBA1-4695-8E4E-B3C5C75AC016}" type="slidenum">
              <a:rPr lang="ar-SA" altLang="en-US"/>
              <a:pPr/>
              <a:t>‹#›</a:t>
            </a:fld>
            <a:endParaRPr lang="fa-IR"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022725" y="0"/>
            <a:ext cx="3076575" cy="511175"/>
          </a:xfrm>
          <a:prstGeom prst="rect">
            <a:avLst/>
          </a:prstGeom>
        </p:spPr>
        <p:txBody>
          <a:bodyPr vert="horz" lIns="95070" tIns="47535" rIns="95070" bIns="47535" rtlCol="1"/>
          <a:lstStyle>
            <a:lvl1pPr algn="r" rtl="1" fontAlgn="auto">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idx="1"/>
          </p:nvPr>
        </p:nvSpPr>
        <p:spPr>
          <a:xfrm>
            <a:off x="1588" y="0"/>
            <a:ext cx="3076575" cy="511175"/>
          </a:xfrm>
          <a:prstGeom prst="rect">
            <a:avLst/>
          </a:prstGeom>
        </p:spPr>
        <p:txBody>
          <a:bodyPr vert="horz" wrap="square" lIns="95070" tIns="47535" rIns="95070" bIns="47535" numCol="1" anchor="t" anchorCtr="0" compatLnSpc="1">
            <a:prstTxWarp prst="textNoShape">
              <a:avLst/>
            </a:prstTxWarp>
          </a:bodyPr>
          <a:lstStyle>
            <a:lvl1pPr algn="l" rtl="1">
              <a:defRPr sz="1200" smtClean="0">
                <a:latin typeface="Calibri" pitchFamily="34" charset="0"/>
                <a:cs typeface="Arial" charset="0"/>
              </a:defRPr>
            </a:lvl1pPr>
          </a:lstStyle>
          <a:p>
            <a:pPr>
              <a:defRPr/>
            </a:pPr>
            <a:fld id="{10D95711-F2E4-439D-B42E-DBBAA56CA93B}" type="datetimeFigureOut">
              <a:rPr lang="fa-IR"/>
              <a:pPr>
                <a:defRPr/>
              </a:pPr>
              <a:t>01/07/1441</a:t>
            </a:fld>
            <a:endParaRPr lang="fa-IR"/>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5070" tIns="47535" rIns="95070" bIns="47535" rtlCol="1" anchor="ctr"/>
          <a:lstStyle/>
          <a:p>
            <a:pPr lvl="0"/>
            <a:endParaRPr lang="fa-IR" noProof="0"/>
          </a:p>
        </p:txBody>
      </p:sp>
      <p:sp>
        <p:nvSpPr>
          <p:cNvPr id="5" name="Notes Placeholder 4"/>
          <p:cNvSpPr>
            <a:spLocks noGrp="1"/>
          </p:cNvSpPr>
          <p:nvPr>
            <p:ph type="body" sz="quarter" idx="3"/>
          </p:nvPr>
        </p:nvSpPr>
        <p:spPr>
          <a:xfrm>
            <a:off x="709613" y="4862513"/>
            <a:ext cx="5680075" cy="4605337"/>
          </a:xfrm>
          <a:prstGeom prst="rect">
            <a:avLst/>
          </a:prstGeom>
        </p:spPr>
        <p:txBody>
          <a:bodyPr vert="horz" wrap="square" lIns="95070" tIns="47535" rIns="95070" bIns="47535" numCol="1" anchor="t" anchorCtr="0" compatLnSpc="1">
            <a:prstTxWarp prst="textNoShape">
              <a:avLst/>
            </a:prstTxWarp>
            <a:normAutofit/>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6" name="Footer Placeholder 5"/>
          <p:cNvSpPr>
            <a:spLocks noGrp="1"/>
          </p:cNvSpPr>
          <p:nvPr>
            <p:ph type="ftr" sz="quarter" idx="4"/>
          </p:nvPr>
        </p:nvSpPr>
        <p:spPr>
          <a:xfrm>
            <a:off x="4022725" y="9721850"/>
            <a:ext cx="3076575" cy="511175"/>
          </a:xfrm>
          <a:prstGeom prst="rect">
            <a:avLst/>
          </a:prstGeom>
        </p:spPr>
        <p:txBody>
          <a:bodyPr vert="horz" lIns="95070" tIns="47535" rIns="95070" bIns="47535" rtlCol="1" anchor="b"/>
          <a:lstStyle>
            <a:lvl1pPr algn="r" rtl="1" fontAlgn="auto">
              <a:spcBef>
                <a:spcPts val="0"/>
              </a:spcBef>
              <a:spcAft>
                <a:spcPts val="0"/>
              </a:spcAft>
              <a:defRPr sz="1200">
                <a:latin typeface="+mn-lt"/>
                <a:cs typeface="+mn-cs"/>
              </a:defRPr>
            </a:lvl1pPr>
          </a:lstStyle>
          <a:p>
            <a:pPr>
              <a:defRPr/>
            </a:pPr>
            <a:endParaRPr lang="fa-IR"/>
          </a:p>
        </p:txBody>
      </p:sp>
      <p:sp>
        <p:nvSpPr>
          <p:cNvPr id="7" name="Slide Number Placeholder 6"/>
          <p:cNvSpPr>
            <a:spLocks noGrp="1"/>
          </p:cNvSpPr>
          <p:nvPr>
            <p:ph type="sldNum" sz="quarter" idx="5"/>
          </p:nvPr>
        </p:nvSpPr>
        <p:spPr>
          <a:xfrm>
            <a:off x="1588" y="9721850"/>
            <a:ext cx="3076575" cy="511175"/>
          </a:xfrm>
          <a:prstGeom prst="rect">
            <a:avLst/>
          </a:prstGeom>
        </p:spPr>
        <p:txBody>
          <a:bodyPr vert="horz" wrap="square" lIns="95070" tIns="47535" rIns="95070" bIns="47535" numCol="1" anchor="b" anchorCtr="0" compatLnSpc="1">
            <a:prstTxWarp prst="textNoShape">
              <a:avLst/>
            </a:prstTxWarp>
          </a:bodyPr>
          <a:lstStyle>
            <a:lvl1pPr algn="l">
              <a:defRPr sz="1200">
                <a:latin typeface="Calibri" panose="020F0502020204030204" pitchFamily="34" charset="0"/>
                <a:cs typeface="Arial" panose="020B0604020202020204" pitchFamily="34" charset="0"/>
              </a:defRPr>
            </a:lvl1pPr>
          </a:lstStyle>
          <a:p>
            <a:fld id="{5899EF49-7B8C-4DC0-AEA5-DCD5ADD3180A}" type="slidenum">
              <a:rPr lang="ar-SA" altLang="en-US"/>
              <a:pPr/>
              <a:t>‹#›</a:t>
            </a:fld>
            <a:endParaRPr lang="fa-IR" altLang="en-US"/>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mn-lt"/>
        <a:ea typeface="+mn-ea"/>
        <a:cs typeface="+mn-cs"/>
      </a:defRPr>
    </a:lvl1pPr>
    <a:lvl2pPr marL="457200" algn="r" rtl="1" fontAlgn="base">
      <a:spcBef>
        <a:spcPct val="30000"/>
      </a:spcBef>
      <a:spcAft>
        <a:spcPct val="0"/>
      </a:spcAft>
      <a:defRPr sz="1200" kern="1200">
        <a:solidFill>
          <a:schemeClr val="tx1"/>
        </a:solidFill>
        <a:latin typeface="+mn-lt"/>
        <a:ea typeface="+mn-ea"/>
        <a:cs typeface="+mn-cs"/>
      </a:defRPr>
    </a:lvl2pPr>
    <a:lvl3pPr marL="914400" algn="r" rtl="1" fontAlgn="base">
      <a:spcBef>
        <a:spcPct val="30000"/>
      </a:spcBef>
      <a:spcAft>
        <a:spcPct val="0"/>
      </a:spcAft>
      <a:defRPr sz="1200" kern="1200">
        <a:solidFill>
          <a:schemeClr val="tx1"/>
        </a:solidFill>
        <a:latin typeface="+mn-lt"/>
        <a:ea typeface="+mn-ea"/>
        <a:cs typeface="+mn-cs"/>
      </a:defRPr>
    </a:lvl3pPr>
    <a:lvl4pPr marL="1371600" algn="r" rtl="1" fontAlgn="base">
      <a:spcBef>
        <a:spcPct val="30000"/>
      </a:spcBef>
      <a:spcAft>
        <a:spcPct val="0"/>
      </a:spcAft>
      <a:defRPr sz="1200" kern="1200">
        <a:solidFill>
          <a:schemeClr val="tx1"/>
        </a:solidFill>
        <a:latin typeface="+mn-lt"/>
        <a:ea typeface="+mn-ea"/>
        <a:cs typeface="+mn-cs"/>
      </a:defRPr>
    </a:lvl4pPr>
    <a:lvl5pPr marL="1828800" algn="r" rtl="1" fontAlgn="base">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ar-SA" altLang="en-US" smtClean="0"/>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rtl="1" eaLnBrk="1" hangingPunct="1"/>
            <a:fld id="{94E8B647-5FF6-4712-933F-5844DC3E7C8A}" type="slidenum">
              <a:rPr lang="ar-SA" altLang="en-US">
                <a:latin typeface="Calibri" panose="020F0502020204030204" pitchFamily="34" charset="0"/>
              </a:rPr>
              <a:pPr rtl="1" eaLnBrk="1" hangingPunct="1"/>
              <a:t>17</a:t>
            </a:fld>
            <a:endParaRPr lang="fa-IR"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7"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7523"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Rectangle 3"/>
          <p:cNvSpPr>
            <a:spLocks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2706" name="Group 2"/>
          <p:cNvGrpSpPr>
            <a:grpSpLocks/>
          </p:cNvGrpSpPr>
          <p:nvPr/>
        </p:nvGrpSpPr>
        <p:grpSpPr bwMode="auto">
          <a:xfrm>
            <a:off x="0" y="927100"/>
            <a:ext cx="8991600" cy="4495800"/>
            <a:chOff x="0" y="584"/>
            <a:chExt cx="5664" cy="2832"/>
          </a:xfrm>
        </p:grpSpPr>
        <p:sp>
          <p:nvSpPr>
            <p:cNvPr id="72707"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altLang="en-US" sz="2400">
                <a:latin typeface="Times New Roman" panose="02020603050405020304" pitchFamily="18" charset="0"/>
                <a:cs typeface="Arial" panose="020B0604020202020204" pitchFamily="34" charset="0"/>
              </a:endParaRPr>
            </a:p>
          </p:txBody>
        </p:sp>
        <p:sp>
          <p:nvSpPr>
            <p:cNvPr id="72708"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altLang="en-US" sz="2400">
                <a:latin typeface="Times New Roman" panose="02020603050405020304" pitchFamily="18" charset="0"/>
                <a:cs typeface="Arial" panose="020B0604020202020204" pitchFamily="34" charset="0"/>
              </a:endParaRPr>
            </a:p>
          </p:txBody>
        </p:sp>
        <p:sp>
          <p:nvSpPr>
            <p:cNvPr id="72709"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4417 w 1000"/>
                <a:gd name="T3" fmla="*/ 0 h 1000"/>
                <a:gd name="T4" fmla="*/ 4917 w 1000"/>
                <a:gd name="T5" fmla="*/ 500 h 1000"/>
                <a:gd name="T6" fmla="*/ 4417 w 1000"/>
                <a:gd name="T7" fmla="*/ 999 h 1000"/>
                <a:gd name="T8" fmla="*/ 0 w 1000"/>
                <a:gd name="T9" fmla="*/ 1000 h 1000"/>
                <a:gd name="T10" fmla="*/ 0 w 1000"/>
                <a:gd name="T11" fmla="*/ 0 h 1000"/>
                <a:gd name="T12" fmla="*/ G4 w 1000"/>
                <a:gd name="T13" fmla="*/ G1 h 1000"/>
              </a:gdLst>
              <a:ahLst/>
              <a:cxnLst>
                <a:cxn ang="0">
                  <a:pos x="T0" y="T1"/>
                </a:cxn>
                <a:cxn ang="0">
                  <a:pos x="T2" y="T3"/>
                </a:cxn>
                <a:cxn ang="0">
                  <a:pos x="T4" y="T5"/>
                </a:cxn>
                <a:cxn ang="0">
                  <a:pos x="T6" y="T7"/>
                </a:cxn>
                <a:cxn ang="0">
                  <a:pos x="T8" y="T9"/>
                </a:cxn>
              </a:cxnLst>
              <a:rect l="T10" t="T11" r="T12" b="T13"/>
              <a:pathLst>
                <a:path w="4917" h="1000">
                  <a:moveTo>
                    <a:pt x="0" y="0"/>
                  </a:moveTo>
                  <a:lnTo>
                    <a:pt x="4417" y="0"/>
                  </a:lnTo>
                  <a:cubicBezTo>
                    <a:pt x="4693" y="0"/>
                    <a:pt x="4917" y="223"/>
                    <a:pt x="4917" y="500"/>
                  </a:cubicBezTo>
                  <a:cubicBezTo>
                    <a:pt x="4917" y="776"/>
                    <a:pt x="4693" y="999"/>
                    <a:pt x="4417" y="999"/>
                  </a:cubicBezTo>
                  <a:lnTo>
                    <a:pt x="0" y="1000"/>
                  </a:lnTo>
                  <a:close/>
                </a:path>
              </a:pathLst>
            </a:cu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l" rtl="0"/>
              <a:endParaRPr lang="en-US" altLang="en-US" sz="2400">
                <a:latin typeface="Times New Roman" panose="02020603050405020304" pitchFamily="18" charset="0"/>
                <a:cs typeface="Arial" panose="020B0604020202020204" pitchFamily="34" charset="0"/>
              </a:endParaRPr>
            </a:p>
          </p:txBody>
        </p:sp>
        <p:sp>
          <p:nvSpPr>
            <p:cNvPr id="72710" name="Line 6"/>
            <p:cNvSpPr>
              <a:spLocks noChangeShapeType="1"/>
            </p:cNvSpPr>
            <p:nvPr userDrawn="1"/>
          </p:nvSpPr>
          <p:spPr bwMode="auto">
            <a:xfrm>
              <a:off x="0" y="1928"/>
              <a:ext cx="5232" cy="0"/>
            </a:xfrm>
            <a:prstGeom prst="line">
              <a:avLst/>
            </a:prstGeom>
            <a:noFill/>
            <a:ln w="508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2711" name="Rectangle 7"/>
          <p:cNvSpPr>
            <a:spLocks noGrp="1" noChangeArrowheads="1"/>
          </p:cNvSpPr>
          <p:nvPr>
            <p:ph type="ctrTitle"/>
          </p:nvPr>
        </p:nvSpPr>
        <p:spPr>
          <a:xfrm>
            <a:off x="228600" y="1427163"/>
            <a:ext cx="8077200" cy="1609725"/>
          </a:xfrm>
        </p:spPr>
        <p:txBody>
          <a:bodyPr/>
          <a:lstStyle>
            <a:lvl1pPr>
              <a:defRPr sz="4600"/>
            </a:lvl1pPr>
          </a:lstStyle>
          <a:p>
            <a:pPr lvl="0"/>
            <a:r>
              <a:rPr lang="en-US" altLang="en-US" noProof="0" smtClean="0"/>
              <a:t>Click to edit Master title style</a:t>
            </a:r>
          </a:p>
        </p:txBody>
      </p:sp>
      <p:sp>
        <p:nvSpPr>
          <p:cNvPr id="72712" name="Rectangle 8"/>
          <p:cNvSpPr>
            <a:spLocks noGrp="1" noChangeArrowheads="1"/>
          </p:cNvSpPr>
          <p:nvPr>
            <p:ph type="subTitle" idx="1"/>
          </p:nvPr>
        </p:nvSpPr>
        <p:spPr>
          <a:xfrm>
            <a:off x="1066800" y="3441700"/>
            <a:ext cx="6629400" cy="1676400"/>
          </a:xfrm>
        </p:spPr>
        <p:txBody>
          <a:bodyPr/>
          <a:lstStyle>
            <a:lvl1pPr marL="0" indent="0">
              <a:buFont typeface="Wingdings" panose="05000000000000000000" pitchFamily="2" charset="2"/>
              <a:buNone/>
              <a:defRPr/>
            </a:lvl1pPr>
          </a:lstStyle>
          <a:p>
            <a:pPr lvl="0"/>
            <a:r>
              <a:rPr lang="en-US" altLang="en-US" noProof="0" smtClean="0"/>
              <a:t>Click to edit Master subtitle style</a:t>
            </a:r>
          </a:p>
        </p:txBody>
      </p:sp>
      <p:sp>
        <p:nvSpPr>
          <p:cNvPr id="72713" name="Rectangle 9"/>
          <p:cNvSpPr>
            <a:spLocks noGrp="1" noChangeArrowheads="1"/>
          </p:cNvSpPr>
          <p:nvPr>
            <p:ph type="dt" sz="half" idx="2"/>
          </p:nvPr>
        </p:nvSpPr>
        <p:spPr>
          <a:xfrm>
            <a:off x="457200" y="6248400"/>
            <a:ext cx="2133600" cy="471488"/>
          </a:xfrm>
        </p:spPr>
        <p:txBody>
          <a:bodyPr/>
          <a:lstStyle>
            <a:lvl1pPr>
              <a:defRPr/>
            </a:lvl1pPr>
          </a:lstStyle>
          <a:p>
            <a:fld id="{E9136456-1BFA-41EC-9A16-2E58A66FAA61}" type="datetimeFigureOut">
              <a:rPr lang="fa-IR" altLang="en-US"/>
              <a:pPr/>
              <a:t>01/07/1441</a:t>
            </a:fld>
            <a:endParaRPr lang="en-US" altLang="en-US"/>
          </a:p>
        </p:txBody>
      </p:sp>
      <p:sp>
        <p:nvSpPr>
          <p:cNvPr id="72714" name="Rectangle 10"/>
          <p:cNvSpPr>
            <a:spLocks noGrp="1" noChangeArrowheads="1"/>
          </p:cNvSpPr>
          <p:nvPr>
            <p:ph type="ftr" sz="quarter" idx="3"/>
          </p:nvPr>
        </p:nvSpPr>
        <p:spPr>
          <a:xfrm>
            <a:off x="3124200" y="6253163"/>
            <a:ext cx="2895600" cy="457200"/>
          </a:xfrm>
        </p:spPr>
        <p:txBody>
          <a:bodyPr/>
          <a:lstStyle>
            <a:lvl1pPr>
              <a:defRPr/>
            </a:lvl1pPr>
          </a:lstStyle>
          <a:p>
            <a:endParaRPr lang="en-US" altLang="en-US"/>
          </a:p>
        </p:txBody>
      </p:sp>
      <p:sp>
        <p:nvSpPr>
          <p:cNvPr id="72715" name="Rectangle 11"/>
          <p:cNvSpPr>
            <a:spLocks noGrp="1" noChangeArrowheads="1"/>
          </p:cNvSpPr>
          <p:nvPr>
            <p:ph type="sldNum" sz="quarter" idx="4"/>
          </p:nvPr>
        </p:nvSpPr>
        <p:spPr>
          <a:xfrm>
            <a:off x="6553200" y="6248400"/>
            <a:ext cx="2133600" cy="471488"/>
          </a:xfrm>
        </p:spPr>
        <p:txBody>
          <a:bodyPr/>
          <a:lstStyle>
            <a:lvl1pPr>
              <a:defRPr/>
            </a:lvl1pPr>
          </a:lstStyle>
          <a:p>
            <a:fld id="{3752B2F8-B7BA-4FC3-9F9E-3EE4725BEED2}" type="slidenum">
              <a:rPr lang="ar-SA"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A2067EB-9536-4580-A233-0A3EB5E21F74}" type="datetimeFigureOut">
              <a:rPr lang="fa-IR" altLang="en-US"/>
              <a:pPr/>
              <a:t>01/07/1441</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834EE6ED-B2C6-4DE5-B642-8C0666890A9C}" type="slidenum">
              <a:rPr lang="ar-SA" altLang="en-US"/>
              <a:pPr/>
              <a:t>‹#›</a:t>
            </a:fld>
            <a:endParaRPr lang="en-US" altLang="en-US"/>
          </a:p>
        </p:txBody>
      </p:sp>
    </p:spTree>
    <p:extLst>
      <p:ext uri="{BB962C8B-B14F-4D97-AF65-F5344CB8AC3E}">
        <p14:creationId xmlns:p14="http://schemas.microsoft.com/office/powerpoint/2010/main" val="1281141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fld id="{B2112512-4506-4FDF-B56D-12040FE06787}" type="datetimeFigureOut">
              <a:rPr lang="fa-IR" altLang="en-US"/>
              <a:pPr/>
              <a:t>01/07/1441</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7E6A2C87-E71B-494C-AE61-C7F6DB19CF33}" type="slidenum">
              <a:rPr lang="ar-SA" altLang="en-US"/>
              <a:pPr/>
              <a:t>‹#›</a:t>
            </a:fld>
            <a:endParaRPr lang="en-US" altLang="en-US"/>
          </a:p>
        </p:txBody>
      </p:sp>
    </p:spTree>
    <p:extLst>
      <p:ext uri="{BB962C8B-B14F-4D97-AF65-F5344CB8AC3E}">
        <p14:creationId xmlns:p14="http://schemas.microsoft.com/office/powerpoint/2010/main" val="2447362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3886200" cy="44196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3886200" cy="44196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F79A89FB-F1B8-426F-A571-321D0009B584}" type="datetimeFigureOut">
              <a:rPr lang="fa-IR" altLang="en-US"/>
              <a:pPr/>
              <a:t>01/07/1441</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8417AA3C-D2FE-403D-AFE2-0276DF86BD21}" type="slidenum">
              <a:rPr lang="ar-SA" altLang="en-US"/>
              <a:pPr/>
              <a:t>‹#›</a:t>
            </a:fld>
            <a:endParaRPr lang="en-US" altLang="en-US"/>
          </a:p>
        </p:txBody>
      </p:sp>
    </p:spTree>
    <p:extLst>
      <p:ext uri="{BB962C8B-B14F-4D97-AF65-F5344CB8AC3E}">
        <p14:creationId xmlns:p14="http://schemas.microsoft.com/office/powerpoint/2010/main" val="3810012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B298AE5B-C0BE-43C6-84D1-7AE4B85A68B4}" type="datetimeFigureOut">
              <a:rPr lang="fa-IR" altLang="en-US"/>
              <a:pPr/>
              <a:t>01/07/1441</a:t>
            </a:fld>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0FB0325C-FF13-4763-8654-864FDBFEC27D}" type="slidenum">
              <a:rPr lang="ar-SA" altLang="en-US"/>
              <a:pPr/>
              <a:t>‹#›</a:t>
            </a:fld>
            <a:endParaRPr lang="en-US" altLang="en-US"/>
          </a:p>
        </p:txBody>
      </p:sp>
    </p:spTree>
    <p:extLst>
      <p:ext uri="{BB962C8B-B14F-4D97-AF65-F5344CB8AC3E}">
        <p14:creationId xmlns:p14="http://schemas.microsoft.com/office/powerpoint/2010/main" val="3547084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8598CF0B-E977-4E7A-A572-59D679C0C53D}" type="datetimeFigureOut">
              <a:rPr lang="fa-IR" altLang="en-US"/>
              <a:pPr/>
              <a:t>01/07/1441</a:t>
            </a:fld>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86F1D09F-96E7-4133-BD0C-41606575DFD6}" type="slidenum">
              <a:rPr lang="ar-SA" altLang="en-US"/>
              <a:pPr/>
              <a:t>‹#›</a:t>
            </a:fld>
            <a:endParaRPr lang="en-US" altLang="en-US"/>
          </a:p>
        </p:txBody>
      </p:sp>
    </p:spTree>
    <p:extLst>
      <p:ext uri="{BB962C8B-B14F-4D97-AF65-F5344CB8AC3E}">
        <p14:creationId xmlns:p14="http://schemas.microsoft.com/office/powerpoint/2010/main" val="1581198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594DFC9E-F8FC-4B49-899D-F5B5FE3CFE74}" type="datetimeFigureOut">
              <a:rPr lang="fa-IR" altLang="en-US"/>
              <a:pPr/>
              <a:t>01/07/1441</a:t>
            </a:fld>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0B612CF9-00B2-43FC-A159-2D001446E7DA}" type="slidenum">
              <a:rPr lang="ar-SA" altLang="en-US"/>
              <a:pPr/>
              <a:t>‹#›</a:t>
            </a:fld>
            <a:endParaRPr lang="en-US" altLang="en-US"/>
          </a:p>
        </p:txBody>
      </p:sp>
    </p:spTree>
    <p:extLst>
      <p:ext uri="{BB962C8B-B14F-4D97-AF65-F5344CB8AC3E}">
        <p14:creationId xmlns:p14="http://schemas.microsoft.com/office/powerpoint/2010/main" val="2625157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fld id="{D0A30DDA-C772-416A-B694-7373A8FFC040}" type="datetimeFigureOut">
              <a:rPr lang="fa-IR" altLang="en-US"/>
              <a:pPr/>
              <a:t>01/07/1441</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3D1C81A7-CD54-4E48-B4DC-5259C3FE4E03}" type="slidenum">
              <a:rPr lang="ar-SA" altLang="en-US"/>
              <a:pPr/>
              <a:t>‹#›</a:t>
            </a:fld>
            <a:endParaRPr lang="en-US" altLang="en-US"/>
          </a:p>
        </p:txBody>
      </p:sp>
    </p:spTree>
    <p:extLst>
      <p:ext uri="{BB962C8B-B14F-4D97-AF65-F5344CB8AC3E}">
        <p14:creationId xmlns:p14="http://schemas.microsoft.com/office/powerpoint/2010/main" val="3237230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fld id="{75083465-AD90-46A1-BC16-6F60BD19C224}" type="datetimeFigureOut">
              <a:rPr lang="fa-IR" altLang="en-US"/>
              <a:pPr/>
              <a:t>01/07/1441</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8E72F5C4-D518-45AC-ACC5-FBEC26C98C5D}" type="slidenum">
              <a:rPr lang="ar-SA" altLang="en-US"/>
              <a:pPr/>
              <a:t>‹#›</a:t>
            </a:fld>
            <a:endParaRPr lang="en-US" altLang="en-US"/>
          </a:p>
        </p:txBody>
      </p:sp>
    </p:spTree>
    <p:extLst>
      <p:ext uri="{BB962C8B-B14F-4D97-AF65-F5344CB8AC3E}">
        <p14:creationId xmlns:p14="http://schemas.microsoft.com/office/powerpoint/2010/main" val="3350243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F8DD5422-20FB-4E33-9633-9FFF6B1D59B7}" type="datetimeFigureOut">
              <a:rPr lang="fa-IR" altLang="en-US"/>
              <a:pPr/>
              <a:t>01/07/1441</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B7111B8B-909F-451D-A6A2-3B188A3A7D98}" type="slidenum">
              <a:rPr lang="ar-SA" altLang="en-US"/>
              <a:pPr/>
              <a:t>‹#›</a:t>
            </a:fld>
            <a:endParaRPr lang="en-US" altLang="en-US"/>
          </a:p>
        </p:txBody>
      </p:sp>
    </p:spTree>
    <p:extLst>
      <p:ext uri="{BB962C8B-B14F-4D97-AF65-F5344CB8AC3E}">
        <p14:creationId xmlns:p14="http://schemas.microsoft.com/office/powerpoint/2010/main" val="3829396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0013" y="228600"/>
            <a:ext cx="2084387" cy="5791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5263" y="228600"/>
            <a:ext cx="6102350" cy="5791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211C1E3A-A652-4CA2-9F23-024B507E847E}" type="datetimeFigureOut">
              <a:rPr lang="fa-IR" altLang="en-US"/>
              <a:pPr/>
              <a:t>01/07/1441</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DC0334F-5892-4D39-B8FE-D5E11F47B69E}" type="slidenum">
              <a:rPr lang="ar-SA" altLang="en-US"/>
              <a:pPr/>
              <a:t>‹#›</a:t>
            </a:fld>
            <a:endParaRPr lang="en-US" altLang="en-US"/>
          </a:p>
        </p:txBody>
      </p:sp>
    </p:spTree>
    <p:extLst>
      <p:ext uri="{BB962C8B-B14F-4D97-AF65-F5344CB8AC3E}">
        <p14:creationId xmlns:p14="http://schemas.microsoft.com/office/powerpoint/2010/main" val="161508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682" name="Group 2"/>
          <p:cNvGrpSpPr>
            <a:grpSpLocks/>
          </p:cNvGrpSpPr>
          <p:nvPr/>
        </p:nvGrpSpPr>
        <p:grpSpPr bwMode="auto">
          <a:xfrm>
            <a:off x="0" y="152400"/>
            <a:ext cx="8686800" cy="6096000"/>
            <a:chOff x="0" y="96"/>
            <a:chExt cx="5472" cy="3840"/>
          </a:xfrm>
        </p:grpSpPr>
        <p:sp>
          <p:nvSpPr>
            <p:cNvPr id="71683"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n-US" altLang="en-US" sz="2400">
                <a:latin typeface="Times New Roman" panose="02020603050405020304" pitchFamily="18" charset="0"/>
                <a:cs typeface="Arial" panose="020B0604020202020204" pitchFamily="34" charset="0"/>
              </a:endParaRPr>
            </a:p>
          </p:txBody>
        </p:sp>
        <p:sp>
          <p:nvSpPr>
            <p:cNvPr id="71684"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6500 w 1000"/>
                <a:gd name="T3" fmla="*/ 0 h 1000"/>
                <a:gd name="T4" fmla="*/ 7000 w 1000"/>
                <a:gd name="T5" fmla="*/ 500 h 1000"/>
                <a:gd name="T6" fmla="*/ 6500 w 1000"/>
                <a:gd name="T7" fmla="*/ 999 h 1000"/>
                <a:gd name="T8" fmla="*/ 0 w 1000"/>
                <a:gd name="T9" fmla="*/ 1000 h 1000"/>
                <a:gd name="T10" fmla="*/ 0 w 1000"/>
                <a:gd name="T11" fmla="*/ 0 h 1000"/>
                <a:gd name="T12" fmla="*/ G4 w 1000"/>
                <a:gd name="T13" fmla="*/ G1 h 1000"/>
              </a:gdLst>
              <a:ahLst/>
              <a:cxnLst>
                <a:cxn ang="0">
                  <a:pos x="T0" y="T1"/>
                </a:cxn>
                <a:cxn ang="0">
                  <a:pos x="T2" y="T3"/>
                </a:cxn>
                <a:cxn ang="0">
                  <a:pos x="T4" y="T5"/>
                </a:cxn>
                <a:cxn ang="0">
                  <a:pos x="T6" y="T7"/>
                </a:cxn>
                <a:cxn ang="0">
                  <a:pos x="T8" y="T9"/>
                </a:cxn>
              </a:cxnLst>
              <a:rect l="T10" t="T11" r="T12" b="T13"/>
              <a:pathLst>
                <a:path w="7000" h="1000">
                  <a:moveTo>
                    <a:pt x="0" y="0"/>
                  </a:moveTo>
                  <a:lnTo>
                    <a:pt x="6500" y="0"/>
                  </a:lnTo>
                  <a:cubicBezTo>
                    <a:pt x="6776" y="0"/>
                    <a:pt x="7000" y="223"/>
                    <a:pt x="7000" y="500"/>
                  </a:cubicBezTo>
                  <a:cubicBezTo>
                    <a:pt x="7000" y="776"/>
                    <a:pt x="6776" y="999"/>
                    <a:pt x="6500" y="999"/>
                  </a:cubicBezTo>
                  <a:lnTo>
                    <a:pt x="0" y="1000"/>
                  </a:lnTo>
                  <a:close/>
                </a:path>
              </a:pathLst>
            </a:cu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l" rtl="0"/>
              <a:endParaRPr lang="en-US" altLang="en-US" sz="2400">
                <a:latin typeface="Times New Roman" panose="02020603050405020304" pitchFamily="18" charset="0"/>
                <a:cs typeface="Arial" panose="020B0604020202020204" pitchFamily="34" charset="0"/>
              </a:endParaRPr>
            </a:p>
          </p:txBody>
        </p:sp>
        <p:sp>
          <p:nvSpPr>
            <p:cNvPr id="71685" name="Line 5"/>
            <p:cNvSpPr>
              <a:spLocks noChangeShapeType="1"/>
            </p:cNvSpPr>
            <p:nvPr/>
          </p:nvSpPr>
          <p:spPr bwMode="auto">
            <a:xfrm>
              <a:off x="0" y="768"/>
              <a:ext cx="5088" cy="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1686" name="Rectangle 6"/>
          <p:cNvSpPr>
            <a:spLocks noGrp="1" noChangeArrowheads="1"/>
          </p:cNvSpPr>
          <p:nvPr>
            <p:ph type="title"/>
          </p:nvPr>
        </p:nvSpPr>
        <p:spPr bwMode="auto">
          <a:xfrm>
            <a:off x="195263" y="228600"/>
            <a:ext cx="801528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1687" name="Rectangle 7"/>
          <p:cNvSpPr>
            <a:spLocks noGrp="1" noChangeArrowheads="1"/>
          </p:cNvSpPr>
          <p:nvPr>
            <p:ph type="body" idx="1"/>
          </p:nvPr>
        </p:nvSpPr>
        <p:spPr bwMode="auto">
          <a:xfrm>
            <a:off x="609600" y="1600200"/>
            <a:ext cx="79248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1688" name="Rectangle 8"/>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defRPr sz="1200">
                <a:cs typeface="+mn-cs"/>
              </a:defRPr>
            </a:lvl1pPr>
          </a:lstStyle>
          <a:p>
            <a:fld id="{0E77FE7A-9124-4278-997A-37EFAFB6BC6B}" type="datetimeFigureOut">
              <a:rPr lang="fa-IR" altLang="en-US"/>
              <a:pPr/>
              <a:t>01/07/1441</a:t>
            </a:fld>
            <a:endParaRPr lang="en-US" altLang="en-US"/>
          </a:p>
        </p:txBody>
      </p:sp>
      <p:sp>
        <p:nvSpPr>
          <p:cNvPr id="71689" name="Rectangle 9"/>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rtl="0">
              <a:defRPr sz="1200">
                <a:cs typeface="+mn-cs"/>
              </a:defRPr>
            </a:lvl1pPr>
          </a:lstStyle>
          <a:p>
            <a:endParaRPr lang="en-US" altLang="en-US"/>
          </a:p>
        </p:txBody>
      </p:sp>
      <p:sp>
        <p:nvSpPr>
          <p:cNvPr id="71690" name="Rectangle 10"/>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defRPr sz="1200">
                <a:latin typeface="Arial Black" panose="020B0A04020102020204" pitchFamily="34" charset="0"/>
                <a:cs typeface="+mn-cs"/>
              </a:defRPr>
            </a:lvl1pPr>
          </a:lstStyle>
          <a:p>
            <a:fld id="{10CB16D1-C500-4C2D-B728-5F0FD8C4B470}"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iming>
    <p:tnLst>
      <p:par>
        <p:cTn id="1" dur="indefinite" restart="never" nodeType="tmRoot"/>
      </p:par>
    </p:tnLst>
  </p:timing>
  <p:txStyles>
    <p:titleStyle>
      <a:lvl1pPr algn="l" rtl="1" fontAlgn="base">
        <a:spcBef>
          <a:spcPct val="0"/>
        </a:spcBef>
        <a:spcAft>
          <a:spcPct val="0"/>
        </a:spcAft>
        <a:defRPr sz="4200" kern="1200">
          <a:solidFill>
            <a:schemeClr val="tx2"/>
          </a:solidFill>
          <a:latin typeface="+mj-lt"/>
          <a:ea typeface="+mj-ea"/>
          <a:cs typeface="+mj-cs"/>
        </a:defRPr>
      </a:lvl1pPr>
      <a:lvl2pPr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2pPr>
      <a:lvl3pPr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3pPr>
      <a:lvl4pPr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4pPr>
      <a:lvl5pPr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5pPr>
      <a:lvl6pPr marL="457200"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6pPr>
      <a:lvl7pPr marL="914400"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7pPr>
      <a:lvl8pPr marL="1371600"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8pPr>
      <a:lvl9pPr marL="1828800" algn="l" rtl="1" fontAlgn="base">
        <a:spcBef>
          <a:spcPct val="0"/>
        </a:spcBef>
        <a:spcAft>
          <a:spcPct val="0"/>
        </a:spcAft>
        <a:defRPr sz="4200">
          <a:solidFill>
            <a:schemeClr val="tx2"/>
          </a:solidFill>
          <a:latin typeface="Arial" panose="020B0604020202020204" pitchFamily="34" charset="0"/>
          <a:cs typeface="Arial" panose="020B0604020202020204" pitchFamily="34" charset="0"/>
        </a:defRPr>
      </a:lvl9pPr>
    </p:titleStyle>
    <p:bodyStyle>
      <a:lvl1pPr marL="342900" indent="-342900" algn="r" rtl="1" fontAlgn="base">
        <a:spcBef>
          <a:spcPct val="20000"/>
        </a:spcBef>
        <a:spcAft>
          <a:spcPct val="0"/>
        </a:spcAft>
        <a:buClr>
          <a:schemeClr val="hlink"/>
        </a:buClr>
        <a:buSzPct val="80000"/>
        <a:buFont typeface="Wingdings" panose="05000000000000000000" pitchFamily="2" charset="2"/>
        <a:buChar char="l"/>
        <a:defRPr sz="3200" kern="1200">
          <a:solidFill>
            <a:schemeClr val="tx1"/>
          </a:solidFill>
          <a:latin typeface="+mn-lt"/>
          <a:ea typeface="+mn-ea"/>
          <a:cs typeface="+mn-cs"/>
        </a:defRPr>
      </a:lvl1pPr>
      <a:lvl2pPr marL="742950" indent="-285750" algn="r" rtl="1" fontAlgn="base">
        <a:spcBef>
          <a:spcPct val="20000"/>
        </a:spcBef>
        <a:spcAft>
          <a:spcPct val="0"/>
        </a:spcAft>
        <a:buClr>
          <a:schemeClr val="accent1"/>
        </a:buClr>
        <a:buSzPct val="70000"/>
        <a:buFont typeface="Wingdings" panose="05000000000000000000" pitchFamily="2" charset="2"/>
        <a:buChar char="l"/>
        <a:defRPr sz="2800" kern="1200">
          <a:solidFill>
            <a:schemeClr val="tx1"/>
          </a:solidFill>
          <a:latin typeface="+mn-lt"/>
          <a:ea typeface="+mn-ea"/>
          <a:cs typeface="+mn-cs"/>
        </a:defRPr>
      </a:lvl2pPr>
      <a:lvl3pPr marL="1143000" indent="-228600" algn="r" rtl="1" fontAlgn="base">
        <a:spcBef>
          <a:spcPct val="20000"/>
        </a:spcBef>
        <a:spcAft>
          <a:spcPct val="0"/>
        </a:spcAft>
        <a:buClr>
          <a:schemeClr val="bg2"/>
        </a:buClr>
        <a:buSzPct val="65000"/>
        <a:buFont typeface="Wingdings" panose="05000000000000000000" pitchFamily="2" charset="2"/>
        <a:buChar char="l"/>
        <a:defRPr sz="2400" kern="1200">
          <a:solidFill>
            <a:schemeClr val="tx1"/>
          </a:solidFill>
          <a:latin typeface="+mn-lt"/>
          <a:ea typeface="+mn-ea"/>
          <a:cs typeface="+mn-cs"/>
        </a:defRPr>
      </a:lvl3pPr>
      <a:lvl4pPr marL="1600200" indent="-228600" algn="r" rtl="1" fontAlgn="base">
        <a:spcBef>
          <a:spcPct val="20000"/>
        </a:spcBef>
        <a:spcAft>
          <a:spcPct val="0"/>
        </a:spcAft>
        <a:buClr>
          <a:schemeClr val="hlink"/>
        </a:buClr>
        <a:buSzPct val="60000"/>
        <a:buFont typeface="Wingdings" panose="05000000000000000000" pitchFamily="2" charset="2"/>
        <a:buChar char="l"/>
        <a:defRPr sz="2000" kern="1200">
          <a:solidFill>
            <a:schemeClr val="tx1"/>
          </a:solidFill>
          <a:latin typeface="+mn-lt"/>
          <a:ea typeface="+mn-ea"/>
          <a:cs typeface="+mn-cs"/>
        </a:defRPr>
      </a:lvl4pPr>
      <a:lvl5pPr marL="2057400" indent="-228600" algn="r" rtl="1" fontAlgn="base">
        <a:spcBef>
          <a:spcPct val="20000"/>
        </a:spcBef>
        <a:spcAft>
          <a:spcPct val="0"/>
        </a:spcAft>
        <a:buClr>
          <a:schemeClr val="bg2"/>
        </a:buClr>
        <a:buSzPct val="40000"/>
        <a:buFont typeface="Wingdings" panose="05000000000000000000" pitchFamily="2" charset="2"/>
        <a:buChar char="l"/>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mk:@MSITStore:C:\Documents%20and%20Settings\dr_molahoseini\Desktop\act_budjet2.chm::/32pishnahad_osool.htm"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4210643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2"/>
          <p:cNvSpPr>
            <a:spLocks/>
          </p:cNvSpPr>
          <p:nvPr/>
        </p:nvSpPr>
        <p:spPr bwMode="auto">
          <a:xfrm>
            <a:off x="0" y="-144463"/>
            <a:ext cx="9144000" cy="6669088"/>
          </a:xfrm>
          <a:prstGeom prst="rect">
            <a:avLst/>
          </a:prstGeom>
          <a:noFill/>
          <a:ln w="9525">
            <a:noFill/>
            <a:miter lim="800000"/>
            <a:headEnd/>
            <a:tailEnd/>
          </a:ln>
          <a:effectLst/>
        </p:spPr>
        <p:txBody>
          <a:bodyPr/>
          <a:lstStyle>
            <a:lvl1pPr marL="342900" indent="-342900"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20000"/>
              </a:spcBef>
              <a:buClr>
                <a:schemeClr val="hlink"/>
              </a:buClr>
              <a:buSzPct val="65000"/>
              <a:buFont typeface="Wingdings" panose="05000000000000000000" pitchFamily="2" charset="2"/>
              <a:buNone/>
            </a:pPr>
            <a:endParaRPr lang="fa-IR" altLang="en-US" sz="4000" b="1" dirty="0">
              <a:effectLst>
                <a:outerShdw blurRad="38100" dist="38100" dir="2700000" algn="tl">
                  <a:srgbClr val="C0C0C0"/>
                </a:outerShdw>
              </a:effectLst>
              <a:cs typeface="B Titr" pitchFamily="2" charset="0"/>
            </a:endParaRPr>
          </a:p>
          <a:p>
            <a:pPr algn="ctr" rtl="1" eaLnBrk="1" hangingPunct="1">
              <a:lnSpc>
                <a:spcPct val="150000"/>
              </a:lnSpc>
              <a:spcBef>
                <a:spcPct val="20000"/>
              </a:spcBef>
              <a:buClr>
                <a:schemeClr val="hlink"/>
              </a:buClr>
              <a:buSzPct val="65000"/>
              <a:buFont typeface="Wingdings" panose="05000000000000000000" pitchFamily="2" charset="2"/>
              <a:buNone/>
            </a:pPr>
            <a:r>
              <a:rPr lang="fa-IR" altLang="en-US" sz="10500" b="1" dirty="0">
                <a:solidFill>
                  <a:schemeClr val="folHlink"/>
                </a:solidFill>
                <a:effectLst>
                  <a:outerShdw blurRad="38100" dist="38100" dir="2700000" algn="tl">
                    <a:srgbClr val="C0C0C0"/>
                  </a:outerShdw>
                </a:effectLst>
                <a:cs typeface="B Jadid" pitchFamily="2" charset="0"/>
              </a:rPr>
              <a:t>انواع شيوه هاي بودجه ريزي</a:t>
            </a:r>
            <a:endParaRPr lang="fa-IR" altLang="en-US" sz="6000" b="1" dirty="0">
              <a:solidFill>
                <a:schemeClr val="folHlink"/>
              </a:solidFill>
              <a:effectLst>
                <a:outerShdw blurRad="38100" dist="38100" dir="2700000" algn="tl">
                  <a:srgbClr val="C0C0C0"/>
                </a:outerShdw>
              </a:effectLst>
              <a:cs typeface="B Jadid"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fade">
                                      <p:cBhvr>
                                        <p:cTn id="7" dur="1000"/>
                                        <p:tgtEl>
                                          <p:spTgt spid="75778"/>
                                        </p:tgtEl>
                                      </p:cBhvr>
                                    </p:animEffect>
                                    <p:anim calcmode="lin" valueType="num">
                                      <p:cBhvr>
                                        <p:cTn id="8" dur="1000" fill="hold"/>
                                        <p:tgtEl>
                                          <p:spTgt spid="75778"/>
                                        </p:tgtEl>
                                        <p:attrNameLst>
                                          <p:attrName>ppt_x</p:attrName>
                                        </p:attrNameLst>
                                      </p:cBhvr>
                                      <p:tavLst>
                                        <p:tav tm="0">
                                          <p:val>
                                            <p:strVal val="#ppt_x"/>
                                          </p:val>
                                        </p:tav>
                                        <p:tav tm="100000">
                                          <p:val>
                                            <p:strVal val="#ppt_x"/>
                                          </p:val>
                                        </p:tav>
                                      </p:tavLst>
                                    </p:anim>
                                    <p:anim calcmode="lin" valueType="num">
                                      <p:cBhvr>
                                        <p:cTn id="9" dur="900" decel="100000" fill="hold"/>
                                        <p:tgtEl>
                                          <p:spTgt spid="7577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577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68313" y="377825"/>
            <a:ext cx="8424862" cy="6480175"/>
          </a:xfrm>
        </p:spPr>
        <p:txBody>
          <a:bodyPr>
            <a:normAutofit/>
          </a:bodyPr>
          <a:lstStyle/>
          <a:p>
            <a:pPr algn="ctr">
              <a:lnSpc>
                <a:spcPct val="80000"/>
              </a:lnSpc>
            </a:pPr>
            <a:r>
              <a:rPr lang="fa-IR" altLang="en-US" sz="2800" b="1">
                <a:solidFill>
                  <a:schemeClr val="tx2"/>
                </a:solidFill>
                <a:effectLst>
                  <a:outerShdw blurRad="38100" dist="38100" dir="2700000" algn="tl">
                    <a:srgbClr val="C0C0C0"/>
                  </a:outerShdw>
                </a:effectLst>
                <a:cs typeface="B Titr" pitchFamily="2" charset="0"/>
              </a:rPr>
              <a:t>دستورالعمل اجرايي ماده 144 قانون برنامه چهارم توسعه </a:t>
            </a:r>
          </a:p>
          <a:p>
            <a:pPr algn="ctr">
              <a:lnSpc>
                <a:spcPct val="80000"/>
              </a:lnSpc>
            </a:pPr>
            <a:r>
              <a:rPr lang="fa-IR" altLang="en-US" sz="2800" b="1">
                <a:solidFill>
                  <a:schemeClr val="tx2"/>
                </a:solidFill>
                <a:effectLst>
                  <a:outerShdw blurRad="38100" dist="38100" dir="2700000" algn="tl">
                    <a:srgbClr val="C0C0C0"/>
                  </a:outerShdw>
                </a:effectLst>
                <a:cs typeface="B Titr" pitchFamily="2" charset="0"/>
              </a:rPr>
              <a:t>اقتصادي، اجتماعي و فرهنگي جمهوري اسلامي ايران</a:t>
            </a:r>
            <a:endParaRPr lang="en-US" altLang="en-US" sz="2800" b="1">
              <a:solidFill>
                <a:schemeClr val="tx2"/>
              </a:solidFill>
              <a:effectLst>
                <a:outerShdw blurRad="38100" dist="38100" dir="2700000" algn="tl">
                  <a:srgbClr val="C0C0C0"/>
                </a:outerShdw>
              </a:effectLst>
              <a:cs typeface="B Titr" pitchFamily="2" charset="0"/>
            </a:endParaRPr>
          </a:p>
          <a:p>
            <a:pPr algn="just">
              <a:lnSpc>
                <a:spcPct val="80000"/>
              </a:lnSpc>
            </a:pPr>
            <a:endParaRPr lang="fa-IR"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(موضوع قيمت تمام شده فعاليت</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و خدمات)</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ماده 15_</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 تشويق كاركنان و مديران واحد مجري </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صرفه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جويي حاصل از تفاضل بين قيمت تمام شده مورد توافق در توافقنامه مبادله شده با مدير واحد مجري (اعتبارات مصوب) و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قطعي فعاليت يا خدمات در همان سال، در طول برنامه چهارم به شرح ذيل هزينه خواهد شد: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15_1_ شصت درصد (60%) رقم حاصل از صرفه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جويي به منظور ايجاد انگيزه در كاركنان واحد مجري به شرح ذيل پرداخت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گردد: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الف) حداقل 10 و حداكثر 20 درصد رقم فوق</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الذكر به مدير واحد مجري با نظر دستگاه بر اساس كيفيت ارائه خدمات و رضايت خدمت</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گيرندگان و درصورتيكه رقم اختصاص يافته كمتر از سهم ساير كاركنان باشد رقم مذكور تا سقف پيش</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بيني شده در تبصره ذيل بند (15-2) قابل افزايش خواهد بود.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ب) پرداخت انگيزشي و كارايي به كاركنان واحد مجري حداكثر معادل حقوق و مزاياي ماهانه آنان به ازاي هر ماه، در طول توافقنامه با نظر مدير واحد مجري (پرداخت كارايي به ساير كاركنان، با نظر مدير و ميزان تأثيرگذاري آنها در كيفيت انجام فعاليت و ارائه خدمات بلامانع است.)</a:t>
            </a:r>
            <a:endParaRPr lang="en-US" altLang="en-US" sz="2200">
              <a:effectLst>
                <a:outerShdw blurRad="38100" dist="38100" dir="2700000" algn="tl">
                  <a:srgbClr val="C0C0C0"/>
                </a:outerShdw>
              </a:effectLst>
              <a:cs typeface="B Zar" pitchFamily="2" charset="0"/>
            </a:endParaRPr>
          </a:p>
          <a:p>
            <a:pPr algn="just">
              <a:lnSpc>
                <a:spcPct val="80000"/>
              </a:lnSpc>
            </a:pPr>
            <a:endParaRPr lang="fa-IR" altLang="en-US" sz="2200">
              <a:effectLst>
                <a:outerShdw blurRad="38100" dist="38100" dir="2700000" algn="tl">
                  <a:srgbClr val="C0C0C0"/>
                </a:outerShdw>
              </a:effectLst>
              <a:cs typeface="B Zar" pitchFamily="2"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plus(in)">
                                      <p:cBhvr>
                                        <p:cTn id="7" dur="2000"/>
                                        <p:tgtEl>
                                          <p:spTgt spid="3">
                                            <p:txEl>
                                              <p:pRg st="1" end="1"/>
                                            </p:txEl>
                                          </p:spTgt>
                                        </p:tgtEl>
                                      </p:cBhvr>
                                    </p:animEffect>
                                  </p:childTnLst>
                                </p:cTn>
                              </p:par>
                            </p:childTnLst>
                          </p:cTn>
                        </p:par>
                        <p:par>
                          <p:cTn id="8" fill="hold" nodeType="afterGroup">
                            <p:stCondLst>
                              <p:cond delay="2000"/>
                            </p:stCondLst>
                            <p:childTnLst>
                              <p:par>
                                <p:cTn id="9" presetID="13" presetClass="entr" presetSubtype="16"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plus(in)">
                                      <p:cBhvr>
                                        <p:cTn id="11"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196975"/>
            <a:ext cx="8229600" cy="5697538"/>
          </a:xfrm>
        </p:spPr>
        <p:txBody>
          <a:bodyPr>
            <a:normAutofit/>
          </a:bodyPr>
          <a:lstStyle/>
          <a:p>
            <a:pPr>
              <a:lnSpc>
                <a:spcPct val="80000"/>
              </a:lnSpc>
            </a:pPr>
            <a:endParaRPr lang="en-US" altLang="en-US" sz="2200">
              <a:effectLst>
                <a:outerShdw blurRad="38100" dist="38100" dir="2700000" algn="tl">
                  <a:srgbClr val="C0C0C0"/>
                </a:outerShdw>
              </a:effectLst>
              <a:cs typeface="0 Lotus" pitchFamily="2" charset="0"/>
            </a:endParaRPr>
          </a:p>
          <a:p>
            <a:pPr algn="just">
              <a:lnSpc>
                <a:spcPct val="80000"/>
              </a:lnSpc>
            </a:pPr>
            <a:r>
              <a:rPr lang="fa-IR" altLang="en-US" sz="2200">
                <a:effectLst>
                  <a:outerShdw blurRad="38100" dist="38100" dir="2700000" algn="tl">
                    <a:srgbClr val="C0C0C0"/>
                  </a:outerShdw>
                </a:effectLst>
                <a:cs typeface="B Zar" pitchFamily="2" charset="0"/>
              </a:rPr>
              <a:t>15_2_  چهل درصد (40%) رقم حاصل از صرفه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جويي به طريق ذيل براي ارتقاء كيفي خدمات، تشويق كاركنان ستادي واحدهاي ذيربط هزينه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گردد: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الف) سي درصد (30%) رقم مذكور براي ارتقاء و بهبود كيفي خدمات نظير اصلاح نظام</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مديريتي، آموزشي و بهسازي كاركنان، ارايه خدمات برتر و تجهيز و بازسازي امكانات و يا خريد تجهيزات مورد نياز براي واحد مجري.</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ب) ده درصد (10%) رقم مذكور براي تشويق كاركنان ستادي (واحد ناظر) واحدهاي ذيربط كه بر اجراي اين آيين</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نامه نظارت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كنند. </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تبصره: تشويق</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زماني كه صرفه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جويي محقق شد، قابل پرداخت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باشد و حداكثر معادل حقوق و مزاياي ماهيانه مديران و كاركنان در طول زمان اجراي توافقنامه خواهد بود. </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15-3- مدير واحد مجري موظف است گزارش حساب اجراي اين ماده را به تفصيل به مديريت ذيربط دستگاه متبوع (واحد ناظر) ارايه نمايد.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15-4- دستگاه اجرايي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تواند در صورت ضرورت از يك نفر صاحب</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نظر يا حسابرس مستقل به منظور تطبيق معيارهاي كمي و كيفي مورد توافق در توافقنامه، استفاده نمايد.</a:t>
            </a:r>
            <a:endParaRPr lang="en-US" altLang="en-US" sz="2200">
              <a:effectLst>
                <a:outerShdw blurRad="38100" dist="38100" dir="2700000" algn="tl">
                  <a:srgbClr val="C0C0C0"/>
                </a:outerShdw>
              </a:effectLst>
              <a:cs typeface="B Zar" pitchFamily="2" charset="0"/>
            </a:endParaRPr>
          </a:p>
          <a:p>
            <a:pPr algn="just">
              <a:lnSpc>
                <a:spcPct val="80000"/>
              </a:lnSpc>
              <a:buFont typeface="Wingdings" panose="05000000000000000000" pitchFamily="2" charset="2"/>
              <a:buNone/>
            </a:pPr>
            <a:r>
              <a:rPr lang="en-US" altLang="en-US" sz="2200">
                <a:effectLst>
                  <a:outerShdw blurRad="38100" dist="38100" dir="2700000" algn="tl">
                    <a:srgbClr val="C0C0C0"/>
                  </a:outerShdw>
                </a:effectLst>
                <a:cs typeface="B Zar" pitchFamily="2" charset="0"/>
              </a:rPr>
              <a:t> </a:t>
            </a:r>
          </a:p>
          <a:p>
            <a:pPr algn="just">
              <a:lnSpc>
                <a:spcPct val="80000"/>
              </a:lnSpc>
            </a:pPr>
            <a:endParaRPr lang="fa-IR" altLang="en-US" sz="2200">
              <a:effectLst>
                <a:outerShdw blurRad="38100" dist="38100" dir="2700000" algn="tl">
                  <a:srgbClr val="C0C0C0"/>
                </a:outerShdw>
              </a:effectLst>
              <a:cs typeface="B Zar" pitchFamily="2" charset="0"/>
            </a:endParaRPr>
          </a:p>
        </p:txBody>
      </p:sp>
    </p:spTree>
  </p:cSld>
  <p:clrMapOvr>
    <a:masterClrMapping/>
  </p:clrMapOvr>
  <p:transition spd="med">
    <p:cover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250825" y="620713"/>
            <a:ext cx="8281988" cy="5329237"/>
          </a:xfrm>
          <a:prstGeom prst="rect">
            <a:avLst/>
          </a:prstGeom>
          <a:noFill/>
          <a:ln w="9525">
            <a:noFill/>
            <a:miter lim="800000"/>
            <a:headEnd/>
            <a:tailEnd/>
          </a:ln>
          <a:effectLst/>
        </p:spPr>
        <p:txBody>
          <a:bodyPr/>
          <a:lstStyle>
            <a:lvl1pPr marL="342900" indent="-342900"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lnSpc>
                <a:spcPct val="80000"/>
              </a:lnSpc>
              <a:spcBef>
                <a:spcPct val="20000"/>
              </a:spcBef>
              <a:buClr>
                <a:schemeClr val="hlink"/>
              </a:buClr>
              <a:buSzPct val="65000"/>
              <a:buFont typeface="Wingdings" panose="05000000000000000000" pitchFamily="2" charset="2"/>
              <a:buChar char="n"/>
            </a:pPr>
            <a:endParaRPr lang="en-US" altLang="en-US" sz="2200">
              <a:effectLst>
                <a:outerShdw blurRad="38100" dist="38100" dir="2700000" algn="tl">
                  <a:srgbClr val="C0C0C0"/>
                </a:outerShdw>
              </a:effectLst>
              <a:cs typeface="0 Lotus"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b="1">
                <a:effectLst>
                  <a:outerShdw blurRad="38100" dist="38100" dir="2700000" algn="tl">
                    <a:srgbClr val="C0C0C0"/>
                  </a:outerShdw>
                </a:effectLst>
                <a:cs typeface="B Zar" pitchFamily="2" charset="0"/>
              </a:rPr>
              <a:t>1- تعریف بـودجه:</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a:effectLst>
                  <a:outerShdw blurRad="38100" dist="38100" dir="2700000" algn="tl">
                    <a:srgbClr val="C0C0C0"/>
                  </a:outerShdw>
                </a:effectLst>
                <a:cs typeface="B Zar" pitchFamily="2" charset="0"/>
              </a:rPr>
              <a:t>بودجه سندی است مالی که بیانگر درآمدها و مخارج یک موسسه طی یک دوره مالی (معمولا یک سال) می باشد.</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a:effectLst>
                  <a:outerShdw blurRad="38100" dist="38100" dir="2700000" algn="tl">
                    <a:srgbClr val="C0C0C0"/>
                  </a:outerShdw>
                </a:effectLst>
                <a:cs typeface="B Zar" pitchFamily="2" charset="0"/>
              </a:rPr>
              <a:t>بودجه یکی از ابزارهایی است که هم در برنامه ریزی عملیاتی یک موسسه به کار برده می شود و از طرف دیگر یک مکانیسم نظارتی و بررسی عملکرد مدیریتی نیز محسوب می گردد.</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b="1">
                <a:effectLst>
                  <a:outerShdw blurRad="38100" dist="38100" dir="2700000" algn="tl">
                    <a:srgbClr val="C0C0C0"/>
                  </a:outerShdw>
                </a:effectLst>
                <a:cs typeface="B Zar" pitchFamily="2" charset="0"/>
              </a:rPr>
              <a:t>2- تاریخچه بودجه</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a:effectLst>
                  <a:outerShdw blurRad="38100" dist="38100" dir="2700000" algn="tl">
                    <a:srgbClr val="C0C0C0"/>
                  </a:outerShdw>
                </a:effectLst>
                <a:cs typeface="B Zar" pitchFamily="2" charset="0"/>
              </a:rPr>
              <a:t>بودجه از کلمه فرانسوی </a:t>
            </a:r>
            <a:r>
              <a:rPr lang="en-US" altLang="en-US" sz="2200">
                <a:effectLst>
                  <a:outerShdw blurRad="38100" dist="38100" dir="2700000" algn="tl">
                    <a:srgbClr val="C0C0C0"/>
                  </a:outerShdw>
                </a:effectLst>
                <a:cs typeface="B Zar" pitchFamily="2" charset="0"/>
              </a:rPr>
              <a:t>Budjet</a:t>
            </a:r>
            <a:r>
              <a:rPr lang="fa-IR" altLang="en-US" sz="2200">
                <a:effectLst>
                  <a:outerShdw blurRad="38100" dist="38100" dir="2700000" algn="tl">
                    <a:srgbClr val="C0C0C0"/>
                  </a:outerShdw>
                </a:effectLst>
                <a:cs typeface="B Zar" pitchFamily="2" charset="0"/>
              </a:rPr>
              <a:t> به معنای کیسه یا انبان چرمی در فرانسه گرفته شده است که وزیر دارایی وقت آن زمان درآمدهای اخذشده و مالیات ها را در آن کیسه نگهداری می نموه است. تقریبا معنا و مفهوم آن همانند کلمه بانک و بانکو در ایتالیا بوده است.</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a:effectLst>
                  <a:outerShdw blurRad="38100" dist="38100" dir="2700000" algn="tl">
                    <a:srgbClr val="C0C0C0"/>
                  </a:outerShdw>
                </a:effectLst>
                <a:cs typeface="B Zar" pitchFamily="2" charset="0"/>
              </a:rPr>
              <a:t>نظریه تنظیم بودجه بر حسب برنامه در سال 1949 توسط کمیسیون “هوور” که مامور اصلاح مدیریت سازمانهای حکومت مرکزی در آمریکا گردیده بود، مطرح گردید که بودجه های مالی و برنامه ای دستگاه هایی دولتی نمونه این بودجه است.</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b="1">
                <a:effectLst>
                  <a:outerShdw blurRad="38100" dist="38100" dir="2700000" algn="tl">
                    <a:srgbClr val="C0C0C0"/>
                  </a:outerShdw>
                </a:effectLst>
                <a:cs typeface="B Zar" pitchFamily="2" charset="0"/>
              </a:rPr>
              <a:t>3- مراحل یا فرآیند بودجه مطلوب</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a:effectLst>
                  <a:outerShdw blurRad="38100" dist="38100" dir="2700000" algn="tl">
                    <a:srgbClr val="C0C0C0"/>
                  </a:outerShdw>
                </a:effectLst>
                <a:cs typeface="B Zar" pitchFamily="2" charset="0"/>
              </a:rPr>
              <a:t>1- عملیات و فعالیت هایی را که سازمان به منظور نیل به هدف معین پیشنهاد می نماید، به خوبی نشان دهد.</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a:effectLst>
                  <a:outerShdw blurRad="38100" dist="38100" dir="2700000" algn="tl">
                    <a:srgbClr val="C0C0C0"/>
                  </a:outerShdw>
                </a:effectLst>
                <a:cs typeface="B Zar" pitchFamily="2" charset="0"/>
              </a:rPr>
              <a:t>2- هزینه عملیات را طبق روشهای علمی برآورد نماید.</a:t>
            </a: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200">
                <a:effectLst>
                  <a:outerShdw blurRad="38100" dist="38100" dir="2700000" algn="tl">
                    <a:srgbClr val="C0C0C0"/>
                  </a:outerShdw>
                </a:effectLst>
                <a:cs typeface="B Zar" pitchFamily="2" charset="0"/>
              </a:rPr>
              <a:t>3- منابع تحصیل درآمد را مشخص نماید.</a:t>
            </a:r>
            <a:endParaRPr lang="en-US" altLang="en-US" sz="22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None/>
            </a:pPr>
            <a:r>
              <a:rPr lang="en-US" altLang="en-US" sz="2200">
                <a:effectLst>
                  <a:outerShdw blurRad="38100" dist="38100" dir="2700000" algn="tl">
                    <a:srgbClr val="C0C0C0"/>
                  </a:outerShdw>
                </a:effectLst>
                <a:cs typeface="B Zar" pitchFamily="2" charset="0"/>
              </a:rPr>
              <a:t> </a:t>
            </a:r>
          </a:p>
          <a:p>
            <a:pPr algn="just" eaLnBrk="1" hangingPunct="1">
              <a:lnSpc>
                <a:spcPct val="80000"/>
              </a:lnSpc>
              <a:spcBef>
                <a:spcPct val="20000"/>
              </a:spcBef>
              <a:buClr>
                <a:schemeClr val="hlink"/>
              </a:buClr>
              <a:buSzPct val="65000"/>
              <a:buFont typeface="Wingdings" panose="05000000000000000000" pitchFamily="2" charset="2"/>
              <a:buChar char="n"/>
            </a:pPr>
            <a:endParaRPr lang="fa-IR" altLang="en-US" sz="22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2"/>
          <p:cNvSpPr>
            <a:spLocks noGrp="1"/>
          </p:cNvSpPr>
          <p:nvPr>
            <p:ph idx="4294967295"/>
          </p:nvPr>
        </p:nvSpPr>
        <p:spPr>
          <a:xfrm>
            <a:off x="468313" y="404813"/>
            <a:ext cx="8181975" cy="5645150"/>
          </a:xfrm>
        </p:spPr>
        <p:txBody>
          <a:bodyPr/>
          <a:lstStyle/>
          <a:p>
            <a:r>
              <a:rPr lang="fa-IR" altLang="en-US" sz="3600" b="1">
                <a:solidFill>
                  <a:schemeClr val="tx2"/>
                </a:solidFill>
                <a:effectLst>
                  <a:outerShdw blurRad="38100" dist="38100" dir="2700000" algn="tl">
                    <a:srgbClr val="C0C0C0"/>
                  </a:outerShdw>
                </a:effectLst>
                <a:cs typeface="B Titr" pitchFamily="2" charset="0"/>
              </a:rPr>
              <a:t>انواع بودجه بودجه برنامه ای</a:t>
            </a:r>
          </a:p>
          <a:p>
            <a:endParaRPr lang="fa-IR" altLang="en-US" sz="3600" b="1">
              <a:solidFill>
                <a:schemeClr val="tx2"/>
              </a:solidFill>
              <a:effectLst>
                <a:outerShdw blurRad="38100" dist="38100" dir="2700000" algn="tl">
                  <a:srgbClr val="C0C0C0"/>
                </a:outerShdw>
              </a:effectLst>
              <a:cs typeface="B Titr" pitchFamily="2" charset="0"/>
            </a:endParaRPr>
          </a:p>
          <a:p>
            <a:pPr algn="just">
              <a:buFont typeface="Wingdings" panose="05000000000000000000" pitchFamily="2" charset="2"/>
              <a:buNone/>
            </a:pPr>
            <a:r>
              <a:rPr lang="fa-IR" altLang="en-US">
                <a:effectLst>
                  <a:outerShdw blurRad="38100" dist="38100" dir="2700000" algn="tl">
                    <a:srgbClr val="C0C0C0"/>
                  </a:outerShdw>
                </a:effectLst>
                <a:cs typeface="B Zar" pitchFamily="2" charset="0"/>
              </a:rPr>
              <a:t>    در این حالت یک برنامه یا بودجه ریزی عمومی که مربوط به تمامی دستگاه می شود اختصاص می یابد. سپس این برنامه وسیع به نوبه خود به برنامه های فرعی متعددی تقسیم می شود. برآورد هزینه بر مبنای همین برنامه های فرعی به عمل می  آید و مخارج هر برنامه یا برنامه فرعی به تفکیک فصول و مواد هزینه برآورد می شود. برآوردهای مربوط نیز متکی بر ارقام و آمار پیش بینی  نتایج عملیات می باشد.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Effect transition="in" filter="box(in)">
                                      <p:cBhvr>
                                        <p:cTn id="7" dur="2000"/>
                                        <p:tgtEl>
                                          <p:spTgt spid="51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4294967295"/>
          </p:nvPr>
        </p:nvSpPr>
        <p:spPr>
          <a:xfrm>
            <a:off x="457200" y="1420813"/>
            <a:ext cx="8229600" cy="5032375"/>
          </a:xfrm>
        </p:spPr>
        <p:txBody>
          <a:bodyPr/>
          <a:lstStyle/>
          <a:p>
            <a:pPr algn="just"/>
            <a:r>
              <a:rPr lang="fa-IR" altLang="en-US" sz="3800">
                <a:effectLst>
                  <a:outerShdw blurRad="38100" dist="38100" dir="2700000" algn="tl">
                    <a:srgbClr val="C0C0C0"/>
                  </a:outerShdw>
                </a:effectLst>
                <a:cs typeface="B Zar" pitchFamily="2" charset="0"/>
              </a:rPr>
              <a:t>در بعضی از منابع، بودجه برنامه ای با بودجه عملیاتی مترادف به کار گرفته می شود در حالی که کارشناسان تفاوت قابل توجهی بین این دو قائل هستند به عبارتی می توان گفت در بودجه عملیاتی از روشهای حسابداری قیمت تمام شده </a:t>
            </a:r>
            <a:r>
              <a:rPr lang="en-US" altLang="en-US" sz="3800">
                <a:effectLst>
                  <a:outerShdw blurRad="38100" dist="38100" dir="2700000" algn="tl">
                    <a:srgbClr val="C0C0C0"/>
                  </a:outerShdw>
                </a:effectLst>
                <a:cs typeface="B Zar" pitchFamily="2" charset="0"/>
              </a:rPr>
              <a:t>(cost Accounting)</a:t>
            </a:r>
            <a:r>
              <a:rPr lang="fa-IR" altLang="en-US" sz="3800">
                <a:effectLst>
                  <a:outerShdw blurRad="38100" dist="38100" dir="2700000" algn="tl">
                    <a:srgbClr val="C0C0C0"/>
                  </a:outerShdw>
                </a:effectLst>
                <a:cs typeface="B Zar" pitchFamily="2" charset="0"/>
              </a:rPr>
              <a:t> استفاده می شود در حالی که در بودجه برنامه ای بیشتر از حسابداری مالی کمک گرفته می شود.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2" fill="hold" grpId="0" nodeType="afterEffect">
                                  <p:stCondLst>
                                    <p:cond delay="0"/>
                                  </p:stCondLst>
                                  <p:childTnLst>
                                    <p:animClr clrSpc="rgb" dir="cw">
                                      <p:cBhvr override="childStyle">
                                        <p:cTn id="6" dur="2000" fill="hold"/>
                                        <p:tgtEl>
                                          <p:spTgt spid="7170"/>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39750" y="428625"/>
            <a:ext cx="8208963" cy="6240463"/>
          </a:xfrm>
        </p:spPr>
        <p:txBody>
          <a:bodyPr>
            <a:normAutofit/>
          </a:bodyPr>
          <a:lstStyle/>
          <a:p>
            <a:pPr>
              <a:lnSpc>
                <a:spcPct val="80000"/>
              </a:lnSpc>
            </a:pPr>
            <a:r>
              <a:rPr lang="fa-IR" altLang="en-US" sz="2900" b="1">
                <a:solidFill>
                  <a:schemeClr val="tx2"/>
                </a:solidFill>
                <a:effectLst>
                  <a:outerShdw blurRad="38100" dist="38100" dir="2700000" algn="tl">
                    <a:srgbClr val="C0C0C0"/>
                  </a:outerShdw>
                </a:effectLst>
                <a:cs typeface="B Titr" pitchFamily="2" charset="0"/>
              </a:rPr>
              <a:t>بودجه سرمایه ای:</a:t>
            </a:r>
          </a:p>
          <a:p>
            <a:pPr algn="just">
              <a:lnSpc>
                <a:spcPct val="80000"/>
              </a:lnSpc>
              <a:buFont typeface="Wingdings" panose="05000000000000000000" pitchFamily="2" charset="2"/>
              <a:buNone/>
            </a:pPr>
            <a:r>
              <a:rPr lang="fa-IR" altLang="en-US" sz="2600">
                <a:effectLst>
                  <a:outerShdw blurRad="38100" dist="38100" dir="2700000" algn="tl">
                    <a:srgbClr val="C0C0C0"/>
                  </a:outerShdw>
                </a:effectLst>
                <a:cs typeface="B Zar" pitchFamily="2" charset="0"/>
              </a:rPr>
              <a:t>بودجه سرمایه ای نشان دهنده برآورد جمع هزینه هائی است که پیش بینی می شود در دوره بودجه در دارایی های ثابت سرمایه گذاری خواهد شد. باید توجه داشت که دوره بودجه هزینه های سرمایه ای ممکن است با دوره سایر هزینه ها تفاوت داشته باشد زیرا بودجه سرمایه ای معمولا برای چند سال آینده مثلا در دوره های سه ساله، پنج ساله یا حتی ده ساله پیش بینی می شود که در این صورت برای کنترل، آن را به دوره های کوتاه مدت سالانه تقسیم می نمایند.. در تنظیم بودجه سرمایه ای مراحل زیر صورت می گیرد.</a:t>
            </a:r>
          </a:p>
          <a:p>
            <a:pPr algn="just">
              <a:lnSpc>
                <a:spcPct val="80000"/>
              </a:lnSpc>
              <a:buFont typeface="Wingdings" panose="05000000000000000000" pitchFamily="2" charset="2"/>
              <a:buNone/>
            </a:pPr>
            <a:r>
              <a:rPr lang="fa-IR" altLang="en-US" sz="2600">
                <a:effectLst>
                  <a:outerShdw blurRad="38100" dist="38100" dir="2700000" algn="tl">
                    <a:srgbClr val="C0C0C0"/>
                  </a:outerShdw>
                </a:effectLst>
                <a:cs typeface="B Zar" pitchFamily="2" charset="0"/>
              </a:rPr>
              <a:t>الف) جمع آوری کلیه طرح های پیشنهادی ب- بررسی و مقایسه طرحهای واصله ج- طبقه بندی طرحها بر حسب  ارجحیت د- به تصویب رساندن طرحهائی که اجرای آنها با توجه به منابع مالی موسسه امکان پذیر است.</a:t>
            </a:r>
          </a:p>
          <a:p>
            <a:pPr algn="just">
              <a:lnSpc>
                <a:spcPct val="80000"/>
              </a:lnSpc>
              <a:buFont typeface="Wingdings" panose="05000000000000000000" pitchFamily="2" charset="2"/>
              <a:buNone/>
            </a:pPr>
            <a:r>
              <a:rPr lang="fa-IR" altLang="en-US" sz="2600">
                <a:effectLst>
                  <a:outerShdw blurRad="38100" dist="38100" dir="2700000" algn="tl">
                    <a:srgbClr val="C0C0C0"/>
                  </a:outerShdw>
                </a:effectLst>
                <a:cs typeface="B Zar" pitchFamily="2" charset="0"/>
              </a:rPr>
              <a:t>و- اجرای طرح ها</a:t>
            </a:r>
          </a:p>
          <a:p>
            <a:pPr>
              <a:lnSpc>
                <a:spcPct val="80000"/>
              </a:lnSpc>
              <a:buFont typeface="Wingdings" panose="05000000000000000000" pitchFamily="2" charset="2"/>
              <a:buNone/>
            </a:pPr>
            <a:r>
              <a:rPr lang="fa-IR" altLang="en-US" sz="2600" b="1">
                <a:effectLst>
                  <a:outerShdw blurRad="38100" dist="38100" dir="2700000" algn="tl">
                    <a:srgbClr val="C0C0C0"/>
                  </a:outerShdw>
                </a:effectLst>
                <a:cs typeface="B Titr" pitchFamily="2" charset="0"/>
              </a:rPr>
              <a:t>بودجه نقدی:</a:t>
            </a:r>
          </a:p>
          <a:p>
            <a:pPr algn="just">
              <a:lnSpc>
                <a:spcPct val="80000"/>
              </a:lnSpc>
              <a:buFont typeface="Wingdings" panose="05000000000000000000" pitchFamily="2" charset="2"/>
              <a:buNone/>
            </a:pPr>
            <a:r>
              <a:rPr lang="fa-IR" altLang="en-US" sz="2600">
                <a:effectLst>
                  <a:outerShdw blurRad="38100" dist="38100" dir="2700000" algn="tl">
                    <a:srgbClr val="C0C0C0"/>
                  </a:outerShdw>
                </a:effectLst>
                <a:cs typeface="B Zar" pitchFamily="2" charset="0"/>
              </a:rPr>
              <a:t>بودجه نقدی مصرف منابع نقدی لازم برای رفع احتیاجات موسسه در دوره بودجه است یعنی به عبارتی بودجه نقدی منعکس کننده تغیرات در منابع جاری موسسه و نشان دهنده وضع نقدی آن در تاریخ های منتخبی است که بر حسب موقعیت موسسه اهمیت خاص دارند.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11188" y="428625"/>
            <a:ext cx="8075612" cy="5697538"/>
          </a:xfrm>
        </p:spPr>
        <p:txBody>
          <a:bodyPr>
            <a:normAutofit/>
          </a:bodyPr>
          <a:lstStyle/>
          <a:p>
            <a:pPr>
              <a:lnSpc>
                <a:spcPct val="90000"/>
              </a:lnSpc>
            </a:pPr>
            <a:r>
              <a:rPr lang="fa-IR" altLang="en-US" sz="5400" b="1">
                <a:solidFill>
                  <a:schemeClr val="tx2"/>
                </a:solidFill>
                <a:effectLst>
                  <a:outerShdw blurRad="38100" dist="38100" dir="2700000" algn="tl">
                    <a:srgbClr val="C0C0C0"/>
                  </a:outerShdw>
                </a:effectLst>
                <a:cs typeface="B Titr" pitchFamily="2" charset="0"/>
              </a:rPr>
              <a:t>بودجه عملیاتی</a:t>
            </a:r>
            <a:r>
              <a:rPr lang="fa-IR" altLang="en-US" sz="5400" b="1">
                <a:effectLst>
                  <a:outerShdw blurRad="38100" dist="38100" dir="2700000" algn="tl">
                    <a:srgbClr val="C0C0C0"/>
                  </a:outerShdw>
                </a:effectLst>
                <a:cs typeface="0 Lotus" pitchFamily="2" charset="0"/>
              </a:rPr>
              <a:t> </a:t>
            </a:r>
          </a:p>
          <a:p>
            <a:pPr>
              <a:lnSpc>
                <a:spcPct val="90000"/>
              </a:lnSpc>
            </a:pPr>
            <a:endParaRPr lang="fa-IR" altLang="en-US" sz="5400">
              <a:effectLst>
                <a:outerShdw blurRad="38100" dist="38100" dir="2700000" algn="tl">
                  <a:srgbClr val="C0C0C0"/>
                </a:outerShdw>
              </a:effectLst>
            </a:endParaRPr>
          </a:p>
          <a:p>
            <a:pPr algn="just">
              <a:lnSpc>
                <a:spcPct val="90000"/>
              </a:lnSpc>
            </a:pPr>
            <a:r>
              <a:rPr lang="fa-IR" altLang="en-US">
                <a:effectLst>
                  <a:outerShdw blurRad="38100" dist="38100" dir="2700000" algn="tl">
                    <a:srgbClr val="C0C0C0"/>
                  </a:outerShdw>
                </a:effectLst>
                <a:cs typeface="B Zar" pitchFamily="2" charset="0"/>
              </a:rPr>
              <a:t>بودجه عملیاتی  بودجه ای را گویند که مربوط به یکی از دوایرعملیاتی موسسه باشد مانند بودجه فروش، بودجه آموزش، بودجه تدارکات و  بودجه تحقیقات که بیشتر روش هزینه یابی آن بر اساس روش سنتی هزینه یابی و روش تخصیص هزینه ها و عمدتا هزینه های سربار از طریق تخصص سربار به دوایر تولیدی یا خدماتی و سپس به محصولات آنهاست.</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marL="342900" indent="-342900">
              <a:lnSpc>
                <a:spcPct val="80000"/>
              </a:lnSpc>
              <a:spcBef>
                <a:spcPct val="20000"/>
              </a:spcBef>
              <a:buClr>
                <a:schemeClr val="hlink"/>
              </a:buClr>
              <a:buSzPct val="65000"/>
              <a:buFont typeface="Wingdings" pitchFamily="2" charset="2"/>
              <a:buChar char="n"/>
              <a:defRPr/>
            </a:pPr>
            <a:r>
              <a:rPr lang="fa-IR" b="1">
                <a:effectLst>
                  <a:outerShdw blurRad="38100" dist="38100" dir="2700000" algn="tl">
                    <a:srgbClr val="000000"/>
                  </a:outerShdw>
                </a:effectLst>
                <a:latin typeface="Tahoma" pitchFamily="34" charset="0"/>
                <a:cs typeface="0 Lotus" pitchFamily="2" charset="-78"/>
              </a:rPr>
              <a:t>- </a:t>
            </a:r>
            <a:r>
              <a:rPr lang="fa-IR" sz="2500" b="1">
                <a:effectLst>
                  <a:outerShdw blurRad="38100" dist="38100" dir="2700000" algn="tl">
                    <a:srgbClr val="000000"/>
                  </a:outerShdw>
                </a:effectLst>
                <a:latin typeface="Tahoma" pitchFamily="34" charset="0"/>
                <a:cs typeface="0 Lotus" pitchFamily="2" charset="-78"/>
              </a:rPr>
              <a:t>پيشنهاد روشي براي بودجه‌ريزي عملياتي</a:t>
            </a:r>
            <a:endParaRPr lang="en-US" sz="2500">
              <a:effectLst>
                <a:outerShdw blurRad="38100" dist="38100" dir="2700000" algn="tl">
                  <a:srgbClr val="000000"/>
                </a:outerShdw>
              </a:effectLst>
              <a:latin typeface="Tahoma" pitchFamily="34" charset="0"/>
              <a:cs typeface="0 Lotus" pitchFamily="2" charset="-78"/>
            </a:endParaRPr>
          </a:p>
          <a:p>
            <a:pPr marL="342900" indent="-342900">
              <a:lnSpc>
                <a:spcPct val="80000"/>
              </a:lnSpc>
              <a:spcBef>
                <a:spcPct val="20000"/>
              </a:spcBef>
              <a:buClr>
                <a:schemeClr val="hlink"/>
              </a:buClr>
              <a:buSzPct val="65000"/>
              <a:buFont typeface="Wingdings" pitchFamily="2" charset="2"/>
              <a:buChar char="n"/>
              <a:defRPr/>
            </a:pPr>
            <a:r>
              <a:rPr lang="fa-IR" sz="2500">
                <a:effectLst>
                  <a:outerShdw blurRad="38100" dist="38100" dir="2700000" algn="tl">
                    <a:srgbClr val="000000"/>
                  </a:outerShdw>
                </a:effectLst>
                <a:latin typeface="Tahoma" pitchFamily="34" charset="0"/>
                <a:cs typeface="0 Lotus" pitchFamily="2" charset="-78"/>
              </a:rPr>
              <a:t> </a:t>
            </a:r>
            <a:r>
              <a:rPr lang="en-US" sz="2500">
                <a:effectLst>
                  <a:outerShdw blurRad="38100" dist="38100" dir="2700000" algn="tl">
                    <a:srgbClr val="000000"/>
                  </a:outerShdw>
                </a:effectLst>
                <a:latin typeface="Tahoma" pitchFamily="34" charset="0"/>
                <a:cs typeface="0 Lotus" pitchFamily="2" charset="-78"/>
              </a:rPr>
              <a:t> </a:t>
            </a:r>
            <a:r>
              <a:rPr lang="ar-SA" sz="2500" b="1">
                <a:effectLst>
                  <a:outerShdw blurRad="38100" dist="38100" dir="2700000" algn="tl">
                    <a:srgbClr val="000000"/>
                  </a:outerShdw>
                </a:effectLst>
                <a:latin typeface="Tahoma" pitchFamily="34" charset="0"/>
                <a:cs typeface="0 Lotus" pitchFamily="2" charset="-78"/>
              </a:rPr>
              <a:t>1-    </a:t>
            </a:r>
            <a:r>
              <a:rPr lang="fa-IR" sz="2500" b="1">
                <a:effectLst>
                  <a:outerShdw blurRad="38100" dist="38100" dir="2700000" algn="tl">
                    <a:srgbClr val="000000"/>
                  </a:outerShdw>
                </a:effectLst>
                <a:latin typeface="Tahoma" pitchFamily="34" charset="0"/>
                <a:cs typeface="0 Lotus" pitchFamily="2" charset="-78"/>
              </a:rPr>
              <a:t>مقدمه</a:t>
            </a:r>
            <a:endParaRPr lang="en-US">
              <a:effectLst>
                <a:outerShdw blurRad="38100" dist="38100" dir="2700000" algn="tl">
                  <a:srgbClr val="000000"/>
                </a:outerShdw>
              </a:effectLst>
              <a:latin typeface="Tahoma" pitchFamily="34" charset="0"/>
              <a:cs typeface="0 Lotus" pitchFamily="2" charset="-78"/>
            </a:endParaRPr>
          </a:p>
          <a:p>
            <a:pPr marL="342900" indent="-342900">
              <a:lnSpc>
                <a:spcPct val="80000"/>
              </a:lnSpc>
              <a:spcBef>
                <a:spcPct val="20000"/>
              </a:spcBef>
              <a:buClr>
                <a:schemeClr val="hlink"/>
              </a:buClr>
              <a:buSzPct val="65000"/>
              <a:buFont typeface="Wingdings" pitchFamily="2" charset="2"/>
              <a:buChar char="n"/>
              <a:defRPr/>
            </a:pPr>
            <a:r>
              <a:rPr lang="ar-SA">
                <a:effectLst>
                  <a:outerShdw blurRad="38100" dist="38100" dir="2700000" algn="tl">
                    <a:srgbClr val="000000"/>
                  </a:outerShdw>
                </a:effectLst>
                <a:latin typeface="Tahoma" pitchFamily="34" charset="0"/>
                <a:cs typeface="0 Lotus" pitchFamily="2" charset="-78"/>
              </a:rPr>
              <a:t> </a:t>
            </a:r>
            <a:r>
              <a:rPr lang="fa-IR" sz="2400">
                <a:effectLst>
                  <a:outerShdw blurRad="38100" dist="38100" dir="2700000" algn="tl">
                    <a:srgbClr val="000000"/>
                  </a:outerShdw>
                </a:effectLst>
                <a:latin typeface="Tahoma" pitchFamily="34" charset="0"/>
                <a:cs typeface="0 Lotus" pitchFamily="2" charset="-78"/>
              </a:rPr>
              <a:t>بودجه‌ريزي عملياتي عوامل </a:t>
            </a:r>
            <a:r>
              <a:rPr lang="fa-IR" sz="2400" b="1">
                <a:effectLst>
                  <a:outerShdw blurRad="38100" dist="38100" dir="2700000" algn="tl">
                    <a:srgbClr val="000000"/>
                  </a:outerShdw>
                </a:effectLst>
                <a:latin typeface="Tahoma" pitchFamily="34" charset="0"/>
                <a:cs typeface="0 Lotus" pitchFamily="2" charset="-78"/>
              </a:rPr>
              <a:t>"صرفه‌جويي"</a:t>
            </a:r>
            <a:r>
              <a:rPr lang="fa-IR" sz="2400">
                <a:effectLst>
                  <a:outerShdw blurRad="38100" dist="38100" dir="2700000" algn="tl">
                    <a:srgbClr val="000000"/>
                  </a:outerShdw>
                </a:effectLst>
                <a:latin typeface="Tahoma" pitchFamily="34" charset="0"/>
                <a:cs typeface="0 Lotus" pitchFamily="2" charset="-78"/>
              </a:rPr>
              <a:t> و </a:t>
            </a:r>
            <a:r>
              <a:rPr lang="fa-IR" sz="2400" b="1">
                <a:effectLst>
                  <a:outerShdw blurRad="38100" dist="38100" dir="2700000" algn="tl">
                    <a:srgbClr val="000000"/>
                  </a:outerShdw>
                </a:effectLst>
                <a:latin typeface="Tahoma" pitchFamily="34" charset="0"/>
                <a:cs typeface="0 Lotus" pitchFamily="2" charset="-78"/>
              </a:rPr>
              <a:t>"اثربخشي"</a:t>
            </a:r>
            <a:r>
              <a:rPr lang="fa-IR" sz="2400">
                <a:effectLst>
                  <a:outerShdw blurRad="38100" dist="38100" dir="2700000" algn="tl">
                    <a:srgbClr val="000000"/>
                  </a:outerShdw>
                </a:effectLst>
                <a:latin typeface="Tahoma" pitchFamily="34" charset="0"/>
                <a:cs typeface="0 Lotus" pitchFamily="2" charset="-78"/>
              </a:rPr>
              <a:t> را به ابعاد سنتي بودجه‌ريزي اضافه مي‌كند. نظام بودجه‌ريزي عملياتي بين </a:t>
            </a:r>
            <a:r>
              <a:rPr lang="fa-IR" sz="2400" b="1">
                <a:effectLst>
                  <a:outerShdw blurRad="38100" dist="38100" dir="2700000" algn="tl">
                    <a:srgbClr val="000000"/>
                  </a:outerShdw>
                </a:effectLst>
                <a:latin typeface="Tahoma" pitchFamily="34" charset="0"/>
                <a:cs typeface="0 Lotus" pitchFamily="2" charset="-78"/>
              </a:rPr>
              <a:t>"كارآيي"</a:t>
            </a:r>
            <a:r>
              <a:rPr lang="fa-IR" sz="2400">
                <a:effectLst>
                  <a:outerShdw blurRad="38100" dist="38100" dir="2700000" algn="tl">
                    <a:srgbClr val="000000"/>
                  </a:outerShdw>
                </a:effectLst>
                <a:latin typeface="Tahoma" pitchFamily="34" charset="0"/>
                <a:cs typeface="0 Lotus" pitchFamily="2" charset="-78"/>
              </a:rPr>
              <a:t> و </a:t>
            </a:r>
            <a:r>
              <a:rPr lang="fa-IR" sz="2400" b="1">
                <a:effectLst>
                  <a:outerShdw blurRad="38100" dist="38100" dir="2700000" algn="tl">
                    <a:srgbClr val="000000"/>
                  </a:outerShdw>
                </a:effectLst>
                <a:latin typeface="Tahoma" pitchFamily="34" charset="0"/>
                <a:cs typeface="0 Lotus" pitchFamily="2" charset="-78"/>
              </a:rPr>
              <a:t>"اثربخشي" </a:t>
            </a:r>
            <a:r>
              <a:rPr lang="fa-IR" sz="2400">
                <a:effectLst>
                  <a:outerShdw blurRad="38100" dist="38100" dir="2700000" algn="tl">
                    <a:srgbClr val="000000"/>
                  </a:outerShdw>
                </a:effectLst>
                <a:latin typeface="Tahoma" pitchFamily="34" charset="0"/>
                <a:cs typeface="0 Lotus" pitchFamily="2" charset="-78"/>
              </a:rPr>
              <a:t>تماير قا</a:t>
            </a:r>
            <a:r>
              <a:rPr lang="ar-SA" sz="2400">
                <a:effectLst>
                  <a:outerShdw blurRad="38100" dist="38100" dir="2700000" algn="tl">
                    <a:srgbClr val="000000"/>
                  </a:outerShdw>
                </a:effectLst>
                <a:latin typeface="Tahoma" pitchFamily="34" charset="0"/>
                <a:cs typeface="0 Lotus" pitchFamily="2" charset="-78"/>
              </a:rPr>
              <a:t>ئ</a:t>
            </a:r>
            <a:r>
              <a:rPr lang="fa-IR" sz="2400">
                <a:effectLst>
                  <a:outerShdw blurRad="38100" dist="38100" dir="2700000" algn="tl">
                    <a:srgbClr val="000000"/>
                  </a:outerShdw>
                </a:effectLst>
                <a:latin typeface="Tahoma" pitchFamily="34" charset="0"/>
                <a:cs typeface="0 Lotus" pitchFamily="2" charset="-78"/>
              </a:rPr>
              <a:t>ل مي‌شود. در</a:t>
            </a:r>
            <a:r>
              <a:rPr lang="ar-SA" sz="2400">
                <a:effectLst>
                  <a:outerShdw blurRad="38100" dist="38100" dir="2700000" algn="tl">
                    <a:srgbClr val="000000"/>
                  </a:outerShdw>
                </a:effectLst>
                <a:latin typeface="Tahoma" pitchFamily="34" charset="0"/>
                <a:cs typeface="0 Lotus" pitchFamily="2" charset="-78"/>
              </a:rPr>
              <a:t>"</a:t>
            </a:r>
            <a:r>
              <a:rPr lang="fa-IR" sz="2400" b="1">
                <a:effectLst>
                  <a:outerShdw blurRad="38100" dist="38100" dir="2700000" algn="tl">
                    <a:srgbClr val="000000"/>
                  </a:outerShdw>
                </a:effectLst>
                <a:latin typeface="Tahoma" pitchFamily="34" charset="0"/>
                <a:cs typeface="0 Lotus" pitchFamily="2" charset="-78"/>
              </a:rPr>
              <a:t>كارآيي"</a:t>
            </a:r>
            <a:r>
              <a:rPr lang="fa-IR" sz="2400">
                <a:effectLst>
                  <a:outerShdw blurRad="38100" dist="38100" dir="2700000" algn="tl">
                    <a:srgbClr val="000000"/>
                  </a:outerShdw>
                </a:effectLst>
                <a:latin typeface="Tahoma" pitchFamily="34" charset="0"/>
                <a:cs typeface="0 Lotus" pitchFamily="2" charset="-78"/>
              </a:rPr>
              <a:t> استفاده مفيد از منابع مورد نظر است، در حاليكه </a:t>
            </a:r>
            <a:r>
              <a:rPr lang="fa-IR" sz="2400" b="1">
                <a:effectLst>
                  <a:outerShdw blurRad="38100" dist="38100" dir="2700000" algn="tl">
                    <a:srgbClr val="000000"/>
                  </a:outerShdw>
                </a:effectLst>
                <a:latin typeface="Tahoma" pitchFamily="34" charset="0"/>
                <a:cs typeface="0 Lotus" pitchFamily="2" charset="-78"/>
              </a:rPr>
              <a:t>"اثربخشي"</a:t>
            </a:r>
            <a:r>
              <a:rPr lang="fa-IR" sz="2400">
                <a:effectLst>
                  <a:outerShdw blurRad="38100" dist="38100" dir="2700000" algn="tl">
                    <a:srgbClr val="000000"/>
                  </a:outerShdw>
                </a:effectLst>
                <a:latin typeface="Tahoma" pitchFamily="34" charset="0"/>
                <a:cs typeface="0 Lotus" pitchFamily="2" charset="-78"/>
              </a:rPr>
              <a:t> با عملكرد مرتبط است. در بودجه‌ريزي عملياتي طبقه‌بندي عمليات به‌نحوي است كه هدفها شفافتر بيان مي‌شوند، ارزيابي بودجه سهل‌تر بوده و در روش هزينه‌بندي آن ارتباط بين داده و ستانده مورد توجه قرار مي‌گيرد.</a:t>
            </a:r>
            <a:endParaRPr lang="en-US" sz="2400">
              <a:effectLst>
                <a:outerShdw blurRad="38100" dist="38100" dir="2700000" algn="tl">
                  <a:srgbClr val="000000"/>
                </a:outerShdw>
              </a:effectLst>
              <a:latin typeface="Tahoma" pitchFamily="34" charset="0"/>
              <a:cs typeface="0 Lotus" pitchFamily="2" charset="-78"/>
            </a:endParaRPr>
          </a:p>
          <a:p>
            <a:pPr marL="342900" indent="-342900">
              <a:lnSpc>
                <a:spcPct val="80000"/>
              </a:lnSpc>
              <a:spcBef>
                <a:spcPct val="20000"/>
              </a:spcBef>
              <a:buClr>
                <a:schemeClr val="hlink"/>
              </a:buClr>
              <a:buSzPct val="65000"/>
              <a:buFont typeface="Wingdings" pitchFamily="2" charset="2"/>
              <a:buChar char="n"/>
              <a:defRPr/>
            </a:pPr>
            <a:r>
              <a:rPr lang="fa-IR" sz="2400">
                <a:effectLst>
                  <a:outerShdw blurRad="38100" dist="38100" dir="2700000" algn="tl">
                    <a:srgbClr val="000000"/>
                  </a:outerShdw>
                </a:effectLst>
                <a:latin typeface="Tahoma" pitchFamily="34" charset="0"/>
                <a:cs typeface="0 Lotus" pitchFamily="2" charset="-78"/>
              </a:rPr>
              <a:t>مهمترين هدف بودجه‌ريزي عملياتي اصلاح مديريت بخش عمومي و افزايش اثربخشي مخارج اين بخش است. ويژگي‌هاي اساسي اين اصلاح عبارتند از:</a:t>
            </a:r>
            <a:endParaRPr lang="en-US" sz="2400">
              <a:effectLst>
                <a:outerShdw blurRad="38100" dist="38100" dir="2700000" algn="tl">
                  <a:srgbClr val="000000"/>
                </a:outerShdw>
              </a:effectLst>
              <a:latin typeface="Tahoma" pitchFamily="34" charset="0"/>
              <a:cs typeface="0 Lotus" pitchFamily="2" charset="-78"/>
            </a:endParaRPr>
          </a:p>
          <a:p>
            <a:pPr marL="342900" indent="-342900">
              <a:lnSpc>
                <a:spcPct val="80000"/>
              </a:lnSpc>
              <a:spcBef>
                <a:spcPct val="20000"/>
              </a:spcBef>
              <a:buClr>
                <a:schemeClr val="hlink"/>
              </a:buClr>
              <a:buSzPct val="65000"/>
              <a:buFont typeface="Wingdings" pitchFamily="2" charset="2"/>
              <a:buChar char="n"/>
              <a:defRPr/>
            </a:pPr>
            <a:r>
              <a:rPr lang="ar-SA" sz="2400">
                <a:effectLst>
                  <a:outerShdw blurRad="38100" dist="38100" dir="2700000" algn="tl">
                    <a:srgbClr val="000000"/>
                  </a:outerShdw>
                </a:effectLst>
                <a:latin typeface="Tahoma" pitchFamily="34" charset="0"/>
                <a:cs typeface="0 Lotus" pitchFamily="2" charset="-78"/>
              </a:rPr>
              <a:t> </a:t>
            </a:r>
            <a:r>
              <a:rPr lang="fa-IR" sz="2400">
                <a:effectLst>
                  <a:outerShdw blurRad="38100" dist="38100" dir="2700000" algn="tl">
                    <a:srgbClr val="000000"/>
                  </a:outerShdw>
                </a:effectLst>
                <a:latin typeface="Tahoma" pitchFamily="34" charset="0"/>
                <a:cs typeface="0 Lotus" pitchFamily="2" charset="-78"/>
              </a:rPr>
              <a:t>ارزيابي پاسخگويي مسئولين دستگاههاي اجرايي براساس معيار دستاوردهاي فعاليتهاي آنان است.</a:t>
            </a:r>
            <a:r>
              <a:rPr lang="ar-SA" sz="2400">
                <a:effectLst>
                  <a:outerShdw blurRad="38100" dist="38100" dir="2700000" algn="tl">
                    <a:srgbClr val="000000"/>
                  </a:outerShdw>
                </a:effectLst>
                <a:latin typeface="Tahoma" pitchFamily="34" charset="0"/>
                <a:cs typeface="0 Lotus" pitchFamily="2" charset="-78"/>
              </a:rPr>
              <a:t> </a:t>
            </a:r>
            <a:endParaRPr lang="en-US" sz="2400">
              <a:effectLst>
                <a:outerShdw blurRad="38100" dist="38100" dir="2700000" algn="tl">
                  <a:srgbClr val="000000"/>
                </a:outerShdw>
              </a:effectLst>
              <a:latin typeface="Tahoma" pitchFamily="34" charset="0"/>
              <a:cs typeface="0 Lotus" pitchFamily="2" charset="-78"/>
            </a:endParaRPr>
          </a:p>
          <a:p>
            <a:pPr marL="342900" indent="-342900">
              <a:lnSpc>
                <a:spcPct val="80000"/>
              </a:lnSpc>
              <a:spcBef>
                <a:spcPct val="20000"/>
              </a:spcBef>
              <a:buClr>
                <a:schemeClr val="hlink"/>
              </a:buClr>
              <a:buSzPct val="65000"/>
              <a:buFont typeface="Wingdings" pitchFamily="2" charset="2"/>
              <a:buChar char="n"/>
              <a:defRPr/>
            </a:pPr>
            <a:r>
              <a:rPr lang="ar-SA" sz="2400">
                <a:effectLst>
                  <a:outerShdw blurRad="38100" dist="38100" dir="2700000" algn="tl">
                    <a:srgbClr val="000000"/>
                  </a:outerShdw>
                </a:effectLst>
                <a:latin typeface="Tahoma" pitchFamily="34" charset="0"/>
                <a:cs typeface="0 Lotus" pitchFamily="2" charset="-78"/>
              </a:rPr>
              <a:t> </a:t>
            </a:r>
            <a:r>
              <a:rPr lang="fa-IR" sz="2400">
                <a:effectLst>
                  <a:outerShdw blurRad="38100" dist="38100" dir="2700000" algn="tl">
                    <a:srgbClr val="000000"/>
                  </a:outerShdw>
                </a:effectLst>
                <a:latin typeface="Tahoma" pitchFamily="34" charset="0"/>
                <a:cs typeface="0 Lotus" pitchFamily="2" charset="-78"/>
              </a:rPr>
              <a:t>استقرار نظام بودجه‌ريزي ستانده محور</a:t>
            </a:r>
            <a:r>
              <a:rPr lang="ar-SA" sz="2400">
                <a:effectLst>
                  <a:outerShdw blurRad="38100" dist="38100" dir="2700000" algn="tl">
                    <a:srgbClr val="000000"/>
                  </a:outerShdw>
                </a:effectLst>
                <a:latin typeface="Tahoma" pitchFamily="34" charset="0"/>
                <a:cs typeface="0 Lotus" pitchFamily="2" charset="-78"/>
              </a:rPr>
              <a:t> </a:t>
            </a:r>
            <a:endParaRPr lang="en-US" sz="2400">
              <a:effectLst>
                <a:outerShdw blurRad="38100" dist="38100" dir="2700000" algn="tl">
                  <a:srgbClr val="000000"/>
                </a:outerShdw>
              </a:effectLst>
              <a:latin typeface="Tahoma" pitchFamily="34" charset="0"/>
              <a:cs typeface="0 Lotus" pitchFamily="2" charset="-78"/>
            </a:endParaRPr>
          </a:p>
          <a:p>
            <a:pPr marL="342900" indent="-342900">
              <a:lnSpc>
                <a:spcPct val="80000"/>
              </a:lnSpc>
              <a:spcBef>
                <a:spcPct val="20000"/>
              </a:spcBef>
              <a:buClr>
                <a:schemeClr val="hlink"/>
              </a:buClr>
              <a:buSzPct val="65000"/>
              <a:buFont typeface="Wingdings" pitchFamily="2" charset="2"/>
              <a:buChar char="n"/>
              <a:defRPr/>
            </a:pPr>
            <a:r>
              <a:rPr lang="ar-SA" sz="2400">
                <a:effectLst>
                  <a:outerShdw blurRad="38100" dist="38100" dir="2700000" algn="tl">
                    <a:srgbClr val="000000"/>
                  </a:outerShdw>
                </a:effectLst>
                <a:latin typeface="Tahoma" pitchFamily="34" charset="0"/>
                <a:cs typeface="0 Lotus" pitchFamily="2" charset="-78"/>
              </a:rPr>
              <a:t> </a:t>
            </a:r>
            <a:r>
              <a:rPr lang="fa-IR" sz="2400">
                <a:effectLst>
                  <a:outerShdw blurRad="38100" dist="38100" dir="2700000" algn="tl">
                    <a:srgbClr val="000000"/>
                  </a:outerShdw>
                </a:effectLst>
                <a:latin typeface="Tahoma" pitchFamily="34" charset="0"/>
                <a:cs typeface="0 Lotus" pitchFamily="2" charset="-78"/>
              </a:rPr>
              <a:t>دادن اختيارات لازم به مديران در انتخاب نهاده‌هاي لازم براي توليد محصولات مورد نظر</a:t>
            </a:r>
            <a:r>
              <a:rPr lang="ar-SA" sz="2400">
                <a:effectLst>
                  <a:outerShdw blurRad="38100" dist="38100" dir="2700000" algn="tl">
                    <a:srgbClr val="000000"/>
                  </a:outerShdw>
                </a:effectLst>
                <a:latin typeface="Tahoma" pitchFamily="34" charset="0"/>
                <a:cs typeface="0 Lotus" pitchFamily="2" charset="-78"/>
              </a:rPr>
              <a:t> </a:t>
            </a:r>
            <a:endParaRPr lang="en-US" sz="2400">
              <a:effectLst>
                <a:outerShdw blurRad="38100" dist="38100" dir="2700000" algn="tl">
                  <a:srgbClr val="000000"/>
                </a:outerShdw>
              </a:effectLst>
              <a:latin typeface="Tahoma" pitchFamily="34" charset="0"/>
              <a:cs typeface="0 Lotus" pitchFamily="2" charset="-78"/>
            </a:endParaRPr>
          </a:p>
          <a:p>
            <a:pPr marL="342900" indent="-342900">
              <a:lnSpc>
                <a:spcPct val="80000"/>
              </a:lnSpc>
              <a:spcBef>
                <a:spcPct val="20000"/>
              </a:spcBef>
              <a:buClr>
                <a:schemeClr val="hlink"/>
              </a:buClr>
              <a:buSzPct val="65000"/>
              <a:buFont typeface="Wingdings" pitchFamily="2" charset="2"/>
              <a:buChar char="n"/>
              <a:defRPr/>
            </a:pPr>
            <a:r>
              <a:rPr lang="ar-SA" sz="2400">
                <a:effectLst>
                  <a:outerShdw blurRad="38100" dist="38100" dir="2700000" algn="tl">
                    <a:srgbClr val="000000"/>
                  </a:outerShdw>
                </a:effectLst>
                <a:latin typeface="Tahoma" pitchFamily="34" charset="0"/>
                <a:cs typeface="0 Lotus" pitchFamily="2" charset="-78"/>
              </a:rPr>
              <a:t> </a:t>
            </a:r>
            <a:r>
              <a:rPr lang="fa-IR" sz="2400">
                <a:effectLst>
                  <a:outerShdw blurRad="38100" dist="38100" dir="2700000" algn="tl">
                    <a:srgbClr val="000000"/>
                  </a:outerShdw>
                </a:effectLst>
                <a:latin typeface="Tahoma" pitchFamily="34" charset="0"/>
                <a:cs typeface="0 Lotus" pitchFamily="2" charset="-78"/>
              </a:rPr>
              <a:t>ارزيابي مستمر عملكرد مديران و مبنا قراردادن نتايج عملكرد به عنوان يكي از معيارهاي تخصيص اعتبارات.</a:t>
            </a:r>
            <a:r>
              <a:rPr lang="ar-SA" sz="2400">
                <a:effectLst>
                  <a:outerShdw blurRad="38100" dist="38100" dir="2700000" algn="tl">
                    <a:srgbClr val="000000"/>
                  </a:outerShdw>
                </a:effectLst>
                <a:latin typeface="Tahoma" pitchFamily="34" charset="0"/>
                <a:cs typeface="0 Lotus" pitchFamily="2" charset="-78"/>
              </a:rPr>
              <a:t> </a:t>
            </a:r>
            <a:endParaRPr lang="en-US" sz="2400">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endParaRPr lang="fa-IR">
              <a:effectLst>
                <a:outerShdw blurRad="38100" dist="38100" dir="2700000" algn="tl">
                  <a:srgbClr val="000000"/>
                </a:outerShdw>
              </a:effectLst>
              <a:latin typeface="Tahoma" pitchFamily="34" charset="0"/>
              <a:cs typeface="0 Lotus" pitchFamily="2" charset="-78"/>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p>
            <a:pPr marL="342900" indent="-342900" algn="ctr">
              <a:lnSpc>
                <a:spcPct val="80000"/>
              </a:lnSpc>
              <a:spcBef>
                <a:spcPct val="20000"/>
              </a:spcBef>
              <a:buClr>
                <a:schemeClr val="hlink"/>
              </a:buClr>
              <a:buSzPct val="65000"/>
              <a:buFont typeface="Wingdings" pitchFamily="2" charset="2"/>
              <a:buChar char="n"/>
              <a:defRPr/>
            </a:pPr>
            <a:r>
              <a:rPr lang="fa-IR" sz="4000" b="1">
                <a:effectLst>
                  <a:outerShdw blurRad="38100" dist="38100" dir="2700000" algn="tl">
                    <a:srgbClr val="000000"/>
                  </a:outerShdw>
                </a:effectLst>
                <a:latin typeface="Tahoma" pitchFamily="34" charset="0"/>
                <a:cs typeface="0 Lotus" pitchFamily="2" charset="-78"/>
              </a:rPr>
              <a:t>براي اجراي نظام فوق اقدامات اساسي زير بايد انجام گيرد:</a:t>
            </a:r>
            <a:endParaRPr lang="en-US" sz="4000" b="1">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r>
              <a:rPr lang="ar-SA" sz="2700">
                <a:effectLst>
                  <a:outerShdw blurRad="38100" dist="38100" dir="2700000" algn="tl">
                    <a:srgbClr val="000000"/>
                  </a:outerShdw>
                </a:effectLst>
                <a:latin typeface="Tahoma" pitchFamily="34" charset="0"/>
                <a:cs typeface="0 Lotus" pitchFamily="2" charset="-78"/>
              </a:rPr>
              <a:t> 1-    </a:t>
            </a:r>
            <a:r>
              <a:rPr lang="fa-IR" sz="2800">
                <a:effectLst>
                  <a:outerShdw blurRad="38100" dist="38100" dir="2700000" algn="tl">
                    <a:srgbClr val="000000"/>
                  </a:outerShdw>
                </a:effectLst>
                <a:latin typeface="Tahoma" pitchFamily="34" charset="0"/>
                <a:cs typeface="0 Lotus" pitchFamily="2" charset="-78"/>
              </a:rPr>
              <a:t>برنامه‌هاي عملياتي دستگاههاي اجرايي جهت تحقق اهداف بخش ذي‌ربط بازبيني، اصلاح و نهايي شود.</a:t>
            </a:r>
            <a:endParaRPr lang="en-US" sz="2800">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r>
              <a:rPr lang="ar-SA" sz="2800">
                <a:effectLst>
                  <a:outerShdw blurRad="38100" dist="38100" dir="2700000" algn="tl">
                    <a:srgbClr val="000000"/>
                  </a:outerShdw>
                </a:effectLst>
                <a:latin typeface="Tahoma" pitchFamily="34" charset="0"/>
                <a:cs typeface="0 Lotus" pitchFamily="2" charset="-78"/>
              </a:rPr>
              <a:t>2-    </a:t>
            </a:r>
            <a:r>
              <a:rPr lang="fa-IR" sz="2800">
                <a:effectLst>
                  <a:outerShdw blurRad="38100" dist="38100" dir="2700000" algn="tl">
                    <a:srgbClr val="000000"/>
                  </a:outerShdw>
                </a:effectLst>
                <a:latin typeface="Tahoma" pitchFamily="34" charset="0"/>
                <a:cs typeface="0 Lotus" pitchFamily="2" charset="-78"/>
              </a:rPr>
              <a:t>در چارچوب وظايف مصوب دستگاههاي اجرايي، فعاليتهاي كميت‌پذير ذيل هر يك از برنامه‌هاي نهايي شده تعيين گردد.</a:t>
            </a:r>
            <a:endParaRPr lang="en-US" sz="2800">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r>
              <a:rPr lang="ar-SA" sz="2800">
                <a:effectLst>
                  <a:outerShdw blurRad="38100" dist="38100" dir="2700000" algn="tl">
                    <a:srgbClr val="000000"/>
                  </a:outerShdw>
                </a:effectLst>
                <a:latin typeface="Tahoma" pitchFamily="34" charset="0"/>
                <a:cs typeface="0 Lotus" pitchFamily="2" charset="-78"/>
              </a:rPr>
              <a:t>3-    </a:t>
            </a:r>
            <a:r>
              <a:rPr lang="fa-IR" sz="2800">
                <a:effectLst>
                  <a:outerShdw blurRad="38100" dist="38100" dir="2700000" algn="tl">
                    <a:srgbClr val="000000"/>
                  </a:outerShdw>
                </a:effectLst>
                <a:latin typeface="Tahoma" pitchFamily="34" charset="0"/>
                <a:cs typeface="0 Lotus" pitchFamily="2" charset="-78"/>
              </a:rPr>
              <a:t>هزينه  تمام شده هر يك از فعاليتها براي دستيابي به هدف تعيين شده محاسبه گردد.</a:t>
            </a:r>
            <a:endParaRPr lang="en-US" sz="2800">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r>
              <a:rPr lang="ar-SA" sz="2800">
                <a:effectLst>
                  <a:outerShdw blurRad="38100" dist="38100" dir="2700000" algn="tl">
                    <a:srgbClr val="000000"/>
                  </a:outerShdw>
                </a:effectLst>
                <a:latin typeface="Tahoma" pitchFamily="34" charset="0"/>
                <a:cs typeface="0 Lotus" pitchFamily="2" charset="-78"/>
              </a:rPr>
              <a:t>4-    </a:t>
            </a:r>
            <a:r>
              <a:rPr lang="fa-IR" sz="2800">
                <a:effectLst>
                  <a:outerShdw blurRad="38100" dist="38100" dir="2700000" algn="tl">
                    <a:srgbClr val="000000"/>
                  </a:outerShdw>
                </a:effectLst>
                <a:latin typeface="Tahoma" pitchFamily="34" charset="0"/>
                <a:cs typeface="0 Lotus" pitchFamily="2" charset="-78"/>
              </a:rPr>
              <a:t>يك نظام نظارتي و گزارشگيري مستمر در تمامي مراحل كار استقرار يابد.</a:t>
            </a:r>
            <a:endParaRPr lang="en-US" sz="2800">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r>
              <a:rPr lang="ar-SA" sz="2800">
                <a:effectLst>
                  <a:outerShdw blurRad="38100" dist="38100" dir="2700000" algn="tl">
                    <a:srgbClr val="000000"/>
                  </a:outerShdw>
                </a:effectLst>
                <a:latin typeface="Tahoma" pitchFamily="34" charset="0"/>
                <a:cs typeface="0 Lotus" pitchFamily="2" charset="-78"/>
              </a:rPr>
              <a:t> </a:t>
            </a:r>
            <a:endParaRPr lang="en-US" sz="2800">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r>
              <a:rPr lang="fa-IR" sz="2800">
                <a:effectLst>
                  <a:outerShdw blurRad="38100" dist="38100" dir="2700000" algn="tl">
                    <a:srgbClr val="000000"/>
                  </a:outerShdw>
                </a:effectLst>
                <a:latin typeface="Tahoma" pitchFamily="34" charset="0"/>
                <a:cs typeface="0 Lotus" pitchFamily="2" charset="-78"/>
              </a:rPr>
              <a:t>انجام اقدامات فوق مستلزم استقرار يك نظام هزينه‌يابي محصول در دستگاههاي</a:t>
            </a:r>
            <a:r>
              <a:rPr lang="ar-SA" sz="2800">
                <a:effectLst>
                  <a:outerShdw blurRad="38100" dist="38100" dir="2700000" algn="tl">
                    <a:srgbClr val="000000"/>
                  </a:outerShdw>
                </a:effectLst>
                <a:latin typeface="Tahoma" pitchFamily="34" charset="0"/>
                <a:cs typeface="0 Lotus" pitchFamily="2" charset="-78"/>
              </a:rPr>
              <a:t> اجرايي</a:t>
            </a:r>
            <a:r>
              <a:rPr lang="fa-IR" sz="2800">
                <a:effectLst>
                  <a:outerShdw blurRad="38100" dist="38100" dir="2700000" algn="tl">
                    <a:srgbClr val="000000"/>
                  </a:outerShdw>
                </a:effectLst>
                <a:latin typeface="Tahoma" pitchFamily="34" charset="0"/>
                <a:cs typeface="0 Lotus" pitchFamily="2" charset="-78"/>
              </a:rPr>
              <a:t> با ويژگي‌هاي ياد شده مي‌باشد.</a:t>
            </a:r>
            <a:endParaRPr lang="en-US" sz="2800">
              <a:effectLst>
                <a:outerShdw blurRad="38100" dist="38100" dir="2700000" algn="tl">
                  <a:srgbClr val="000000"/>
                </a:outerShdw>
              </a:effectLst>
              <a:latin typeface="Tahoma" pitchFamily="34" charset="0"/>
              <a:cs typeface="0 Lotus" pitchFamily="2" charset="-78"/>
            </a:endParaRPr>
          </a:p>
          <a:p>
            <a:pPr marL="342900" indent="-342900" algn="just">
              <a:lnSpc>
                <a:spcPct val="80000"/>
              </a:lnSpc>
              <a:spcBef>
                <a:spcPct val="20000"/>
              </a:spcBef>
              <a:buClr>
                <a:schemeClr val="hlink"/>
              </a:buClr>
              <a:buSzPct val="65000"/>
              <a:buFont typeface="Wingdings" pitchFamily="2" charset="2"/>
              <a:buChar char="n"/>
              <a:defRPr/>
            </a:pPr>
            <a:endParaRPr lang="fa-IR" sz="2800">
              <a:effectLst>
                <a:outerShdw blurRad="38100" dist="38100" dir="2700000" algn="tl">
                  <a:srgbClr val="000000"/>
                </a:outerShdw>
              </a:effectLst>
              <a:latin typeface="Tahoma" pitchFamily="34" charset="0"/>
              <a:cs typeface="0 Lotus" pitchFamily="2" charset="-78"/>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285750"/>
            <a:ext cx="8229600" cy="5840413"/>
          </a:xfrm>
          <a:prstGeom prst="rect">
            <a:avLst/>
          </a:prstGeom>
          <a:noFill/>
          <a:ln w="9525">
            <a:noFill/>
            <a:miter lim="800000"/>
            <a:headEnd/>
            <a:tailEnd/>
          </a:ln>
          <a:effectLst/>
        </p:spPr>
        <p:txBody>
          <a:bodyPr/>
          <a:lstStyle>
            <a:lvl1pPr marL="342900" indent="-342900"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r" rtl="1" eaLnBrk="1" hangingPunct="1">
              <a:lnSpc>
                <a:spcPct val="80000"/>
              </a:lnSpc>
              <a:spcBef>
                <a:spcPct val="20000"/>
              </a:spcBef>
              <a:buClr>
                <a:schemeClr val="hlink"/>
              </a:buClr>
              <a:buSzPct val="65000"/>
              <a:buFont typeface="Wingdings" panose="05000000000000000000" pitchFamily="2" charset="2"/>
              <a:buChar char="n"/>
            </a:pPr>
            <a:r>
              <a:rPr lang="ar-SA" altLang="en-US" sz="2200" b="1">
                <a:effectLst>
                  <a:outerShdw blurRad="38100" dist="38100" dir="2700000" algn="tl">
                    <a:srgbClr val="C0C0C0"/>
                  </a:outerShdw>
                </a:effectLst>
                <a:cs typeface="0 Lotus" pitchFamily="2" charset="0"/>
              </a:rPr>
              <a:t>2-   </a:t>
            </a:r>
            <a:r>
              <a:rPr lang="ar-SA" altLang="en-US" sz="2800" b="1">
                <a:effectLst>
                  <a:outerShdw blurRad="38100" dist="38100" dir="2700000" algn="tl">
                    <a:srgbClr val="C0C0C0"/>
                  </a:outerShdw>
                </a:effectLst>
                <a:cs typeface="0 Lotus" pitchFamily="2" charset="0"/>
              </a:rPr>
              <a:t> </a:t>
            </a:r>
            <a:r>
              <a:rPr lang="fa-IR" altLang="en-US" sz="2800" b="1">
                <a:effectLst>
                  <a:outerShdw blurRad="38100" dist="38100" dir="2700000" algn="tl">
                    <a:srgbClr val="C0C0C0"/>
                  </a:outerShdw>
                </a:effectLst>
                <a:cs typeface="B Zar" pitchFamily="2" charset="0"/>
              </a:rPr>
              <a:t>اصول و مفاهيم هزينه</a:t>
            </a:r>
            <a:r>
              <a:rPr lang="fa-IR" altLang="en-US" sz="2800" b="1">
                <a:effectLst>
                  <a:outerShdw blurRad="38100" dist="38100" dir="2700000" algn="tl">
                    <a:srgbClr val="C0C0C0"/>
                  </a:outerShdw>
                </a:effectLst>
                <a:cs typeface="0 Lotus" pitchFamily="2" charset="0"/>
              </a:rPr>
              <a:t>‌</a:t>
            </a:r>
            <a:r>
              <a:rPr lang="fa-IR" altLang="en-US" sz="2800" b="1">
                <a:effectLst>
                  <a:outerShdw blurRad="38100" dist="38100" dir="2700000" algn="tl">
                    <a:srgbClr val="C0C0C0"/>
                  </a:outerShdw>
                </a:effectLst>
                <a:cs typeface="B Zar" pitchFamily="2" charset="0"/>
              </a:rPr>
              <a:t>يابي محصول</a:t>
            </a:r>
            <a:endParaRPr lang="en-US" altLang="en-US" sz="2800" b="1">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ar-SA" altLang="en-US" sz="2800">
                <a:effectLst>
                  <a:outerShdw blurRad="38100" dist="38100" dir="2700000" algn="tl">
                    <a:srgbClr val="C0C0C0"/>
                  </a:outerShdw>
                </a:effectLst>
                <a:cs typeface="B Zar" pitchFamily="2" charset="0"/>
              </a:rPr>
              <a:t> </a:t>
            </a:r>
            <a:r>
              <a:rPr lang="fa-IR" altLang="en-US" sz="2400">
                <a:effectLst>
                  <a:outerShdw blurRad="38100" dist="38100" dir="2700000" algn="tl">
                    <a:srgbClr val="C0C0C0"/>
                  </a:outerShdw>
                </a:effectLst>
                <a:cs typeface="B Zar" pitchFamily="2" charset="0"/>
              </a:rPr>
              <a:t>در اين بخش اصول و مفاهيم هزينه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يابي، هدف و منافع حاصل از هزينه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يابي محصول، هزينه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يابي فعاليتها، اقسام هزينه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يابي و سياستهاي حسابداري هزينه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يابي مورد بررسي قرار مي</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گيرد.</a:t>
            </a:r>
            <a:endParaRPr lang="en-US" altLang="en-US" sz="24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400" b="1" i="1">
                <a:effectLst>
                  <a:outerShdw blurRad="38100" dist="38100" dir="2700000" algn="tl">
                    <a:srgbClr val="C0C0C0"/>
                  </a:outerShdw>
                </a:effectLst>
                <a:cs typeface="B Zar" pitchFamily="2" charset="0"/>
              </a:rPr>
              <a:t> 2-1- هزينه</a:t>
            </a:r>
            <a:r>
              <a:rPr lang="fa-IR" altLang="en-US" sz="2400" b="1" i="1">
                <a:effectLst>
                  <a:outerShdw blurRad="38100" dist="38100" dir="2700000" algn="tl">
                    <a:srgbClr val="C0C0C0"/>
                  </a:outerShdw>
                </a:effectLst>
                <a:cs typeface="0 Lotus" pitchFamily="2" charset="0"/>
              </a:rPr>
              <a:t>‌</a:t>
            </a:r>
            <a:r>
              <a:rPr lang="fa-IR" altLang="en-US" sz="2400" b="1" i="1">
                <a:effectLst>
                  <a:outerShdw blurRad="38100" dist="38100" dir="2700000" algn="tl">
                    <a:srgbClr val="C0C0C0"/>
                  </a:outerShdw>
                </a:effectLst>
                <a:cs typeface="B Zar" pitchFamily="2" charset="0"/>
              </a:rPr>
              <a:t>يابي محصول چيست؟</a:t>
            </a:r>
            <a:endParaRPr lang="en-US" altLang="en-US" sz="2400" b="1">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400">
                <a:effectLst>
                  <a:outerShdw blurRad="38100" dist="38100" dir="2700000" algn="tl">
                    <a:srgbClr val="C0C0C0"/>
                  </a:outerShdw>
                </a:effectLst>
                <a:cs typeface="B Zar" pitchFamily="2" charset="0"/>
              </a:rPr>
              <a:t>محصول، كالا يا خدمات نهايي است كه منعكس كننده خواست دولت،</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 به عنوان خريدار، از دستگاههاي اجرايي براي</a:t>
            </a:r>
            <a:r>
              <a:rPr lang="ar-SA" altLang="en-US" sz="2400">
                <a:effectLst>
                  <a:outerShdw blurRad="38100" dist="38100" dir="2700000" algn="tl">
                    <a:srgbClr val="C0C0C0"/>
                  </a:outerShdw>
                </a:effectLst>
                <a:cs typeface="B Zar" pitchFamily="2" charset="0"/>
              </a:rPr>
              <a:t> ارائه</a:t>
            </a:r>
            <a:r>
              <a:rPr lang="fa-IR" altLang="en-US" sz="2400">
                <a:effectLst>
                  <a:outerShdw blurRad="38100" dist="38100" dir="2700000" algn="tl">
                    <a:srgbClr val="C0C0C0"/>
                  </a:outerShdw>
                </a:effectLst>
                <a:cs typeface="B Zar" pitchFamily="2" charset="0"/>
              </a:rPr>
              <a:t> آن به متقاضيان است. دراين</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 خصوص مي</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توان به مثالهايي مانند ارايه خدمات ثبتي، آموزشي، بهداشتي و يا توليد برخي محصولات كشاورزي يا صنعتي اشاره كرد.</a:t>
            </a:r>
            <a:endParaRPr lang="en-US" altLang="en-US" sz="24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400">
                <a:effectLst>
                  <a:outerShdw blurRad="38100" dist="38100" dir="2700000" algn="tl">
                    <a:srgbClr val="C0C0C0"/>
                  </a:outerShdw>
                </a:effectLst>
                <a:cs typeface="B Zar" pitchFamily="2" charset="0"/>
              </a:rPr>
              <a:t>هزينه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يابي محصول فرآيندي است كه به وسيله آن هزينه نهاده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ها (مانند حقوق و دستمزد) به محصولات تعلق مي</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گيرد. در اين فرآيند هزينه</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هاي كل هر دستگاه اجرايي براي توليد محصولات آن به نحوي اختصاص مي</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يابد كه پاسخگوي هزينه واقعي ارايه</a:t>
            </a:r>
            <a:r>
              <a:rPr lang="ar-SA" altLang="en-US" sz="2400">
                <a:effectLst>
                  <a:outerShdw blurRad="38100" dist="38100" dir="2700000" algn="tl">
                    <a:srgbClr val="C0C0C0"/>
                  </a:outerShdw>
                </a:effectLst>
                <a:cs typeface="B Zar" pitchFamily="2" charset="0"/>
              </a:rPr>
              <a:t> يا</a:t>
            </a:r>
            <a:r>
              <a:rPr lang="fa-IR" altLang="en-US" sz="2400">
                <a:effectLst>
                  <a:outerShdw blurRad="38100" dist="38100" dir="2700000" algn="tl">
                    <a:srgbClr val="C0C0C0"/>
                  </a:outerShdw>
                </a:effectLst>
                <a:cs typeface="B Zar" pitchFamily="2" charset="0"/>
              </a:rPr>
              <a:t> توليد هر محصول باشد.</a:t>
            </a:r>
            <a:endParaRPr lang="en-US" altLang="en-US" sz="24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400">
                <a:effectLst>
                  <a:outerShdw blurRad="38100" dist="38100" dir="2700000" algn="tl">
                    <a:srgbClr val="C0C0C0"/>
                  </a:outerShdw>
                </a:effectLst>
                <a:cs typeface="B Zar" pitchFamily="2" charset="0"/>
              </a:rPr>
              <a:t>به طور مثال اگر يك دستگاه اجرايي خدمات متنوعي</a:t>
            </a:r>
            <a:r>
              <a:rPr lang="ar-SA" altLang="en-US" sz="2400">
                <a:effectLst>
                  <a:outerShdw blurRad="38100" dist="38100" dir="2700000" algn="tl">
                    <a:srgbClr val="C0C0C0"/>
                  </a:outerShdw>
                </a:effectLst>
                <a:cs typeface="B Zar" pitchFamily="2" charset="0"/>
              </a:rPr>
              <a:t> ارائه دهد يا كالاهاي متنوعي </a:t>
            </a:r>
            <a:r>
              <a:rPr lang="fa-IR" altLang="en-US" sz="2400">
                <a:effectLst>
                  <a:outerShdw blurRad="38100" dist="38100" dir="2700000" algn="tl">
                    <a:srgbClr val="C0C0C0"/>
                  </a:outerShdw>
                </a:effectLst>
                <a:cs typeface="B Zar" pitchFamily="2" charset="0"/>
              </a:rPr>
              <a:t>توليد كند ممكن است بخواهد كل هزينه توليد هر واحد خدمات يا محصول را برآورد نمايد. اين اطلاع به دستگاه اجرايي كمك مي</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كند كه اولاً بهاي ارائه هر واحد از محصول را تعيين كند و همچنين نسبت به حدود پرداختهاي پرسنلي يا اداري تصميم مناسب را اتخاذ نمايد.</a:t>
            </a:r>
            <a:endParaRPr lang="en-US" altLang="en-US" sz="24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endParaRPr lang="fa-IR" altLang="en-US" sz="24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lvl1pPr marL="342900" indent="-342900"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500" b="1">
                <a:solidFill>
                  <a:schemeClr val="tx2"/>
                </a:solidFill>
                <a:effectLst>
                  <a:outerShdw blurRad="38100" dist="38100" dir="2700000" algn="tl">
                    <a:srgbClr val="C0C0C0"/>
                  </a:outerShdw>
                </a:effectLst>
                <a:cs typeface="B Titr" pitchFamily="2" charset="0"/>
              </a:rPr>
              <a:t>هزينه</a:t>
            </a:r>
            <a:r>
              <a:rPr lang="fa-IR" altLang="en-US" sz="2500" b="1">
                <a:solidFill>
                  <a:schemeClr val="tx2"/>
                </a:solidFill>
                <a:effectLst>
                  <a:outerShdw blurRad="38100" dist="38100" dir="2700000" algn="tl">
                    <a:srgbClr val="C0C0C0"/>
                  </a:outerShdw>
                </a:effectLst>
                <a:cs typeface="0 Lotus" pitchFamily="2" charset="0"/>
              </a:rPr>
              <a:t>‌</a:t>
            </a:r>
            <a:r>
              <a:rPr lang="fa-IR" altLang="en-US" sz="2500" b="1">
                <a:solidFill>
                  <a:schemeClr val="tx2"/>
                </a:solidFill>
                <a:effectLst>
                  <a:outerShdw blurRad="38100" dist="38100" dir="2700000" algn="tl">
                    <a:srgbClr val="C0C0C0"/>
                  </a:outerShdw>
                </a:effectLst>
                <a:cs typeface="B Titr" pitchFamily="2" charset="0"/>
              </a:rPr>
              <a:t>يابي در دو مرحله انجام مي</a:t>
            </a:r>
            <a:r>
              <a:rPr lang="fa-IR" altLang="en-US" sz="2500" b="1">
                <a:solidFill>
                  <a:schemeClr val="tx2"/>
                </a:solidFill>
                <a:effectLst>
                  <a:outerShdw blurRad="38100" dist="38100" dir="2700000" algn="tl">
                    <a:srgbClr val="C0C0C0"/>
                  </a:outerShdw>
                </a:effectLst>
                <a:cs typeface="0 Lotus" pitchFamily="2" charset="0"/>
              </a:rPr>
              <a:t>‌</a:t>
            </a:r>
            <a:r>
              <a:rPr lang="fa-IR" altLang="en-US" sz="2500" b="1">
                <a:solidFill>
                  <a:schemeClr val="tx2"/>
                </a:solidFill>
                <a:effectLst>
                  <a:outerShdw blurRad="38100" dist="38100" dir="2700000" algn="tl">
                    <a:srgbClr val="C0C0C0"/>
                  </a:outerShdw>
                </a:effectLst>
                <a:cs typeface="B Titr" pitchFamily="2" charset="0"/>
              </a:rPr>
              <a:t>گيرد:</a:t>
            </a:r>
          </a:p>
          <a:p>
            <a:pPr algn="just" rtl="1" eaLnBrk="1" hangingPunct="1">
              <a:lnSpc>
                <a:spcPct val="80000"/>
              </a:lnSpc>
              <a:spcBef>
                <a:spcPct val="20000"/>
              </a:spcBef>
              <a:buClr>
                <a:schemeClr val="hlink"/>
              </a:buClr>
              <a:buSzPct val="65000"/>
              <a:buFont typeface="Wingdings" panose="05000000000000000000" pitchFamily="2" charset="2"/>
              <a:buChar char="n"/>
            </a:pPr>
            <a:endParaRPr lang="fa-IR" altLang="en-US" sz="2500" b="1">
              <a:solidFill>
                <a:schemeClr val="tx2"/>
              </a:solidFill>
              <a:effectLst>
                <a:outerShdw blurRad="38100" dist="38100" dir="2700000" algn="tl">
                  <a:srgbClr val="C0C0C0"/>
                </a:outerShdw>
              </a:effectLst>
              <a:cs typeface="B Tit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endParaRPr lang="en-US" altLang="en-US" sz="2500">
              <a:solidFill>
                <a:schemeClr val="tx2"/>
              </a:solidFill>
              <a:effectLst>
                <a:outerShdw blurRad="38100" dist="38100" dir="2700000" algn="tl">
                  <a:srgbClr val="C0C0C0"/>
                </a:outerShdw>
              </a:effectLst>
              <a:cs typeface="B Tit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500" b="1">
                <a:effectLst>
                  <a:outerShdw blurRad="38100" dist="38100" dir="2700000" algn="tl">
                    <a:srgbClr val="C0C0C0"/>
                  </a:outerShdw>
                </a:effectLst>
                <a:cs typeface="B Zar" pitchFamily="2" charset="0"/>
              </a:rPr>
              <a:t>مرحله اول:</a:t>
            </a:r>
            <a:r>
              <a:rPr lang="fa-IR" altLang="en-US" sz="2500">
                <a:effectLst>
                  <a:outerShdw blurRad="38100" dist="38100" dir="2700000" algn="tl">
                    <a:srgbClr val="C0C0C0"/>
                  </a:outerShdw>
                </a:effectLst>
                <a:cs typeface="B Zar" pitchFamily="2" charset="0"/>
              </a:rPr>
              <a:t> جمع</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آوري اطلاعات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اي</a:t>
            </a:r>
            <a:endParaRPr lang="en-US" altLang="en-US" sz="25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500" b="1">
                <a:effectLst>
                  <a:outerShdw blurRad="38100" dist="38100" dir="2700000" algn="tl">
                    <a:srgbClr val="C0C0C0"/>
                  </a:outerShdw>
                </a:effectLst>
                <a:cs typeface="B Zar" pitchFamily="2" charset="0"/>
              </a:rPr>
              <a:t>مرحله دوم:</a:t>
            </a:r>
            <a:r>
              <a:rPr lang="fa-IR" altLang="en-US" sz="2500">
                <a:effectLst>
                  <a:outerShdw blurRad="38100" dist="38100" dir="2700000" algn="tl">
                    <a:srgbClr val="C0C0C0"/>
                  </a:outerShdw>
                </a:effectLst>
                <a:cs typeface="B Zar" pitchFamily="2" charset="0"/>
              </a:rPr>
              <a:t> استفاده از اطلاعات جمع</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آوري شده در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يابي فعاليتهاي مربوط به توليد محصولات</a:t>
            </a:r>
            <a:endParaRPr lang="en-US" altLang="en-US" sz="25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500" b="1" i="1">
                <a:effectLst>
                  <a:outerShdw blurRad="38100" dist="38100" dir="2700000" algn="tl">
                    <a:srgbClr val="C0C0C0"/>
                  </a:outerShdw>
                </a:effectLst>
                <a:cs typeface="B Zar" pitchFamily="2" charset="0"/>
              </a:rPr>
              <a:t>2-2- هدف و منافع حاصل از هزينه</a:t>
            </a:r>
            <a:r>
              <a:rPr lang="fa-IR" altLang="en-US" sz="2500" b="1" i="1">
                <a:effectLst>
                  <a:outerShdw blurRad="38100" dist="38100" dir="2700000" algn="tl">
                    <a:srgbClr val="C0C0C0"/>
                  </a:outerShdw>
                </a:effectLst>
                <a:cs typeface="0 Lotus" pitchFamily="2" charset="0"/>
              </a:rPr>
              <a:t>‌</a:t>
            </a:r>
            <a:r>
              <a:rPr lang="fa-IR" altLang="en-US" sz="2500" b="1" i="1">
                <a:effectLst>
                  <a:outerShdw blurRad="38100" dist="38100" dir="2700000" algn="tl">
                    <a:srgbClr val="C0C0C0"/>
                  </a:outerShdw>
                </a:effectLst>
                <a:cs typeface="B Zar" pitchFamily="2" charset="0"/>
              </a:rPr>
              <a:t>يابي محصول</a:t>
            </a:r>
            <a:endParaRPr lang="en-US" altLang="en-US" sz="2500" b="1">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500">
                <a:effectLst>
                  <a:outerShdw blurRad="38100" dist="38100" dir="2700000" algn="tl">
                    <a:srgbClr val="C0C0C0"/>
                  </a:outerShdw>
                </a:effectLst>
                <a:cs typeface="B Zar" pitchFamily="2" charset="0"/>
              </a:rPr>
              <a:t>در فرآيند نظام پيشنهادي دستگاههاي اجرايي در چارچوب قرارداد يا موافقتنامه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اي با دولت خدماتي را ارايه يا كالايي را توليد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كنند. در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يابي محصولات موضوع قرارداد، دستگاه اجرايي بايد هزينه هر يك از محصولات توليدي مورد توافق را تعيين نمايد. براي تمامي محصولات مزبور اطلاعات زير بايد ارائه گردد:</a:t>
            </a:r>
            <a:endParaRPr lang="en-US" altLang="en-US" sz="25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ar-SA" altLang="en-US" sz="2500">
                <a:effectLst>
                  <a:outerShdw blurRad="38100" dist="38100" dir="2700000" algn="tl">
                    <a:srgbClr val="C0C0C0"/>
                  </a:outerShdw>
                </a:effectLst>
                <a:cs typeface="B Zar" pitchFamily="2" charset="0"/>
              </a:rPr>
              <a:t>   </a:t>
            </a:r>
            <a:r>
              <a:rPr lang="fa-IR" altLang="en-US" sz="2500">
                <a:effectLst>
                  <a:outerShdw blurRad="38100" dist="38100" dir="2700000" algn="tl">
                    <a:srgbClr val="C0C0C0"/>
                  </a:outerShdw>
                </a:effectLst>
                <a:cs typeface="B Zar" pitchFamily="2" charset="0"/>
              </a:rPr>
              <a:t>عنوان هر يك از فعاليتهايي كه منجر به توليد كالا يا خدمات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گردد.</a:t>
            </a:r>
            <a:r>
              <a:rPr lang="ar-SA" altLang="en-US" sz="2500">
                <a:effectLst>
                  <a:outerShdw blurRad="38100" dist="38100" dir="2700000" algn="tl">
                    <a:srgbClr val="C0C0C0"/>
                  </a:outerShdw>
                </a:effectLst>
                <a:cs typeface="B Zar" pitchFamily="2" charset="0"/>
              </a:rPr>
              <a:t> </a:t>
            </a:r>
            <a:endParaRPr lang="en-US" altLang="en-US" sz="25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ar-SA" altLang="en-US" sz="2500">
                <a:effectLst>
                  <a:outerShdw blurRad="38100" dist="38100" dir="2700000" algn="tl">
                    <a:srgbClr val="C0C0C0"/>
                  </a:outerShdw>
                </a:effectLst>
                <a:cs typeface="B Zar" pitchFamily="2" charset="0"/>
              </a:rPr>
              <a:t>   </a:t>
            </a:r>
            <a:r>
              <a:rPr lang="fa-IR" altLang="en-US" sz="2500">
                <a:effectLst>
                  <a:outerShdw blurRad="38100" dist="38100" dir="2700000" algn="tl">
                    <a:srgbClr val="C0C0C0"/>
                  </a:outerShdw>
                </a:effectLst>
                <a:cs typeface="B Zar" pitchFamily="2" charset="0"/>
              </a:rPr>
              <a:t>شرح عمليات هر يك از فعاليتها</a:t>
            </a:r>
            <a:r>
              <a:rPr lang="ar-SA" altLang="en-US" sz="2500">
                <a:effectLst>
                  <a:outerShdw blurRad="38100" dist="38100" dir="2700000" algn="tl">
                    <a:srgbClr val="C0C0C0"/>
                  </a:outerShdw>
                </a:effectLst>
                <a:cs typeface="B Zar" pitchFamily="2" charset="0"/>
              </a:rPr>
              <a:t> </a:t>
            </a:r>
            <a:endParaRPr lang="en-US" altLang="en-US" sz="25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ar-SA" altLang="en-US" sz="2500">
                <a:effectLst>
                  <a:outerShdw blurRad="38100" dist="38100" dir="2700000" algn="tl">
                    <a:srgbClr val="C0C0C0"/>
                  </a:outerShdw>
                </a:effectLst>
                <a:cs typeface="B Zar" pitchFamily="2" charset="0"/>
              </a:rPr>
              <a:t>   </a:t>
            </a:r>
            <a:r>
              <a:rPr lang="fa-IR" altLang="en-US" sz="2500">
                <a:effectLst>
                  <a:outerShdw blurRad="38100" dist="38100" dir="2700000" algn="tl">
                    <a:srgbClr val="C0C0C0"/>
                  </a:outerShdw>
                </a:effectLst>
                <a:cs typeface="B Zar" pitchFamily="2" charset="0"/>
              </a:rPr>
              <a:t>اهداف كمي فعاليتها و شاخص قابل اندازه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گيري كميت و كيفيت كالا يا خدمت</a:t>
            </a:r>
            <a:r>
              <a:rPr lang="ar-SA" altLang="en-US" sz="2500">
                <a:effectLst>
                  <a:outerShdw blurRad="38100" dist="38100" dir="2700000" algn="tl">
                    <a:srgbClr val="C0C0C0"/>
                  </a:outerShdw>
                </a:effectLst>
                <a:cs typeface="B Zar" pitchFamily="2" charset="0"/>
              </a:rPr>
              <a:t> </a:t>
            </a:r>
            <a:endParaRPr lang="en-US" altLang="en-US" sz="25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ar-SA" altLang="en-US" sz="2500">
                <a:effectLst>
                  <a:outerShdw blurRad="38100" dist="38100" dir="2700000" algn="tl">
                    <a:srgbClr val="C0C0C0"/>
                  </a:outerShdw>
                </a:effectLst>
                <a:cs typeface="B Zar" pitchFamily="2" charset="0"/>
              </a:rPr>
              <a:t>   </a:t>
            </a:r>
            <a:r>
              <a:rPr lang="fa-IR" altLang="en-US" sz="2500">
                <a:effectLst>
                  <a:outerShdw blurRad="38100" dist="38100" dir="2700000" algn="tl">
                    <a:srgbClr val="C0C0C0"/>
                  </a:outerShdw>
                </a:effectLst>
                <a:cs typeface="B Zar" pitchFamily="2" charset="0"/>
              </a:rPr>
              <a:t>هزينه تمام شده هر قلم از كالا يا خدمت محصول فعاليتها</a:t>
            </a:r>
            <a:r>
              <a:rPr lang="ar-SA" altLang="en-US" sz="2500">
                <a:effectLst>
                  <a:outerShdw blurRad="38100" dist="38100" dir="2700000" algn="tl">
                    <a:srgbClr val="C0C0C0"/>
                  </a:outerShdw>
                </a:effectLst>
                <a:cs typeface="B Zar" pitchFamily="2" charset="0"/>
              </a:rPr>
              <a:t> </a:t>
            </a:r>
            <a:endParaRPr lang="en-US" altLang="en-US" sz="25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endParaRPr lang="fa-IR" altLang="en-US" sz="25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p:cNvSpPr>
          <p:nvPr/>
        </p:nvSpPr>
        <p:spPr bwMode="auto">
          <a:xfrm>
            <a:off x="323850" y="0"/>
            <a:ext cx="8329613" cy="6572250"/>
          </a:xfrm>
          <a:prstGeom prst="rect">
            <a:avLst/>
          </a:prstGeom>
          <a:noFill/>
          <a:ln w="9525">
            <a:noFill/>
            <a:miter lim="800000"/>
            <a:headEnd/>
            <a:tailEnd/>
          </a:ln>
          <a:effectLst/>
        </p:spPr>
        <p:txBody>
          <a:bodyPr/>
          <a:lstStyle/>
          <a:p>
            <a:pPr marL="342900" indent="-342900" algn="just">
              <a:spcBef>
                <a:spcPct val="20000"/>
              </a:spcBef>
              <a:buClr>
                <a:schemeClr val="hlink"/>
              </a:buClr>
              <a:buSzPct val="65000"/>
              <a:buFont typeface="Wingdings" pitchFamily="2" charset="2"/>
              <a:buChar char="n"/>
              <a:defRPr/>
            </a:pPr>
            <a:r>
              <a:rPr lang="fa-IR" sz="2300">
                <a:effectLst>
                  <a:outerShdw blurRad="38100" dist="38100" dir="2700000" algn="tl">
                    <a:srgbClr val="000000"/>
                  </a:outerShdw>
                </a:effectLst>
                <a:latin typeface="Tahoma" pitchFamily="34" charset="0"/>
                <a:cs typeface="0 Lotus" pitchFamily="2" charset="-78"/>
              </a:rPr>
              <a:t>در نظام پيشنهادي سقف بودجه هر يك از دستگاههاي اجرايي مانند گذشته توسط دولت تعيين مي‌گردد، در تعيين اين سقف بايد عواملي چون ارزيابي هزينه توليد كالا و خدمات، قيمتهاي بازار و افزايش كيفيت مورد توجه قرار گيرد. طبيعي است سقف پيشنهادي دولت براي بودجه دستگاه اجرايي با محاسباتي كه توسط دستگاه اجرايي در چارچوب هزينه‌يابي فعاليتها انجام مي‌گيرد ممكن است مطابقت نداشته باشد. بنابراين براي كمك به رسيدن به تفاهم، دستگاههاي اجرايي بايد ضمن هزينه‌يابي هر يك از فعاليتها، آنها را بر حسب اولويت طبقه‌بندي كنند به نحوي كه در هر سطحي از بودجه فعاليتهاي مشخصي قابل انجام باشد. در اين زمينه راهكارهاي زير مي‌تواند مورد نظر قرار گيرد:</a:t>
            </a:r>
            <a:endParaRPr lang="en-US" sz="2300">
              <a:effectLst>
                <a:outerShdw blurRad="38100" dist="38100" dir="2700000" algn="tl">
                  <a:srgbClr val="000000"/>
                </a:outerShdw>
              </a:effectLst>
              <a:latin typeface="Tahoma" pitchFamily="34" charset="0"/>
              <a:cs typeface="0 Lotus" pitchFamily="2" charset="-78"/>
            </a:endParaRPr>
          </a:p>
          <a:p>
            <a:pPr marL="342900" indent="-342900" algn="just">
              <a:spcBef>
                <a:spcPct val="20000"/>
              </a:spcBef>
              <a:buClr>
                <a:schemeClr val="hlink"/>
              </a:buClr>
              <a:buSzPct val="65000"/>
              <a:buFont typeface="Wingdings" pitchFamily="2" charset="2"/>
              <a:buChar char="n"/>
              <a:defRPr/>
            </a:pPr>
            <a:r>
              <a:rPr lang="ar-SA" sz="2300">
                <a:effectLst>
                  <a:outerShdw blurRad="38100" dist="38100" dir="2700000" algn="tl">
                    <a:srgbClr val="000000"/>
                  </a:outerShdw>
                </a:effectLst>
                <a:latin typeface="Tahoma" pitchFamily="34" charset="0"/>
                <a:cs typeface="0 Lotus" pitchFamily="2" charset="-78"/>
              </a:rPr>
              <a:t>   </a:t>
            </a:r>
            <a:r>
              <a:rPr lang="fa-IR" sz="2300">
                <a:effectLst>
                  <a:outerShdw blurRad="38100" dist="38100" dir="2700000" algn="tl">
                    <a:srgbClr val="000000"/>
                  </a:outerShdw>
                </a:effectLst>
                <a:latin typeface="Tahoma" pitchFamily="34" charset="0"/>
                <a:cs typeface="0 Lotus" pitchFamily="2" charset="-78"/>
              </a:rPr>
              <a:t>تجديدنظر در كميت و كيفيت محصولات براي ايجاد تعادل بين هزينه توليد آنها</a:t>
            </a:r>
            <a:r>
              <a:rPr lang="ar-SA" sz="2300">
                <a:effectLst>
                  <a:outerShdw blurRad="38100" dist="38100" dir="2700000" algn="tl">
                    <a:srgbClr val="000000"/>
                  </a:outerShdw>
                </a:effectLst>
                <a:latin typeface="Tahoma" pitchFamily="34" charset="0"/>
                <a:cs typeface="0 Lotus" pitchFamily="2" charset="-78"/>
              </a:rPr>
              <a:t> با</a:t>
            </a:r>
            <a:r>
              <a:rPr lang="fa-IR" sz="2300">
                <a:effectLst>
                  <a:outerShdw blurRad="38100" dist="38100" dir="2700000" algn="tl">
                    <a:srgbClr val="000000"/>
                  </a:outerShdw>
                </a:effectLst>
                <a:latin typeface="Tahoma" pitchFamily="34" charset="0"/>
                <a:cs typeface="0 Lotus" pitchFamily="2" charset="-78"/>
              </a:rPr>
              <a:t> بودجه اختصاص يافته</a:t>
            </a:r>
            <a:r>
              <a:rPr lang="ar-SA" sz="2300">
                <a:effectLst>
                  <a:outerShdw blurRad="38100" dist="38100" dir="2700000" algn="tl">
                    <a:srgbClr val="000000"/>
                  </a:outerShdw>
                </a:effectLst>
                <a:latin typeface="Tahoma" pitchFamily="34" charset="0"/>
                <a:cs typeface="0 Lotus" pitchFamily="2" charset="-78"/>
              </a:rPr>
              <a:t> </a:t>
            </a:r>
            <a:endParaRPr lang="en-US" sz="2300">
              <a:effectLst>
                <a:outerShdw blurRad="38100" dist="38100" dir="2700000" algn="tl">
                  <a:srgbClr val="000000"/>
                </a:outerShdw>
              </a:effectLst>
              <a:latin typeface="Tahoma" pitchFamily="34" charset="0"/>
              <a:cs typeface="0 Lotus" pitchFamily="2" charset="-78"/>
            </a:endParaRPr>
          </a:p>
          <a:p>
            <a:pPr marL="342900" indent="-342900" algn="just">
              <a:spcBef>
                <a:spcPct val="20000"/>
              </a:spcBef>
              <a:buClr>
                <a:schemeClr val="hlink"/>
              </a:buClr>
              <a:buSzPct val="65000"/>
              <a:buFont typeface="Wingdings" pitchFamily="2" charset="2"/>
              <a:buChar char="n"/>
              <a:defRPr/>
            </a:pPr>
            <a:r>
              <a:rPr lang="ar-SA" sz="2300">
                <a:effectLst>
                  <a:outerShdw blurRad="38100" dist="38100" dir="2700000" algn="tl">
                    <a:srgbClr val="000000"/>
                  </a:outerShdw>
                </a:effectLst>
                <a:latin typeface="Tahoma" pitchFamily="34" charset="0"/>
                <a:cs typeface="0 Lotus" pitchFamily="2" charset="-78"/>
              </a:rPr>
              <a:t>   </a:t>
            </a:r>
            <a:r>
              <a:rPr lang="fa-IR" sz="2300">
                <a:effectLst>
                  <a:outerShdw blurRad="38100" dist="38100" dir="2700000" algn="tl">
                    <a:srgbClr val="000000"/>
                  </a:outerShdw>
                </a:effectLst>
                <a:latin typeface="Tahoma" pitchFamily="34" charset="0"/>
                <a:cs typeface="0 Lotus" pitchFamily="2" charset="-78"/>
              </a:rPr>
              <a:t>اتخاذ سياستهايي براي كاهش هزينه توليد محصولات، مانند تغيير فرآيندها، مهندسي مجدد، حذف فعاليتهاي داراي اولويت كمتر</a:t>
            </a:r>
            <a:r>
              <a:rPr lang="ar-SA" sz="2300">
                <a:effectLst>
                  <a:outerShdw blurRad="38100" dist="38100" dir="2700000" algn="tl">
                    <a:srgbClr val="000000"/>
                  </a:outerShdw>
                </a:effectLst>
                <a:latin typeface="Tahoma" pitchFamily="34" charset="0"/>
                <a:cs typeface="0 Lotus" pitchFamily="2" charset="-78"/>
              </a:rPr>
              <a:t> </a:t>
            </a:r>
            <a:endParaRPr lang="en-US" sz="2300">
              <a:effectLst>
                <a:outerShdw blurRad="38100" dist="38100" dir="2700000" algn="tl">
                  <a:srgbClr val="000000"/>
                </a:outerShdw>
              </a:effectLst>
              <a:latin typeface="Tahoma" pitchFamily="34" charset="0"/>
              <a:cs typeface="0 Lotus" pitchFamily="2" charset="-78"/>
            </a:endParaRPr>
          </a:p>
          <a:p>
            <a:pPr marL="342900" indent="-342900" algn="just">
              <a:spcBef>
                <a:spcPct val="20000"/>
              </a:spcBef>
              <a:buClr>
                <a:schemeClr val="hlink"/>
              </a:buClr>
              <a:buSzPct val="65000"/>
              <a:buFont typeface="Wingdings" pitchFamily="2" charset="2"/>
              <a:buChar char="n"/>
              <a:defRPr/>
            </a:pPr>
            <a:r>
              <a:rPr lang="ar-SA" sz="2300">
                <a:effectLst>
                  <a:outerShdw blurRad="38100" dist="38100" dir="2700000" algn="tl">
                    <a:srgbClr val="000000"/>
                  </a:outerShdw>
                </a:effectLst>
                <a:latin typeface="Tahoma" pitchFamily="34" charset="0"/>
                <a:cs typeface="0 Lotus" pitchFamily="2" charset="-78"/>
              </a:rPr>
              <a:t> </a:t>
            </a:r>
            <a:r>
              <a:rPr lang="ar-SA" sz="2300" b="1">
                <a:effectLst>
                  <a:outerShdw blurRad="38100" dist="38100" dir="2700000" algn="tl">
                    <a:srgbClr val="000000"/>
                  </a:outerShdw>
                </a:effectLst>
                <a:latin typeface="Tahoma" pitchFamily="34" charset="0"/>
                <a:cs typeface="0 Lotus" pitchFamily="2" charset="-78"/>
              </a:rPr>
              <a:t>  </a:t>
            </a:r>
            <a:r>
              <a:rPr lang="fa-IR" sz="2300" b="1">
                <a:effectLst>
                  <a:outerShdw blurRad="38100" dist="38100" dir="2700000" algn="tl">
                    <a:srgbClr val="000000"/>
                  </a:outerShdw>
                </a:effectLst>
                <a:latin typeface="Tahoma" pitchFamily="34" charset="0"/>
                <a:cs typeface="0 Lotus" pitchFamily="2" charset="-78"/>
              </a:rPr>
              <a:t>تجهيز منابع درآمدي جديد</a:t>
            </a:r>
            <a:r>
              <a:rPr lang="ar-SA" sz="2300" b="1">
                <a:effectLst>
                  <a:outerShdw blurRad="38100" dist="38100" dir="2700000" algn="tl">
                    <a:srgbClr val="000000"/>
                  </a:outerShdw>
                </a:effectLst>
                <a:latin typeface="Tahoma" pitchFamily="34" charset="0"/>
                <a:cs typeface="0 Lotus" pitchFamily="2" charset="-78"/>
              </a:rPr>
              <a:t> </a:t>
            </a:r>
            <a:endParaRPr lang="en-US" sz="2300" b="1">
              <a:effectLst>
                <a:outerShdw blurRad="38100" dist="38100" dir="2700000" algn="tl">
                  <a:srgbClr val="000000"/>
                </a:outerShdw>
              </a:effectLst>
              <a:latin typeface="Tahoma" pitchFamily="34" charset="0"/>
              <a:cs typeface="0 Lotus" pitchFamily="2" charset="-78"/>
            </a:endParaRPr>
          </a:p>
          <a:p>
            <a:pPr marL="342900" indent="-342900" algn="just">
              <a:spcBef>
                <a:spcPct val="20000"/>
              </a:spcBef>
              <a:buClr>
                <a:schemeClr val="hlink"/>
              </a:buClr>
              <a:buSzPct val="65000"/>
              <a:buFont typeface="Wingdings" pitchFamily="2" charset="2"/>
              <a:buChar char="n"/>
              <a:defRPr/>
            </a:pPr>
            <a:r>
              <a:rPr lang="ar-SA" sz="2300">
                <a:effectLst>
                  <a:outerShdw blurRad="38100" dist="38100" dir="2700000" algn="tl">
                    <a:srgbClr val="000000"/>
                  </a:outerShdw>
                </a:effectLst>
                <a:latin typeface="Tahoma" pitchFamily="34" charset="0"/>
                <a:cs typeface="0 Lotus" pitchFamily="2" charset="-78"/>
              </a:rPr>
              <a:t>روش هزينه‌يابي فعاليت اساس تعيين بودجه دستگاههاي اجرايي و تخصيص اعتبارات خواهد بود. مشكل اساسي هزينه‌يابي فعاليتها در اولين سال اجرا خواهد بود، بديهي است در سالهاي بعد با استفاده از شاخص‌هاي تعديل، هزينه تمام شده سال مبنا مورد اصلاح قرار خواهد گرفت.</a:t>
            </a:r>
            <a:endParaRPr lang="en-US" sz="2300">
              <a:effectLst>
                <a:outerShdw blurRad="38100" dist="38100" dir="2700000" algn="tl">
                  <a:srgbClr val="000000"/>
                </a:outerShdw>
              </a:effectLst>
              <a:latin typeface="Tahoma" pitchFamily="34" charset="0"/>
              <a:cs typeface="0 Lotus" pitchFamily="2" charset="-78"/>
            </a:endParaRPr>
          </a:p>
          <a:p>
            <a:pPr marL="342900" indent="-342900" algn="just">
              <a:spcBef>
                <a:spcPct val="20000"/>
              </a:spcBef>
              <a:buClr>
                <a:schemeClr val="hlink"/>
              </a:buClr>
              <a:buSzPct val="65000"/>
              <a:buFont typeface="Wingdings" pitchFamily="2" charset="2"/>
              <a:buChar char="n"/>
              <a:defRPr/>
            </a:pPr>
            <a:endParaRPr lang="fa-IR" sz="2300">
              <a:effectLst>
                <a:outerShdw blurRad="38100" dist="38100" dir="2700000" algn="tl">
                  <a:srgbClr val="000000"/>
                </a:outerShdw>
              </a:effectLst>
              <a:latin typeface="Tahoma" pitchFamily="34" charset="0"/>
              <a:cs typeface="0 Lotus" pitchFamily="2" charset="-78"/>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lvl1pPr marL="342900" indent="-342900"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just" rtl="1" eaLnBrk="1" hangingPunct="1">
              <a:spcBef>
                <a:spcPct val="20000"/>
              </a:spcBef>
              <a:buClr>
                <a:schemeClr val="hlink"/>
              </a:buClr>
              <a:buSzPct val="65000"/>
              <a:buFont typeface="Wingdings" panose="05000000000000000000" pitchFamily="2" charset="2"/>
              <a:buChar char="n"/>
            </a:pPr>
            <a:r>
              <a:rPr lang="ar-SA" altLang="en-US" sz="3000">
                <a:effectLst>
                  <a:outerShdw blurRad="38100" dist="38100" dir="2700000" algn="tl">
                    <a:srgbClr val="C0C0C0"/>
                  </a:outerShdw>
                </a:effectLst>
                <a:cs typeface="B Zar" pitchFamily="2" charset="0"/>
              </a:rPr>
              <a:t>روش هزينه</a:t>
            </a:r>
            <a:r>
              <a:rPr lang="ar-SA" altLang="en-US" sz="3000">
                <a:effectLst>
                  <a:outerShdw blurRad="38100" dist="38100" dir="2700000" algn="tl">
                    <a:srgbClr val="C0C0C0"/>
                  </a:outerShdw>
                </a:effectLst>
                <a:cs typeface="0 Lotus" pitchFamily="2" charset="0"/>
              </a:rPr>
              <a:t>‌</a:t>
            </a:r>
            <a:r>
              <a:rPr lang="ar-SA" altLang="en-US" sz="3000">
                <a:effectLst>
                  <a:outerShdw blurRad="38100" dist="38100" dir="2700000" algn="tl">
                    <a:srgbClr val="C0C0C0"/>
                  </a:outerShdw>
                </a:effectLst>
                <a:cs typeface="B Zar" pitchFamily="2" charset="0"/>
              </a:rPr>
              <a:t>يابي بر مبناي فعاليت</a:t>
            </a:r>
            <a:r>
              <a:rPr lang="ar-SA" altLang="en-US" sz="3000" u="sng">
                <a:effectLst>
                  <a:outerShdw blurRad="38100" dist="38100" dir="2700000" algn="tl">
                    <a:srgbClr val="C0C0C0"/>
                  </a:outerShdw>
                </a:effectLst>
                <a:cs typeface="B Zar" pitchFamily="2" charset="0"/>
                <a:hlinkClick r:id="rId3" action="ppaction://hlinkfile"/>
              </a:rPr>
              <a:t>[1]</a:t>
            </a:r>
            <a:r>
              <a:rPr lang="ar-SA" altLang="en-US" sz="3000">
                <a:effectLst>
                  <a:outerShdw blurRad="38100" dist="38100" dir="2700000" algn="tl">
                    <a:srgbClr val="C0C0C0"/>
                  </a:outerShdw>
                </a:effectLst>
                <a:cs typeface="B Zar" pitchFamily="2" charset="0"/>
              </a:rPr>
              <a:t> فرهنگ فعلي تعيين بودجه دستگاهها كه "بودجه</a:t>
            </a:r>
            <a:r>
              <a:rPr lang="ar-SA" altLang="en-US" sz="3000">
                <a:effectLst>
                  <a:outerShdw blurRad="38100" dist="38100" dir="2700000" algn="tl">
                    <a:srgbClr val="C0C0C0"/>
                  </a:outerShdw>
                </a:effectLst>
                <a:cs typeface="0 Lotus" pitchFamily="2" charset="0"/>
              </a:rPr>
              <a:t>‌</a:t>
            </a:r>
            <a:r>
              <a:rPr lang="ar-SA" altLang="en-US" sz="3000">
                <a:effectLst>
                  <a:outerShdw blurRad="38100" dist="38100" dir="2700000" algn="tl">
                    <a:srgbClr val="C0C0C0"/>
                  </a:outerShdw>
                </a:effectLst>
                <a:cs typeface="B Zar" pitchFamily="2" charset="0"/>
              </a:rPr>
              <a:t>ريزي افزايشي" (</a:t>
            </a:r>
            <a:r>
              <a:rPr lang="en-US" altLang="en-US" sz="3000">
                <a:effectLst>
                  <a:outerShdw blurRad="38100" dist="38100" dir="2700000" algn="tl">
                    <a:srgbClr val="C0C0C0"/>
                  </a:outerShdw>
                </a:effectLst>
                <a:cs typeface="B Zar" pitchFamily="2" charset="0"/>
              </a:rPr>
              <a:t>Incremental</a:t>
            </a:r>
            <a:r>
              <a:rPr lang="ar-SA" altLang="en-US" sz="3000">
                <a:effectLst>
                  <a:outerShdw blurRad="38100" dist="38100" dir="2700000" algn="tl">
                    <a:srgbClr val="C0C0C0"/>
                  </a:outerShdw>
                </a:effectLst>
                <a:cs typeface="B Zar" pitchFamily="2" charset="0"/>
              </a:rPr>
              <a:t>) است دگرگون خواهد ساخت. در روش فعلي بودجه سال يا سالهاي گذشته هر دستگاه اجرايي مبناي اصلي است كه همه ساله براساس شاخصهاي تعديل نامشخص و يا افزايش فعاليتها يا پرسنل جديد و بدون توجه به محصول توليد شده دستگاه، انجام مي</a:t>
            </a:r>
            <a:r>
              <a:rPr lang="ar-SA" altLang="en-US" sz="3000">
                <a:effectLst>
                  <a:outerShdw blurRad="38100" dist="38100" dir="2700000" algn="tl">
                    <a:srgbClr val="C0C0C0"/>
                  </a:outerShdw>
                </a:effectLst>
                <a:cs typeface="0 Lotus" pitchFamily="2" charset="0"/>
              </a:rPr>
              <a:t>‌</a:t>
            </a:r>
            <a:r>
              <a:rPr lang="ar-SA" altLang="en-US" sz="3000">
                <a:effectLst>
                  <a:outerShdw blurRad="38100" dist="38100" dir="2700000" algn="tl">
                    <a:srgbClr val="C0C0C0"/>
                  </a:outerShdw>
                </a:effectLst>
                <a:cs typeface="B Zar" pitchFamily="2" charset="0"/>
              </a:rPr>
              <a:t>گيرد. در واقع قدرت چانه</a:t>
            </a:r>
            <a:r>
              <a:rPr lang="ar-SA" altLang="en-US" sz="3000">
                <a:effectLst>
                  <a:outerShdw blurRad="38100" dist="38100" dir="2700000" algn="tl">
                    <a:srgbClr val="C0C0C0"/>
                  </a:outerShdw>
                </a:effectLst>
                <a:cs typeface="0 Lotus" pitchFamily="2" charset="0"/>
              </a:rPr>
              <a:t>‌</a:t>
            </a:r>
            <a:r>
              <a:rPr lang="ar-SA" altLang="en-US" sz="3000">
                <a:effectLst>
                  <a:outerShdw blurRad="38100" dist="38100" dir="2700000" algn="tl">
                    <a:srgbClr val="C0C0C0"/>
                  </a:outerShdw>
                </a:effectLst>
                <a:cs typeface="B Zar" pitchFamily="2" charset="0"/>
              </a:rPr>
              <a:t>زني دستگاه اجرايي اساس تعيين بودجه را تشكيل مي</a:t>
            </a:r>
            <a:r>
              <a:rPr lang="ar-SA" altLang="en-US" sz="3000">
                <a:effectLst>
                  <a:outerShdw blurRad="38100" dist="38100" dir="2700000" algn="tl">
                    <a:srgbClr val="C0C0C0"/>
                  </a:outerShdw>
                </a:effectLst>
                <a:cs typeface="0 Lotus" pitchFamily="2" charset="0"/>
              </a:rPr>
              <a:t>‌</a:t>
            </a:r>
            <a:r>
              <a:rPr lang="ar-SA" altLang="en-US" sz="3000">
                <a:effectLst>
                  <a:outerShdw blurRad="38100" dist="38100" dir="2700000" algn="tl">
                    <a:srgbClr val="C0C0C0"/>
                  </a:outerShdw>
                </a:effectLst>
                <a:cs typeface="B Zar" pitchFamily="2" charset="0"/>
              </a:rPr>
              <a:t>دهد و در غالب مواقع كه بودجه پيشنهادي دستگاه با سقف تعيين شده هماهنگي و مطابقت ندارد، با كاهش همه جانبه و با درصدي خاص، اجراي تمامي فعاليتهاي دستگاه با مشكل مواجه مي</a:t>
            </a:r>
            <a:r>
              <a:rPr lang="ar-SA" altLang="en-US" sz="3000">
                <a:effectLst>
                  <a:outerShdw blurRad="38100" dist="38100" dir="2700000" algn="tl">
                    <a:srgbClr val="C0C0C0"/>
                  </a:outerShdw>
                </a:effectLst>
                <a:cs typeface="0 Lotus" pitchFamily="2" charset="0"/>
              </a:rPr>
              <a:t>‌</a:t>
            </a:r>
            <a:r>
              <a:rPr lang="ar-SA" altLang="en-US" sz="3000">
                <a:effectLst>
                  <a:outerShdw blurRad="38100" dist="38100" dir="2700000" algn="tl">
                    <a:srgbClr val="C0C0C0"/>
                  </a:outerShdw>
                </a:effectLst>
                <a:cs typeface="B Zar" pitchFamily="2" charset="0"/>
              </a:rPr>
              <a:t>شود. ضمن اينكه نظارت بر اجراي بودجه دستگاه نيز بر پايه اصول علمي ميسر نخواهد بود.</a:t>
            </a:r>
            <a:endParaRPr lang="en-US" altLang="en-US" sz="3000">
              <a:effectLst>
                <a:outerShdw blurRad="38100" dist="38100" dir="2700000" algn="tl">
                  <a:srgbClr val="C0C0C0"/>
                </a:outerShdw>
              </a:effectLst>
              <a:cs typeface="B Zar" pitchFamily="2" charset="0"/>
            </a:endParaRPr>
          </a:p>
          <a:p>
            <a:pPr algn="just" rtl="1" eaLnBrk="1" hangingPunct="1">
              <a:spcBef>
                <a:spcPct val="20000"/>
              </a:spcBef>
              <a:buClr>
                <a:schemeClr val="hlink"/>
              </a:buClr>
              <a:buSzPct val="65000"/>
              <a:buFont typeface="Wingdings" panose="05000000000000000000" pitchFamily="2" charset="2"/>
              <a:buChar char="n"/>
            </a:pPr>
            <a:endParaRPr lang="fa-IR" altLang="en-US" sz="30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idx="4294967295"/>
          </p:nvPr>
        </p:nvSpPr>
        <p:spPr>
          <a:xfrm>
            <a:off x="250825" y="1444625"/>
            <a:ext cx="8713788" cy="6161088"/>
          </a:xfrm>
        </p:spPr>
        <p:txBody>
          <a:bodyPr/>
          <a:lstStyle/>
          <a:p>
            <a:pPr algn="just"/>
            <a:r>
              <a:rPr lang="fa-IR" altLang="en-US">
                <a:effectLst>
                  <a:outerShdw blurRad="38100" dist="38100" dir="2700000" algn="tl">
                    <a:srgbClr val="C0C0C0"/>
                  </a:outerShdw>
                </a:effectLst>
                <a:cs typeface="B Zar" pitchFamily="2" charset="0"/>
              </a:rPr>
              <a:t>بودجه بر مبنای فعالیت </a:t>
            </a:r>
            <a:r>
              <a:rPr lang="en-US" altLang="en-US">
                <a:effectLst>
                  <a:outerShdw blurRad="38100" dist="38100" dir="2700000" algn="tl">
                    <a:srgbClr val="C0C0C0"/>
                  </a:outerShdw>
                </a:effectLst>
                <a:cs typeface="B Zar" pitchFamily="2" charset="0"/>
              </a:rPr>
              <a:t>(ABC)</a:t>
            </a:r>
            <a:r>
              <a:rPr lang="fa-IR" altLang="en-US">
                <a:effectLst>
                  <a:outerShdw blurRad="38100" dist="38100" dir="2700000" algn="tl">
                    <a:srgbClr val="C0C0C0"/>
                  </a:outerShdw>
                </a:effectLst>
                <a:cs typeface="B Zar" pitchFamily="2" charset="0"/>
              </a:rPr>
              <a:t>: این روش در سال 1988 توسط پژوهشگرانی به نامهای کاپلن و رابین کوپر از  دانشکده اقتصاد  دانشگاه هاروارد مورد استفاده قرار گرفت.</a:t>
            </a:r>
          </a:p>
          <a:p>
            <a:pPr algn="just"/>
            <a:r>
              <a:rPr lang="fa-IR" altLang="en-US">
                <a:effectLst>
                  <a:outerShdw blurRad="38100" dist="38100" dir="2700000" algn="tl">
                    <a:srgbClr val="C0C0C0"/>
                  </a:outerShdw>
                </a:effectLst>
                <a:cs typeface="B Zar" pitchFamily="2" charset="0"/>
              </a:rPr>
              <a:t>در این روش بهای تمام شده براساس فعالیت محاسبه خواهد شد و تاکید بر نیاز به دست یابی به درک بهتر از رفتار هزینه دارد. که بر اساس آن می توان عواملی که باعث ایجاد هزینه و هزینه های سربار می شوند معلوم و مشخص نمود. روش حسابداری آن بیشتر مبتنی بر هزینه یابی بر مبنای سفارش کار و به صورت تفصیلی تر  هزینه یابی بر مبنای فعالیت است.</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571500"/>
            <a:ext cx="8229600" cy="6286500"/>
          </a:xfrm>
        </p:spPr>
        <p:txBody>
          <a:bodyPr>
            <a:normAutofit/>
          </a:bodyPr>
          <a:lstStyle/>
          <a:p>
            <a:pPr algn="ctr">
              <a:lnSpc>
                <a:spcPct val="80000"/>
              </a:lnSpc>
            </a:pPr>
            <a:r>
              <a:rPr lang="fa-IR" altLang="en-US" sz="2900" b="1">
                <a:effectLst>
                  <a:outerShdw blurRad="38100" dist="38100" dir="2700000" algn="tl">
                    <a:srgbClr val="C0C0C0"/>
                  </a:outerShdw>
                </a:effectLst>
                <a:cs typeface="0 Lotus" pitchFamily="2" charset="0"/>
              </a:rPr>
              <a:t>تفاوت بودجه بر مبنای عملیات و </a:t>
            </a:r>
            <a:r>
              <a:rPr lang="en-US" altLang="en-US" sz="2900" b="1">
                <a:effectLst>
                  <a:outerShdw blurRad="38100" dist="38100" dir="2700000" algn="tl">
                    <a:srgbClr val="C0C0C0"/>
                  </a:outerShdw>
                </a:effectLst>
                <a:cs typeface="0 Lotus" pitchFamily="2" charset="0"/>
              </a:rPr>
              <a:t>ABC</a:t>
            </a:r>
            <a:endParaRPr lang="fa-IR" altLang="en-US" sz="2900" b="1">
              <a:effectLst>
                <a:outerShdw blurRad="38100" dist="38100" dir="2700000" algn="tl">
                  <a:srgbClr val="C0C0C0"/>
                </a:outerShdw>
              </a:effectLst>
              <a:cs typeface="0 Lotus" pitchFamily="2" charset="0"/>
            </a:endParaRPr>
          </a:p>
          <a:p>
            <a:pPr algn="ctr">
              <a:lnSpc>
                <a:spcPct val="80000"/>
              </a:lnSpc>
              <a:buFont typeface="Wingdings" panose="05000000000000000000" pitchFamily="2" charset="2"/>
              <a:buNone/>
            </a:pPr>
            <a:endParaRPr lang="fa-IR" altLang="en-US" sz="2900" b="1">
              <a:effectLst>
                <a:outerShdw blurRad="38100" dist="38100" dir="2700000" algn="tl">
                  <a:srgbClr val="C0C0C0"/>
                </a:outerShdw>
              </a:effectLst>
              <a:cs typeface="0 Lotus" pitchFamily="2" charset="0"/>
            </a:endParaRPr>
          </a:p>
          <a:p>
            <a:pPr algn="just">
              <a:lnSpc>
                <a:spcPct val="80000"/>
              </a:lnSpc>
              <a:buFont typeface="Wingdings" panose="05000000000000000000" pitchFamily="2" charset="2"/>
              <a:buNone/>
            </a:pPr>
            <a:r>
              <a:rPr lang="fa-IR" altLang="en-US" sz="2500">
                <a:effectLst>
                  <a:outerShdw blurRad="38100" dist="38100" dir="2700000" algn="tl">
                    <a:srgbClr val="C0C0C0"/>
                  </a:outerShdw>
                </a:effectLst>
                <a:cs typeface="0 Lotus" pitchFamily="2" charset="0"/>
              </a:rPr>
              <a:t>هزینه یابی بر مبنای فعالیت تحولی در محاسبه بهای  تمام شده و هزینه یابی می باشد که ظرف سالهای اخیر توجه زیادی را به خود معطوف داشته است. هزینه یابی </a:t>
            </a:r>
            <a:r>
              <a:rPr lang="en-US" altLang="en-US" sz="2500">
                <a:effectLst>
                  <a:outerShdw blurRad="38100" dist="38100" dir="2700000" algn="tl">
                    <a:srgbClr val="C0C0C0"/>
                  </a:outerShdw>
                </a:effectLst>
                <a:cs typeface="0 Lotus" pitchFamily="2" charset="0"/>
              </a:rPr>
              <a:t>ABC</a:t>
            </a:r>
            <a:r>
              <a:rPr lang="fa-IR" altLang="en-US" sz="2500">
                <a:effectLst>
                  <a:outerShdw blurRad="38100" dist="38100" dir="2700000" algn="tl">
                    <a:srgbClr val="C0C0C0"/>
                  </a:outerShdw>
                </a:effectLst>
                <a:cs typeface="0 Lotus" pitchFamily="2" charset="0"/>
              </a:rPr>
              <a:t> به عنوان مرحله توسعه یافته ای از تخصیص هزینه های دو مرحله ای محسوب می شود که مبنای سیستمهای حسابداری بهای بهای سنتی قیمت تمام شده جدید می باشد. سیستمهای مرسوم حسابداری تمام شده به واحدهای محصول توجه داشته و هزینه های سرشکن شده بر محصولات را ردیابی می نماید و فرض بر این است که هر واحد محصول منابع تولید (مواد، دستمزد و سربار) را مصرف می کنند. بنابراین مبانی مرسوم ، در تخصیص منابع به محصولات، نسبتهایی از ساعات دستمزد مستقیم، ساعات کار ماشین، میزان مواد مصرف شده در ساخت یک محصول را در نظر می گیرند، در حالی که سیستم </a:t>
            </a:r>
            <a:r>
              <a:rPr lang="en-US" altLang="en-US" sz="2500">
                <a:effectLst>
                  <a:outerShdw blurRad="38100" dist="38100" dir="2700000" algn="tl">
                    <a:srgbClr val="C0C0C0"/>
                  </a:outerShdw>
                </a:effectLst>
                <a:cs typeface="0 Lotus" pitchFamily="2" charset="0"/>
              </a:rPr>
              <a:t>ABC</a:t>
            </a:r>
            <a:r>
              <a:rPr lang="fa-IR" altLang="en-US" sz="2500">
                <a:effectLst>
                  <a:outerShdw blurRad="38100" dist="38100" dir="2700000" algn="tl">
                    <a:srgbClr val="C0C0C0"/>
                  </a:outerShdw>
                </a:effectLst>
                <a:cs typeface="0 Lotus" pitchFamily="2" charset="0"/>
              </a:rPr>
              <a:t> بر فعالیتهایی که برای تولید محصولات در کل فرایند ساخت انجام می شود را تا مرحله تولید محصولات بر اساس نیاز هر یک از محصولات به منابع ردیای                                  می کند. لذا مبانی تخصیص یا علل ایجاد هزینه که در </a:t>
            </a:r>
            <a:r>
              <a:rPr lang="en-US" altLang="en-US" sz="2500">
                <a:effectLst>
                  <a:outerShdw blurRad="38100" dist="38100" dir="2700000" algn="tl">
                    <a:srgbClr val="C0C0C0"/>
                  </a:outerShdw>
                </a:effectLst>
                <a:cs typeface="0 Lotus" pitchFamily="2" charset="0"/>
              </a:rPr>
              <a:t>ABC</a:t>
            </a:r>
            <a:r>
              <a:rPr lang="fa-IR" altLang="en-US" sz="2500">
                <a:effectLst>
                  <a:outerShdw blurRad="38100" dist="38100" dir="2700000" algn="tl">
                    <a:srgbClr val="C0C0C0"/>
                  </a:outerShdw>
                </a:effectLst>
                <a:cs typeface="0 Lotus" pitchFamily="2" charset="0"/>
              </a:rPr>
              <a:t> مورد استفاده قرار می گیرند در واقع واحد اندازگیری و سنجش فعالیتهای انجام یافته هستند. </a:t>
            </a:r>
          </a:p>
          <a:p>
            <a:pPr algn="just">
              <a:lnSpc>
                <a:spcPct val="80000"/>
              </a:lnSpc>
              <a:buFont typeface="Wingdings" panose="05000000000000000000" pitchFamily="2" charset="2"/>
              <a:buNone/>
            </a:pPr>
            <a:endParaRPr lang="fa-IR" altLang="en-US" sz="2200">
              <a:effectLst>
                <a:outerShdw blurRad="38100" dist="38100" dir="2700000" algn="tl">
                  <a:srgbClr val="C0C0C0"/>
                </a:outerShdw>
              </a:effectLst>
              <a:cs typeface="0 Lotus" pitchFamily="2"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214313"/>
            <a:ext cx="8229600" cy="5911850"/>
          </a:xfrm>
        </p:spPr>
        <p:txBody>
          <a:bodyPr>
            <a:normAutofit lnSpcReduction="10000"/>
          </a:bodyPr>
          <a:lstStyle/>
          <a:p>
            <a:pPr algn="just">
              <a:lnSpc>
                <a:spcPct val="80000"/>
              </a:lnSpc>
            </a:pPr>
            <a:r>
              <a:rPr lang="fa-IR" altLang="en-US" sz="2500">
                <a:effectLst>
                  <a:outerShdw blurRad="38100" dist="38100" dir="2700000" algn="tl">
                    <a:srgbClr val="C0C0C0"/>
                  </a:outerShdw>
                </a:effectLst>
                <a:cs typeface="B Zar" pitchFamily="2" charset="0"/>
              </a:rPr>
              <a:t>لذا برای  دست یابی به اطلاعات بیشتر در خصوص رفتار هزینه روش جدیدی را برای دنبال کردن و ردیابی هزینه ها از مراکز هزینه تا محصولات ابداع شده است. باید توجه داشت که هیچ سیستم هزینه یابی نمی تواند بهای تمام شده را به طور کاملا دقیق  و صحیح محاسبه و ارائه نماید. هزینه های سربار شامل هزینه هایی است که ممکن است مبنای مورد استفاده برای جذب آنها به محصولات با ماهیت هزینه همخوانی  نداشته باشد. به مثالی در این رابطه اشاره خواهیم نمود. فرض کنید شرکت </a:t>
            </a:r>
            <a:r>
              <a:rPr lang="en-US" altLang="en-US" sz="2500">
                <a:effectLst>
                  <a:outerShdw blurRad="38100" dist="38100" dir="2700000" algn="tl">
                    <a:srgbClr val="C0C0C0"/>
                  </a:outerShdw>
                </a:effectLst>
                <a:cs typeface="B Zar" pitchFamily="2" charset="0"/>
              </a:rPr>
              <a:t>HB COMPOSITES</a:t>
            </a:r>
            <a:r>
              <a:rPr lang="fa-IR" altLang="en-US" sz="2500">
                <a:effectLst>
                  <a:outerShdw blurRad="38100" dist="38100" dir="2700000" algn="tl">
                    <a:srgbClr val="C0C0C0"/>
                  </a:outerShdw>
                </a:effectLst>
                <a:cs typeface="B Zar" pitchFamily="2" charset="0"/>
              </a:rPr>
              <a:t> دو محصول مشابه به نامهای مخزن </a:t>
            </a:r>
            <a:r>
              <a:rPr lang="en-US" altLang="en-US" sz="2500">
                <a:effectLst>
                  <a:outerShdw blurRad="38100" dist="38100" dir="2700000" algn="tl">
                    <a:srgbClr val="C0C0C0"/>
                  </a:outerShdw>
                </a:effectLst>
                <a:cs typeface="B Zar" pitchFamily="2" charset="0"/>
              </a:rPr>
              <a:t>C 720</a:t>
            </a:r>
            <a:r>
              <a:rPr lang="fa-IR" altLang="en-US" sz="2500">
                <a:effectLst>
                  <a:outerShdw blurRad="38100" dist="38100" dir="2700000" algn="tl">
                    <a:srgbClr val="C0C0C0"/>
                  </a:outerShdw>
                </a:effectLst>
                <a:cs typeface="B Zar" pitchFamily="2" charset="0"/>
              </a:rPr>
              <a:t> که از 550 قطعه و مخزن </a:t>
            </a:r>
            <a:r>
              <a:rPr lang="en-US" altLang="en-US" sz="2500">
                <a:effectLst>
                  <a:outerShdw blurRad="38100" dist="38100" dir="2700000" algn="tl">
                    <a:srgbClr val="C0C0C0"/>
                  </a:outerShdw>
                </a:effectLst>
                <a:cs typeface="B Zar" pitchFamily="2" charset="0"/>
              </a:rPr>
              <a:t>T-412</a:t>
            </a:r>
            <a:r>
              <a:rPr lang="fa-IR" altLang="en-US" sz="2500">
                <a:effectLst>
                  <a:outerShdw blurRad="38100" dist="38100" dir="2700000" algn="tl">
                    <a:srgbClr val="C0C0C0"/>
                  </a:outerShdw>
                </a:effectLst>
                <a:cs typeface="B Zar" pitchFamily="2" charset="0"/>
              </a:rPr>
              <a:t> که از 220 قطعه تشکیل شده است. هر قطعه قبل از نصب باید از طریق دایره کنترل و کیفیت، بازرسی می شود. بنابراین واضح است که تحویل و دریافت و کنترل 550 قطعه در مقایسه تحویل و بازدید 220 قطعه نیاز به فعالیت بیشتری دارد. </a:t>
            </a:r>
          </a:p>
          <a:p>
            <a:pPr algn="just">
              <a:lnSpc>
                <a:spcPct val="80000"/>
              </a:lnSpc>
            </a:pPr>
            <a:r>
              <a:rPr lang="fa-IR" altLang="en-US" sz="2500">
                <a:effectLst>
                  <a:outerShdw blurRad="38100" dist="38100" dir="2700000" algn="tl">
                    <a:srgbClr val="C0C0C0"/>
                  </a:outerShdw>
                </a:effectLst>
                <a:cs typeface="B Zar" pitchFamily="2" charset="0"/>
              </a:rPr>
              <a:t>مثلا هزینه های بازرسی و کنترل کیفیت به میزان و تعداد بازرسی و نحوه کنترلها بستگی دارد . حال اگر تخصیص هزینه های چنین فعالیتی بر اساس ساعتهای کار ماشین صورت گیرد، مبنا معقول به نظر نمی رسد در روشهای تخصیص کلی و تخصیص بر حسب دوایرسرشکن  کردن هزینه های سربار با سیستم  </a:t>
            </a:r>
            <a:r>
              <a:rPr lang="en-US" altLang="en-US" sz="2500">
                <a:effectLst>
                  <a:outerShdw blurRad="38100" dist="38100" dir="2700000" algn="tl">
                    <a:srgbClr val="C0C0C0"/>
                  </a:outerShdw>
                </a:effectLst>
                <a:cs typeface="B Zar" pitchFamily="2" charset="0"/>
              </a:rPr>
              <a:t>ABC</a:t>
            </a:r>
            <a:r>
              <a:rPr lang="fa-IR" altLang="en-US" sz="2500">
                <a:effectLst>
                  <a:outerShdw blurRad="38100" dist="38100" dir="2700000" algn="tl">
                    <a:srgbClr val="C0C0C0"/>
                  </a:outerShdw>
                </a:effectLst>
                <a:cs typeface="B Zar" pitchFamily="2" charset="0"/>
              </a:rPr>
              <a:t> اطلاعات صحیح تری را ارائه می دهد. زیرا مشخص می شود که کدام فعالیت  هزینه زا می باشد و هزینه اینگونه فعالیتها چیست. این روش هزینه یابی نیز، مبتنی بر تخصیص در دو مرحله است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901700"/>
            <a:ext cx="8229600" cy="5840413"/>
          </a:xfrm>
        </p:spPr>
        <p:txBody>
          <a:bodyPr>
            <a:normAutofit/>
          </a:bodyPr>
          <a:lstStyle/>
          <a:p>
            <a:pPr algn="just">
              <a:lnSpc>
                <a:spcPct val="90000"/>
              </a:lnSpc>
            </a:pPr>
            <a:r>
              <a:rPr lang="fa-IR" altLang="en-US" sz="3000">
                <a:effectLst>
                  <a:outerShdw blurRad="38100" dist="38100" dir="2700000" algn="tl">
                    <a:srgbClr val="C0C0C0"/>
                  </a:outerShdw>
                </a:effectLst>
                <a:cs typeface="B Zar" pitchFamily="2" charset="0"/>
              </a:rPr>
              <a:t>با این تفاوت که در اولین مرحله از تخصیص، هزینه های سربار به  مراکز هزینه تخصیص داده می شود و مراکز هزینه به جای اینکه دایره خدماتی یا تولیدی باشند فعالیتهای ایجاد کننده ، هزینه هستند و در مرحله دوم هزینه  های هر فعالیت به محصولات تخصیص می یابد.</a:t>
            </a:r>
          </a:p>
          <a:p>
            <a:pPr algn="just">
              <a:lnSpc>
                <a:spcPct val="90000"/>
              </a:lnSpc>
            </a:pPr>
            <a:r>
              <a:rPr lang="fa-IR" altLang="en-US" sz="3000">
                <a:effectLst>
                  <a:outerShdw blurRad="38100" dist="38100" dir="2700000" algn="tl">
                    <a:srgbClr val="C0C0C0"/>
                  </a:outerShdw>
                </a:effectLst>
                <a:cs typeface="B Zar" pitchFamily="2" charset="0"/>
              </a:rPr>
              <a:t>مفهوم فعالیت در </a:t>
            </a:r>
            <a:r>
              <a:rPr lang="en-US" altLang="en-US" sz="3000">
                <a:effectLst>
                  <a:outerShdw blurRad="38100" dist="38100" dir="2700000" algn="tl">
                    <a:srgbClr val="C0C0C0"/>
                  </a:outerShdw>
                </a:effectLst>
                <a:cs typeface="B Zar" pitchFamily="2" charset="0"/>
              </a:rPr>
              <a:t>ABC</a:t>
            </a:r>
            <a:r>
              <a:rPr lang="fa-IR" altLang="en-US" sz="3000">
                <a:effectLst>
                  <a:outerShdw blurRad="38100" dist="38100" dir="2700000" algn="tl">
                    <a:srgbClr val="C0C0C0"/>
                  </a:outerShdw>
                </a:effectLst>
                <a:cs typeface="B Zar" pitchFamily="2" charset="0"/>
              </a:rPr>
              <a:t> عبارت است از رویدادی که موجب هزینه می شود از قبیل کنترل کیفیت،  سفارش خرید، نقل و انتقال موجودیها.</a:t>
            </a:r>
          </a:p>
          <a:p>
            <a:pPr algn="just">
              <a:lnSpc>
                <a:spcPct val="90000"/>
              </a:lnSpc>
            </a:pPr>
            <a:r>
              <a:rPr lang="fa-IR" altLang="en-US" sz="3000">
                <a:effectLst>
                  <a:outerShdw blurRad="38100" dist="38100" dir="2700000" algn="tl">
                    <a:srgbClr val="C0C0C0"/>
                  </a:outerShdw>
                </a:effectLst>
                <a:cs typeface="B Zar" pitchFamily="2" charset="0"/>
              </a:rPr>
              <a:t>مرکز فعالیت به قسمتی از سازمان اطلاق خواهد شد که کاری در آن صورت گرفته شود.</a:t>
            </a:r>
          </a:p>
          <a:p>
            <a:pPr algn="just">
              <a:lnSpc>
                <a:spcPct val="90000"/>
              </a:lnSpc>
            </a:pPr>
            <a:r>
              <a:rPr lang="fa-IR" altLang="en-US" sz="3000">
                <a:effectLst>
                  <a:outerShdw blurRad="38100" dist="38100" dir="2700000" algn="tl">
                    <a:srgbClr val="C0C0C0"/>
                  </a:outerShdw>
                </a:effectLst>
                <a:cs typeface="B Zar" pitchFamily="2" charset="0"/>
              </a:rPr>
              <a:t>به عنوان مثال هزینه های تنظیم و راه اندازی ماشین آلات به مرکز فعالیتی که ماشین آلات را تنظیم و راه اندازی می کند تخصیص داده می شود.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a:spLocks noGrp="1"/>
          </p:cNvSpPr>
          <p:nvPr>
            <p:ph idx="4294967295"/>
          </p:nvPr>
        </p:nvSpPr>
        <p:spPr>
          <a:xfrm>
            <a:off x="468313" y="836613"/>
            <a:ext cx="7920037" cy="5014912"/>
          </a:xfrm>
        </p:spPr>
        <p:txBody>
          <a:bodyPr/>
          <a:lstStyle/>
          <a:p>
            <a:pPr algn="just"/>
            <a:endParaRPr lang="fa-IR" altLang="en-US">
              <a:effectLst>
                <a:outerShdw blurRad="38100" dist="38100" dir="2700000" algn="tl">
                  <a:srgbClr val="C0C0C0"/>
                </a:outerShdw>
              </a:effectLst>
              <a:cs typeface="B Zar" pitchFamily="2" charset="0"/>
            </a:endParaRPr>
          </a:p>
          <a:p>
            <a:pPr algn="just"/>
            <a:r>
              <a:rPr lang="fa-IR" altLang="en-US" sz="2800">
                <a:effectLst>
                  <a:outerShdw blurRad="38100" dist="38100" dir="2700000" algn="tl">
                    <a:srgbClr val="C0C0C0"/>
                  </a:outerShdw>
                </a:effectLst>
                <a:cs typeface="B Zar" pitchFamily="2" charset="0"/>
              </a:rPr>
              <a:t>در </a:t>
            </a:r>
            <a:r>
              <a:rPr lang="en-US" altLang="en-US" sz="2800">
                <a:effectLst>
                  <a:outerShdw blurRad="38100" dist="38100" dir="2700000" algn="tl">
                    <a:srgbClr val="C0C0C0"/>
                  </a:outerShdw>
                </a:effectLst>
                <a:cs typeface="B Zar" pitchFamily="2" charset="0"/>
              </a:rPr>
              <a:t>ABC</a:t>
            </a:r>
            <a:r>
              <a:rPr lang="fa-IR" altLang="en-US" sz="2800">
                <a:effectLst>
                  <a:outerShdw blurRad="38100" dist="38100" dir="2700000" algn="tl">
                    <a:srgbClr val="C0C0C0"/>
                  </a:outerShdw>
                </a:effectLst>
                <a:cs typeface="B Zar" pitchFamily="2" charset="0"/>
              </a:rPr>
              <a:t> به جای نرخ تخصیص هزینه های سربار برای هر دایره نرخ جذب هزینه سربار برای هر مرکز فعالیت به طور جداگانه محاسبه می شود. به عبارت دیگر هر فعالیت یک مخزن هزینه است. </a:t>
            </a:r>
          </a:p>
          <a:p>
            <a:pPr algn="just"/>
            <a:endParaRPr lang="fa-IR" altLang="en-US" sz="2800">
              <a:effectLst>
                <a:outerShdw blurRad="38100" dist="38100" dir="2700000" algn="tl">
                  <a:srgbClr val="C0C0C0"/>
                </a:outerShdw>
              </a:effectLst>
              <a:cs typeface="B Zar" pitchFamily="2" charset="0"/>
            </a:endParaRPr>
          </a:p>
          <a:p>
            <a:pPr algn="just"/>
            <a:r>
              <a:rPr lang="fa-IR" altLang="en-US" sz="2800">
                <a:effectLst>
                  <a:outerShdw blurRad="38100" dist="38100" dir="2700000" algn="tl">
                    <a:srgbClr val="C0C0C0"/>
                  </a:outerShdw>
                </a:effectLst>
                <a:cs typeface="B Zar" pitchFamily="2" charset="0"/>
              </a:rPr>
              <a:t>تعداد فعالیتهای هر موسسه تابع پیچیدگی فرآیند عملیات آن است لذا کالاها بر حسب پیچیدگی ساخت آنها در هزینه های هر فعالیت سهیم هستند. در صورتی که در روش هزینه یابی بر حسب دایره، حجم تولید نشانگر مشارکت</a:t>
            </a:r>
            <a:r>
              <a:rPr lang="fa-IR" altLang="en-US">
                <a:effectLst>
                  <a:outerShdw blurRad="38100" dist="38100" dir="2700000" algn="tl">
                    <a:srgbClr val="C0C0C0"/>
                  </a:outerShdw>
                </a:effectLst>
                <a:cs typeface="B Zar" pitchFamily="2" charset="0"/>
              </a:rPr>
              <a:t> در هزینه های هر دایره می باشد.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grpId="0" nodeType="afterEffect">
                                  <p:stCondLst>
                                    <p:cond delay="0"/>
                                  </p:stCondLst>
                                  <p:childTnLst>
                                    <p:animRot by="21600000">
                                      <p:cBhvr>
                                        <p:cTn id="6" dur="2000" fill="hold"/>
                                        <p:tgtEl>
                                          <p:spTgt spid="143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500063"/>
            <a:ext cx="8229600" cy="5626100"/>
          </a:xfrm>
        </p:spPr>
        <p:txBody>
          <a:bodyPr>
            <a:normAutofit/>
          </a:bodyPr>
          <a:lstStyle/>
          <a:p>
            <a:pPr>
              <a:lnSpc>
                <a:spcPct val="80000"/>
              </a:lnSpc>
            </a:pPr>
            <a:r>
              <a:rPr lang="ar-SA" altLang="en-US" sz="2800" b="1">
                <a:solidFill>
                  <a:schemeClr val="tx2"/>
                </a:solidFill>
                <a:effectLst>
                  <a:outerShdw blurRad="38100" dist="38100" dir="2700000" algn="tl">
                    <a:srgbClr val="C0C0C0"/>
                  </a:outerShdw>
                </a:effectLst>
                <a:cs typeface="B Zar" pitchFamily="2" charset="0"/>
              </a:rPr>
              <a:t>فواید بودجه بندی جدید</a:t>
            </a:r>
            <a:endParaRPr lang="fa-IR" altLang="en-US" sz="2800" b="1">
              <a:solidFill>
                <a:schemeClr val="tx2"/>
              </a:solidFill>
              <a:effectLst>
                <a:outerShdw blurRad="38100" dist="38100" dir="2700000" algn="tl">
                  <a:srgbClr val="C0C0C0"/>
                </a:outerShdw>
              </a:effectLst>
              <a:cs typeface="B Zar" pitchFamily="2" charset="0"/>
            </a:endParaRPr>
          </a:p>
          <a:p>
            <a:pPr algn="ctr">
              <a:lnSpc>
                <a:spcPct val="80000"/>
              </a:lnSpc>
            </a:pPr>
            <a:endParaRPr lang="fa-IR" altLang="en-US" sz="2800" b="1">
              <a:solidFill>
                <a:schemeClr val="tx2"/>
              </a:solidFill>
              <a:effectLst>
                <a:outerShdw blurRad="38100" dist="38100" dir="2700000" algn="tl">
                  <a:srgbClr val="C0C0C0"/>
                </a:outerShdw>
              </a:effectLst>
              <a:cs typeface="B Zar" pitchFamily="2" charset="0"/>
            </a:endParaRPr>
          </a:p>
          <a:p>
            <a:pPr algn="just">
              <a:lnSpc>
                <a:spcPct val="80000"/>
              </a:lnSpc>
            </a:pPr>
            <a:r>
              <a:rPr lang="ar-SA" altLang="en-US" sz="2200">
                <a:effectLst>
                  <a:outerShdw blurRad="38100" dist="38100" dir="2700000" algn="tl">
                    <a:srgbClr val="C0C0C0"/>
                  </a:outerShdw>
                </a:effectLst>
                <a:cs typeface="B Zar" pitchFamily="2" charset="0"/>
              </a:rPr>
              <a:t>در روش هزينه</a:t>
            </a:r>
            <a:r>
              <a:rPr lang="ar-SA" altLang="en-US" sz="2200">
                <a:effectLst>
                  <a:outerShdw blurRad="38100" dist="38100" dir="2700000" algn="tl">
                    <a:srgbClr val="C0C0C0"/>
                  </a:outerShdw>
                </a:effectLst>
                <a:cs typeface="0 Lotus" pitchFamily="2" charset="0"/>
              </a:rPr>
              <a:t>‌</a:t>
            </a:r>
            <a:r>
              <a:rPr lang="ar-SA" altLang="en-US" sz="2200">
                <a:effectLst>
                  <a:outerShdw blurRad="38100" dist="38100" dir="2700000" algn="tl">
                    <a:srgbClr val="C0C0C0"/>
                  </a:outerShdw>
                </a:effectLst>
                <a:cs typeface="B Zar" pitchFamily="2" charset="0"/>
              </a:rPr>
              <a:t>يابي بر مبناي فعاليت تشخيص رفتارهاي هزينه</a:t>
            </a:r>
            <a:r>
              <a:rPr lang="ar-SA" altLang="en-US" sz="2200">
                <a:effectLst>
                  <a:outerShdw blurRad="38100" dist="38100" dir="2700000" algn="tl">
                    <a:srgbClr val="C0C0C0"/>
                  </a:outerShdw>
                </a:effectLst>
                <a:cs typeface="0 Lotus" pitchFamily="2" charset="0"/>
              </a:rPr>
              <a:t>‌</a:t>
            </a:r>
            <a:r>
              <a:rPr lang="ar-SA" altLang="en-US" sz="2200">
                <a:effectLst>
                  <a:outerShdw blurRad="38100" dist="38100" dir="2700000" algn="tl">
                    <a:srgbClr val="C0C0C0"/>
                  </a:outerShdw>
                </a:effectLst>
                <a:cs typeface="B Zar" pitchFamily="2" charset="0"/>
              </a:rPr>
              <a:t>اي محصولات ارايه شده دستگاههاي اجرايي همراه با آگاهي از شقوق ديگري كه مي</a:t>
            </a:r>
            <a:r>
              <a:rPr lang="ar-SA" altLang="en-US" sz="2200">
                <a:effectLst>
                  <a:outerShdw blurRad="38100" dist="38100" dir="2700000" algn="tl">
                    <a:srgbClr val="C0C0C0"/>
                  </a:outerShdw>
                </a:effectLst>
                <a:cs typeface="0 Lotus" pitchFamily="2" charset="0"/>
              </a:rPr>
              <a:t>‌</a:t>
            </a:r>
            <a:r>
              <a:rPr lang="ar-SA" altLang="en-US" sz="2200">
                <a:effectLst>
                  <a:outerShdw blurRad="38100" dist="38100" dir="2700000" algn="tl">
                    <a:srgbClr val="C0C0C0"/>
                  </a:outerShdw>
                </a:effectLst>
                <a:cs typeface="B Zar" pitchFamily="2" charset="0"/>
              </a:rPr>
              <a:t>توانند مورد استفاده قرار گيرند، ابزار مديريتي قدرتمندي در اختيار مديران قرار مي</a:t>
            </a:r>
            <a:r>
              <a:rPr lang="ar-SA" altLang="en-US" sz="2200">
                <a:effectLst>
                  <a:outerShdw blurRad="38100" dist="38100" dir="2700000" algn="tl">
                    <a:srgbClr val="C0C0C0"/>
                  </a:outerShdw>
                </a:effectLst>
                <a:cs typeface="0 Lotus" pitchFamily="2" charset="0"/>
              </a:rPr>
              <a:t>‌</a:t>
            </a:r>
            <a:r>
              <a:rPr lang="ar-SA" altLang="en-US" sz="2200">
                <a:effectLst>
                  <a:outerShdw blurRad="38100" dist="38100" dir="2700000" algn="tl">
                    <a:srgbClr val="C0C0C0"/>
                  </a:outerShdw>
                </a:effectLst>
                <a:cs typeface="B Zar" pitchFamily="2" charset="0"/>
              </a:rPr>
              <a:t>دهد كه:</a:t>
            </a:r>
            <a:endParaRPr lang="en-US" altLang="en-US" sz="2200">
              <a:effectLst>
                <a:outerShdw blurRad="38100" dist="38100" dir="2700000" algn="tl">
                  <a:srgbClr val="C0C0C0"/>
                </a:outerShdw>
              </a:effectLst>
              <a:cs typeface="B Zar" pitchFamily="2" charset="0"/>
            </a:endParaRPr>
          </a:p>
          <a:p>
            <a:pPr algn="just">
              <a:lnSpc>
                <a:spcPct val="80000"/>
              </a:lnSpc>
            </a:pPr>
            <a:r>
              <a:rPr lang="ar-SA" altLang="en-US" sz="2200">
                <a:effectLst>
                  <a:outerShdw blurRad="38100" dist="38100" dir="2700000" algn="tl">
                    <a:srgbClr val="C0C0C0"/>
                  </a:outerShdw>
                </a:effectLst>
                <a:cs typeface="B Zar" pitchFamily="2" charset="0"/>
              </a:rPr>
              <a:t>  </a:t>
            </a:r>
            <a:r>
              <a:rPr lang="fa-IR" altLang="en-US" sz="2200">
                <a:effectLst>
                  <a:outerShdw blurRad="38100" dist="38100" dir="2700000" algn="tl">
                    <a:srgbClr val="C0C0C0"/>
                  </a:outerShdw>
                </a:effectLst>
                <a:cs typeface="B Zar" pitchFamily="2" charset="0"/>
              </a:rPr>
              <a:t>تهيه بودجه توسط دستگاههاي اجرايي را ضابطه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مند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سازد. كل هزينه هر فعاليت توسط دستگاه اجرايي مشخص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شود و امكان مقايسه هزينه مزبور با ساير شقوق فراهم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گردد.</a:t>
            </a:r>
            <a:r>
              <a:rPr lang="ar-SA" altLang="en-US" sz="2200">
                <a:effectLst>
                  <a:outerShdw blurRad="38100" dist="38100" dir="2700000" algn="tl">
                    <a:srgbClr val="C0C0C0"/>
                  </a:outerShdw>
                </a:effectLst>
                <a:cs typeface="B Zar" pitchFamily="2" charset="0"/>
              </a:rPr>
              <a:t> </a:t>
            </a:r>
            <a:endParaRPr lang="en-US" altLang="en-US" sz="2200">
              <a:effectLst>
                <a:outerShdw blurRad="38100" dist="38100" dir="2700000" algn="tl">
                  <a:srgbClr val="C0C0C0"/>
                </a:outerShdw>
              </a:effectLst>
              <a:cs typeface="B Zar" pitchFamily="2" charset="0"/>
            </a:endParaRPr>
          </a:p>
          <a:p>
            <a:pPr algn="just">
              <a:lnSpc>
                <a:spcPct val="80000"/>
              </a:lnSpc>
            </a:pPr>
            <a:r>
              <a:rPr lang="ar-SA" altLang="en-US" sz="2200">
                <a:effectLst>
                  <a:outerShdw blurRad="38100" dist="38100" dir="2700000" algn="tl">
                    <a:srgbClr val="C0C0C0"/>
                  </a:outerShdw>
                </a:effectLst>
                <a:cs typeface="B Zar" pitchFamily="2" charset="0"/>
              </a:rPr>
              <a:t>  </a:t>
            </a:r>
            <a:r>
              <a:rPr lang="fa-IR" altLang="en-US" sz="2200">
                <a:effectLst>
                  <a:outerShdw blurRad="38100" dist="38100" dir="2700000" algn="tl">
                    <a:srgbClr val="C0C0C0"/>
                  </a:outerShdw>
                </a:effectLst>
                <a:cs typeface="B Zar" pitchFamily="2" charset="0"/>
              </a:rPr>
              <a:t>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يابي دقيق فعاليتها، معيار خوبي را در تعيين تعرفه كالاها و خدمات در اختيار مسئولان دستگاههاي اجرايي قرار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دهد.</a:t>
            </a:r>
            <a:r>
              <a:rPr lang="ar-SA" altLang="en-US" sz="2200">
                <a:effectLst>
                  <a:outerShdw blurRad="38100" dist="38100" dir="2700000" algn="tl">
                    <a:srgbClr val="C0C0C0"/>
                  </a:outerShdw>
                </a:effectLst>
                <a:cs typeface="B Zar" pitchFamily="2" charset="0"/>
              </a:rPr>
              <a:t> </a:t>
            </a:r>
            <a:endParaRPr lang="en-US" altLang="en-US" sz="2200">
              <a:effectLst>
                <a:outerShdw blurRad="38100" dist="38100" dir="2700000" algn="tl">
                  <a:srgbClr val="C0C0C0"/>
                </a:outerShdw>
              </a:effectLst>
              <a:cs typeface="B Zar" pitchFamily="2" charset="0"/>
            </a:endParaRPr>
          </a:p>
          <a:p>
            <a:pPr algn="just">
              <a:lnSpc>
                <a:spcPct val="80000"/>
              </a:lnSpc>
            </a:pPr>
            <a:r>
              <a:rPr lang="ar-SA" altLang="en-US" sz="2200">
                <a:effectLst>
                  <a:outerShdw blurRad="38100" dist="38100" dir="2700000" algn="tl">
                    <a:srgbClr val="C0C0C0"/>
                  </a:outerShdw>
                </a:effectLst>
                <a:cs typeface="B Zar" pitchFamily="2" charset="0"/>
              </a:rPr>
              <a:t>  </a:t>
            </a:r>
            <a:r>
              <a:rPr lang="fa-IR" altLang="en-US" sz="2200">
                <a:effectLst>
                  <a:outerShdw blurRad="38100" dist="38100" dir="2700000" algn="tl">
                    <a:srgbClr val="C0C0C0"/>
                  </a:outerShdw>
                </a:effectLst>
                <a:cs typeface="B Zar" pitchFamily="2" charset="0"/>
              </a:rPr>
              <a:t>ناكارآيي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موجود در توليد كالا و خدمت با سهولت بيشتري مشخص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گردد و مسئولان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توانند اقدامات لازم را در افزايش ارزش يا كاهش هزينه محصولات خود بعمل آورند.</a:t>
            </a:r>
            <a:r>
              <a:rPr lang="ar-SA" altLang="en-US" sz="2200">
                <a:effectLst>
                  <a:outerShdw blurRad="38100" dist="38100" dir="2700000" algn="tl">
                    <a:srgbClr val="C0C0C0"/>
                  </a:outerShdw>
                </a:effectLst>
                <a:cs typeface="B Zar" pitchFamily="2" charset="0"/>
              </a:rPr>
              <a:t> </a:t>
            </a:r>
            <a:endParaRPr lang="en-US" altLang="en-US" sz="2200">
              <a:effectLst>
                <a:outerShdw blurRad="38100" dist="38100" dir="2700000" algn="tl">
                  <a:srgbClr val="C0C0C0"/>
                </a:outerShdw>
              </a:effectLst>
              <a:cs typeface="B Zar" pitchFamily="2" charset="0"/>
            </a:endParaRPr>
          </a:p>
          <a:p>
            <a:pPr algn="just">
              <a:lnSpc>
                <a:spcPct val="80000"/>
              </a:lnSpc>
            </a:pPr>
            <a:r>
              <a:rPr lang="ar-SA" altLang="en-US" sz="2200">
                <a:effectLst>
                  <a:outerShdw blurRad="38100" dist="38100" dir="2700000" algn="tl">
                    <a:srgbClr val="C0C0C0"/>
                  </a:outerShdw>
                </a:effectLst>
                <a:cs typeface="B Zar" pitchFamily="2" charset="0"/>
              </a:rPr>
              <a:t>  </a:t>
            </a:r>
            <a:r>
              <a:rPr lang="fa-IR" altLang="en-US" sz="2200">
                <a:effectLst>
                  <a:outerShdw blurRad="38100" dist="38100" dir="2700000" algn="tl">
                    <a:srgbClr val="C0C0C0"/>
                  </a:outerShdw>
                </a:effectLst>
                <a:cs typeface="B Zar" pitchFamily="2" charset="0"/>
              </a:rPr>
              <a:t>مسئولين دستگاه اجرايي درك بهتري از عوامل موثر در هزينه پيدا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كنند و شقوق موجود براي كاهش هزينه فعاليتها از طريق تغيير فرآيند</a:t>
            </a:r>
            <a:r>
              <a:rPr lang="ar-SA" altLang="en-US" sz="2200">
                <a:effectLst>
                  <a:outerShdw blurRad="38100" dist="38100" dir="2700000" algn="tl">
                    <a:srgbClr val="C0C0C0"/>
                  </a:outerShdw>
                </a:effectLst>
                <a:cs typeface="B Zar" pitchFamily="2" charset="0"/>
              </a:rPr>
              <a:t> و</a:t>
            </a:r>
            <a:r>
              <a:rPr lang="fa-IR" altLang="en-US" sz="2200">
                <a:effectLst>
                  <a:outerShdw blurRad="38100" dist="38100" dir="2700000" algn="tl">
                    <a:srgbClr val="C0C0C0"/>
                  </a:outerShdw>
                </a:effectLst>
                <a:cs typeface="B Zar" pitchFamily="2" charset="0"/>
              </a:rPr>
              <a:t> بكارگيري فناوري جديد را بهتر تشخيص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دهند.</a:t>
            </a:r>
            <a:r>
              <a:rPr lang="ar-SA" altLang="en-US" sz="2200">
                <a:effectLst>
                  <a:outerShdw blurRad="38100" dist="38100" dir="2700000" algn="tl">
                    <a:srgbClr val="C0C0C0"/>
                  </a:outerShdw>
                </a:effectLst>
                <a:cs typeface="B Zar" pitchFamily="2" charset="0"/>
              </a:rPr>
              <a:t> </a:t>
            </a:r>
            <a:endParaRPr lang="en-US" altLang="en-US" sz="2200">
              <a:effectLst>
                <a:outerShdw blurRad="38100" dist="38100" dir="2700000" algn="tl">
                  <a:srgbClr val="C0C0C0"/>
                </a:outerShdw>
              </a:effectLst>
              <a:cs typeface="B Zar" pitchFamily="2" charset="0"/>
            </a:endParaRPr>
          </a:p>
          <a:p>
            <a:pPr algn="just">
              <a:lnSpc>
                <a:spcPct val="80000"/>
              </a:lnSpc>
            </a:pPr>
            <a:r>
              <a:rPr lang="ar-SA" altLang="en-US" sz="2200">
                <a:effectLst>
                  <a:outerShdw blurRad="38100" dist="38100" dir="2700000" algn="tl">
                    <a:srgbClr val="C0C0C0"/>
                  </a:outerShdw>
                </a:effectLst>
                <a:cs typeface="B Zar" pitchFamily="2" charset="0"/>
              </a:rPr>
              <a:t>  </a:t>
            </a:r>
            <a:r>
              <a:rPr lang="fa-IR" altLang="en-US" sz="2200">
                <a:effectLst>
                  <a:outerShdw blurRad="38100" dist="38100" dir="2700000" algn="tl">
                    <a:srgbClr val="C0C0C0"/>
                  </a:outerShdw>
                </a:effectLst>
                <a:cs typeface="B Zar" pitchFamily="2" charset="0"/>
              </a:rPr>
              <a:t>اطلاعات بدست آمده در فرآيند پيشنهادي،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 گزارشگيري و نظارت بر اجراي فعاليتهاي دستگاه را تسهيل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كند.</a:t>
            </a:r>
            <a:r>
              <a:rPr lang="ar-SA" altLang="en-US" sz="2200">
                <a:effectLst>
                  <a:outerShdw blurRad="38100" dist="38100" dir="2700000" algn="tl">
                    <a:srgbClr val="C0C0C0"/>
                  </a:outerShdw>
                </a:effectLst>
                <a:cs typeface="B Zar" pitchFamily="2" charset="0"/>
              </a:rPr>
              <a:t> </a:t>
            </a:r>
            <a:endParaRPr lang="en-US" altLang="en-US" sz="2200">
              <a:effectLst>
                <a:outerShdw blurRad="38100" dist="38100" dir="2700000" algn="tl">
                  <a:srgbClr val="C0C0C0"/>
                </a:outerShdw>
              </a:effectLst>
              <a:cs typeface="B Zar" pitchFamily="2" charset="0"/>
            </a:endParaRPr>
          </a:p>
          <a:p>
            <a:pPr algn="just">
              <a:lnSpc>
                <a:spcPct val="80000"/>
              </a:lnSpc>
            </a:pPr>
            <a:endParaRPr lang="fa-IR" altLang="en-US" sz="22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4294967295"/>
          </p:nvPr>
        </p:nvSpPr>
        <p:spPr>
          <a:xfrm>
            <a:off x="539750" y="620713"/>
            <a:ext cx="8229600" cy="5626100"/>
          </a:xfrm>
        </p:spPr>
        <p:txBody>
          <a:bodyPr/>
          <a:lstStyle/>
          <a:p>
            <a:pPr algn="ctr"/>
            <a:r>
              <a:rPr lang="fa-IR" altLang="en-US" b="1" i="1">
                <a:effectLst>
                  <a:outerShdw blurRad="38100" dist="38100" dir="2700000" algn="tl">
                    <a:srgbClr val="C0C0C0"/>
                  </a:outerShdw>
                </a:effectLst>
                <a:cs typeface="0 Lotus" pitchFamily="2" charset="0"/>
              </a:rPr>
              <a:t>نمودار شماره 1</a:t>
            </a:r>
            <a:endParaRPr lang="en-US" altLang="en-US" b="1">
              <a:effectLst>
                <a:outerShdw blurRad="38100" dist="38100" dir="2700000" algn="tl">
                  <a:srgbClr val="C0C0C0"/>
                </a:outerShdw>
              </a:effectLst>
              <a:cs typeface="0 Lotus" pitchFamily="2" charset="0"/>
            </a:endParaRPr>
          </a:p>
          <a:p>
            <a:pPr algn="ctr"/>
            <a:r>
              <a:rPr lang="fa-IR" altLang="en-US" b="1">
                <a:effectLst>
                  <a:outerShdw blurRad="38100" dist="38100" dir="2700000" algn="tl">
                    <a:srgbClr val="C0C0C0"/>
                  </a:outerShdw>
                </a:effectLst>
                <a:cs typeface="0 Lotus" pitchFamily="2" charset="0"/>
              </a:rPr>
              <a:t>چارچوب الگوي هزينه يابي بر مبناي فعاليت</a:t>
            </a:r>
            <a:endParaRPr lang="en-US" altLang="en-US">
              <a:effectLst>
                <a:outerShdw blurRad="38100" dist="38100" dir="2700000" algn="tl">
                  <a:srgbClr val="C0C0C0"/>
                </a:outerShdw>
              </a:effectLst>
              <a:cs typeface="0 Lotus" pitchFamily="2" charset="0"/>
            </a:endParaRPr>
          </a:p>
          <a:p>
            <a:pPr algn="ctr">
              <a:buFont typeface="Wingdings" panose="05000000000000000000" pitchFamily="2" charset="2"/>
              <a:buNone/>
            </a:pPr>
            <a:endParaRPr lang="fa-IR" altLang="en-US">
              <a:effectLst>
                <a:outerShdw blurRad="38100" dist="38100" dir="2700000" algn="tl">
                  <a:srgbClr val="C0C0C0"/>
                </a:outerShdw>
              </a:effectLst>
              <a:cs typeface="0 Lotus" pitchFamily="2" charset="0"/>
            </a:endParaRPr>
          </a:p>
        </p:txBody>
      </p:sp>
      <p:sp>
        <p:nvSpPr>
          <p:cNvPr id="23555" name="Rectangle 4"/>
          <p:cNvSpPr>
            <a:spLocks noChangeArrowheads="1"/>
          </p:cNvSpPr>
          <p:nvPr/>
        </p:nvSpPr>
        <p:spPr bwMode="auto">
          <a:xfrm>
            <a:off x="179388" y="2205038"/>
            <a:ext cx="1079500" cy="792162"/>
          </a:xfrm>
          <a:prstGeom prst="rect">
            <a:avLst/>
          </a:prstGeom>
          <a:solidFill>
            <a:schemeClr val="accent1"/>
          </a:solidFill>
          <a:ln w="9525">
            <a:solidFill>
              <a:schemeClr val="tx1"/>
            </a:solidFill>
            <a:miter lim="800000"/>
            <a:headEnd/>
            <a:tailEnd/>
          </a:ln>
        </p:spPr>
        <p:txBody>
          <a:bodyPr wrap="none" anchor="ctr"/>
          <a:lstStyle>
            <a:lvl1pPr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fa-IR" altLang="en-US"/>
              <a:t>هـزینه هـا</a:t>
            </a:r>
            <a:endParaRPr lang="en-US" altLang="en-US"/>
          </a:p>
        </p:txBody>
      </p:sp>
      <p:sp>
        <p:nvSpPr>
          <p:cNvPr id="23556" name="Rectangle 5"/>
          <p:cNvSpPr>
            <a:spLocks noChangeArrowheads="1"/>
          </p:cNvSpPr>
          <p:nvPr/>
        </p:nvSpPr>
        <p:spPr bwMode="auto">
          <a:xfrm>
            <a:off x="1619250" y="2205038"/>
            <a:ext cx="1079500" cy="792162"/>
          </a:xfrm>
          <a:prstGeom prst="rect">
            <a:avLst/>
          </a:prstGeom>
          <a:solidFill>
            <a:schemeClr val="accent1"/>
          </a:solidFill>
          <a:ln w="9525">
            <a:solidFill>
              <a:schemeClr val="tx1"/>
            </a:solidFill>
            <a:miter lim="800000"/>
            <a:headEnd/>
            <a:tailEnd/>
          </a:ln>
        </p:spPr>
        <p:txBody>
          <a:bodyPr wrap="none" anchor="ctr"/>
          <a:lstStyle>
            <a:lvl1pPr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fa-IR" altLang="en-US"/>
              <a:t>فعالیت ها</a:t>
            </a:r>
            <a:endParaRPr lang="en-US" altLang="en-US"/>
          </a:p>
        </p:txBody>
      </p:sp>
      <p:sp>
        <p:nvSpPr>
          <p:cNvPr id="23557" name="Rectangle 6"/>
          <p:cNvSpPr>
            <a:spLocks noChangeArrowheads="1"/>
          </p:cNvSpPr>
          <p:nvPr/>
        </p:nvSpPr>
        <p:spPr bwMode="auto">
          <a:xfrm>
            <a:off x="3132138" y="2205038"/>
            <a:ext cx="1079500" cy="792162"/>
          </a:xfrm>
          <a:prstGeom prst="rect">
            <a:avLst/>
          </a:prstGeom>
          <a:solidFill>
            <a:schemeClr val="accent1"/>
          </a:solidFill>
          <a:ln w="9525">
            <a:solidFill>
              <a:schemeClr val="tx1"/>
            </a:solidFill>
            <a:miter lim="800000"/>
            <a:headEnd/>
            <a:tailEnd/>
          </a:ln>
        </p:spPr>
        <p:txBody>
          <a:bodyPr wrap="none" anchor="ctr"/>
          <a:lstStyle>
            <a:lvl1pPr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fa-IR" altLang="en-US"/>
              <a:t>مرکز هزینه </a:t>
            </a:r>
          </a:p>
          <a:p>
            <a:pPr algn="ctr" eaLnBrk="1" hangingPunct="1"/>
            <a:r>
              <a:rPr lang="fa-IR" altLang="en-US"/>
              <a:t>فعالیت ها</a:t>
            </a:r>
            <a:endParaRPr lang="en-US" altLang="en-US"/>
          </a:p>
        </p:txBody>
      </p:sp>
      <p:sp>
        <p:nvSpPr>
          <p:cNvPr id="23558" name="Rectangle 7"/>
          <p:cNvSpPr>
            <a:spLocks noChangeArrowheads="1"/>
          </p:cNvSpPr>
          <p:nvPr/>
        </p:nvSpPr>
        <p:spPr bwMode="auto">
          <a:xfrm>
            <a:off x="4586288" y="2205038"/>
            <a:ext cx="1366837" cy="792162"/>
          </a:xfrm>
          <a:prstGeom prst="rect">
            <a:avLst/>
          </a:prstGeom>
          <a:solidFill>
            <a:schemeClr val="accent1"/>
          </a:solidFill>
          <a:ln w="9525">
            <a:solidFill>
              <a:schemeClr val="tx1"/>
            </a:solidFill>
            <a:miter lim="800000"/>
            <a:headEnd/>
            <a:tailEnd/>
          </a:ln>
        </p:spPr>
        <p:txBody>
          <a:bodyPr wrap="none" anchor="ctr"/>
          <a:lstStyle>
            <a:lvl1pPr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fa-IR" altLang="en-US"/>
              <a:t>تعیین </a:t>
            </a:r>
          </a:p>
          <a:p>
            <a:pPr algn="ctr" eaLnBrk="1" hangingPunct="1"/>
            <a:r>
              <a:rPr lang="fa-IR" altLang="en-US"/>
              <a:t>مبناهای مناسب</a:t>
            </a:r>
            <a:endParaRPr lang="en-US" altLang="en-US"/>
          </a:p>
        </p:txBody>
      </p:sp>
      <p:sp>
        <p:nvSpPr>
          <p:cNvPr id="23559" name="Rectangle 8"/>
          <p:cNvSpPr>
            <a:spLocks noChangeArrowheads="1"/>
          </p:cNvSpPr>
          <p:nvPr/>
        </p:nvSpPr>
        <p:spPr bwMode="auto">
          <a:xfrm>
            <a:off x="6288088" y="2205038"/>
            <a:ext cx="1439862" cy="792162"/>
          </a:xfrm>
          <a:prstGeom prst="rect">
            <a:avLst/>
          </a:prstGeom>
          <a:solidFill>
            <a:schemeClr val="accent1"/>
          </a:solidFill>
          <a:ln w="9525">
            <a:solidFill>
              <a:schemeClr val="tx1"/>
            </a:solidFill>
            <a:miter lim="800000"/>
            <a:headEnd/>
            <a:tailEnd/>
          </a:ln>
        </p:spPr>
        <p:txBody>
          <a:bodyPr wrap="none" anchor="ctr"/>
          <a:lstStyle>
            <a:lvl1pPr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fa-IR" altLang="en-US"/>
              <a:t>تخصیص هزینه ها </a:t>
            </a:r>
          </a:p>
          <a:p>
            <a:pPr algn="ctr" eaLnBrk="1" hangingPunct="1"/>
            <a:r>
              <a:rPr lang="fa-IR" altLang="en-US"/>
              <a:t>به محصولات </a:t>
            </a:r>
          </a:p>
          <a:p>
            <a:pPr algn="ctr" eaLnBrk="1" hangingPunct="1"/>
            <a:r>
              <a:rPr lang="fa-IR" altLang="en-US"/>
              <a:t>متنوع</a:t>
            </a:r>
            <a:endParaRPr lang="en-US" altLang="en-US"/>
          </a:p>
        </p:txBody>
      </p:sp>
      <p:sp>
        <p:nvSpPr>
          <p:cNvPr id="23560" name="Rectangle 9"/>
          <p:cNvSpPr>
            <a:spLocks noChangeArrowheads="1"/>
          </p:cNvSpPr>
          <p:nvPr/>
        </p:nvSpPr>
        <p:spPr bwMode="auto">
          <a:xfrm>
            <a:off x="1619250" y="3716338"/>
            <a:ext cx="1079500" cy="792162"/>
          </a:xfrm>
          <a:prstGeom prst="rect">
            <a:avLst/>
          </a:prstGeom>
          <a:solidFill>
            <a:schemeClr val="accent1"/>
          </a:solidFill>
          <a:ln w="9525">
            <a:solidFill>
              <a:schemeClr val="tx1"/>
            </a:solidFill>
            <a:miter lim="800000"/>
            <a:headEnd/>
            <a:tailEnd/>
          </a:ln>
        </p:spPr>
        <p:txBody>
          <a:bodyPr wrap="none" anchor="ctr"/>
          <a:lstStyle>
            <a:lvl1pPr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fa-IR" altLang="en-US"/>
              <a:t>منــابع</a:t>
            </a:r>
            <a:endParaRPr lang="en-US" altLang="en-US"/>
          </a:p>
        </p:txBody>
      </p:sp>
      <p:sp>
        <p:nvSpPr>
          <p:cNvPr id="23561" name="Line 10"/>
          <p:cNvSpPr>
            <a:spLocks noChangeShapeType="1"/>
          </p:cNvSpPr>
          <p:nvPr/>
        </p:nvSpPr>
        <p:spPr bwMode="auto">
          <a:xfrm flipH="1" flipV="1">
            <a:off x="2195513" y="3068638"/>
            <a:ext cx="0" cy="6477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2" name="Line 11"/>
          <p:cNvSpPr>
            <a:spLocks noChangeShapeType="1"/>
          </p:cNvSpPr>
          <p:nvPr/>
        </p:nvSpPr>
        <p:spPr bwMode="auto">
          <a:xfrm flipV="1">
            <a:off x="2195513" y="2997200"/>
            <a:ext cx="1439862" cy="7334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3" name="Line 12"/>
          <p:cNvSpPr>
            <a:spLocks noChangeShapeType="1"/>
          </p:cNvSpPr>
          <p:nvPr/>
        </p:nvSpPr>
        <p:spPr bwMode="auto">
          <a:xfrm>
            <a:off x="1258888" y="2565400"/>
            <a:ext cx="3603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4" name="Line 13"/>
          <p:cNvSpPr>
            <a:spLocks noChangeShapeType="1"/>
          </p:cNvSpPr>
          <p:nvPr/>
        </p:nvSpPr>
        <p:spPr bwMode="auto">
          <a:xfrm>
            <a:off x="2700338" y="2563813"/>
            <a:ext cx="431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5" name="Line 14"/>
          <p:cNvSpPr>
            <a:spLocks noChangeShapeType="1"/>
          </p:cNvSpPr>
          <p:nvPr/>
        </p:nvSpPr>
        <p:spPr bwMode="auto">
          <a:xfrm>
            <a:off x="4211638" y="2565400"/>
            <a:ext cx="3603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6" name="Line 15"/>
          <p:cNvSpPr>
            <a:spLocks noChangeShapeType="1"/>
          </p:cNvSpPr>
          <p:nvPr/>
        </p:nvSpPr>
        <p:spPr bwMode="auto">
          <a:xfrm>
            <a:off x="5940425" y="2349500"/>
            <a:ext cx="3603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7" name="Line 16"/>
          <p:cNvSpPr>
            <a:spLocks noChangeShapeType="1"/>
          </p:cNvSpPr>
          <p:nvPr/>
        </p:nvSpPr>
        <p:spPr bwMode="auto">
          <a:xfrm>
            <a:off x="5969000" y="2608263"/>
            <a:ext cx="3603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8" name="Line 17"/>
          <p:cNvSpPr>
            <a:spLocks noChangeShapeType="1"/>
          </p:cNvSpPr>
          <p:nvPr/>
        </p:nvSpPr>
        <p:spPr bwMode="auto">
          <a:xfrm>
            <a:off x="5940425" y="2852738"/>
            <a:ext cx="3603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Content Placeholder 2"/>
          <p:cNvSpPr>
            <a:spLocks/>
          </p:cNvSpPr>
          <p:nvPr/>
        </p:nvSpPr>
        <p:spPr bwMode="auto">
          <a:xfrm>
            <a:off x="250825" y="620713"/>
            <a:ext cx="8518525" cy="5626100"/>
          </a:xfrm>
          <a:prstGeom prst="rect">
            <a:avLst/>
          </a:prstGeom>
          <a:noFill/>
          <a:ln w="9525">
            <a:noFill/>
            <a:miter lim="800000"/>
            <a:headEnd/>
            <a:tailEnd/>
          </a:ln>
          <a:effectLst/>
        </p:spPr>
        <p:txBody>
          <a:bodyPr/>
          <a:lstStyle/>
          <a:p>
            <a:pPr marL="342900" indent="-342900" rtl="0">
              <a:spcBef>
                <a:spcPct val="20000"/>
              </a:spcBef>
              <a:buClr>
                <a:schemeClr val="hlink"/>
              </a:buClr>
              <a:buSzPct val="65000"/>
              <a:buFont typeface="Wingdings" pitchFamily="2" charset="2"/>
              <a:buNone/>
              <a:defRPr/>
            </a:pPr>
            <a:r>
              <a:rPr lang="fa-IR" sz="3200">
                <a:effectLst>
                  <a:outerShdw blurRad="38100" dist="38100" dir="2700000" algn="tl">
                    <a:srgbClr val="000000"/>
                  </a:outerShdw>
                </a:effectLst>
                <a:latin typeface="Tahoma" pitchFamily="34" charset="0"/>
                <a:cs typeface="0 Lotus" pitchFamily="2" charset="-78"/>
              </a:rPr>
              <a:t>بر مبنای دیدگاه مرسوم و متداول هزینه یابی اعتقاد بر این است که محصولات، منابع را مصرف می کنند و در نتیجه هزینه منابع مصرف شده باید به محصولات منتسب شود. اما در هزینه یابی بر مبنای فعالیت این باور وجود دارد که این فعالیت ها هستند که منابع را می خورند نه محصولات و سپس محصولات فعالیت ها را مصرف می کنند.</a:t>
            </a:r>
          </a:p>
          <a:p>
            <a:pPr marL="342900" indent="-342900" rtl="0">
              <a:spcBef>
                <a:spcPct val="20000"/>
              </a:spcBef>
              <a:buClr>
                <a:schemeClr val="hlink"/>
              </a:buClr>
              <a:buSzPct val="65000"/>
              <a:buFont typeface="Wingdings" pitchFamily="2" charset="2"/>
              <a:buNone/>
              <a:defRPr/>
            </a:pPr>
            <a:r>
              <a:rPr lang="fa-IR" sz="3200">
                <a:effectLst>
                  <a:outerShdw blurRad="38100" dist="38100" dir="2700000" algn="tl">
                    <a:srgbClr val="000000"/>
                  </a:outerShdw>
                </a:effectLst>
                <a:latin typeface="Tahoma" pitchFamily="34" charset="0"/>
                <a:cs typeface="0 Lotus" pitchFamily="2" charset="-78"/>
              </a:rPr>
              <a:t>بنابراین بر مبنای این رویکرد برای هزینه یابی سریع و دقیق محصولات، باید فعالیت ها را به عنوان (مراکز هزینه) یا موضوعات هزینه شناسایی و هزینه یابی کرد و سپس هزینه های منتسب شده به فعالیت ها را بر اساس محرک های مناسب هزینه، به محصولات منتسب کرد.</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476250"/>
            <a:ext cx="7859713" cy="5649913"/>
          </a:xfrm>
        </p:spPr>
        <p:txBody>
          <a:bodyPr>
            <a:normAutofit/>
          </a:bodyPr>
          <a:lstStyle/>
          <a:p>
            <a:pPr>
              <a:lnSpc>
                <a:spcPct val="80000"/>
              </a:lnSpc>
            </a:pPr>
            <a:r>
              <a:rPr lang="fa-IR" altLang="en-US" sz="3600" b="1">
                <a:solidFill>
                  <a:schemeClr val="tx2"/>
                </a:solidFill>
                <a:effectLst>
                  <a:outerShdw blurRad="38100" dist="38100" dir="2700000" algn="tl">
                    <a:srgbClr val="C0C0C0"/>
                  </a:outerShdw>
                </a:effectLst>
                <a:cs typeface="B Titr" pitchFamily="2" charset="0"/>
              </a:rPr>
              <a:t>شاخص</a:t>
            </a:r>
            <a:r>
              <a:rPr lang="fa-IR" altLang="en-US" sz="3600" b="1">
                <a:solidFill>
                  <a:schemeClr val="tx2"/>
                </a:solidFill>
                <a:effectLst>
                  <a:outerShdw blurRad="38100" dist="38100" dir="2700000" algn="tl">
                    <a:srgbClr val="C0C0C0"/>
                  </a:outerShdw>
                </a:effectLst>
                <a:cs typeface="0 Lotus" pitchFamily="2" charset="0"/>
              </a:rPr>
              <a:t>‌</a:t>
            </a:r>
            <a:r>
              <a:rPr lang="fa-IR" altLang="en-US" sz="3600" b="1">
                <a:solidFill>
                  <a:schemeClr val="tx2"/>
                </a:solidFill>
                <a:effectLst>
                  <a:outerShdw blurRad="38100" dist="38100" dir="2700000" algn="tl">
                    <a:srgbClr val="C0C0C0"/>
                  </a:outerShdw>
                </a:effectLst>
                <a:cs typeface="B Titr" pitchFamily="2" charset="0"/>
              </a:rPr>
              <a:t>هاي اندازه</a:t>
            </a:r>
            <a:r>
              <a:rPr lang="fa-IR" altLang="en-US" sz="3600" b="1">
                <a:solidFill>
                  <a:schemeClr val="tx2"/>
                </a:solidFill>
                <a:effectLst>
                  <a:outerShdw blurRad="38100" dist="38100" dir="2700000" algn="tl">
                    <a:srgbClr val="C0C0C0"/>
                  </a:outerShdw>
                </a:effectLst>
                <a:cs typeface="0 Lotus" pitchFamily="2" charset="0"/>
              </a:rPr>
              <a:t>‌</a:t>
            </a:r>
            <a:r>
              <a:rPr lang="fa-IR" altLang="en-US" sz="3600" b="1">
                <a:solidFill>
                  <a:schemeClr val="tx2"/>
                </a:solidFill>
                <a:effectLst>
                  <a:outerShdw blurRad="38100" dist="38100" dir="2700000" algn="tl">
                    <a:srgbClr val="C0C0C0"/>
                  </a:outerShdw>
                </a:effectLst>
                <a:cs typeface="B Titr" pitchFamily="2" charset="0"/>
              </a:rPr>
              <a:t>گيري فعاليت</a:t>
            </a:r>
            <a:r>
              <a:rPr lang="en-US" altLang="en-US" sz="2700">
                <a:solidFill>
                  <a:schemeClr val="tx2"/>
                </a:solidFill>
                <a:effectLst>
                  <a:outerShdw blurRad="38100" dist="38100" dir="2700000" algn="tl">
                    <a:srgbClr val="C0C0C0"/>
                  </a:outerShdw>
                </a:effectLst>
                <a:cs typeface="0 Lotus" pitchFamily="2" charset="0"/>
              </a:rPr>
              <a:t> </a:t>
            </a:r>
          </a:p>
          <a:p>
            <a:pPr>
              <a:lnSpc>
                <a:spcPct val="80000"/>
              </a:lnSpc>
            </a:pPr>
            <a:endParaRPr lang="en-US" altLang="en-US" sz="2700">
              <a:solidFill>
                <a:schemeClr val="tx2"/>
              </a:solidFill>
              <a:effectLst>
                <a:outerShdw blurRad="38100" dist="38100" dir="2700000" algn="tl">
                  <a:srgbClr val="C0C0C0"/>
                </a:outerShdw>
              </a:effectLst>
              <a:cs typeface="0 Lotus" pitchFamily="2" charset="0"/>
            </a:endParaRPr>
          </a:p>
          <a:p>
            <a:pPr>
              <a:lnSpc>
                <a:spcPct val="80000"/>
              </a:lnSpc>
            </a:pPr>
            <a:r>
              <a:rPr lang="fa-IR" altLang="en-US" sz="3600">
                <a:effectLst>
                  <a:outerShdw blurRad="38100" dist="38100" dir="2700000" algn="tl">
                    <a:srgbClr val="C0C0C0"/>
                  </a:outerShdw>
                </a:effectLst>
                <a:cs typeface="B Zar" pitchFamily="2" charset="0"/>
              </a:rPr>
              <a:t>تعداد محصول </a:t>
            </a:r>
            <a:endParaRPr lang="en-US" altLang="en-US" sz="3600">
              <a:effectLst>
                <a:outerShdw blurRad="38100" dist="38100" dir="2700000" algn="tl">
                  <a:srgbClr val="C0C0C0"/>
                </a:outerShdw>
              </a:effectLst>
              <a:cs typeface="B Zar" pitchFamily="2" charset="0"/>
            </a:endParaRPr>
          </a:p>
          <a:p>
            <a:pPr>
              <a:lnSpc>
                <a:spcPct val="80000"/>
              </a:lnSpc>
            </a:pPr>
            <a:r>
              <a:rPr lang="fa-IR" altLang="en-US" sz="3600">
                <a:effectLst>
                  <a:outerShdw blurRad="38100" dist="38100" dir="2700000" algn="tl">
                    <a:srgbClr val="C0C0C0"/>
                  </a:outerShdw>
                </a:effectLst>
                <a:cs typeface="B Zar" pitchFamily="2" charset="0"/>
              </a:rPr>
              <a:t>تعداد معاملات</a:t>
            </a:r>
            <a:r>
              <a:rPr lang="ar-SA" altLang="en-US" sz="3600">
                <a:effectLst>
                  <a:outerShdw blurRad="38100" dist="38100" dir="2700000" algn="tl">
                    <a:srgbClr val="C0C0C0"/>
                  </a:outerShdw>
                </a:effectLst>
                <a:cs typeface="B Zar" pitchFamily="2" charset="0"/>
              </a:rPr>
              <a:t> </a:t>
            </a:r>
            <a:endParaRPr lang="en-US" altLang="en-US" sz="3600">
              <a:effectLst>
                <a:outerShdw blurRad="38100" dist="38100" dir="2700000" algn="tl">
                  <a:srgbClr val="C0C0C0"/>
                </a:outerShdw>
              </a:effectLst>
              <a:cs typeface="B Zar" pitchFamily="2" charset="0"/>
            </a:endParaRPr>
          </a:p>
          <a:p>
            <a:pPr>
              <a:lnSpc>
                <a:spcPct val="80000"/>
              </a:lnSpc>
            </a:pPr>
            <a:r>
              <a:rPr lang="ar-SA" altLang="en-US" sz="3600">
                <a:effectLst>
                  <a:outerShdw blurRad="38100" dist="38100" dir="2700000" algn="tl">
                    <a:srgbClr val="C0C0C0"/>
                  </a:outerShdw>
                </a:effectLst>
                <a:cs typeface="B Zar" pitchFamily="2" charset="0"/>
              </a:rPr>
              <a:t> </a:t>
            </a:r>
            <a:r>
              <a:rPr lang="fa-IR" altLang="en-US" sz="3600">
                <a:effectLst>
                  <a:outerShdw blurRad="38100" dist="38100" dir="2700000" algn="tl">
                    <a:srgbClr val="C0C0C0"/>
                  </a:outerShdw>
                </a:effectLst>
                <a:cs typeface="B Zar" pitchFamily="2" charset="0"/>
              </a:rPr>
              <a:t>تعداد گزارشات</a:t>
            </a:r>
            <a:r>
              <a:rPr lang="fa-IR" altLang="en-US" sz="2700">
                <a:effectLst>
                  <a:outerShdw blurRad="38100" dist="38100" dir="2700000" algn="tl">
                    <a:srgbClr val="C0C0C0"/>
                  </a:outerShdw>
                </a:effectLst>
                <a:cs typeface="0 Lotus" pitchFamily="2" charset="0"/>
              </a:rPr>
              <a:t> </a:t>
            </a:r>
            <a:endParaRPr lang="en-US" altLang="en-US" sz="2700">
              <a:effectLst>
                <a:outerShdw blurRad="38100" dist="38100" dir="2700000" algn="tl">
                  <a:srgbClr val="C0C0C0"/>
                </a:outerShdw>
              </a:effectLst>
              <a:cs typeface="0 Lotus" pitchFamily="2" charset="0"/>
            </a:endParaRPr>
          </a:p>
          <a:p>
            <a:pPr>
              <a:lnSpc>
                <a:spcPct val="80000"/>
              </a:lnSpc>
            </a:pPr>
            <a:r>
              <a:rPr lang="fa-IR" altLang="en-US" sz="2700" b="1">
                <a:effectLst>
                  <a:outerShdw blurRad="38100" dist="38100" dir="2700000" algn="tl">
                    <a:srgbClr val="C0C0C0"/>
                  </a:outerShdw>
                </a:effectLst>
                <a:cs typeface="B Titr" pitchFamily="2" charset="0"/>
              </a:rPr>
              <a:t>شاخص</a:t>
            </a:r>
            <a:r>
              <a:rPr lang="fa-IR" altLang="en-US" sz="2700" b="1">
                <a:effectLst>
                  <a:outerShdw blurRad="38100" dist="38100" dir="2700000" algn="tl">
                    <a:srgbClr val="C0C0C0"/>
                  </a:outerShdw>
                </a:effectLst>
                <a:cs typeface="0 Lotus" pitchFamily="2" charset="0"/>
              </a:rPr>
              <a:t>‌</a:t>
            </a:r>
            <a:r>
              <a:rPr lang="fa-IR" altLang="en-US" sz="2700" b="1">
                <a:effectLst>
                  <a:outerShdw blurRad="38100" dist="38100" dir="2700000" algn="tl">
                    <a:srgbClr val="C0C0C0"/>
                  </a:outerShdw>
                </a:effectLst>
                <a:cs typeface="B Titr" pitchFamily="2" charset="0"/>
              </a:rPr>
              <a:t>هاي اندازه گيري منابع</a:t>
            </a:r>
            <a:r>
              <a:rPr lang="en-US" altLang="en-US" sz="2700">
                <a:effectLst>
                  <a:outerShdw blurRad="38100" dist="38100" dir="2700000" algn="tl">
                    <a:srgbClr val="C0C0C0"/>
                  </a:outerShdw>
                </a:effectLst>
                <a:cs typeface="B Titr" pitchFamily="2" charset="0"/>
              </a:rPr>
              <a:t> </a:t>
            </a:r>
          </a:p>
          <a:p>
            <a:pPr>
              <a:lnSpc>
                <a:spcPct val="80000"/>
              </a:lnSpc>
            </a:pPr>
            <a:r>
              <a:rPr lang="fa-IR" altLang="en-US" sz="3600">
                <a:effectLst>
                  <a:outerShdw blurRad="38100" dist="38100" dir="2700000" algn="tl">
                    <a:srgbClr val="C0C0C0"/>
                  </a:outerShdw>
                </a:effectLst>
                <a:cs typeface="B Zar" pitchFamily="2" charset="0"/>
              </a:rPr>
              <a:t>درصد زمان مصرف شده </a:t>
            </a:r>
            <a:endParaRPr lang="en-US" altLang="en-US" sz="3600">
              <a:effectLst>
                <a:outerShdw blurRad="38100" dist="38100" dir="2700000" algn="tl">
                  <a:srgbClr val="C0C0C0"/>
                </a:outerShdw>
              </a:effectLst>
              <a:cs typeface="B Zar" pitchFamily="2" charset="0"/>
            </a:endParaRPr>
          </a:p>
          <a:p>
            <a:pPr>
              <a:lnSpc>
                <a:spcPct val="80000"/>
              </a:lnSpc>
            </a:pPr>
            <a:r>
              <a:rPr lang="ar-SA" altLang="en-US" sz="3600">
                <a:effectLst>
                  <a:outerShdw blurRad="38100" dist="38100" dir="2700000" algn="tl">
                    <a:srgbClr val="C0C0C0"/>
                  </a:outerShdw>
                </a:effectLst>
                <a:cs typeface="B Zar" pitchFamily="2" charset="0"/>
              </a:rPr>
              <a:t> </a:t>
            </a:r>
            <a:r>
              <a:rPr lang="fa-IR" altLang="en-US" sz="3600">
                <a:effectLst>
                  <a:outerShdw blurRad="38100" dist="38100" dir="2700000" algn="tl">
                    <a:srgbClr val="C0C0C0"/>
                  </a:outerShdw>
                </a:effectLst>
                <a:cs typeface="B Zar" pitchFamily="2" charset="0"/>
              </a:rPr>
              <a:t>سطح زيربناء </a:t>
            </a:r>
            <a:r>
              <a:rPr lang="ar-SA" altLang="en-US" sz="3600">
                <a:effectLst>
                  <a:outerShdw blurRad="38100" dist="38100" dir="2700000" algn="tl">
                    <a:srgbClr val="C0C0C0"/>
                  </a:outerShdw>
                </a:effectLst>
                <a:cs typeface="B Zar" pitchFamily="2" charset="0"/>
              </a:rPr>
              <a:t>موضوع</a:t>
            </a:r>
            <a:r>
              <a:rPr lang="fa-IR" altLang="en-US" sz="3600">
                <a:effectLst>
                  <a:outerShdw blurRad="38100" dist="38100" dir="2700000" algn="tl">
                    <a:srgbClr val="C0C0C0"/>
                  </a:outerShdw>
                </a:effectLst>
                <a:cs typeface="B Zar" pitchFamily="2" charset="0"/>
              </a:rPr>
              <a:t> فعاليت</a:t>
            </a:r>
            <a:r>
              <a:rPr lang="ar-SA" altLang="en-US" sz="3600">
                <a:effectLst>
                  <a:outerShdw blurRad="38100" dist="38100" dir="2700000" algn="tl">
                    <a:srgbClr val="C0C0C0"/>
                  </a:outerShdw>
                </a:effectLst>
                <a:cs typeface="B Zar" pitchFamily="2" charset="0"/>
              </a:rPr>
              <a:t> </a:t>
            </a:r>
            <a:endParaRPr lang="en-US" altLang="en-US" sz="3600">
              <a:effectLst>
                <a:outerShdw blurRad="38100" dist="38100" dir="2700000" algn="tl">
                  <a:srgbClr val="C0C0C0"/>
                </a:outerShdw>
              </a:effectLst>
              <a:cs typeface="B Zar" pitchFamily="2" charset="0"/>
            </a:endParaRPr>
          </a:p>
          <a:p>
            <a:pPr>
              <a:lnSpc>
                <a:spcPct val="80000"/>
              </a:lnSpc>
            </a:pPr>
            <a:r>
              <a:rPr lang="fa-IR" altLang="en-US" sz="3600">
                <a:effectLst>
                  <a:outerShdw blurRad="38100" dist="38100" dir="2700000" algn="tl">
                    <a:srgbClr val="C0C0C0"/>
                  </a:outerShdw>
                </a:effectLst>
                <a:cs typeface="B Zar" pitchFamily="2" charset="0"/>
              </a:rPr>
              <a:t>تعداد و ميزان تجهيزات</a:t>
            </a:r>
            <a:r>
              <a:rPr lang="fa-IR" altLang="en-US" sz="3600">
                <a:effectLst>
                  <a:outerShdw blurRad="38100" dist="38100" dir="2700000" algn="tl">
                    <a:srgbClr val="C0C0C0"/>
                  </a:outerShdw>
                </a:effectLst>
                <a:cs typeface="0 Lotus" pitchFamily="2" charset="0"/>
              </a:rPr>
              <a:t> </a:t>
            </a:r>
            <a:endParaRPr lang="en-US" altLang="en-US" sz="3600">
              <a:effectLst>
                <a:outerShdw blurRad="38100" dist="38100" dir="2700000" algn="tl">
                  <a:srgbClr val="C0C0C0"/>
                </a:outerShdw>
              </a:effectLst>
              <a:cs typeface="0 Lotus" pitchFamily="2" charset="0"/>
            </a:endParaRPr>
          </a:p>
          <a:p>
            <a:pPr>
              <a:lnSpc>
                <a:spcPct val="80000"/>
              </a:lnSpc>
            </a:pPr>
            <a:endParaRPr lang="fa-IR" altLang="en-US" sz="3600">
              <a:effectLst>
                <a:outerShdw blurRad="38100" dist="38100" dir="2700000" algn="tl">
                  <a:srgbClr val="C0C0C0"/>
                </a:outerShdw>
              </a:effectLst>
              <a:cs typeface="0 Lotus"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p:cNvSpPr>
          <p:nvPr/>
        </p:nvSpPr>
        <p:spPr bwMode="auto">
          <a:xfrm>
            <a:off x="457200" y="500063"/>
            <a:ext cx="8229600" cy="5626100"/>
          </a:xfrm>
          <a:prstGeom prst="rect">
            <a:avLst/>
          </a:prstGeom>
          <a:noFill/>
          <a:ln w="9525">
            <a:noFill/>
            <a:miter lim="800000"/>
            <a:headEnd/>
            <a:tailEnd/>
          </a:ln>
          <a:effectLst/>
        </p:spPr>
        <p:txBody>
          <a:bodyPr/>
          <a:lstStyle>
            <a:lvl1pPr marL="342900" indent="-342900" algn="l" rtl="0" eaLnBrk="0" hangingPunct="0">
              <a:defRPr>
                <a:solidFill>
                  <a:schemeClr val="tx1"/>
                </a:solidFill>
                <a:latin typeface="Tahoma" panose="020B0604030504040204" pitchFamily="34" charset="0"/>
                <a:cs typeface="Arial" panose="020B0604020202020204" pitchFamily="34" charset="0"/>
              </a:defRPr>
            </a:lvl1pPr>
            <a:lvl2pPr marL="742950" indent="-285750" algn="l" rtl="0" eaLnBrk="0" hangingPunct="0">
              <a:defRPr>
                <a:solidFill>
                  <a:schemeClr val="tx1"/>
                </a:solidFill>
                <a:latin typeface="Tahoma" panose="020B0604030504040204" pitchFamily="34" charset="0"/>
                <a:cs typeface="Arial" panose="020B0604020202020204" pitchFamily="34" charset="0"/>
              </a:defRPr>
            </a:lvl2pPr>
            <a:lvl3pPr marL="1143000" indent="-228600" algn="l" rtl="0" eaLnBrk="0" hangingPunct="0">
              <a:defRPr>
                <a:solidFill>
                  <a:schemeClr val="tx1"/>
                </a:solidFill>
                <a:latin typeface="Tahoma" panose="020B0604030504040204" pitchFamily="34" charset="0"/>
                <a:cs typeface="Arial" panose="020B0604020202020204" pitchFamily="34" charset="0"/>
              </a:defRPr>
            </a:lvl3pPr>
            <a:lvl4pPr marL="1600200" indent="-228600" algn="l" rtl="0" eaLnBrk="0" hangingPunct="0">
              <a:defRPr>
                <a:solidFill>
                  <a:schemeClr val="tx1"/>
                </a:solidFill>
                <a:latin typeface="Tahoma" panose="020B0604030504040204" pitchFamily="34" charset="0"/>
                <a:cs typeface="Arial" panose="020B0604020202020204" pitchFamily="34" charset="0"/>
              </a:defRPr>
            </a:lvl4pPr>
            <a:lvl5pPr marL="2057400" indent="-228600" algn="l" rtl="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500" b="1">
                <a:solidFill>
                  <a:schemeClr val="tx2"/>
                </a:solidFill>
                <a:effectLst>
                  <a:outerShdw blurRad="38100" dist="38100" dir="2700000" algn="tl">
                    <a:srgbClr val="C0C0C0"/>
                  </a:outerShdw>
                </a:effectLst>
                <a:cs typeface="B Titr" pitchFamily="2" charset="0"/>
              </a:rPr>
              <a:t>هزينه كل و هزينه واحد توليد محصول</a:t>
            </a:r>
          </a:p>
          <a:p>
            <a:pPr algn="just" rtl="1" eaLnBrk="1" hangingPunct="1">
              <a:lnSpc>
                <a:spcPct val="80000"/>
              </a:lnSpc>
              <a:spcBef>
                <a:spcPct val="20000"/>
              </a:spcBef>
              <a:buClr>
                <a:schemeClr val="hlink"/>
              </a:buClr>
              <a:buSzPct val="65000"/>
              <a:buFont typeface="Wingdings" panose="05000000000000000000" pitchFamily="2" charset="2"/>
              <a:buNone/>
            </a:pPr>
            <a:endParaRPr lang="fa-IR" altLang="en-US" sz="2500" b="1">
              <a:solidFill>
                <a:schemeClr val="tx2"/>
              </a:solidFill>
              <a:effectLst>
                <a:outerShdw blurRad="38100" dist="38100" dir="2700000" algn="tl">
                  <a:srgbClr val="C0C0C0"/>
                </a:outerShdw>
              </a:effectLst>
              <a:cs typeface="B Tit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endParaRPr lang="en-US" altLang="en-US" sz="2500">
              <a:effectLst>
                <a:outerShdw blurRad="38100" dist="38100" dir="2700000" algn="tl">
                  <a:srgbClr val="C0C0C0"/>
                </a:outerShdw>
              </a:effectLst>
              <a:cs typeface="0 Lotus"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000">
                <a:effectLst>
                  <a:outerShdw blurRad="38100" dist="38100" dir="2700000" algn="tl">
                    <a:srgbClr val="C0C0C0"/>
                  </a:outerShdw>
                </a:effectLst>
                <a:cs typeface="B Zar" pitchFamily="2" charset="0"/>
              </a:rPr>
              <a:t>براي محاسبه هزينه كل فعاليتها بايد هزينه نهاده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مصرفي در فرآيند توليد محصولات و هزينه نهاده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مصرفي براي انجام فعاليتهاي پشتيباني توليد محصولات مزبور با هم جمع گردد.</a:t>
            </a:r>
            <a:endParaRPr lang="en-US" altLang="en-US" sz="20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000">
                <a:effectLst>
                  <a:outerShdw blurRad="38100" dist="38100" dir="2700000" algn="tl">
                    <a:srgbClr val="C0C0C0"/>
                  </a:outerShdw>
                </a:effectLst>
                <a:cs typeface="B Zar" pitchFamily="2" charset="0"/>
              </a:rPr>
              <a:t>براي مثال موسسه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اي را در نظر بگيريم كه يكي از محصولات توليد آن انت</a:t>
            </a:r>
            <a:r>
              <a:rPr lang="ar-SA" altLang="en-US" sz="2000">
                <a:effectLst>
                  <a:outerShdw blurRad="38100" dist="38100" dir="2700000" algn="tl">
                    <a:srgbClr val="C0C0C0"/>
                  </a:outerShdw>
                </a:effectLst>
                <a:cs typeface="B Zar" pitchFamily="2" charset="0"/>
              </a:rPr>
              <a:t>ش</a:t>
            </a:r>
            <a:r>
              <a:rPr lang="fa-IR" altLang="en-US" sz="2000">
                <a:effectLst>
                  <a:outerShdw blurRad="38100" dist="38100" dir="2700000" algn="tl">
                    <a:srgbClr val="C0C0C0"/>
                  </a:outerShdw>
                </a:effectLst>
                <a:cs typeface="B Zar" pitchFamily="2" charset="0"/>
              </a:rPr>
              <a:t>ار اطلاعيه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سلامتي براي جامعه است. منابع مورد استفاده اين موسسه براي انجام اين فعاليت شامل پرسنلي است كه براي طراحي و چاپ و توزيع اين اطلاعيه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 مورد استفاده قرار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گيرند.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مزبور به عنوان </a:t>
            </a:r>
            <a:r>
              <a:rPr lang="fa-IR" altLang="en-US" sz="2000" b="1">
                <a:effectLst>
                  <a:outerShdw blurRad="38100" dist="38100" dir="2700000" algn="tl">
                    <a:srgbClr val="C0C0C0"/>
                  </a:outerShdw>
                </a:effectLst>
                <a:cs typeface="B Zar" pitchFamily="2" charset="0"/>
              </a:rPr>
              <a:t>"هزينه</a:t>
            </a:r>
            <a:r>
              <a:rPr lang="fa-IR" altLang="en-US" sz="2000" b="1">
                <a:effectLst>
                  <a:outerShdw blurRad="38100" dist="38100" dir="2700000" algn="tl">
                    <a:srgbClr val="C0C0C0"/>
                  </a:outerShdw>
                </a:effectLst>
                <a:cs typeface="0 Lotus" pitchFamily="2" charset="0"/>
              </a:rPr>
              <a:t>‌</a:t>
            </a:r>
            <a:r>
              <a:rPr lang="fa-IR" altLang="en-US" sz="2000" b="1">
                <a:effectLst>
                  <a:outerShdw blurRad="38100" dist="38100" dir="2700000" algn="tl">
                    <a:srgbClr val="C0C0C0"/>
                  </a:outerShdw>
                </a:effectLst>
                <a:cs typeface="B Zar" pitchFamily="2" charset="0"/>
              </a:rPr>
              <a:t>هاي مستقيم"</a:t>
            </a:r>
            <a:r>
              <a:rPr lang="fa-IR" altLang="en-US" sz="2000">
                <a:effectLst>
                  <a:outerShdw blurRad="38100" dist="38100" dir="2700000" algn="tl">
                    <a:srgbClr val="C0C0C0"/>
                  </a:outerShdw>
                </a:effectLst>
                <a:cs typeface="B Zar" pitchFamily="2" charset="0"/>
              </a:rPr>
              <a:t> تلقي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شود.</a:t>
            </a:r>
            <a:endParaRPr lang="en-US" altLang="en-US" sz="20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000">
                <a:effectLst>
                  <a:outerShdw blurRad="38100" dist="38100" dir="2700000" algn="tl">
                    <a:srgbClr val="C0C0C0"/>
                  </a:outerShdw>
                </a:effectLst>
                <a:cs typeface="B Zar" pitchFamily="2" charset="0"/>
              </a:rPr>
              <a:t>ساير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هايي كه ارتباط مستقي با اطلاعيه توليد شده ندارند </a:t>
            </a:r>
            <a:r>
              <a:rPr lang="fa-IR" altLang="en-US" sz="2000" b="1">
                <a:effectLst>
                  <a:outerShdw blurRad="38100" dist="38100" dir="2700000" algn="tl">
                    <a:srgbClr val="C0C0C0"/>
                  </a:outerShdw>
                </a:effectLst>
                <a:cs typeface="B Zar" pitchFamily="2" charset="0"/>
              </a:rPr>
              <a:t>"هزينه غيرمستقيم"</a:t>
            </a:r>
            <a:r>
              <a:rPr lang="fa-IR" altLang="en-US" sz="2000">
                <a:effectLst>
                  <a:outerShdw blurRad="38100" dist="38100" dir="2700000" algn="tl">
                    <a:srgbClr val="C0C0C0"/>
                  </a:outerShdw>
                </a:effectLst>
                <a:cs typeface="B Zar" pitchFamily="2" charset="0"/>
              </a:rPr>
              <a:t> تلقي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شود. اين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تواند شامل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بالاسري مانند خدمات اداري و پشتيباني براي توليد اطلاعيه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 و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برق و سوخت و مخابرات باشد.</a:t>
            </a:r>
            <a:endParaRPr lang="en-US" altLang="en-US" sz="20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000">
                <a:effectLst>
                  <a:outerShdw blurRad="38100" dist="38100" dir="2700000" algn="tl">
                    <a:srgbClr val="C0C0C0"/>
                  </a:outerShdw>
                </a:effectLst>
                <a:cs typeface="B Zar" pitchFamily="2" charset="0"/>
              </a:rPr>
              <a:t>از جمع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مستقيم و غيرمستقيم، هزينه كل فعاليت انتشار اطلاعيه بدست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آيد. براي محاسبه هزينه واحد با متوسط انجام فعاليت بايد هزينه كل را بر تعداد محصول توليد شده تقسيم كرد.</a:t>
            </a:r>
            <a:endParaRPr lang="en-US" altLang="en-US" sz="20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fa-IR" altLang="en-US" sz="2000">
                <a:effectLst>
                  <a:outerShdw blurRad="38100" dist="38100" dir="2700000" algn="tl">
                    <a:srgbClr val="C0C0C0"/>
                  </a:outerShdw>
                </a:effectLst>
                <a:cs typeface="B Zar" pitchFamily="2" charset="0"/>
              </a:rPr>
              <a:t>هزينه واحد يا متوسط، شاخص مفيدي براي محصول توليد شده بشمار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رود. از اين شاخص ميتوان به عنوان مبنايي براي ارتقاي كارآيي يك واحد سازماني و همچنين مقايسه بين واحدهاي سازماني مسئول توليد فعاليت مشابه استفاده نمود.</a:t>
            </a:r>
            <a:endParaRPr lang="en-US" altLang="en-US" sz="20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r>
              <a:rPr lang="ar-SA" altLang="en-US" sz="2000">
                <a:effectLst>
                  <a:outerShdw blurRad="38100" dist="38100" dir="2700000" algn="tl">
                    <a:srgbClr val="C0C0C0"/>
                  </a:outerShdw>
                </a:effectLst>
                <a:cs typeface="B Zar" pitchFamily="2" charset="0"/>
              </a:rPr>
              <a:t>          </a:t>
            </a:r>
            <a:endParaRPr lang="en-US" altLang="en-US" sz="2000">
              <a:effectLst>
                <a:outerShdw blurRad="38100" dist="38100" dir="2700000" algn="tl">
                  <a:srgbClr val="C0C0C0"/>
                </a:outerShdw>
              </a:effectLst>
              <a:cs typeface="B Zar" pitchFamily="2" charset="0"/>
            </a:endParaRPr>
          </a:p>
          <a:p>
            <a:pPr algn="just" rtl="1" eaLnBrk="1" hangingPunct="1">
              <a:lnSpc>
                <a:spcPct val="80000"/>
              </a:lnSpc>
              <a:spcBef>
                <a:spcPct val="20000"/>
              </a:spcBef>
              <a:buClr>
                <a:schemeClr val="hlink"/>
              </a:buClr>
              <a:buSzPct val="65000"/>
              <a:buFont typeface="Wingdings" panose="05000000000000000000" pitchFamily="2" charset="2"/>
              <a:buChar char="n"/>
            </a:pPr>
            <a:endParaRPr lang="fa-IR" altLang="en-US" sz="20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plus(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828675"/>
            <a:ext cx="8229600" cy="5768975"/>
          </a:xfrm>
        </p:spPr>
        <p:txBody>
          <a:bodyPr>
            <a:normAutofit lnSpcReduction="10000"/>
          </a:bodyPr>
          <a:lstStyle/>
          <a:p>
            <a:pPr algn="just">
              <a:lnSpc>
                <a:spcPct val="80000"/>
              </a:lnSpc>
            </a:pPr>
            <a:r>
              <a:rPr lang="fa-IR" altLang="en-US" sz="2200">
                <a:effectLst>
                  <a:outerShdw blurRad="38100" dist="38100" dir="2700000" algn="tl">
                    <a:srgbClr val="C0C0C0"/>
                  </a:outerShdw>
                </a:effectLst>
                <a:cs typeface="B Zar" pitchFamily="2" charset="0"/>
              </a:rPr>
              <a:t>تفكيك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به مستقيم و غيرمستقيم بستگي به اصل قابليت رديابي با تخصيص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دارد. توان تخصيص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به فعاليتها به عواملي چون روش تعريف فعاليتها، اطلاعات موجود و درك مديريت از ارتباط بين عمليات و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دارد.</a:t>
            </a:r>
            <a:endParaRPr lang="en-US" altLang="en-US" sz="2200">
              <a:effectLst>
                <a:outerShdw blurRad="38100" dist="38100" dir="2700000" algn="tl">
                  <a:srgbClr val="C0C0C0"/>
                </a:outerShdw>
              </a:effectLst>
              <a:cs typeface="B Zar" pitchFamily="2" charset="0"/>
            </a:endParaRPr>
          </a:p>
          <a:p>
            <a:pPr algn="just">
              <a:lnSpc>
                <a:spcPct val="80000"/>
              </a:lnSpc>
              <a:buFont typeface="Wingdings" panose="05000000000000000000" pitchFamily="2" charset="2"/>
              <a:buNone/>
            </a:pPr>
            <a:r>
              <a:rPr lang="fa-IR" altLang="en-US" sz="2200" b="1">
                <a:effectLst>
                  <a:outerShdw blurRad="38100" dist="38100" dir="2700000" algn="tl">
                    <a:srgbClr val="C0C0C0"/>
                  </a:outerShdw>
                </a:effectLst>
                <a:cs typeface="B Zar" pitchFamily="2" charset="0"/>
              </a:rPr>
              <a:t>هزينه</a:t>
            </a:r>
            <a:r>
              <a:rPr lang="fa-IR" altLang="en-US" sz="2200" b="1">
                <a:effectLst>
                  <a:outerShdw blurRad="38100" dist="38100" dir="2700000" algn="tl">
                    <a:srgbClr val="C0C0C0"/>
                  </a:outerShdw>
                </a:effectLst>
                <a:cs typeface="0 Lotus" pitchFamily="2" charset="0"/>
              </a:rPr>
              <a:t>‌</a:t>
            </a:r>
            <a:r>
              <a:rPr lang="fa-IR" altLang="en-US" sz="2200" b="1">
                <a:effectLst>
                  <a:outerShdw blurRad="38100" dist="38100" dir="2700000" algn="tl">
                    <a:srgbClr val="C0C0C0"/>
                  </a:outerShdw>
                </a:effectLst>
                <a:cs typeface="B Zar" pitchFamily="2" charset="0"/>
              </a:rPr>
              <a:t>هاي مستقيم</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هايي است كه به طور اقتصادي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توان به فعاليتها يا موضوع</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هزينه منسوب كرد. ارتباط بين هزينه و فعاليت مستقيم يا غيرمستقيم بودن آن را مشخص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كند. محصول حاصل از فعاليت ممكن است، محصول نهايي،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 محصول واسطه و يا مجموعه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اي از محصولات باشد. ميزان تفكيك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بستگي به اطلاعات مورد نياز مديريت دارد.</a:t>
            </a:r>
            <a:endParaRPr lang="en-US" altLang="en-US" sz="2200">
              <a:effectLst>
                <a:outerShdw blurRad="38100" dist="38100" dir="2700000" algn="tl">
                  <a:srgbClr val="C0C0C0"/>
                </a:outerShdw>
              </a:effectLst>
              <a:cs typeface="B Zar" pitchFamily="2" charset="0"/>
            </a:endParaRPr>
          </a:p>
          <a:p>
            <a:pPr algn="just">
              <a:lnSpc>
                <a:spcPct val="80000"/>
              </a:lnSpc>
              <a:buFont typeface="Wingdings" panose="05000000000000000000" pitchFamily="2" charset="2"/>
              <a:buNone/>
            </a:pPr>
            <a:r>
              <a:rPr lang="fa-IR" altLang="en-US" sz="2200" b="1">
                <a:effectLst>
                  <a:outerShdw blurRad="38100" dist="38100" dir="2700000" algn="tl">
                    <a:srgbClr val="C0C0C0"/>
                  </a:outerShdw>
                </a:effectLst>
                <a:cs typeface="B Zar" pitchFamily="2" charset="0"/>
              </a:rPr>
              <a:t>هزينه</a:t>
            </a:r>
            <a:r>
              <a:rPr lang="fa-IR" altLang="en-US" sz="2200" b="1">
                <a:effectLst>
                  <a:outerShdw blurRad="38100" dist="38100" dir="2700000" algn="tl">
                    <a:srgbClr val="C0C0C0"/>
                  </a:outerShdw>
                </a:effectLst>
                <a:cs typeface="0 Lotus" pitchFamily="2" charset="0"/>
              </a:rPr>
              <a:t>‌</a:t>
            </a:r>
            <a:r>
              <a:rPr lang="fa-IR" altLang="en-US" sz="2200" b="1">
                <a:effectLst>
                  <a:outerShdw blurRad="38100" dist="38100" dir="2700000" algn="tl">
                    <a:srgbClr val="C0C0C0"/>
                  </a:outerShdw>
                </a:effectLst>
                <a:cs typeface="B Zar" pitchFamily="2" charset="0"/>
              </a:rPr>
              <a:t>هاي غيرمستقيم</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براي بعضي از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رديابي و تخصيص مستقيم آنها به فعاليت خاصي امكانپذير نيست. اينگونه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غيرمستقيم هستند.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مزبور به بيش از يك فعاليت مربوط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شوند. البته منسوب كردن اين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به هر فعاليت از طريق تعيين سهم آنها در فعاليت امكانپذير است. براي مثال مي</a:t>
            </a:r>
            <a:r>
              <a:rPr lang="ar-SA"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توان به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آب و برق و سوخت مصرفي در يك واحد خدماتي اشاره كرد.</a:t>
            </a:r>
            <a:endParaRPr lang="en-US" altLang="en-US" sz="2200">
              <a:effectLst>
                <a:outerShdw blurRad="38100" dist="38100" dir="2700000" algn="tl">
                  <a:srgbClr val="C0C0C0"/>
                </a:outerShdw>
              </a:effectLst>
              <a:cs typeface="B Zar" pitchFamily="2" charset="0"/>
            </a:endParaRPr>
          </a:p>
          <a:p>
            <a:pPr algn="just">
              <a:lnSpc>
                <a:spcPct val="80000"/>
              </a:lnSpc>
              <a:buFont typeface="Wingdings" panose="05000000000000000000" pitchFamily="2" charset="2"/>
              <a:buNone/>
            </a:pPr>
            <a:r>
              <a:rPr lang="ar-SA" altLang="en-US" sz="2200">
                <a:effectLst>
                  <a:outerShdw blurRad="38100" dist="38100" dir="2700000" algn="tl">
                    <a:srgbClr val="C0C0C0"/>
                  </a:outerShdw>
                </a:effectLst>
                <a:cs typeface="B Zar" pitchFamily="2" charset="0"/>
              </a:rPr>
              <a:t> </a:t>
            </a:r>
            <a:r>
              <a:rPr lang="fa-IR" altLang="en-US" sz="2200" b="1">
                <a:effectLst>
                  <a:outerShdw blurRad="38100" dist="38100" dir="2700000" algn="tl">
                    <a:srgbClr val="C0C0C0"/>
                  </a:outerShdw>
                </a:effectLst>
                <a:cs typeface="B Zar" pitchFamily="2" charset="0"/>
              </a:rPr>
              <a:t>ساير هزينه</a:t>
            </a:r>
            <a:r>
              <a:rPr lang="fa-IR" altLang="en-US" sz="2200" b="1">
                <a:effectLst>
                  <a:outerShdw blurRad="38100" dist="38100" dir="2700000" algn="tl">
                    <a:srgbClr val="C0C0C0"/>
                  </a:outerShdw>
                </a:effectLst>
                <a:cs typeface="0 Lotus" pitchFamily="2" charset="0"/>
              </a:rPr>
              <a:t>‌</a:t>
            </a:r>
            <a:r>
              <a:rPr lang="fa-IR" altLang="en-US" sz="2200" b="1">
                <a:effectLst>
                  <a:outerShdw blurRad="38100" dist="38100" dir="2700000" algn="tl">
                    <a:srgbClr val="C0C0C0"/>
                  </a:outerShdw>
                </a:effectLst>
                <a:cs typeface="B Zar" pitchFamily="2" charset="0"/>
              </a:rPr>
              <a:t>ها</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برخي از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انجام شده در فعاليتها ممكن است ارتباطي با محصول آن فعاليت نداشته باشد. مانند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بازسازي غيرمترقبه و كاهش غيرمترقبه دارايي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با توجه به اينكه اين قبيل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 قابل تخصيص به محصولات نيستند</a:t>
            </a:r>
            <a:r>
              <a:rPr lang="ar-SA" altLang="en-US" sz="2200">
                <a:effectLst>
                  <a:outerShdw blurRad="38100" dist="38100" dir="2700000" algn="tl">
                    <a:srgbClr val="C0C0C0"/>
                  </a:outerShdw>
                </a:effectLst>
                <a:cs typeface="B Zar" pitchFamily="2" charset="0"/>
              </a:rPr>
              <a:t>،</a:t>
            </a:r>
            <a:r>
              <a:rPr lang="fa-IR" altLang="en-US" sz="2200">
                <a:effectLst>
                  <a:outerShdw blurRad="38100" dist="38100" dir="2700000" algn="tl">
                    <a:srgbClr val="C0C0C0"/>
                  </a:outerShdw>
                </a:effectLst>
                <a:cs typeface="B Zar" pitchFamily="2" charset="0"/>
              </a:rPr>
              <a:t> بايد در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يابي فعاليتها حذف گردند.</a:t>
            </a:r>
            <a:endParaRPr lang="en-US" altLang="en-US" sz="2200">
              <a:effectLst>
                <a:outerShdw blurRad="38100" dist="38100" dir="2700000" algn="tl">
                  <a:srgbClr val="C0C0C0"/>
                </a:outerShdw>
              </a:effectLst>
              <a:cs typeface="B Zar" pitchFamily="2" charset="0"/>
            </a:endParaRPr>
          </a:p>
          <a:p>
            <a:pPr algn="just">
              <a:lnSpc>
                <a:spcPct val="80000"/>
              </a:lnSpc>
            </a:pPr>
            <a:endParaRPr lang="fa-IR" altLang="en-US" sz="22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476250"/>
            <a:ext cx="8229600" cy="5953125"/>
          </a:xfrm>
        </p:spPr>
        <p:txBody>
          <a:bodyPr>
            <a:normAutofit/>
          </a:bodyPr>
          <a:lstStyle/>
          <a:p>
            <a:pPr algn="just">
              <a:lnSpc>
                <a:spcPct val="80000"/>
              </a:lnSpc>
            </a:pPr>
            <a:r>
              <a:rPr lang="fa-IR" altLang="en-US" sz="2400" b="1">
                <a:solidFill>
                  <a:schemeClr val="tx2"/>
                </a:solidFill>
                <a:effectLst>
                  <a:outerShdw blurRad="38100" dist="38100" dir="2700000" algn="tl">
                    <a:srgbClr val="C0C0C0"/>
                  </a:outerShdw>
                </a:effectLst>
                <a:cs typeface="B Titr" pitchFamily="2" charset="0"/>
              </a:rPr>
              <a:t>متدولوژي هزينه</a:t>
            </a:r>
            <a:r>
              <a:rPr lang="fa-IR" altLang="en-US" sz="2400" b="1">
                <a:solidFill>
                  <a:schemeClr val="tx2"/>
                </a:solidFill>
                <a:effectLst>
                  <a:outerShdw blurRad="38100" dist="38100" dir="2700000" algn="tl">
                    <a:srgbClr val="C0C0C0"/>
                  </a:outerShdw>
                </a:effectLst>
                <a:cs typeface="0 Lotus" pitchFamily="2" charset="0"/>
              </a:rPr>
              <a:t>‌</a:t>
            </a:r>
            <a:r>
              <a:rPr lang="fa-IR" altLang="en-US" sz="2400" b="1">
                <a:solidFill>
                  <a:schemeClr val="tx2"/>
                </a:solidFill>
                <a:effectLst>
                  <a:outerShdw blurRad="38100" dist="38100" dir="2700000" algn="tl">
                    <a:srgbClr val="C0C0C0"/>
                  </a:outerShdw>
                </a:effectLst>
                <a:cs typeface="B Titr" pitchFamily="2" charset="0"/>
              </a:rPr>
              <a:t>يابي بر مبناي فعاليت از 5 مرحله تشكيل شده است: </a:t>
            </a:r>
            <a:endParaRPr lang="en-US" altLang="en-US" sz="2400">
              <a:solidFill>
                <a:schemeClr val="tx2"/>
              </a:solidFill>
              <a:effectLst>
                <a:outerShdw blurRad="38100" dist="38100" dir="2700000" algn="tl">
                  <a:srgbClr val="C0C0C0"/>
                </a:outerShdw>
              </a:effectLst>
              <a:cs typeface="B Titr" pitchFamily="2" charset="0"/>
            </a:endParaRPr>
          </a:p>
          <a:p>
            <a:pPr algn="just">
              <a:lnSpc>
                <a:spcPct val="80000"/>
              </a:lnSpc>
              <a:buFont typeface="Wingdings" panose="05000000000000000000" pitchFamily="2" charset="2"/>
              <a:buNone/>
            </a:pPr>
            <a:endParaRPr lang="en-US" altLang="en-US" sz="2000">
              <a:effectLst>
                <a:outerShdw blurRad="38100" dist="38100" dir="2700000" algn="tl">
                  <a:srgbClr val="C0C0C0"/>
                </a:outerShdw>
              </a:effectLst>
              <a:cs typeface="0 Lotus" pitchFamily="2" charset="0"/>
            </a:endParaRPr>
          </a:p>
          <a:p>
            <a:pPr algn="just">
              <a:lnSpc>
                <a:spcPct val="80000"/>
              </a:lnSpc>
              <a:buFont typeface="Wingdings" panose="05000000000000000000" pitchFamily="2" charset="2"/>
              <a:buNone/>
            </a:pPr>
            <a:endParaRPr lang="en-US" altLang="en-US" sz="2000">
              <a:effectLst>
                <a:outerShdw blurRad="38100" dist="38100" dir="2700000" algn="tl">
                  <a:srgbClr val="C0C0C0"/>
                </a:outerShdw>
              </a:effectLst>
              <a:cs typeface="0 Lotus" pitchFamily="2" charset="0"/>
            </a:endParaRPr>
          </a:p>
          <a:p>
            <a:pPr algn="just">
              <a:lnSpc>
                <a:spcPct val="80000"/>
              </a:lnSpc>
            </a:pPr>
            <a:r>
              <a:rPr lang="fa-IR" altLang="en-US" sz="2000" b="1">
                <a:effectLst>
                  <a:outerShdw blurRad="38100" dist="38100" dir="2700000" algn="tl">
                    <a:srgbClr val="C0C0C0"/>
                  </a:outerShdw>
                </a:effectLst>
                <a:cs typeface="0 Lotus" pitchFamily="2" charset="0"/>
              </a:rPr>
              <a:t> </a:t>
            </a:r>
            <a:r>
              <a:rPr lang="en-US" altLang="en-US" sz="2000">
                <a:effectLst>
                  <a:outerShdw blurRad="38100" dist="38100" dir="2700000" algn="tl">
                    <a:srgbClr val="C0C0C0"/>
                  </a:outerShdw>
                </a:effectLst>
                <a:cs typeface="B Zar" pitchFamily="2" charset="0"/>
              </a:rPr>
              <a:t> </a:t>
            </a:r>
            <a:r>
              <a:rPr lang="fa-IR" altLang="en-US" sz="2000" b="1">
                <a:effectLst>
                  <a:outerShdw blurRad="38100" dist="38100" dir="2700000" algn="tl">
                    <a:srgbClr val="C0C0C0"/>
                  </a:outerShdw>
                </a:effectLst>
                <a:cs typeface="B Zar" pitchFamily="2" charset="0"/>
              </a:rPr>
              <a:t>مرحله 1 </a:t>
            </a:r>
            <a:r>
              <a:rPr lang="ar-SA" altLang="en-US" sz="2000" b="1">
                <a:effectLst>
                  <a:outerShdw blurRad="38100" dist="38100" dir="2700000" algn="tl">
                    <a:srgbClr val="C0C0C0"/>
                  </a:outerShdw>
                </a:effectLst>
                <a:cs typeface="B Zar" pitchFamily="2" charset="0"/>
              </a:rPr>
              <a:t>  </a:t>
            </a:r>
            <a:r>
              <a:rPr lang="fa-IR" altLang="en-US" sz="2000" b="1">
                <a:effectLst>
                  <a:outerShdw blurRad="38100" dist="38100" dir="2700000" algn="tl">
                    <a:srgbClr val="C0C0C0"/>
                  </a:outerShdw>
                </a:effectLst>
                <a:cs typeface="B Zar" pitchFamily="2" charset="0"/>
              </a:rPr>
              <a:t>مشخص كردن فعاليت</a:t>
            </a:r>
            <a:r>
              <a:rPr lang="fa-IR" altLang="en-US" sz="2000" b="1">
                <a:effectLst>
                  <a:outerShdw blurRad="38100" dist="38100" dir="2700000" algn="tl">
                    <a:srgbClr val="C0C0C0"/>
                  </a:outerShdw>
                </a:effectLst>
                <a:cs typeface="0 Lotus" pitchFamily="2" charset="0"/>
              </a:rPr>
              <a:t>‌</a:t>
            </a:r>
            <a:r>
              <a:rPr lang="fa-IR" altLang="en-US" sz="2000" b="1">
                <a:effectLst>
                  <a:outerShdw blurRad="38100" dist="38100" dir="2700000" algn="tl">
                    <a:srgbClr val="C0C0C0"/>
                  </a:outerShdw>
                </a:effectLst>
                <a:cs typeface="B Zar" pitchFamily="2" charset="0"/>
              </a:rPr>
              <a:t>ها و هدف كمي آنها</a:t>
            </a:r>
            <a:endParaRPr lang="en-US" altLang="en-US" sz="2000">
              <a:effectLst>
                <a:outerShdw blurRad="38100" dist="38100" dir="2700000" algn="tl">
                  <a:srgbClr val="C0C0C0"/>
                </a:outerShdw>
              </a:effectLst>
              <a:cs typeface="B Zar" pitchFamily="2" charset="0"/>
            </a:endParaRPr>
          </a:p>
          <a:p>
            <a:pPr algn="just">
              <a:lnSpc>
                <a:spcPct val="80000"/>
              </a:lnSpc>
            </a:pPr>
            <a:r>
              <a:rPr lang="fa-IR" altLang="en-US" sz="2000">
                <a:effectLst>
                  <a:outerShdw blurRad="38100" dist="38100" dir="2700000" algn="tl">
                    <a:srgbClr val="C0C0C0"/>
                  </a:outerShdw>
                </a:effectLst>
                <a:cs typeface="B Zar" pitchFamily="2" charset="0"/>
              </a:rPr>
              <a:t>مشخص كردن هدف</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كمي فعاليت</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هايي كه توسط دستگاه اجرايي ارائه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گردد</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fa-IR" altLang="en-US" sz="2000" b="1">
                <a:effectLst>
                  <a:outerShdw blurRad="38100" dist="38100" dir="2700000" algn="tl">
                    <a:srgbClr val="C0C0C0"/>
                  </a:outerShdw>
                </a:effectLst>
                <a:cs typeface="B Zar" pitchFamily="2" charset="0"/>
              </a:rPr>
              <a:t> مرحله 2  تعيين هزينه</a:t>
            </a:r>
            <a:r>
              <a:rPr lang="fa-IR" altLang="en-US" sz="2000" b="1">
                <a:effectLst>
                  <a:outerShdw blurRad="38100" dist="38100" dir="2700000" algn="tl">
                    <a:srgbClr val="C0C0C0"/>
                  </a:outerShdw>
                </a:effectLst>
                <a:cs typeface="0 Lotus" pitchFamily="2" charset="0"/>
              </a:rPr>
              <a:t>‌</a:t>
            </a:r>
            <a:r>
              <a:rPr lang="fa-IR" altLang="en-US" sz="2000" b="1">
                <a:effectLst>
                  <a:outerShdw blurRad="38100" dist="38100" dir="2700000" algn="tl">
                    <a:srgbClr val="C0C0C0"/>
                  </a:outerShdw>
                </a:effectLst>
                <a:cs typeface="B Zar" pitchFamily="2" charset="0"/>
              </a:rPr>
              <a:t>هاي مستقيم </a:t>
            </a:r>
            <a:endParaRPr lang="en-US" altLang="en-US" sz="2000">
              <a:effectLst>
                <a:outerShdw blurRad="38100" dist="38100" dir="2700000" algn="tl">
                  <a:srgbClr val="C0C0C0"/>
                </a:outerShdw>
              </a:effectLst>
              <a:cs typeface="B Zar" pitchFamily="2" charset="0"/>
            </a:endParaRPr>
          </a:p>
          <a:p>
            <a:pPr algn="just">
              <a:lnSpc>
                <a:spcPct val="80000"/>
              </a:lnSpc>
            </a:pPr>
            <a:r>
              <a:rPr lang="fa-IR" altLang="en-US" sz="2000">
                <a:effectLst>
                  <a:outerShdw blurRad="38100" dist="38100" dir="2700000" algn="tl">
                    <a:srgbClr val="C0C0C0"/>
                  </a:outerShdw>
                </a:effectLst>
                <a:cs typeface="B Zar" pitchFamily="2" charset="0"/>
              </a:rPr>
              <a:t>مشخص كردن تمامي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هايي كه طي سال مالي فعاليت</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 بر اساس آنها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يابي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شود.</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endParaRPr lang="en-US" altLang="en-US" sz="2000">
              <a:effectLst>
                <a:outerShdw blurRad="38100" dist="38100" dir="2700000" algn="tl">
                  <a:srgbClr val="C0C0C0"/>
                </a:outerShdw>
              </a:effectLst>
              <a:cs typeface="B Zar" pitchFamily="2" charset="0"/>
            </a:endParaRPr>
          </a:p>
          <a:p>
            <a:pPr algn="just">
              <a:lnSpc>
                <a:spcPct val="80000"/>
              </a:lnSpc>
            </a:pPr>
            <a:r>
              <a:rPr lang="fa-IR" altLang="en-US" sz="2000" b="1">
                <a:effectLst>
                  <a:outerShdw blurRad="38100" dist="38100" dir="2700000" algn="tl">
                    <a:srgbClr val="C0C0C0"/>
                  </a:outerShdw>
                </a:effectLst>
                <a:cs typeface="B Zar" pitchFamily="2" charset="0"/>
              </a:rPr>
              <a:t>  مرحله 3 تشخيص و رديابي هزينه</a:t>
            </a:r>
            <a:r>
              <a:rPr lang="fa-IR" altLang="en-US" sz="2000" b="1">
                <a:effectLst>
                  <a:outerShdw blurRad="38100" dist="38100" dir="2700000" algn="tl">
                    <a:srgbClr val="C0C0C0"/>
                  </a:outerShdw>
                </a:effectLst>
                <a:cs typeface="0 Lotus" pitchFamily="2" charset="0"/>
              </a:rPr>
              <a:t>‌</a:t>
            </a:r>
            <a:r>
              <a:rPr lang="fa-IR" altLang="en-US" sz="2000" b="1">
                <a:effectLst>
                  <a:outerShdw blurRad="38100" dist="38100" dir="2700000" algn="tl">
                    <a:srgbClr val="C0C0C0"/>
                  </a:outerShdw>
                </a:effectLst>
                <a:cs typeface="B Zar" pitchFamily="2" charset="0"/>
              </a:rPr>
              <a:t>هاي مستقيم</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fa-IR" altLang="en-US" sz="2000">
                <a:effectLst>
                  <a:outerShdw blurRad="38100" dist="38100" dir="2700000" algn="tl">
                    <a:srgbClr val="C0C0C0"/>
                  </a:outerShdw>
                </a:effectLst>
                <a:cs typeface="B Zar" pitchFamily="2" charset="0"/>
              </a:rPr>
              <a:t>تشخيص تمامي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مستقيم </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fa-IR" altLang="en-US" sz="2000">
                <a:effectLst>
                  <a:outerShdw blurRad="38100" dist="38100" dir="2700000" algn="tl">
                    <a:srgbClr val="C0C0C0"/>
                  </a:outerShdw>
                </a:effectLst>
                <a:cs typeface="B Zar" pitchFamily="2" charset="0"/>
              </a:rPr>
              <a:t>اتخاذ تصميم در مورد روش رديابي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مستقيم </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fa-IR" altLang="en-US" sz="2000">
                <a:effectLst>
                  <a:outerShdw blurRad="38100" dist="38100" dir="2700000" algn="tl">
                    <a:srgbClr val="C0C0C0"/>
                  </a:outerShdw>
                </a:effectLst>
                <a:cs typeface="B Zar" pitchFamily="2" charset="0"/>
              </a:rPr>
              <a:t>محاسبه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مستقيم فعاليت </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fa-IR" altLang="en-US" sz="2000" b="1">
                <a:effectLst>
                  <a:outerShdw blurRad="38100" dist="38100" dir="2700000" algn="tl">
                    <a:srgbClr val="C0C0C0"/>
                  </a:outerShdw>
                </a:effectLst>
                <a:cs typeface="B Zar" pitchFamily="2" charset="0"/>
              </a:rPr>
              <a:t> مرحله 4  تشخيص و رديابي هزينه</a:t>
            </a:r>
            <a:r>
              <a:rPr lang="fa-IR" altLang="en-US" sz="2000" b="1">
                <a:effectLst>
                  <a:outerShdw blurRad="38100" dist="38100" dir="2700000" algn="tl">
                    <a:srgbClr val="C0C0C0"/>
                  </a:outerShdw>
                </a:effectLst>
                <a:cs typeface="0 Lotus" pitchFamily="2" charset="0"/>
              </a:rPr>
              <a:t>‌</a:t>
            </a:r>
            <a:r>
              <a:rPr lang="fa-IR" altLang="en-US" sz="2000" b="1">
                <a:effectLst>
                  <a:outerShdw blurRad="38100" dist="38100" dir="2700000" algn="tl">
                    <a:srgbClr val="C0C0C0"/>
                  </a:outerShdw>
                </a:effectLst>
                <a:cs typeface="B Zar" pitchFamily="2" charset="0"/>
              </a:rPr>
              <a:t>هاي غيرمستقيم </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fa-IR" altLang="en-US" sz="2000">
                <a:effectLst>
                  <a:outerShdw blurRad="38100" dist="38100" dir="2700000" algn="tl">
                    <a:srgbClr val="C0C0C0"/>
                  </a:outerShdw>
                </a:effectLst>
                <a:cs typeface="B Zar" pitchFamily="2" charset="0"/>
              </a:rPr>
              <a:t>تشخيص تمامي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غيرمستقيم </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fa-IR" altLang="en-US" sz="2000">
                <a:effectLst>
                  <a:outerShdw blurRad="38100" dist="38100" dir="2700000" algn="tl">
                    <a:srgbClr val="C0C0C0"/>
                  </a:outerShdw>
                </a:effectLst>
                <a:cs typeface="B Zar" pitchFamily="2" charset="0"/>
              </a:rPr>
              <a:t>اتخاذ تصميم در خصوص اقلام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 كه بايد بكار گرفته شوند. </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en-US" altLang="en-US" sz="2000">
                <a:effectLst>
                  <a:outerShdw blurRad="38100" dist="38100" dir="2700000" algn="tl">
                    <a:srgbClr val="C0C0C0"/>
                  </a:outerShdw>
                </a:effectLst>
                <a:cs typeface="B Zar" pitchFamily="2" charset="0"/>
              </a:rPr>
              <a:t>  </a:t>
            </a:r>
            <a:r>
              <a:rPr lang="fa-IR" altLang="en-US" sz="2000" b="1">
                <a:effectLst>
                  <a:outerShdw blurRad="38100" dist="38100" dir="2700000" algn="tl">
                    <a:srgbClr val="C0C0C0"/>
                  </a:outerShdw>
                </a:effectLst>
                <a:cs typeface="B Zar" pitchFamily="2" charset="0"/>
              </a:rPr>
              <a:t>مرحله 5 جمع هزينه</a:t>
            </a:r>
            <a:r>
              <a:rPr lang="fa-IR" altLang="en-US" sz="2000" b="1">
                <a:effectLst>
                  <a:outerShdw blurRad="38100" dist="38100" dir="2700000" algn="tl">
                    <a:srgbClr val="C0C0C0"/>
                  </a:outerShdw>
                </a:effectLst>
                <a:cs typeface="0 Lotus" pitchFamily="2" charset="0"/>
              </a:rPr>
              <a:t>‌</a:t>
            </a:r>
            <a:r>
              <a:rPr lang="fa-IR" altLang="en-US" sz="2000" b="1">
                <a:effectLst>
                  <a:outerShdw blurRad="38100" dist="38100" dir="2700000" algn="tl">
                    <a:srgbClr val="C0C0C0"/>
                  </a:outerShdw>
                </a:effectLst>
                <a:cs typeface="B Zar" pitchFamily="2" charset="0"/>
              </a:rPr>
              <a:t>هاي مستقيم و غيرمستقيم</a:t>
            </a:r>
            <a:endParaRPr lang="en-US" altLang="en-US" sz="2000">
              <a:effectLst>
                <a:outerShdw blurRad="38100" dist="38100" dir="2700000" algn="tl">
                  <a:srgbClr val="C0C0C0"/>
                </a:outerShdw>
              </a:effectLst>
              <a:cs typeface="B Zar" pitchFamily="2" charset="0"/>
            </a:endParaRPr>
          </a:p>
          <a:p>
            <a:pPr algn="just">
              <a:lnSpc>
                <a:spcPct val="80000"/>
              </a:lnSpc>
            </a:pPr>
            <a:r>
              <a:rPr lang="ar-SA" altLang="en-US" sz="2000">
                <a:effectLst>
                  <a:outerShdw blurRad="38100" dist="38100" dir="2700000" algn="tl">
                    <a:srgbClr val="C0C0C0"/>
                  </a:outerShdw>
                </a:effectLst>
                <a:cs typeface="B Zar" pitchFamily="2" charset="0"/>
              </a:rPr>
              <a:t> </a:t>
            </a:r>
            <a:r>
              <a:rPr lang="en-US" altLang="en-US" sz="2000">
                <a:effectLst>
                  <a:outerShdw blurRad="38100" dist="38100" dir="2700000" algn="tl">
                    <a:srgbClr val="C0C0C0"/>
                  </a:outerShdw>
                </a:effectLst>
                <a:cs typeface="B Zar" pitchFamily="2" charset="0"/>
              </a:rPr>
              <a:t>  </a:t>
            </a:r>
            <a:r>
              <a:rPr lang="fa-IR" altLang="en-US" sz="2000">
                <a:effectLst>
                  <a:outerShdw blurRad="38100" dist="38100" dir="2700000" algn="tl">
                    <a:srgbClr val="C0C0C0"/>
                  </a:outerShdw>
                </a:effectLst>
                <a:cs typeface="B Zar" pitchFamily="2" charset="0"/>
              </a:rPr>
              <a:t>در اين مرحله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مستقيم و غيرمستقيم فعاليت با يكديگر جمع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شوند تا كل هزينه</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توليد فعاليت بدست آيد. </a:t>
            </a:r>
            <a:r>
              <a:rPr lang="ar-SA" altLang="en-US" sz="2000">
                <a:effectLst>
                  <a:outerShdw blurRad="38100" dist="38100" dir="2700000" algn="tl">
                    <a:srgbClr val="C0C0C0"/>
                  </a:outerShdw>
                </a:effectLst>
                <a:cs typeface="B Zar" pitchFamily="2" charset="0"/>
              </a:rPr>
              <a:t> </a:t>
            </a:r>
            <a:endParaRPr lang="en-US" altLang="en-US" sz="2000">
              <a:effectLst>
                <a:outerShdw blurRad="38100" dist="38100" dir="2700000" algn="tl">
                  <a:srgbClr val="C0C0C0"/>
                </a:outerShdw>
              </a:effectLst>
              <a:cs typeface="B Zar" pitchFamily="2" charset="0"/>
            </a:endParaRPr>
          </a:p>
          <a:p>
            <a:pPr algn="just">
              <a:lnSpc>
                <a:spcPct val="80000"/>
              </a:lnSpc>
            </a:pPr>
            <a:r>
              <a:rPr lang="en-US" altLang="en-US" sz="2000">
                <a:effectLst>
                  <a:outerShdw blurRad="38100" dist="38100" dir="2700000" algn="tl">
                    <a:srgbClr val="C0C0C0"/>
                  </a:outerShdw>
                </a:effectLst>
                <a:cs typeface="0 Lotus" pitchFamily="2" charset="0"/>
              </a:rPr>
              <a:t> </a:t>
            </a:r>
            <a:endParaRPr lang="fa-IR" altLang="en-US" sz="2000">
              <a:effectLst>
                <a:outerShdw blurRad="38100" dist="38100" dir="2700000" algn="tl">
                  <a:srgbClr val="C0C0C0"/>
                </a:outerShdw>
              </a:effectLst>
              <a:cs typeface="0 Lotus"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68313" y="549275"/>
            <a:ext cx="8229600" cy="5483225"/>
          </a:xfrm>
        </p:spPr>
        <p:txBody>
          <a:bodyPr>
            <a:normAutofit lnSpcReduction="10000"/>
          </a:bodyPr>
          <a:lstStyle/>
          <a:p>
            <a:pPr algn="just">
              <a:lnSpc>
                <a:spcPct val="80000"/>
              </a:lnSpc>
            </a:pPr>
            <a:r>
              <a:rPr lang="fa-IR" altLang="en-US" sz="2500" b="1">
                <a:solidFill>
                  <a:schemeClr val="tx2"/>
                </a:solidFill>
                <a:effectLst>
                  <a:outerShdw blurRad="38100" dist="38100" dir="2700000" algn="tl">
                    <a:srgbClr val="C0C0C0"/>
                  </a:outerShdw>
                </a:effectLst>
                <a:cs typeface="B Titr" pitchFamily="2" charset="0"/>
              </a:rPr>
              <a:t>مرحله 1: مشخص كردن فعاليت</a:t>
            </a:r>
            <a:r>
              <a:rPr lang="fa-IR" altLang="en-US" sz="2500" b="1">
                <a:solidFill>
                  <a:schemeClr val="tx2"/>
                </a:solidFill>
                <a:effectLst>
                  <a:outerShdw blurRad="38100" dist="38100" dir="2700000" algn="tl">
                    <a:srgbClr val="C0C0C0"/>
                  </a:outerShdw>
                </a:effectLst>
                <a:cs typeface="0 Lotus" pitchFamily="2" charset="0"/>
              </a:rPr>
              <a:t>‌</a:t>
            </a:r>
            <a:r>
              <a:rPr lang="fa-IR" altLang="en-US" sz="2500" b="1">
                <a:solidFill>
                  <a:schemeClr val="tx2"/>
                </a:solidFill>
                <a:effectLst>
                  <a:outerShdw blurRad="38100" dist="38100" dir="2700000" algn="tl">
                    <a:srgbClr val="C0C0C0"/>
                  </a:outerShdw>
                </a:effectLst>
                <a:cs typeface="B Titr" pitchFamily="2" charset="0"/>
              </a:rPr>
              <a:t>ها و هدف كمي آنها: </a:t>
            </a:r>
          </a:p>
          <a:p>
            <a:pPr algn="just">
              <a:lnSpc>
                <a:spcPct val="80000"/>
              </a:lnSpc>
            </a:pPr>
            <a:endParaRPr lang="fa-IR" altLang="en-US" sz="2500" b="1">
              <a:solidFill>
                <a:schemeClr val="tx2"/>
              </a:solidFill>
              <a:effectLst>
                <a:outerShdw blurRad="38100" dist="38100" dir="2700000" algn="tl">
                  <a:srgbClr val="C0C0C0"/>
                </a:outerShdw>
              </a:effectLst>
              <a:cs typeface="B Titr" pitchFamily="2" charset="0"/>
            </a:endParaRPr>
          </a:p>
          <a:p>
            <a:pPr algn="just">
              <a:lnSpc>
                <a:spcPct val="80000"/>
              </a:lnSpc>
            </a:pPr>
            <a:r>
              <a:rPr lang="fa-IR" altLang="en-US" sz="2500">
                <a:effectLst>
                  <a:outerShdw blurRad="38100" dist="38100" dir="2700000" algn="tl">
                    <a:srgbClr val="C0C0C0"/>
                  </a:outerShdw>
                </a:effectLst>
                <a:cs typeface="B Zar" pitchFamily="2" charset="0"/>
              </a:rPr>
              <a:t>"فعاليت" در واقع فرآيند تبديل و تغيير شكل داده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 به ستانده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مشخص با استفاده از سازوكارهاي خاص و در چارچوب قوانين و مقررات موجود است. هدف كمي فعاليت عبارت از ميزان توليد كالا يا خدماتي است كه به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وسيله دستگاه اجرايي به مصرف كننده خارجي ارائه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شود. تعداد كل واحدها (اندازه) هر محصول توليد شده بايد در اين مرحله تعيين گردد. شاخص</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اندازه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گيري عملكرد براي كميت و كيفيت محصول نيز بايد مشخص شود.</a:t>
            </a:r>
            <a:endParaRPr lang="en-US" altLang="en-US" sz="2500">
              <a:effectLst>
                <a:outerShdw blurRad="38100" dist="38100" dir="2700000" algn="tl">
                  <a:srgbClr val="C0C0C0"/>
                </a:outerShdw>
              </a:effectLst>
              <a:cs typeface="B Zar" pitchFamily="2" charset="0"/>
            </a:endParaRPr>
          </a:p>
          <a:p>
            <a:pPr algn="just">
              <a:lnSpc>
                <a:spcPct val="80000"/>
              </a:lnSpc>
            </a:pPr>
            <a:r>
              <a:rPr lang="fa-IR" altLang="en-US" sz="2500">
                <a:effectLst>
                  <a:outerShdw blurRad="38100" dist="38100" dir="2700000" algn="tl">
                    <a:srgbClr val="C0C0C0"/>
                  </a:outerShdw>
                </a:effectLst>
                <a:cs typeface="B Zar" pitchFamily="2" charset="0"/>
              </a:rPr>
              <a:t>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 به سه دسته تقسيم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شوند: 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اوليه، (2) 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ثانويه، (3) 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تثبيت كننده</a:t>
            </a:r>
            <a:endParaRPr lang="en-US" altLang="en-US" sz="2500">
              <a:effectLst>
                <a:outerShdw blurRad="38100" dist="38100" dir="2700000" algn="tl">
                  <a:srgbClr val="C0C0C0"/>
                </a:outerShdw>
              </a:effectLst>
              <a:cs typeface="B Zar" pitchFamily="2" charset="0"/>
            </a:endParaRPr>
          </a:p>
          <a:p>
            <a:pPr algn="just">
              <a:lnSpc>
                <a:spcPct val="80000"/>
              </a:lnSpc>
            </a:pPr>
            <a:r>
              <a:rPr lang="fa-IR" altLang="en-US" sz="2500">
                <a:effectLst>
                  <a:outerShdw blurRad="38100" dist="38100" dir="2700000" algn="tl">
                    <a:srgbClr val="C0C0C0"/>
                  </a:outerShdw>
                </a:effectLst>
                <a:cs typeface="B Zar" pitchFamily="2" charset="0"/>
              </a:rPr>
              <a:t>"فعاليت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اوليه" 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هايي هستند كه به طور مستقيم با موضوع هزينه مربوط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شوند (مانند انعقاد قرارداد). </a:t>
            </a:r>
            <a:endParaRPr lang="en-US" altLang="en-US" sz="2500">
              <a:effectLst>
                <a:outerShdw blurRad="38100" dist="38100" dir="2700000" algn="tl">
                  <a:srgbClr val="C0C0C0"/>
                </a:outerShdw>
              </a:effectLst>
              <a:cs typeface="B Zar" pitchFamily="2" charset="0"/>
            </a:endParaRPr>
          </a:p>
          <a:p>
            <a:pPr algn="just">
              <a:lnSpc>
                <a:spcPct val="80000"/>
              </a:lnSpc>
            </a:pPr>
            <a:r>
              <a:rPr lang="fa-IR" altLang="en-US" sz="2500">
                <a:effectLst>
                  <a:outerShdw blurRad="38100" dist="38100" dir="2700000" algn="tl">
                    <a:srgbClr val="C0C0C0"/>
                  </a:outerShdw>
                </a:effectLst>
                <a:cs typeface="B Zar" pitchFamily="2" charset="0"/>
              </a:rPr>
              <a:t>"فعاليت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ثانويه" 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هايي هستند كه از طريق فراهم آوردن منابعي فعاليتهاي اوليه را پشتيباني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كنند (مانند تأمين نيروي انساني اضافي مورد نياز).</a:t>
            </a:r>
            <a:endParaRPr lang="en-US" altLang="en-US" sz="2500">
              <a:effectLst>
                <a:outerShdw blurRad="38100" dist="38100" dir="2700000" algn="tl">
                  <a:srgbClr val="C0C0C0"/>
                </a:outerShdw>
              </a:effectLst>
              <a:cs typeface="B Zar" pitchFamily="2" charset="0"/>
            </a:endParaRPr>
          </a:p>
          <a:p>
            <a:pPr algn="just">
              <a:lnSpc>
                <a:spcPct val="80000"/>
              </a:lnSpc>
            </a:pPr>
            <a:r>
              <a:rPr lang="fa-IR" altLang="en-US" sz="2500">
                <a:effectLst>
                  <a:outerShdw blurRad="38100" dist="38100" dir="2700000" algn="tl">
                    <a:srgbClr val="C0C0C0"/>
                  </a:outerShdw>
                </a:effectLst>
                <a:cs typeface="B Zar" pitchFamily="2" charset="0"/>
              </a:rPr>
              <a:t>"فعاليت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تثبيت كننده" فعاليت</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هايي هستند كه وضعيت فعلي سازمان را تحكيم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كنند مانند تهيه برنامه راهبردي</a:t>
            </a:r>
            <a:endParaRPr lang="en-US" altLang="en-US" sz="2500">
              <a:effectLst>
                <a:outerShdw blurRad="38100" dist="38100" dir="2700000" algn="tl">
                  <a:srgbClr val="C0C0C0"/>
                </a:outerShdw>
              </a:effectLst>
              <a:cs typeface="B Zar" pitchFamily="2" charset="0"/>
            </a:endParaRPr>
          </a:p>
          <a:p>
            <a:pPr algn="just">
              <a:lnSpc>
                <a:spcPct val="80000"/>
              </a:lnSpc>
            </a:pPr>
            <a:endParaRPr lang="fa-IR" altLang="en-US" sz="25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428625"/>
            <a:ext cx="8229600" cy="5697538"/>
          </a:xfrm>
        </p:spPr>
        <p:txBody>
          <a:bodyPr>
            <a:normAutofit lnSpcReduction="10000"/>
          </a:bodyPr>
          <a:lstStyle/>
          <a:p>
            <a:pPr algn="just">
              <a:lnSpc>
                <a:spcPct val="90000"/>
              </a:lnSpc>
            </a:pPr>
            <a:r>
              <a:rPr lang="fa-IR" altLang="en-US" sz="3300" b="1">
                <a:solidFill>
                  <a:schemeClr val="tx2"/>
                </a:solidFill>
                <a:effectLst>
                  <a:outerShdw blurRad="38100" dist="38100" dir="2700000" algn="tl">
                    <a:srgbClr val="C0C0C0"/>
                  </a:outerShdw>
                </a:effectLst>
                <a:cs typeface="B Titr" pitchFamily="2" charset="0"/>
              </a:rPr>
              <a:t>مرحله </a:t>
            </a:r>
            <a:r>
              <a:rPr lang="fa-IR" altLang="en-US" sz="3300">
                <a:solidFill>
                  <a:schemeClr val="tx2"/>
                </a:solidFill>
                <a:effectLst>
                  <a:outerShdw blurRad="38100" dist="38100" dir="2700000" algn="tl">
                    <a:srgbClr val="C0C0C0"/>
                  </a:outerShdw>
                </a:effectLst>
                <a:cs typeface="B Titr" pitchFamily="2" charset="0"/>
              </a:rPr>
              <a:t>2</a:t>
            </a:r>
            <a:r>
              <a:rPr lang="fa-IR" altLang="en-US" sz="3300" b="1">
                <a:solidFill>
                  <a:schemeClr val="tx2"/>
                </a:solidFill>
                <a:effectLst>
                  <a:outerShdw blurRad="38100" dist="38100" dir="2700000" algn="tl">
                    <a:srgbClr val="C0C0C0"/>
                  </a:outerShdw>
                </a:effectLst>
                <a:cs typeface="B Titr" pitchFamily="2" charset="0"/>
              </a:rPr>
              <a:t>:</a:t>
            </a:r>
            <a:r>
              <a:rPr lang="fa-IR" altLang="en-US" sz="3300">
                <a:solidFill>
                  <a:schemeClr val="tx2"/>
                </a:solidFill>
                <a:effectLst>
                  <a:outerShdw blurRad="38100" dist="38100" dir="2700000" algn="tl">
                    <a:srgbClr val="C0C0C0"/>
                  </a:outerShdw>
                </a:effectLst>
                <a:cs typeface="B Titr" pitchFamily="2" charset="0"/>
              </a:rPr>
              <a:t> </a:t>
            </a:r>
            <a:r>
              <a:rPr lang="fa-IR" altLang="en-US" sz="3300" b="1">
                <a:solidFill>
                  <a:schemeClr val="tx2"/>
                </a:solidFill>
                <a:effectLst>
                  <a:outerShdw blurRad="38100" dist="38100" dir="2700000" algn="tl">
                    <a:srgbClr val="C0C0C0"/>
                  </a:outerShdw>
                </a:effectLst>
                <a:cs typeface="B Titr" pitchFamily="2" charset="0"/>
              </a:rPr>
              <a:t> جمع آوري و تعيين هزينه</a:t>
            </a:r>
            <a:r>
              <a:rPr lang="fa-IR" altLang="en-US" sz="3300" b="1">
                <a:solidFill>
                  <a:schemeClr val="tx2"/>
                </a:solidFill>
                <a:effectLst>
                  <a:outerShdw blurRad="38100" dist="38100" dir="2700000" algn="tl">
                    <a:srgbClr val="C0C0C0"/>
                  </a:outerShdw>
                </a:effectLst>
                <a:cs typeface="0 Lotus" pitchFamily="2" charset="0"/>
              </a:rPr>
              <a:t>‌</a:t>
            </a:r>
            <a:r>
              <a:rPr lang="fa-IR" altLang="en-US" sz="3300" b="1">
                <a:solidFill>
                  <a:schemeClr val="tx2"/>
                </a:solidFill>
                <a:effectLst>
                  <a:outerShdw blurRad="38100" dist="38100" dir="2700000" algn="tl">
                    <a:srgbClr val="C0C0C0"/>
                  </a:outerShdw>
                </a:effectLst>
                <a:cs typeface="B Titr" pitchFamily="2" charset="0"/>
              </a:rPr>
              <a:t>ها : </a:t>
            </a:r>
          </a:p>
          <a:p>
            <a:pPr algn="just">
              <a:lnSpc>
                <a:spcPct val="90000"/>
              </a:lnSpc>
              <a:buFont typeface="Wingdings" panose="05000000000000000000" pitchFamily="2" charset="2"/>
              <a:buNone/>
            </a:pPr>
            <a:endParaRPr lang="fa-IR" altLang="en-US" sz="3300" b="1">
              <a:solidFill>
                <a:schemeClr val="tx2"/>
              </a:solidFill>
              <a:effectLst>
                <a:outerShdw blurRad="38100" dist="38100" dir="2700000" algn="tl">
                  <a:srgbClr val="C0C0C0"/>
                </a:outerShdw>
              </a:effectLst>
              <a:cs typeface="B Titr" pitchFamily="2" charset="0"/>
            </a:endParaRPr>
          </a:p>
          <a:p>
            <a:pPr algn="just">
              <a:lnSpc>
                <a:spcPct val="90000"/>
              </a:lnSpc>
            </a:pPr>
            <a:r>
              <a:rPr lang="fa-IR" altLang="en-US" sz="2700" b="1">
                <a:effectLst>
                  <a:outerShdw blurRad="38100" dist="38100" dir="2700000" algn="tl">
                    <a:srgbClr val="C0C0C0"/>
                  </a:outerShdw>
                </a:effectLst>
                <a:cs typeface="0 Lotus" pitchFamily="2" charset="0"/>
              </a:rPr>
              <a:t> </a:t>
            </a:r>
            <a:r>
              <a:rPr lang="fa-IR" altLang="en-US" sz="3000">
                <a:effectLst>
                  <a:outerShdw blurRad="38100" dist="38100" dir="2700000" algn="tl">
                    <a:srgbClr val="C0C0C0"/>
                  </a:outerShdw>
                </a:effectLst>
                <a:cs typeface="B Zar" pitchFamily="2" charset="0"/>
              </a:rPr>
              <a:t>در اين مرحله هزينه تمامي منابع مصرف شده در توليد محصولات فعاليتها بايد تعيين شوند. بدون چنين شاخصي تصميمات دستگاه اجرايي و ارزيابي عملكرد آن بر مبناي اطلاعات كامل نخواهد بود. هزينه</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هاي بالاسري (مانند هزينه</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هاي امور مالي و اداري و پشتيباني)، هزينه استفاده از دارايي</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ها و پرسنلي طي دوره توليد بايد تخمين زده شده و در فرآيند هزينه</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يابي منظور گردد. محاسبات مربوط به هزينه حتي</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الامكان بايد با روش حسابداري تعهدي (</a:t>
            </a:r>
            <a:r>
              <a:rPr lang="en-US" altLang="en-US" sz="3000">
                <a:effectLst>
                  <a:outerShdw blurRad="38100" dist="38100" dir="2700000" algn="tl">
                    <a:srgbClr val="C0C0C0"/>
                  </a:outerShdw>
                </a:effectLst>
                <a:cs typeface="B Zar" pitchFamily="2" charset="0"/>
              </a:rPr>
              <a:t>Accrual</a:t>
            </a:r>
            <a:r>
              <a:rPr lang="fa-IR" altLang="en-US" sz="3000">
                <a:effectLst>
                  <a:outerShdw blurRad="38100" dist="38100" dir="2700000" algn="tl">
                    <a:srgbClr val="C0C0C0"/>
                  </a:outerShdw>
                </a:effectLst>
                <a:cs typeface="B Zar" pitchFamily="2" charset="0"/>
              </a:rPr>
              <a:t>) كه در آن تمامي پرداخت</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ها در زمان ايجاد ثبت مي</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گردند، انجام گيرد. اين روش حسابداري منجر به هزينه</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هايي مي</a:t>
            </a:r>
            <a:r>
              <a:rPr lang="fa-IR" altLang="en-US" sz="3000">
                <a:effectLst>
                  <a:outerShdw blurRad="38100" dist="38100" dir="2700000" algn="tl">
                    <a:srgbClr val="C0C0C0"/>
                  </a:outerShdw>
                </a:effectLst>
                <a:cs typeface="0 Lotus" pitchFamily="2" charset="0"/>
              </a:rPr>
              <a:t>‌</a:t>
            </a:r>
            <a:r>
              <a:rPr lang="fa-IR" altLang="en-US" sz="3000">
                <a:effectLst>
                  <a:outerShdw blurRad="38100" dist="38100" dir="2700000" algn="tl">
                    <a:srgbClr val="C0C0C0"/>
                  </a:outerShdw>
                </a:effectLst>
                <a:cs typeface="B Zar" pitchFamily="2" charset="0"/>
              </a:rPr>
              <a:t>گردد كه نيازي به پرداخت نقدي در فرآيند توليد ندارند (مانند استهلاك).</a:t>
            </a:r>
            <a:endParaRPr lang="en-US" altLang="en-US" sz="3000">
              <a:effectLst>
                <a:outerShdw blurRad="38100" dist="38100" dir="2700000" algn="tl">
                  <a:srgbClr val="C0C0C0"/>
                </a:outerShdw>
              </a:effectLst>
              <a:cs typeface="B Zar" pitchFamily="2" charset="0"/>
            </a:endParaRPr>
          </a:p>
          <a:p>
            <a:pPr algn="just">
              <a:lnSpc>
                <a:spcPct val="90000"/>
              </a:lnSpc>
            </a:pPr>
            <a:r>
              <a:rPr lang="ar-SA" altLang="en-US" sz="3000">
                <a:effectLst>
                  <a:outerShdw blurRad="38100" dist="38100" dir="2700000" algn="tl">
                    <a:srgbClr val="C0C0C0"/>
                  </a:outerShdw>
                </a:effectLst>
                <a:cs typeface="B Zar" pitchFamily="2" charset="0"/>
              </a:rPr>
              <a:t> </a:t>
            </a:r>
            <a:endParaRPr lang="en-US" altLang="en-US" sz="3000">
              <a:effectLst>
                <a:outerShdw blurRad="38100" dist="38100" dir="2700000" algn="tl">
                  <a:srgbClr val="C0C0C0"/>
                </a:outerShdw>
              </a:effectLst>
              <a:cs typeface="B Zar" pitchFamily="2" charset="0"/>
            </a:endParaRPr>
          </a:p>
          <a:p>
            <a:pPr algn="just">
              <a:lnSpc>
                <a:spcPct val="90000"/>
              </a:lnSpc>
            </a:pPr>
            <a:endParaRPr lang="fa-IR" altLang="en-US" sz="27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4294967295"/>
          </p:nvPr>
        </p:nvSpPr>
        <p:spPr>
          <a:xfrm>
            <a:off x="457200" y="428625"/>
            <a:ext cx="8229600" cy="5697538"/>
          </a:xfrm>
        </p:spPr>
        <p:txBody>
          <a:bodyPr/>
          <a:lstStyle/>
          <a:p>
            <a:r>
              <a:rPr lang="fa-IR" altLang="en-US" sz="2400" b="1">
                <a:solidFill>
                  <a:schemeClr val="tx2"/>
                </a:solidFill>
                <a:effectLst>
                  <a:outerShdw blurRad="38100" dist="38100" dir="2700000" algn="tl">
                    <a:srgbClr val="C0C0C0"/>
                  </a:outerShdw>
                </a:effectLst>
                <a:cs typeface="B Titr" pitchFamily="2" charset="0"/>
              </a:rPr>
              <a:t>مرحله 3: رديابي و برقراري ارتباط بين هزينه</a:t>
            </a:r>
            <a:r>
              <a:rPr lang="fa-IR" altLang="en-US" sz="2400" b="1">
                <a:solidFill>
                  <a:schemeClr val="tx2"/>
                </a:solidFill>
                <a:effectLst>
                  <a:outerShdw blurRad="38100" dist="38100" dir="2700000" algn="tl">
                    <a:srgbClr val="C0C0C0"/>
                  </a:outerShdw>
                </a:effectLst>
                <a:cs typeface="0 Lotus" pitchFamily="2" charset="0"/>
              </a:rPr>
              <a:t>‌</a:t>
            </a:r>
            <a:r>
              <a:rPr lang="fa-IR" altLang="en-US" sz="2400" b="1">
                <a:solidFill>
                  <a:schemeClr val="tx2"/>
                </a:solidFill>
                <a:effectLst>
                  <a:outerShdw blurRad="38100" dist="38100" dir="2700000" algn="tl">
                    <a:srgbClr val="C0C0C0"/>
                  </a:outerShdw>
                </a:effectLst>
                <a:cs typeface="B Titr" pitchFamily="2" charset="0"/>
              </a:rPr>
              <a:t>هاي مستقيم و فعاليت</a:t>
            </a:r>
            <a:r>
              <a:rPr lang="fa-IR" altLang="en-US" sz="2400" b="1">
                <a:solidFill>
                  <a:schemeClr val="tx2"/>
                </a:solidFill>
                <a:effectLst>
                  <a:outerShdw blurRad="38100" dist="38100" dir="2700000" algn="tl">
                    <a:srgbClr val="C0C0C0"/>
                  </a:outerShdw>
                </a:effectLst>
                <a:cs typeface="0 Lotus" pitchFamily="2" charset="0"/>
              </a:rPr>
              <a:t>‌</a:t>
            </a:r>
            <a:r>
              <a:rPr lang="fa-IR" altLang="en-US" sz="2400" b="1">
                <a:solidFill>
                  <a:schemeClr val="tx2"/>
                </a:solidFill>
                <a:effectLst>
                  <a:outerShdw blurRad="38100" dist="38100" dir="2700000" algn="tl">
                    <a:srgbClr val="C0C0C0"/>
                  </a:outerShdw>
                </a:effectLst>
                <a:cs typeface="B Titr" pitchFamily="2" charset="0"/>
              </a:rPr>
              <a:t>ها: </a:t>
            </a:r>
          </a:p>
          <a:p>
            <a:endParaRPr lang="fa-IR" altLang="en-US" sz="2400" b="1">
              <a:solidFill>
                <a:schemeClr val="tx2"/>
              </a:solidFill>
              <a:effectLst>
                <a:outerShdw blurRad="38100" dist="38100" dir="2700000" algn="tl">
                  <a:srgbClr val="C0C0C0"/>
                </a:outerShdw>
              </a:effectLst>
              <a:cs typeface="B Titr" pitchFamily="2" charset="0"/>
            </a:endParaRPr>
          </a:p>
          <a:p>
            <a:pPr>
              <a:buFont typeface="Wingdings" panose="05000000000000000000" pitchFamily="2" charset="2"/>
              <a:buNone/>
            </a:pPr>
            <a:endParaRPr lang="fa-IR" altLang="en-US" sz="2400" b="1">
              <a:effectLst>
                <a:outerShdw blurRad="38100" dist="38100" dir="2700000" algn="tl">
                  <a:srgbClr val="C0C0C0"/>
                </a:outerShdw>
              </a:effectLst>
              <a:cs typeface="B Titr" pitchFamily="2" charset="0"/>
            </a:endParaRPr>
          </a:p>
          <a:p>
            <a:pPr algn="just"/>
            <a:r>
              <a:rPr lang="fa-IR" altLang="en-US" sz="2800">
                <a:effectLst>
                  <a:outerShdw blurRad="38100" dist="38100" dir="2700000" algn="tl">
                    <a:srgbClr val="C0C0C0"/>
                  </a:outerShdw>
                </a:effectLst>
                <a:cs typeface="B Zar" pitchFamily="2" charset="0"/>
              </a:rPr>
              <a:t>همان</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طور كه در قسمتهاي قبل اشاره شد،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 به دو گروه كلي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هاي مستقيم و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هاي غيرمستقيم تقسيم مي</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شود.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هاي مستقيم،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هايي هستند كه با يك محصول يا يك گروه (طبقه) از محصول ارتباط دارد. فرآيند تشخيص يا رديابي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هاي مستقيم در زمان ايجاد آنها بايد انجام گيرد. با توجه به ماهيت محصول،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هاي مستقيم مي</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تواند شامل حقوق و دستمزد، هزينه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هاي سفر، مواد، خدمات مشاوره</a:t>
            </a:r>
            <a:r>
              <a:rPr lang="fa-IR" altLang="en-US" sz="2800">
                <a:effectLst>
                  <a:outerShdw blurRad="38100" dist="38100" dir="2700000" algn="tl">
                    <a:srgbClr val="C0C0C0"/>
                  </a:outerShdw>
                </a:effectLst>
                <a:cs typeface="0 Lotus" pitchFamily="2" charset="0"/>
              </a:rPr>
              <a:t>‌</a:t>
            </a:r>
            <a:r>
              <a:rPr lang="fa-IR" altLang="en-US" sz="2800">
                <a:effectLst>
                  <a:outerShdw blurRad="38100" dist="38100" dir="2700000" algn="tl">
                    <a:srgbClr val="C0C0C0"/>
                  </a:outerShdw>
                </a:effectLst>
                <a:cs typeface="B Zar" pitchFamily="2" charset="0"/>
              </a:rPr>
              <a:t>اي، سوخت و مخابرات و غيره باشد.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ox(in)">
                                      <p:cBhvr>
                                        <p:cTn id="7"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500063"/>
            <a:ext cx="8229600" cy="5626100"/>
          </a:xfrm>
        </p:spPr>
        <p:txBody>
          <a:bodyPr>
            <a:normAutofit lnSpcReduction="10000"/>
          </a:bodyPr>
          <a:lstStyle/>
          <a:p>
            <a:pPr algn="just">
              <a:lnSpc>
                <a:spcPct val="80000"/>
              </a:lnSpc>
            </a:pPr>
            <a:r>
              <a:rPr lang="fa-IR" altLang="en-US" sz="2100" b="1">
                <a:solidFill>
                  <a:schemeClr val="tx2"/>
                </a:solidFill>
                <a:effectLst>
                  <a:outerShdw blurRad="38100" dist="38100" dir="2700000" algn="tl">
                    <a:srgbClr val="C0C0C0"/>
                  </a:outerShdw>
                </a:effectLst>
                <a:cs typeface="B Titr" pitchFamily="2" charset="0"/>
              </a:rPr>
              <a:t>مرحله 4:</a:t>
            </a:r>
            <a:r>
              <a:rPr lang="fa-IR" altLang="en-US" sz="2100">
                <a:solidFill>
                  <a:schemeClr val="tx2"/>
                </a:solidFill>
                <a:effectLst>
                  <a:outerShdw blurRad="38100" dist="38100" dir="2700000" algn="tl">
                    <a:srgbClr val="C0C0C0"/>
                  </a:outerShdw>
                </a:effectLst>
                <a:cs typeface="B Titr" pitchFamily="2" charset="0"/>
              </a:rPr>
              <a:t> </a:t>
            </a:r>
            <a:r>
              <a:rPr lang="fa-IR" altLang="en-US" sz="2100" b="1">
                <a:solidFill>
                  <a:schemeClr val="tx2"/>
                </a:solidFill>
                <a:effectLst>
                  <a:outerShdw blurRad="38100" dist="38100" dir="2700000" algn="tl">
                    <a:srgbClr val="C0C0C0"/>
                  </a:outerShdw>
                </a:effectLst>
                <a:cs typeface="B Titr" pitchFamily="2" charset="0"/>
              </a:rPr>
              <a:t>رديابي و برقراري ارتباط بين هزينه</a:t>
            </a:r>
            <a:r>
              <a:rPr lang="fa-IR" altLang="en-US" sz="2100" b="1">
                <a:solidFill>
                  <a:schemeClr val="tx2"/>
                </a:solidFill>
                <a:effectLst>
                  <a:outerShdw blurRad="38100" dist="38100" dir="2700000" algn="tl">
                    <a:srgbClr val="C0C0C0"/>
                  </a:outerShdw>
                </a:effectLst>
                <a:cs typeface="0 Lotus" pitchFamily="2" charset="0"/>
              </a:rPr>
              <a:t>‌</a:t>
            </a:r>
            <a:r>
              <a:rPr lang="fa-IR" altLang="en-US" sz="2100" b="1">
                <a:solidFill>
                  <a:schemeClr val="tx2"/>
                </a:solidFill>
                <a:effectLst>
                  <a:outerShdw blurRad="38100" dist="38100" dir="2700000" algn="tl">
                    <a:srgbClr val="C0C0C0"/>
                  </a:outerShdw>
                </a:effectLst>
                <a:cs typeface="B Titr" pitchFamily="2" charset="0"/>
              </a:rPr>
              <a:t>هاي غيرمستقيم و فعاليت</a:t>
            </a:r>
            <a:r>
              <a:rPr lang="fa-IR" altLang="en-US" sz="2100" b="1">
                <a:solidFill>
                  <a:schemeClr val="tx2"/>
                </a:solidFill>
                <a:effectLst>
                  <a:outerShdw blurRad="38100" dist="38100" dir="2700000" algn="tl">
                    <a:srgbClr val="C0C0C0"/>
                  </a:outerShdw>
                </a:effectLst>
                <a:cs typeface="0 Lotus" pitchFamily="2" charset="0"/>
              </a:rPr>
              <a:t>‌</a:t>
            </a:r>
            <a:r>
              <a:rPr lang="fa-IR" altLang="en-US" sz="2100" b="1">
                <a:solidFill>
                  <a:schemeClr val="tx2"/>
                </a:solidFill>
                <a:effectLst>
                  <a:outerShdw blurRad="38100" dist="38100" dir="2700000" algn="tl">
                    <a:srgbClr val="C0C0C0"/>
                  </a:outerShdw>
                </a:effectLst>
                <a:cs typeface="B Titr" pitchFamily="2" charset="0"/>
              </a:rPr>
              <a:t>ها:</a:t>
            </a:r>
            <a:r>
              <a:rPr lang="fa-IR" altLang="en-US" sz="2500" b="1">
                <a:solidFill>
                  <a:schemeClr val="tx2"/>
                </a:solidFill>
                <a:effectLst>
                  <a:outerShdw blurRad="38100" dist="38100" dir="2700000" algn="tl">
                    <a:srgbClr val="C0C0C0"/>
                  </a:outerShdw>
                </a:effectLst>
                <a:cs typeface="B Titr" pitchFamily="2" charset="0"/>
              </a:rPr>
              <a:t> </a:t>
            </a:r>
          </a:p>
          <a:p>
            <a:pPr algn="just">
              <a:lnSpc>
                <a:spcPct val="80000"/>
              </a:lnSpc>
            </a:pPr>
            <a:endParaRPr lang="fa-IR" altLang="en-US" sz="2500">
              <a:solidFill>
                <a:schemeClr val="tx2"/>
              </a:solidFill>
              <a:effectLst>
                <a:outerShdw blurRad="38100" dist="38100" dir="2700000" algn="tl">
                  <a:srgbClr val="C0C0C0"/>
                </a:outerShdw>
              </a:effectLst>
              <a:cs typeface="B Zar" pitchFamily="2" charset="0"/>
            </a:endParaRPr>
          </a:p>
          <a:p>
            <a:pPr algn="just">
              <a:lnSpc>
                <a:spcPct val="80000"/>
              </a:lnSpc>
            </a:pPr>
            <a:r>
              <a:rPr lang="fa-IR" altLang="en-US" sz="2500">
                <a:effectLst>
                  <a:outerShdw blurRad="38100" dist="38100" dir="2700000" algn="tl">
                    <a:srgbClr val="C0C0C0"/>
                  </a:outerShdw>
                </a:effectLst>
                <a:cs typeface="B Zar" pitchFamily="2" charset="0"/>
              </a:rPr>
              <a:t>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غيرمستقيم شامل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هايي كه مستقيم نيستند و به بيان ديگر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هايي كه نتوان آنها را به يك محصول مشخص مربوط ساخت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باشد.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غيرمستقيم شامل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هايي است كه به طور سنتي به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بالاسري موسوم هستند و بيشتر جنبه پشتيباني دارند، مانند خدمات مالي و اداري.</a:t>
            </a:r>
            <a:endParaRPr lang="en-US" altLang="en-US" sz="2500">
              <a:effectLst>
                <a:outerShdw blurRad="38100" dist="38100" dir="2700000" algn="tl">
                  <a:srgbClr val="C0C0C0"/>
                </a:outerShdw>
              </a:effectLst>
              <a:cs typeface="B Zar" pitchFamily="2" charset="0"/>
            </a:endParaRPr>
          </a:p>
          <a:p>
            <a:pPr algn="just">
              <a:lnSpc>
                <a:spcPct val="80000"/>
              </a:lnSpc>
            </a:pPr>
            <a:r>
              <a:rPr lang="fa-IR" altLang="en-US" sz="2500">
                <a:effectLst>
                  <a:outerShdw blurRad="38100" dist="38100" dir="2700000" algn="tl">
                    <a:srgbClr val="C0C0C0"/>
                  </a:outerShdw>
                </a:effectLst>
                <a:cs typeface="B Zar" pitchFamily="2" charset="0"/>
              </a:rPr>
              <a:t>اساس رديابي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غيرمستقيم، عوامل تهیه هزينه هستند مانند: سطح زيربناي دفتر و تعداد پرسنل. اين عوامل همبستگي زيادي با هزينه دارند. با تشخيص عوامل هر هزينه، تخصيص آن به فعاليت يا محصول به راحتي انجام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شود. مثال ساده در اين زمينه تخصيص و توزيع هزينه اجاره، هزينه نظافت به محصولات مختلف است. عامل هزينه مناسب در اين زمينه سهم سطح زيربناي هر گروه كاري به كل سطح زيربنا است.</a:t>
            </a:r>
            <a:endParaRPr lang="en-US" altLang="en-US" sz="2500">
              <a:effectLst>
                <a:outerShdw blurRad="38100" dist="38100" dir="2700000" algn="tl">
                  <a:srgbClr val="C0C0C0"/>
                </a:outerShdw>
              </a:effectLst>
              <a:cs typeface="B Zar" pitchFamily="2" charset="0"/>
            </a:endParaRPr>
          </a:p>
          <a:p>
            <a:pPr algn="just">
              <a:lnSpc>
                <a:spcPct val="80000"/>
              </a:lnSpc>
              <a:buFont typeface="Wingdings" panose="05000000000000000000" pitchFamily="2" charset="2"/>
              <a:buNone/>
            </a:pPr>
            <a:r>
              <a:rPr lang="ar-SA" altLang="en-US" sz="2500">
                <a:effectLst>
                  <a:outerShdw blurRad="38100" dist="38100" dir="2700000" algn="tl">
                    <a:srgbClr val="C0C0C0"/>
                  </a:outerShdw>
                </a:effectLst>
                <a:cs typeface="B Zar" pitchFamily="2" charset="0"/>
              </a:rPr>
              <a:t> </a:t>
            </a:r>
            <a:endParaRPr lang="en-US" altLang="en-US" sz="2500">
              <a:effectLst>
                <a:outerShdw blurRad="38100" dist="38100" dir="2700000" algn="tl">
                  <a:srgbClr val="C0C0C0"/>
                </a:outerShdw>
              </a:effectLst>
              <a:cs typeface="B Zar" pitchFamily="2" charset="0"/>
            </a:endParaRPr>
          </a:p>
          <a:p>
            <a:pPr algn="just">
              <a:lnSpc>
                <a:spcPct val="80000"/>
              </a:lnSpc>
            </a:pPr>
            <a:r>
              <a:rPr lang="fa-IR" altLang="en-US" sz="2500" b="1">
                <a:effectLst>
                  <a:outerShdw blurRad="38100" dist="38100" dir="2700000" algn="tl">
                    <a:srgbClr val="C0C0C0"/>
                  </a:outerShdw>
                </a:effectLst>
                <a:cs typeface="B Zar" pitchFamily="2" charset="0"/>
              </a:rPr>
              <a:t>مرحله 5: جمع هزينه</a:t>
            </a:r>
            <a:r>
              <a:rPr lang="fa-IR" altLang="en-US" sz="2500" b="1">
                <a:effectLst>
                  <a:outerShdw blurRad="38100" dist="38100" dir="2700000" algn="tl">
                    <a:srgbClr val="C0C0C0"/>
                  </a:outerShdw>
                </a:effectLst>
                <a:cs typeface="0 Lotus" pitchFamily="2" charset="0"/>
              </a:rPr>
              <a:t>‌</a:t>
            </a:r>
            <a:r>
              <a:rPr lang="fa-IR" altLang="en-US" sz="2500" b="1">
                <a:effectLst>
                  <a:outerShdw blurRad="38100" dist="38100" dir="2700000" algn="tl">
                    <a:srgbClr val="C0C0C0"/>
                  </a:outerShdw>
                </a:effectLst>
                <a:cs typeface="B Zar" pitchFamily="2" charset="0"/>
              </a:rPr>
              <a:t>هاي مستقيم و غيرمستقيم: </a:t>
            </a:r>
            <a:r>
              <a:rPr lang="fa-IR" altLang="en-US" sz="2500">
                <a:effectLst>
                  <a:outerShdw blurRad="38100" dist="38100" dir="2700000" algn="tl">
                    <a:srgbClr val="C0C0C0"/>
                  </a:outerShdw>
                </a:effectLst>
                <a:cs typeface="B Zar" pitchFamily="2" charset="0"/>
              </a:rPr>
              <a:t>در اين مرحله تمامي هزينه</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هاي مستقيم و غيرمستقيم هر محصول با هم جمع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شوند تا كل هزينه محصول بدست آيد. از تقسيم هزينه كل بر تعداد محصول نيز قیمت تمام شده هر واحد محصول قابل محاسبه مي</a:t>
            </a:r>
            <a:r>
              <a:rPr lang="fa-IR" altLang="en-US" sz="2500">
                <a:effectLst>
                  <a:outerShdw blurRad="38100" dist="38100" dir="2700000" algn="tl">
                    <a:srgbClr val="C0C0C0"/>
                  </a:outerShdw>
                </a:effectLst>
                <a:cs typeface="0 Lotus" pitchFamily="2" charset="0"/>
              </a:rPr>
              <a:t>‌</a:t>
            </a:r>
            <a:r>
              <a:rPr lang="fa-IR" altLang="en-US" sz="2500">
                <a:effectLst>
                  <a:outerShdw blurRad="38100" dist="38100" dir="2700000" algn="tl">
                    <a:srgbClr val="C0C0C0"/>
                  </a:outerShdw>
                </a:effectLst>
                <a:cs typeface="B Zar" pitchFamily="2" charset="0"/>
              </a:rPr>
              <a:t>باشد.</a:t>
            </a:r>
            <a:endParaRPr lang="en-US" altLang="en-US" sz="2500">
              <a:effectLst>
                <a:outerShdw blurRad="38100" dist="38100" dir="2700000" algn="tl">
                  <a:srgbClr val="C0C0C0"/>
                </a:outerShdw>
              </a:effectLst>
              <a:cs typeface="B Zar" pitchFamily="2" charset="0"/>
            </a:endParaRPr>
          </a:p>
          <a:p>
            <a:pPr algn="just">
              <a:lnSpc>
                <a:spcPct val="80000"/>
              </a:lnSpc>
            </a:pPr>
            <a:endParaRPr lang="fa-IR" altLang="en-US" sz="25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79388" y="188913"/>
            <a:ext cx="8518525" cy="6669087"/>
          </a:xfrm>
        </p:spPr>
        <p:txBody>
          <a:bodyPr>
            <a:normAutofit lnSpcReduction="10000"/>
          </a:bodyPr>
          <a:lstStyle/>
          <a:p>
            <a:pPr algn="just">
              <a:lnSpc>
                <a:spcPct val="80000"/>
              </a:lnSpc>
            </a:pPr>
            <a:r>
              <a:rPr lang="fa-IR" altLang="en-US" sz="2800" b="1">
                <a:effectLst>
                  <a:outerShdw blurRad="38100" dist="38100" dir="2700000" algn="tl">
                    <a:srgbClr val="C0C0C0"/>
                  </a:outerShdw>
                </a:effectLst>
                <a:cs typeface="B Zar" pitchFamily="2" charset="0"/>
              </a:rPr>
              <a:t>مثال  </a:t>
            </a:r>
            <a:r>
              <a:rPr lang="fa-IR" altLang="en-US" sz="1300" b="1">
                <a:effectLst>
                  <a:outerShdw blurRad="38100" dist="38100" dir="2700000" algn="tl">
                    <a:srgbClr val="C0C0C0"/>
                  </a:outerShdw>
                </a:effectLst>
                <a:cs typeface="B Zar" pitchFamily="2" charset="0"/>
              </a:rPr>
              <a:t>:</a:t>
            </a:r>
            <a:endParaRPr lang="en-US" altLang="en-US" sz="13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يك باشگاه وابسته به يكي از دستگاه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اجرايي دولتي خدماتي در زمينه پخت و پز غذا براي برگزاري مراسم بزرگداشت مذهبي، مراسم عروسي و ساير مراسم را ارايه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دهد. مسئول اين باشگاه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خواهد با استقرار يك الگوي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يابي بر مبناي فعاليت هزينه ارايه خدمات خود را برآورد كند.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عملياتي اين باشگاه 1568000 هزار ريال است كه شامل 1000000 هزار ريال هزينه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هاي پرسنلي، 500000 هزار ريال هزينه تأسيسات و ساختمان، 18000 هزار ريال هزينه خدمات رايانه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اي و 50000 هزار ريال مواد مصرفي در پخت و پز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شود.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تعداد كاركنان باشگاه 25 نفر، سطح زيربنايي تأسيسات باشگاه معادل 15000 مترمربع است. همچنين باشگاه داراي 3 سايت كامپيوتري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باشد. برگزاري مراسم مذهبي فقط روزهاي جمعه با گنجايش 25 تا 50 نفر انجام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گيرد. مراسم عروسي در هفت روز هفته با گنجايش 50 تا 1000 نفر و ساير مراسم در روزهاي شنبه تا چهارشنبه با گنجايش 25 تا 50 نفر برگزار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شود. واحد اندازه</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گيري نيز در هر سه مورد تعداد بشقاب يا ظرف غذا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باشد.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با توجه به تعاريف ارايه شده در قسمت قبل، باشگاه داراي 3 فعاليت اوليه: تهيه غذا، حمل غذا به سالن و سرو غذا بين ميهمانان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باشد. همچنين باشگاه داراي يك فعاليت ثانويه، فراهم كردن نيروي انساني پشتيباني و يك فعاليت غيرعملياتي پشتيباني كننده؛ تهيه و تنظيم بودجه است. </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a:effectLst>
                  <a:outerShdw blurRad="38100" dist="38100" dir="2700000" algn="tl">
                    <a:srgbClr val="C0C0C0"/>
                  </a:outerShdw>
                </a:effectLst>
                <a:cs typeface="B Zar" pitchFamily="2" charset="0"/>
              </a:rPr>
              <a:t> 3 موضوع هزينه نيز عبارت از مراسم سوگواري، مراسم ازدواج و ساير مراسم مي</a:t>
            </a:r>
            <a:r>
              <a:rPr lang="fa-IR" altLang="en-US" sz="2200">
                <a:effectLst>
                  <a:outerShdw blurRad="38100" dist="38100" dir="2700000" algn="tl">
                    <a:srgbClr val="C0C0C0"/>
                  </a:outerShdw>
                </a:effectLst>
                <a:cs typeface="0 Lotus" pitchFamily="2" charset="0"/>
              </a:rPr>
              <a:t>‌</a:t>
            </a:r>
            <a:r>
              <a:rPr lang="fa-IR" altLang="en-US" sz="2200">
                <a:effectLst>
                  <a:outerShdw blurRad="38100" dist="38100" dir="2700000" algn="tl">
                    <a:srgbClr val="C0C0C0"/>
                  </a:outerShdw>
                </a:effectLst>
                <a:cs typeface="B Zar" pitchFamily="2" charset="0"/>
              </a:rPr>
              <a:t>باشد.</a:t>
            </a:r>
            <a:endParaRPr lang="en-US" altLang="en-US" sz="2200">
              <a:effectLst>
                <a:outerShdw blurRad="38100" dist="38100" dir="2700000" algn="tl">
                  <a:srgbClr val="C0C0C0"/>
                </a:outerShdw>
              </a:effectLst>
              <a:cs typeface="B Zar" pitchFamily="2" charset="0"/>
            </a:endParaRPr>
          </a:p>
          <a:p>
            <a:pPr algn="just">
              <a:lnSpc>
                <a:spcPct val="80000"/>
              </a:lnSpc>
            </a:pPr>
            <a:r>
              <a:rPr lang="fa-IR" altLang="en-US" sz="2200" b="1">
                <a:effectLst>
                  <a:outerShdw blurRad="38100" dist="38100" dir="2700000" algn="tl">
                    <a:srgbClr val="C0C0C0"/>
                  </a:outerShdw>
                </a:effectLst>
                <a:cs typeface="B Zar" pitchFamily="2" charset="0"/>
              </a:rPr>
              <a:t>مرحله اول:</a:t>
            </a:r>
            <a:r>
              <a:rPr lang="fa-IR" altLang="en-US" sz="2200" u="sng">
                <a:effectLst>
                  <a:outerShdw blurRad="38100" dist="38100" dir="2700000" algn="tl">
                    <a:srgbClr val="C0C0C0"/>
                  </a:outerShdw>
                </a:effectLst>
                <a:cs typeface="B Zar" pitchFamily="2" charset="0"/>
              </a:rPr>
              <a:t> </a:t>
            </a:r>
            <a:r>
              <a:rPr lang="fa-IR" altLang="en-US" sz="2200">
                <a:effectLst>
                  <a:outerShdw blurRad="38100" dist="38100" dir="2700000" algn="tl">
                    <a:srgbClr val="C0C0C0"/>
                  </a:outerShdw>
                </a:effectLst>
                <a:cs typeface="B Zar" pitchFamily="2" charset="0"/>
              </a:rPr>
              <a:t>اولين اقدامي كه بايد صورت گيرد تعيين شاخصهاي فعاليت و مرتبط كردن هر فعاليت به موضوع هزينه است:</a:t>
            </a:r>
            <a:endParaRPr lang="en-US" altLang="en-US" sz="2200">
              <a:effectLst>
                <a:outerShdw blurRad="38100" dist="38100" dir="2700000" algn="tl">
                  <a:srgbClr val="C0C0C0"/>
                </a:outerShdw>
              </a:effectLst>
              <a:cs typeface="B Zar" pitchFamily="2" charset="0"/>
            </a:endParaRPr>
          </a:p>
          <a:p>
            <a:pPr algn="just">
              <a:lnSpc>
                <a:spcPct val="80000"/>
              </a:lnSpc>
            </a:pPr>
            <a:r>
              <a:rPr lang="ar-SA" altLang="en-US" sz="2200">
                <a:effectLst>
                  <a:outerShdw blurRad="38100" dist="38100" dir="2700000" algn="tl">
                    <a:srgbClr val="C0C0C0"/>
                  </a:outerShdw>
                </a:effectLst>
                <a:cs typeface="B Zar" pitchFamily="2" charset="0"/>
              </a:rPr>
              <a:t> </a:t>
            </a:r>
            <a:endParaRPr lang="en-US" altLang="en-US" sz="2200">
              <a:effectLst>
                <a:outerShdw blurRad="38100" dist="38100" dir="2700000" algn="tl">
                  <a:srgbClr val="C0C0C0"/>
                </a:outerShdw>
              </a:effectLst>
              <a:cs typeface="B Zar" pitchFamily="2" charset="0"/>
            </a:endParaRPr>
          </a:p>
          <a:p>
            <a:pPr algn="just">
              <a:lnSpc>
                <a:spcPct val="80000"/>
              </a:lnSpc>
            </a:pPr>
            <a:endParaRPr lang="fa-IR" altLang="en-US" sz="2200">
              <a:effectLst>
                <a:outerShdw blurRad="38100" dist="38100" dir="2700000" algn="tl">
                  <a:srgbClr val="C0C0C0"/>
                </a:outerShdw>
              </a:effectLst>
              <a:cs typeface="B Za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idx="4294967295"/>
          </p:nvPr>
        </p:nvSpPr>
        <p:spPr>
          <a:xfrm>
            <a:off x="457200" y="500063"/>
            <a:ext cx="8229600" cy="5626100"/>
          </a:xfrm>
        </p:spPr>
        <p:txBody>
          <a:bodyPr/>
          <a:lstStyle/>
          <a:p>
            <a:r>
              <a:rPr lang="fa-IR" altLang="en-US" sz="2400" b="1">
                <a:solidFill>
                  <a:schemeClr val="tx2"/>
                </a:solidFill>
                <a:effectLst>
                  <a:outerShdw blurRad="38100" dist="38100" dir="2700000" algn="tl">
                    <a:srgbClr val="C0C0C0"/>
                  </a:outerShdw>
                </a:effectLst>
                <a:cs typeface="B Titr" pitchFamily="2" charset="0"/>
              </a:rPr>
              <a:t>مرحله دوم:</a:t>
            </a:r>
            <a:r>
              <a:rPr lang="fa-IR" altLang="en-US" sz="2400">
                <a:solidFill>
                  <a:schemeClr val="tx2"/>
                </a:solidFill>
                <a:effectLst>
                  <a:outerShdw blurRad="38100" dist="38100" dir="2700000" algn="tl">
                    <a:srgbClr val="C0C0C0"/>
                  </a:outerShdw>
                </a:effectLst>
                <a:cs typeface="B Titr" pitchFamily="2" charset="0"/>
              </a:rPr>
              <a:t> </a:t>
            </a:r>
          </a:p>
          <a:p>
            <a:endParaRPr lang="en-US" altLang="en-US" sz="2400">
              <a:solidFill>
                <a:schemeClr val="tx2"/>
              </a:solidFill>
              <a:effectLst>
                <a:outerShdw blurRad="38100" dist="38100" dir="2700000" algn="tl">
                  <a:srgbClr val="C0C0C0"/>
                </a:outerShdw>
              </a:effectLst>
              <a:cs typeface="B Titr" pitchFamily="2" charset="0"/>
            </a:endParaRPr>
          </a:p>
          <a:p>
            <a:r>
              <a:rPr lang="ar-SA" altLang="en-US" sz="2000">
                <a:effectLst>
                  <a:outerShdw blurRad="38100" dist="38100" dir="2700000" algn="tl">
                    <a:srgbClr val="C0C0C0"/>
                  </a:outerShdw>
                </a:effectLst>
                <a:cs typeface="B Zar" pitchFamily="2" charset="0"/>
              </a:rPr>
              <a:t>تخصيص منابع و اعتبارات بين فعاليتها است كه بايد براساس شاخصهاي فعاليت انجام گيرد:</a:t>
            </a:r>
            <a:endParaRPr lang="fa-IR" altLang="en-US" sz="2000">
              <a:effectLst>
                <a:outerShdw blurRad="38100" dist="38100" dir="2700000" algn="tl">
                  <a:srgbClr val="C0C0C0"/>
                </a:outerShdw>
              </a:effectLst>
              <a:cs typeface="B Zar" pitchFamily="2" charset="0"/>
            </a:endParaRPr>
          </a:p>
          <a:p>
            <a:r>
              <a:rPr lang="fa-IR" altLang="en-US" sz="2000" b="1">
                <a:effectLst>
                  <a:outerShdw blurRad="38100" dist="38100" dir="2700000" algn="tl">
                    <a:srgbClr val="C0C0C0"/>
                  </a:outerShdw>
                </a:effectLst>
                <a:cs typeface="B Titr" pitchFamily="2" charset="0"/>
              </a:rPr>
              <a:t>تخصيص شاخصهاي منابع</a:t>
            </a:r>
            <a:endParaRPr lang="en-US" altLang="en-US" sz="2000">
              <a:effectLst>
                <a:outerShdw blurRad="38100" dist="38100" dir="2700000" algn="tl">
                  <a:srgbClr val="C0C0C0"/>
                </a:outerShdw>
              </a:effectLst>
              <a:cs typeface="B Titr" pitchFamily="2" charset="0"/>
            </a:endParaRPr>
          </a:p>
          <a:p>
            <a:endParaRPr lang="en-US" altLang="en-US" sz="2800">
              <a:effectLst>
                <a:outerShdw blurRad="38100" dist="38100" dir="2700000" algn="tl">
                  <a:srgbClr val="C0C0C0"/>
                </a:outerShdw>
              </a:effectLst>
              <a:cs typeface="B Titr" pitchFamily="2" charset="0"/>
            </a:endParaRPr>
          </a:p>
          <a:p>
            <a:endParaRPr lang="fa-IR" altLang="en-US" sz="2800">
              <a:effectLst>
                <a:outerShdw blurRad="38100" dist="38100" dir="2700000" algn="tl">
                  <a:srgbClr val="C0C0C0"/>
                </a:outerShdw>
              </a:effectLst>
            </a:endParaRPr>
          </a:p>
        </p:txBody>
      </p:sp>
      <p:graphicFrame>
        <p:nvGraphicFramePr>
          <p:cNvPr id="34876" name="Group 60"/>
          <p:cNvGraphicFramePr>
            <a:graphicFrameLocks noGrp="1"/>
          </p:cNvGraphicFramePr>
          <p:nvPr/>
        </p:nvGraphicFramePr>
        <p:xfrm>
          <a:off x="684213" y="2198688"/>
          <a:ext cx="7345362" cy="3967162"/>
        </p:xfrm>
        <a:graphic>
          <a:graphicData uri="http://schemas.openxmlformats.org/drawingml/2006/table">
            <a:tbl>
              <a:tblPr rtl="1"/>
              <a:tblGrid>
                <a:gridCol w="917575">
                  <a:extLst>
                    <a:ext uri="{9D8B030D-6E8A-4147-A177-3AD203B41FA5}">
                      <a16:colId xmlns:a16="http://schemas.microsoft.com/office/drawing/2014/main" val="93667137"/>
                    </a:ext>
                  </a:extLst>
                </a:gridCol>
                <a:gridCol w="917575">
                  <a:extLst>
                    <a:ext uri="{9D8B030D-6E8A-4147-A177-3AD203B41FA5}">
                      <a16:colId xmlns:a16="http://schemas.microsoft.com/office/drawing/2014/main" val="2090967343"/>
                    </a:ext>
                  </a:extLst>
                </a:gridCol>
                <a:gridCol w="919162">
                  <a:extLst>
                    <a:ext uri="{9D8B030D-6E8A-4147-A177-3AD203B41FA5}">
                      <a16:colId xmlns:a16="http://schemas.microsoft.com/office/drawing/2014/main" val="745564455"/>
                    </a:ext>
                  </a:extLst>
                </a:gridCol>
                <a:gridCol w="917575">
                  <a:extLst>
                    <a:ext uri="{9D8B030D-6E8A-4147-A177-3AD203B41FA5}">
                      <a16:colId xmlns:a16="http://schemas.microsoft.com/office/drawing/2014/main" val="3471662053"/>
                    </a:ext>
                  </a:extLst>
                </a:gridCol>
                <a:gridCol w="919163">
                  <a:extLst>
                    <a:ext uri="{9D8B030D-6E8A-4147-A177-3AD203B41FA5}">
                      <a16:colId xmlns:a16="http://schemas.microsoft.com/office/drawing/2014/main" val="2452892711"/>
                    </a:ext>
                  </a:extLst>
                </a:gridCol>
                <a:gridCol w="917575">
                  <a:extLst>
                    <a:ext uri="{9D8B030D-6E8A-4147-A177-3AD203B41FA5}">
                      <a16:colId xmlns:a16="http://schemas.microsoft.com/office/drawing/2014/main" val="1786692345"/>
                    </a:ext>
                  </a:extLst>
                </a:gridCol>
                <a:gridCol w="919162">
                  <a:extLst>
                    <a:ext uri="{9D8B030D-6E8A-4147-A177-3AD203B41FA5}">
                      <a16:colId xmlns:a16="http://schemas.microsoft.com/office/drawing/2014/main" val="853590315"/>
                    </a:ext>
                  </a:extLst>
                </a:gridCol>
                <a:gridCol w="917575">
                  <a:extLst>
                    <a:ext uri="{9D8B030D-6E8A-4147-A177-3AD203B41FA5}">
                      <a16:colId xmlns:a16="http://schemas.microsoft.com/office/drawing/2014/main" val="1264464561"/>
                    </a:ext>
                  </a:extLst>
                </a:gridCol>
              </a:tblGrid>
              <a:tr h="5413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en-US"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Times New Roman" panose="02020603050405020304" pitchFamily="18" charset="0"/>
                        </a:rPr>
                        <a:t> </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2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شاخص منابع</a:t>
                      </a:r>
                      <a:endParaRPr kumimoji="0" lang="en-US" altLang="en-US" sz="14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2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كل مقدار شاخص</a:t>
                      </a:r>
                      <a:endParaRPr kumimoji="0" lang="en-US" altLang="en-US" sz="14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2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تهيه غذا</a:t>
                      </a:r>
                      <a:endParaRPr kumimoji="0" lang="en-US" altLang="en-US" sz="14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2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حمل غذا به محل</a:t>
                      </a:r>
                      <a:endParaRPr kumimoji="0" lang="en-US" altLang="en-US" sz="14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2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توزيع غذا بين ميهمانان</a:t>
                      </a:r>
                      <a:endParaRPr kumimoji="0" lang="en-US" altLang="en-US" sz="14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2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فراهم كردن نيروي انساني پشتيبان</a:t>
                      </a:r>
                      <a:endParaRPr kumimoji="0" lang="en-US" altLang="en-US" sz="14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2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تهيه و تدوين بودجه</a:t>
                      </a:r>
                      <a:endParaRPr kumimoji="0" lang="en-US" altLang="en-US" sz="14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233205319"/>
                  </a:ext>
                </a:extLst>
              </a:tr>
              <a:tr h="711200">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3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پرسنلي</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0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(1000000 هزار ريال)</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كاركنان</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25 نفر</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8</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704127096"/>
                  </a:ext>
                </a:extLst>
              </a:tr>
              <a:tr h="914400">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3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ساختمان و تأسيسات</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0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(500000 هزار ريال)</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سطح زيربنا</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15000 مترمربع</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2500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2500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975607377"/>
                  </a:ext>
                </a:extLst>
              </a:tr>
              <a:tr h="898525">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3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سايت رايانه</a:t>
                      </a:r>
                      <a:r>
                        <a:rPr kumimoji="0" lang="fa-IR" altLang="en-US" sz="13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Times New Roman" panose="02020603050405020304" pitchFamily="18" charset="0"/>
                        </a:rPr>
                        <a:t>‌</a:t>
                      </a:r>
                      <a:r>
                        <a:rPr kumimoji="0" lang="fa-IR" altLang="en-US" sz="13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ها</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0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(18000 هزار ريال)</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رايانه</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3</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3615792079"/>
                  </a:ext>
                </a:extLst>
              </a:tr>
              <a:tr h="895350">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3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خريد ملزومات</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0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 هزار ريال)</a:t>
                      </a:r>
                      <a:endParaRPr kumimoji="0" lang="en-US" altLang="en-US" sz="12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درصد</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fa-IR" altLang="en-US" sz="15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a:t>
                      </a:r>
                      <a:endParaRPr kumimoji="0" lang="en-US" altLang="en-US" sz="14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573393740"/>
                  </a:ext>
                </a:extLst>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animEffect transition="in" filter="blinds(horizontal)">
                                      <p:cBhvr>
                                        <p:cTn id="7" dur="2000"/>
                                        <p:tgtEl>
                                          <p:spTgt spid="32770">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2770">
                                            <p:txEl>
                                              <p:pRg st="2" end="2"/>
                                            </p:txEl>
                                          </p:spTgt>
                                        </p:tgtEl>
                                        <p:attrNameLst>
                                          <p:attrName>style.visibility</p:attrName>
                                        </p:attrNameLst>
                                      </p:cBhvr>
                                      <p:to>
                                        <p:strVal val="visible"/>
                                      </p:to>
                                    </p:set>
                                    <p:animEffect transition="in" filter="blinds(horizontal)">
                                      <p:cBhvr>
                                        <p:cTn id="10" dur="2000"/>
                                        <p:tgtEl>
                                          <p:spTgt spid="32770">
                                            <p:txEl>
                                              <p:pRg st="2" end="2"/>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2770">
                                            <p:txEl>
                                              <p:pRg st="3" end="3"/>
                                            </p:txEl>
                                          </p:spTgt>
                                        </p:tgtEl>
                                        <p:attrNameLst>
                                          <p:attrName>style.visibility</p:attrName>
                                        </p:attrNameLst>
                                      </p:cBhvr>
                                      <p:to>
                                        <p:strVal val="visible"/>
                                      </p:to>
                                    </p:set>
                                    <p:animEffect transition="in" filter="blinds(horizontal)">
                                      <p:cBhvr>
                                        <p:cTn id="13" dur="2000"/>
                                        <p:tgtEl>
                                          <p:spTgt spid="32770">
                                            <p:txEl>
                                              <p:pRg st="3" end="3"/>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4" presetClass="entr" presetSubtype="10" fill="hold" nodeType="clickEffect">
                                  <p:stCondLst>
                                    <p:cond delay="0"/>
                                  </p:stCondLst>
                                  <p:childTnLst>
                                    <p:set>
                                      <p:cBhvr>
                                        <p:cTn id="17" dur="1" fill="hold">
                                          <p:stCondLst>
                                            <p:cond delay="0"/>
                                          </p:stCondLst>
                                        </p:cTn>
                                        <p:tgtEl>
                                          <p:spTgt spid="32770">
                                            <p:txEl>
                                              <p:pRg st="2" end="2"/>
                                            </p:txEl>
                                          </p:spTgt>
                                        </p:tgtEl>
                                        <p:attrNameLst>
                                          <p:attrName>style.visibility</p:attrName>
                                        </p:attrNameLst>
                                      </p:cBhvr>
                                      <p:to>
                                        <p:strVal val="visible"/>
                                      </p:to>
                                    </p:set>
                                    <p:animEffect transition="in" filter="randombar(horizontal)">
                                      <p:cBhvr>
                                        <p:cTn id="18" dur="500"/>
                                        <p:tgtEl>
                                          <p:spTgt spid="32770">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2770">
                                            <p:txEl>
                                              <p:pRg st="3" end="3"/>
                                            </p:txEl>
                                          </p:spTgt>
                                        </p:tgtEl>
                                        <p:attrNameLst>
                                          <p:attrName>style.visibility</p:attrName>
                                        </p:attrNameLst>
                                      </p:cBhvr>
                                      <p:to>
                                        <p:strVal val="visible"/>
                                      </p:to>
                                    </p:set>
                                    <p:animEffect transition="in" filter="randombar(horizontal)">
                                      <p:cBhvr>
                                        <p:cTn id="21" dur="500"/>
                                        <p:tgtEl>
                                          <p:spTgt spid="32770">
                                            <p:txEl>
                                              <p:pRg st="3" end="3"/>
                                            </p:txEl>
                                          </p:spTgt>
                                        </p:tgtEl>
                                      </p:cBhvr>
                                    </p:animEffect>
                                  </p:childTnLst>
                                </p:cTn>
                              </p:par>
                            </p:childTnLst>
                          </p:cTn>
                        </p:par>
                        <p:par>
                          <p:cTn id="22" fill="hold" nodeType="afterGroup">
                            <p:stCondLst>
                              <p:cond delay="500"/>
                            </p:stCondLst>
                            <p:childTnLst>
                              <p:par>
                                <p:cTn id="23" presetID="55" presetClass="entr" presetSubtype="0" fill="hold" nodeType="afterEffect">
                                  <p:stCondLst>
                                    <p:cond delay="0"/>
                                  </p:stCondLst>
                                  <p:childTnLst>
                                    <p:set>
                                      <p:cBhvr>
                                        <p:cTn id="24" dur="1" fill="hold">
                                          <p:stCondLst>
                                            <p:cond delay="0"/>
                                          </p:stCondLst>
                                        </p:cTn>
                                        <p:tgtEl>
                                          <p:spTgt spid="34876"/>
                                        </p:tgtEl>
                                        <p:attrNameLst>
                                          <p:attrName>style.visibility</p:attrName>
                                        </p:attrNameLst>
                                      </p:cBhvr>
                                      <p:to>
                                        <p:strVal val="visible"/>
                                      </p:to>
                                    </p:set>
                                    <p:anim calcmode="lin" valueType="num">
                                      <p:cBhvr>
                                        <p:cTn id="25" dur="1000" fill="hold"/>
                                        <p:tgtEl>
                                          <p:spTgt spid="34876"/>
                                        </p:tgtEl>
                                        <p:attrNameLst>
                                          <p:attrName>ppt_w</p:attrName>
                                        </p:attrNameLst>
                                      </p:cBhvr>
                                      <p:tavLst>
                                        <p:tav tm="0">
                                          <p:val>
                                            <p:strVal val="#ppt_w*0.70"/>
                                          </p:val>
                                        </p:tav>
                                        <p:tav tm="100000">
                                          <p:val>
                                            <p:strVal val="#ppt_w"/>
                                          </p:val>
                                        </p:tav>
                                      </p:tavLst>
                                    </p:anim>
                                    <p:anim calcmode="lin" valueType="num">
                                      <p:cBhvr>
                                        <p:cTn id="26" dur="1000" fill="hold"/>
                                        <p:tgtEl>
                                          <p:spTgt spid="34876"/>
                                        </p:tgtEl>
                                        <p:attrNameLst>
                                          <p:attrName>ppt_h</p:attrName>
                                        </p:attrNameLst>
                                      </p:cBhvr>
                                      <p:tavLst>
                                        <p:tav tm="0">
                                          <p:val>
                                            <p:strVal val="#ppt_h"/>
                                          </p:val>
                                        </p:tav>
                                        <p:tav tm="100000">
                                          <p:val>
                                            <p:strVal val="#ppt_h"/>
                                          </p:val>
                                        </p:tav>
                                      </p:tavLst>
                                    </p:anim>
                                    <p:animEffect transition="in" filter="fade">
                                      <p:cBhvr>
                                        <p:cTn id="27" dur="1000"/>
                                        <p:tgtEl>
                                          <p:spTgt spid="34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uild="allAtOnce"/>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p:cNvSpPr>
            <a:spLocks noGrp="1"/>
          </p:cNvSpPr>
          <p:nvPr>
            <p:ph idx="4294967295"/>
          </p:nvPr>
        </p:nvSpPr>
        <p:spPr>
          <a:xfrm>
            <a:off x="457200" y="333375"/>
            <a:ext cx="8229600" cy="5792788"/>
          </a:xfrm>
        </p:spPr>
        <p:txBody>
          <a:bodyPr/>
          <a:lstStyle/>
          <a:p>
            <a:r>
              <a:rPr lang="fa-IR" altLang="en-US" sz="2000" b="1">
                <a:effectLst>
                  <a:outerShdw blurRad="38100" dist="38100" dir="2700000" algn="tl">
                    <a:srgbClr val="C0C0C0"/>
                  </a:outerShdw>
                </a:effectLst>
                <a:cs typeface="B Titr" pitchFamily="2" charset="0"/>
              </a:rPr>
              <a:t>مرحله سوم:</a:t>
            </a:r>
          </a:p>
          <a:p>
            <a:pPr>
              <a:buFont typeface="Wingdings" panose="05000000000000000000" pitchFamily="2" charset="2"/>
              <a:buNone/>
            </a:pPr>
            <a:endParaRPr lang="fa-IR" altLang="en-US" sz="2000" b="1">
              <a:effectLst>
                <a:outerShdw blurRad="38100" dist="38100" dir="2700000" algn="tl">
                  <a:srgbClr val="C0C0C0"/>
                </a:outerShdw>
              </a:effectLst>
              <a:cs typeface="B Titr" pitchFamily="2" charset="0"/>
            </a:endParaRPr>
          </a:p>
          <a:p>
            <a:pPr>
              <a:buFont typeface="Wingdings" panose="05000000000000000000" pitchFamily="2" charset="2"/>
              <a:buNone/>
            </a:pPr>
            <a:r>
              <a:rPr lang="fa-IR" altLang="en-US" sz="2000">
                <a:effectLst>
                  <a:outerShdw blurRad="38100" dist="38100" dir="2700000" algn="tl">
                    <a:srgbClr val="C0C0C0"/>
                  </a:outerShdw>
                </a:effectLst>
                <a:cs typeface="0 Lotus" pitchFamily="2" charset="0"/>
              </a:rPr>
              <a:t> </a:t>
            </a:r>
            <a:r>
              <a:rPr lang="ar-SA" altLang="en-US" sz="2000">
                <a:effectLst>
                  <a:outerShdw blurRad="38100" dist="38100" dir="2700000" algn="tl">
                    <a:srgbClr val="C0C0C0"/>
                  </a:outerShdw>
                </a:effectLst>
                <a:cs typeface="B Zar" pitchFamily="2" charset="0"/>
              </a:rPr>
              <a:t>براساس تخصيص شاخصهاي منابع اعتبارات بين فعاليتهاي مختلف توزيع مي</a:t>
            </a:r>
            <a:r>
              <a:rPr lang="ar-SA" altLang="en-US" sz="2000">
                <a:effectLst>
                  <a:outerShdw blurRad="38100" dist="38100" dir="2700000" algn="tl">
                    <a:srgbClr val="C0C0C0"/>
                  </a:outerShdw>
                </a:effectLst>
                <a:cs typeface="0 Lotus" pitchFamily="2" charset="0"/>
              </a:rPr>
              <a:t>‌</a:t>
            </a:r>
            <a:r>
              <a:rPr lang="ar-SA" altLang="en-US" sz="2000">
                <a:effectLst>
                  <a:outerShdw blurRad="38100" dist="38100" dir="2700000" algn="tl">
                    <a:srgbClr val="C0C0C0"/>
                  </a:outerShdw>
                </a:effectLst>
                <a:cs typeface="B Zar" pitchFamily="2" charset="0"/>
              </a:rPr>
              <a:t>شود:</a:t>
            </a:r>
            <a:endParaRPr lang="en-US" altLang="en-US" sz="2000">
              <a:effectLst>
                <a:outerShdw blurRad="38100" dist="38100" dir="2700000" algn="tl">
                  <a:srgbClr val="C0C0C0"/>
                </a:outerShdw>
              </a:effectLst>
              <a:cs typeface="B Zar" pitchFamily="2" charset="0"/>
            </a:endParaRPr>
          </a:p>
          <a:p>
            <a:r>
              <a:rPr lang="fa-IR" altLang="en-US" sz="2000" b="1">
                <a:effectLst>
                  <a:outerShdw blurRad="38100" dist="38100" dir="2700000" algn="tl">
                    <a:srgbClr val="C0C0C0"/>
                  </a:outerShdw>
                </a:effectLst>
                <a:cs typeface="B Zar" pitchFamily="2" charset="0"/>
              </a:rPr>
              <a:t>تخصيص اعتبارات بر مبناي شاخصهاي منابع </a:t>
            </a:r>
            <a:r>
              <a:rPr lang="fa-IR" altLang="en-US" sz="2000">
                <a:effectLst>
                  <a:outerShdw blurRad="38100" dist="38100" dir="2700000" algn="tl">
                    <a:srgbClr val="C0C0C0"/>
                  </a:outerShdw>
                </a:effectLst>
                <a:cs typeface="B Zar" pitchFamily="2" charset="0"/>
              </a:rPr>
              <a:t>(ميليون ريال)</a:t>
            </a:r>
          </a:p>
        </p:txBody>
      </p:sp>
      <p:graphicFrame>
        <p:nvGraphicFramePr>
          <p:cNvPr id="35915" name="Group 75"/>
          <p:cNvGraphicFramePr>
            <a:graphicFrameLocks noGrp="1"/>
          </p:cNvGraphicFramePr>
          <p:nvPr/>
        </p:nvGraphicFramePr>
        <p:xfrm>
          <a:off x="1187450" y="1989138"/>
          <a:ext cx="7248525" cy="4432300"/>
        </p:xfrm>
        <a:graphic>
          <a:graphicData uri="http://schemas.openxmlformats.org/drawingml/2006/table">
            <a:tbl>
              <a:tblPr rtl="1"/>
              <a:tblGrid>
                <a:gridCol w="906462">
                  <a:extLst>
                    <a:ext uri="{9D8B030D-6E8A-4147-A177-3AD203B41FA5}">
                      <a16:colId xmlns:a16="http://schemas.microsoft.com/office/drawing/2014/main" val="3622324613"/>
                    </a:ext>
                  </a:extLst>
                </a:gridCol>
                <a:gridCol w="904875">
                  <a:extLst>
                    <a:ext uri="{9D8B030D-6E8A-4147-A177-3AD203B41FA5}">
                      <a16:colId xmlns:a16="http://schemas.microsoft.com/office/drawing/2014/main" val="1850501762"/>
                    </a:ext>
                  </a:extLst>
                </a:gridCol>
                <a:gridCol w="906463">
                  <a:extLst>
                    <a:ext uri="{9D8B030D-6E8A-4147-A177-3AD203B41FA5}">
                      <a16:colId xmlns:a16="http://schemas.microsoft.com/office/drawing/2014/main" val="3962462810"/>
                    </a:ext>
                  </a:extLst>
                </a:gridCol>
                <a:gridCol w="906462">
                  <a:extLst>
                    <a:ext uri="{9D8B030D-6E8A-4147-A177-3AD203B41FA5}">
                      <a16:colId xmlns:a16="http://schemas.microsoft.com/office/drawing/2014/main" val="989876003"/>
                    </a:ext>
                  </a:extLst>
                </a:gridCol>
                <a:gridCol w="906463">
                  <a:extLst>
                    <a:ext uri="{9D8B030D-6E8A-4147-A177-3AD203B41FA5}">
                      <a16:colId xmlns:a16="http://schemas.microsoft.com/office/drawing/2014/main" val="2396310772"/>
                    </a:ext>
                  </a:extLst>
                </a:gridCol>
                <a:gridCol w="904875">
                  <a:extLst>
                    <a:ext uri="{9D8B030D-6E8A-4147-A177-3AD203B41FA5}">
                      <a16:colId xmlns:a16="http://schemas.microsoft.com/office/drawing/2014/main" val="3539773932"/>
                    </a:ext>
                  </a:extLst>
                </a:gridCol>
                <a:gridCol w="906462">
                  <a:extLst>
                    <a:ext uri="{9D8B030D-6E8A-4147-A177-3AD203B41FA5}">
                      <a16:colId xmlns:a16="http://schemas.microsoft.com/office/drawing/2014/main" val="2355987199"/>
                    </a:ext>
                  </a:extLst>
                </a:gridCol>
                <a:gridCol w="906463">
                  <a:extLst>
                    <a:ext uri="{9D8B030D-6E8A-4147-A177-3AD203B41FA5}">
                      <a16:colId xmlns:a16="http://schemas.microsoft.com/office/drawing/2014/main" val="571810389"/>
                    </a:ext>
                  </a:extLst>
                </a:gridCol>
              </a:tblGrid>
              <a:tr h="511175">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en-US"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 </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شاخص منابع</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كل مقدار شاخص</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تهيه غذا</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حمل غذا به محل</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توزيع غذا بين ميهمانان</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فراهم كردن نيروي انساني پشتيبان</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تهيه و تدوين بودجه</a:t>
                      </a:r>
                      <a:endParaRPr kumimoji="0" lang="en-US" altLang="en-US" sz="12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30787361"/>
                  </a:ext>
                </a:extLst>
              </a:tr>
              <a:tr h="663575">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پرسنلي</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1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(1000000 هزار ريال)</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كاركنان</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25 نفر</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320000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80000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200000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656989589"/>
                  </a:ext>
                </a:extLst>
              </a:tr>
              <a:tr h="823913">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ساختمان و تأسيسات</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1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(500000 هزار ريال)</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سطح زيربنا</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15000 مترمربع</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333333</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80000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83333</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83333</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3481027668"/>
                  </a:ext>
                </a:extLst>
              </a:tr>
              <a:tr h="825500">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سايت رايانه</a:t>
                      </a: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Times New Roman" panose="02020603050405020304" pitchFamily="18" charset="0"/>
                        </a:rPr>
                        <a:t>‌</a:t>
                      </a: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ها</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1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(18000 هزار ريال)</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تعدادسايت رايانه</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3</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12000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6000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978369058"/>
                  </a:ext>
                </a:extLst>
              </a:tr>
              <a:tr h="82708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اعتبارات خريد ملزومات</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1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 هزار ريال)</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درصد</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4240414284"/>
                  </a:ext>
                </a:extLst>
              </a:tr>
              <a:tr h="511175">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جمع</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 </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0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 </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663333</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90000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210000</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305333</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200" b="1" i="0" u="none" strike="noStrike" cap="none" normalizeH="0" baseline="0" smtClean="0">
                          <a:ln>
                            <a:noFill/>
                          </a:ln>
                          <a:solidFill>
                            <a:srgbClr val="800000"/>
                          </a:solidFill>
                          <a:effectLst>
                            <a:outerShdw blurRad="38100" dist="38100" dir="2700000" algn="tl">
                              <a:srgbClr val="000000"/>
                            </a:outerShdw>
                          </a:effectLst>
                          <a:latin typeface="Zar" pitchFamily="2" charset="-78"/>
                          <a:cs typeface="B Zar" pitchFamily="2" charset="0"/>
                        </a:rPr>
                        <a:t>299333</a:t>
                      </a:r>
                      <a:endParaRPr kumimoji="0" lang="en-US" altLang="en-US" sz="1200" b="1"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444899136"/>
                  </a:ext>
                </a:extLst>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afterEffect">
                                  <p:stCondLst>
                                    <p:cond delay="0"/>
                                  </p:stCondLst>
                                  <p:childTnLst>
                                    <p:set>
                                      <p:cBhvr>
                                        <p:cTn id="6" dur="1" fill="hold">
                                          <p:stCondLst>
                                            <p:cond delay="0"/>
                                          </p:stCondLst>
                                        </p:cTn>
                                        <p:tgtEl>
                                          <p:spTgt spid="35915"/>
                                        </p:tgtEl>
                                        <p:attrNameLst>
                                          <p:attrName>style.visibility</p:attrName>
                                        </p:attrNameLst>
                                      </p:cBhvr>
                                      <p:to>
                                        <p:strVal val="visible"/>
                                      </p:to>
                                    </p:set>
                                    <p:animEffect transition="in" filter="plus(in)">
                                      <p:cBhvr>
                                        <p:cTn id="7" dur="2000"/>
                                        <p:tgtEl>
                                          <p:spTgt spid="35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p:cNvSpPr>
            <a:spLocks noGrp="1"/>
          </p:cNvSpPr>
          <p:nvPr>
            <p:ph idx="4294967295"/>
          </p:nvPr>
        </p:nvSpPr>
        <p:spPr>
          <a:xfrm>
            <a:off x="457200" y="285750"/>
            <a:ext cx="8229600" cy="5840413"/>
          </a:xfrm>
        </p:spPr>
        <p:txBody>
          <a:bodyPr/>
          <a:lstStyle/>
          <a:p>
            <a:r>
              <a:rPr lang="fa-IR" altLang="en-US" sz="2400" b="1">
                <a:solidFill>
                  <a:schemeClr val="tx2"/>
                </a:solidFill>
                <a:effectLst>
                  <a:outerShdw blurRad="38100" dist="38100" dir="2700000" algn="tl">
                    <a:srgbClr val="C0C0C0"/>
                  </a:outerShdw>
                </a:effectLst>
                <a:cs typeface="B Titr" pitchFamily="2" charset="0"/>
              </a:rPr>
              <a:t>مرحله چهارم:</a:t>
            </a:r>
          </a:p>
          <a:p>
            <a:endParaRPr lang="fa-IR" altLang="en-US" sz="2400" b="1">
              <a:solidFill>
                <a:schemeClr val="tx2"/>
              </a:solidFill>
              <a:effectLst>
                <a:outerShdw blurRad="38100" dist="38100" dir="2700000" algn="tl">
                  <a:srgbClr val="C0C0C0"/>
                </a:outerShdw>
              </a:effectLst>
              <a:cs typeface="B Titr" pitchFamily="2" charset="0"/>
            </a:endParaRPr>
          </a:p>
          <a:p>
            <a:pPr>
              <a:buFont typeface="Wingdings" panose="05000000000000000000" pitchFamily="2" charset="2"/>
              <a:buNone/>
            </a:pPr>
            <a:endParaRPr lang="fa-IR" altLang="en-US" sz="2400" b="1">
              <a:effectLst>
                <a:outerShdw blurRad="38100" dist="38100" dir="2700000" algn="tl">
                  <a:srgbClr val="C0C0C0"/>
                </a:outerShdw>
              </a:effectLst>
              <a:cs typeface="0 Lotus" pitchFamily="2" charset="0"/>
            </a:endParaRPr>
          </a:p>
          <a:p>
            <a:r>
              <a:rPr lang="fa-IR" altLang="en-US" sz="2000">
                <a:effectLst>
                  <a:outerShdw blurRad="38100" dist="38100" dir="2700000" algn="tl">
                    <a:srgbClr val="C0C0C0"/>
                  </a:outerShdw>
                </a:effectLst>
                <a:cs typeface="B Zar" pitchFamily="2" charset="0"/>
              </a:rPr>
              <a:t>بدين ترتيب از كل اعتبارات 1568000هزارريال، (4/61 درصد) به فعاليتهاي اوليه اختصاص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يابد. از طرفي، براي برآورد قيمت تمام شده يا هزينه واحد هر فعاليت لازم است اعتبار فعاليت ثانويه نيز كه در ارتباط با فعاليتهاي اوليه مي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باشد، با استفاده از شاخصهاي</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 مربوطه بين</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 فعاليتهاي اوليه، توزيع گردد:</a:t>
            </a:r>
          </a:p>
          <a:p>
            <a:r>
              <a:rPr lang="fa-IR" altLang="en-US" sz="2000" b="1">
                <a:effectLst>
                  <a:outerShdw blurRad="38100" dist="38100" dir="2700000" algn="tl">
                    <a:srgbClr val="C0C0C0"/>
                  </a:outerShdw>
                </a:effectLst>
                <a:cs typeface="B Titr" pitchFamily="2" charset="0"/>
              </a:rPr>
              <a:t>تخصيص فعاليت ثانويه</a:t>
            </a:r>
            <a:endParaRPr lang="en-US" altLang="en-US" sz="2000">
              <a:effectLst>
                <a:outerShdw blurRad="38100" dist="38100" dir="2700000" algn="tl">
                  <a:srgbClr val="C0C0C0"/>
                </a:outerShdw>
              </a:effectLst>
              <a:cs typeface="B Titr" pitchFamily="2" charset="0"/>
            </a:endParaRPr>
          </a:p>
          <a:p>
            <a:endParaRPr lang="en-US" altLang="en-US" sz="1600">
              <a:effectLst>
                <a:outerShdw blurRad="38100" dist="38100" dir="2700000" algn="tl">
                  <a:srgbClr val="C0C0C0"/>
                </a:outerShdw>
              </a:effectLst>
              <a:cs typeface="B Titr" pitchFamily="2" charset="0"/>
            </a:endParaRPr>
          </a:p>
          <a:p>
            <a:r>
              <a:rPr lang="fa-IR" altLang="en-US" sz="1800">
                <a:effectLst>
                  <a:outerShdw blurRad="38100" dist="38100" dir="2700000" algn="tl">
                    <a:srgbClr val="C0C0C0"/>
                  </a:outerShdw>
                </a:effectLst>
              </a:rPr>
              <a:t>                </a:t>
            </a:r>
          </a:p>
        </p:txBody>
      </p:sp>
      <p:graphicFrame>
        <p:nvGraphicFramePr>
          <p:cNvPr id="36920" name="Group 56"/>
          <p:cNvGraphicFramePr>
            <a:graphicFrameLocks noGrp="1"/>
          </p:cNvGraphicFramePr>
          <p:nvPr/>
        </p:nvGraphicFramePr>
        <p:xfrm>
          <a:off x="1285875" y="2924175"/>
          <a:ext cx="6953250" cy="3168650"/>
        </p:xfrm>
        <a:graphic>
          <a:graphicData uri="http://schemas.openxmlformats.org/drawingml/2006/table">
            <a:tbl>
              <a:tblPr rtl="1"/>
              <a:tblGrid>
                <a:gridCol w="993775">
                  <a:extLst>
                    <a:ext uri="{9D8B030D-6E8A-4147-A177-3AD203B41FA5}">
                      <a16:colId xmlns:a16="http://schemas.microsoft.com/office/drawing/2014/main" val="752397035"/>
                    </a:ext>
                  </a:extLst>
                </a:gridCol>
                <a:gridCol w="992187">
                  <a:extLst>
                    <a:ext uri="{9D8B030D-6E8A-4147-A177-3AD203B41FA5}">
                      <a16:colId xmlns:a16="http://schemas.microsoft.com/office/drawing/2014/main" val="1848167573"/>
                    </a:ext>
                  </a:extLst>
                </a:gridCol>
                <a:gridCol w="993775">
                  <a:extLst>
                    <a:ext uri="{9D8B030D-6E8A-4147-A177-3AD203B41FA5}">
                      <a16:colId xmlns:a16="http://schemas.microsoft.com/office/drawing/2014/main" val="2507848022"/>
                    </a:ext>
                  </a:extLst>
                </a:gridCol>
                <a:gridCol w="993775">
                  <a:extLst>
                    <a:ext uri="{9D8B030D-6E8A-4147-A177-3AD203B41FA5}">
                      <a16:colId xmlns:a16="http://schemas.microsoft.com/office/drawing/2014/main" val="4053470271"/>
                    </a:ext>
                  </a:extLst>
                </a:gridCol>
                <a:gridCol w="993775">
                  <a:extLst>
                    <a:ext uri="{9D8B030D-6E8A-4147-A177-3AD203B41FA5}">
                      <a16:colId xmlns:a16="http://schemas.microsoft.com/office/drawing/2014/main" val="2229215301"/>
                    </a:ext>
                  </a:extLst>
                </a:gridCol>
                <a:gridCol w="992188">
                  <a:extLst>
                    <a:ext uri="{9D8B030D-6E8A-4147-A177-3AD203B41FA5}">
                      <a16:colId xmlns:a16="http://schemas.microsoft.com/office/drawing/2014/main" val="1347933608"/>
                    </a:ext>
                  </a:extLst>
                </a:gridCol>
                <a:gridCol w="993775">
                  <a:extLst>
                    <a:ext uri="{9D8B030D-6E8A-4147-A177-3AD203B41FA5}">
                      <a16:colId xmlns:a16="http://schemas.microsoft.com/office/drawing/2014/main" val="1695162708"/>
                    </a:ext>
                  </a:extLst>
                </a:gridCol>
              </a:tblGrid>
              <a:tr h="647700">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en-US"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rPr>
                        <a:t>    </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ar-SA"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rPr>
                        <a:t>شاخص فعاليت</a:t>
                      </a:r>
                      <a:endParaRPr kumimoji="0" lang="en-US"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ar-SA"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rPr>
                        <a:t>كل شاخص</a:t>
                      </a:r>
                      <a:endParaRPr kumimoji="0" lang="en-US"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ar-SA"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rPr>
                        <a:t>تهيه غذا</a:t>
                      </a:r>
                      <a:endParaRPr kumimoji="0" lang="en-US"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ar-SA"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rPr>
                        <a:t>حمل به محل</a:t>
                      </a:r>
                      <a:endParaRPr kumimoji="0" lang="en-US"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ar-SA"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rPr>
                        <a:t>توزيع بين ميهمانان</a:t>
                      </a:r>
                      <a:endParaRPr kumimoji="0" lang="en-US"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ct val="0"/>
                        </a:spcBef>
                        <a:spcAft>
                          <a:spcPct val="0"/>
                        </a:spcAft>
                        <a:buClr>
                          <a:schemeClr val="hlink"/>
                        </a:buClr>
                        <a:buSzPct val="80000"/>
                        <a:buFontTx/>
                        <a:buNone/>
                        <a:tabLst/>
                      </a:pPr>
                      <a:r>
                        <a:rPr kumimoji="0" lang="ar-SA"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rPr>
                        <a:t>تهيه بودجه</a:t>
                      </a:r>
                      <a:endParaRPr kumimoji="0" lang="en-US" altLang="en-US" sz="16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126614126"/>
                  </a:ext>
                </a:extLst>
              </a:tr>
              <a:tr h="6302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كل اعتبارات</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 </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 </a:t>
                      </a: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663333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90000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210000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299333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571210430"/>
                  </a:ext>
                </a:extLst>
              </a:tr>
              <a:tr h="6302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فراهم كردن نيروي انساني</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تعداد نيروي انساني</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20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8</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2</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5</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5</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2280430600"/>
                  </a:ext>
                </a:extLst>
              </a:tr>
              <a:tr h="6302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تخصيص هزينه</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122133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30533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76333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76333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3925703594"/>
                  </a:ext>
                </a:extLst>
              </a:tr>
              <a:tr h="6302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كل هزينه منابع و فعاليت</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785467</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120533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286333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ar-SA"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rPr>
                        <a:t>375667</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4042051120"/>
                  </a:ext>
                </a:extLst>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blinds(horizontal)">
                                      <p:cBhvr>
                                        <p:cTn id="7" dur="2000"/>
                                        <p:tgtEl>
                                          <p:spTgt spid="34818"/>
                                        </p:tgtEl>
                                      </p:cBhvr>
                                    </p:animEffect>
                                  </p:childTnLst>
                                </p:cTn>
                              </p:par>
                            </p:childTnLst>
                          </p:cTn>
                        </p:par>
                        <p:par>
                          <p:cTn id="8" fill="hold" nodeType="afterGroup">
                            <p:stCondLst>
                              <p:cond delay="2000"/>
                            </p:stCondLst>
                            <p:childTnLst>
                              <p:par>
                                <p:cTn id="9" presetID="49" presetClass="entr" presetSubtype="0" decel="100000" fill="hold" nodeType="afterEffect">
                                  <p:stCondLst>
                                    <p:cond delay="0"/>
                                  </p:stCondLst>
                                  <p:childTnLst>
                                    <p:set>
                                      <p:cBhvr>
                                        <p:cTn id="10" dur="1" fill="hold">
                                          <p:stCondLst>
                                            <p:cond delay="0"/>
                                          </p:stCondLst>
                                        </p:cTn>
                                        <p:tgtEl>
                                          <p:spTgt spid="36920"/>
                                        </p:tgtEl>
                                        <p:attrNameLst>
                                          <p:attrName>style.visibility</p:attrName>
                                        </p:attrNameLst>
                                      </p:cBhvr>
                                      <p:to>
                                        <p:strVal val="visible"/>
                                      </p:to>
                                    </p:set>
                                    <p:anim calcmode="lin" valueType="num">
                                      <p:cBhvr>
                                        <p:cTn id="11" dur="500" fill="hold"/>
                                        <p:tgtEl>
                                          <p:spTgt spid="36920"/>
                                        </p:tgtEl>
                                        <p:attrNameLst>
                                          <p:attrName>ppt_w</p:attrName>
                                        </p:attrNameLst>
                                      </p:cBhvr>
                                      <p:tavLst>
                                        <p:tav tm="0">
                                          <p:val>
                                            <p:fltVal val="0"/>
                                          </p:val>
                                        </p:tav>
                                        <p:tav tm="100000">
                                          <p:val>
                                            <p:strVal val="#ppt_w"/>
                                          </p:val>
                                        </p:tav>
                                      </p:tavLst>
                                    </p:anim>
                                    <p:anim calcmode="lin" valueType="num">
                                      <p:cBhvr>
                                        <p:cTn id="12" dur="500" fill="hold"/>
                                        <p:tgtEl>
                                          <p:spTgt spid="36920"/>
                                        </p:tgtEl>
                                        <p:attrNameLst>
                                          <p:attrName>ppt_h</p:attrName>
                                        </p:attrNameLst>
                                      </p:cBhvr>
                                      <p:tavLst>
                                        <p:tav tm="0">
                                          <p:val>
                                            <p:fltVal val="0"/>
                                          </p:val>
                                        </p:tav>
                                        <p:tav tm="100000">
                                          <p:val>
                                            <p:strVal val="#ppt_h"/>
                                          </p:val>
                                        </p:tav>
                                      </p:tavLst>
                                    </p:anim>
                                    <p:anim calcmode="lin" valueType="num">
                                      <p:cBhvr>
                                        <p:cTn id="13" dur="500" fill="hold"/>
                                        <p:tgtEl>
                                          <p:spTgt spid="36920"/>
                                        </p:tgtEl>
                                        <p:attrNameLst>
                                          <p:attrName>style.rotation</p:attrName>
                                        </p:attrNameLst>
                                      </p:cBhvr>
                                      <p:tavLst>
                                        <p:tav tm="0">
                                          <p:val>
                                            <p:fltVal val="360"/>
                                          </p:val>
                                        </p:tav>
                                        <p:tav tm="100000">
                                          <p:val>
                                            <p:fltVal val="0"/>
                                          </p:val>
                                        </p:tav>
                                      </p:tavLst>
                                    </p:anim>
                                    <p:animEffect transition="in" filter="fade">
                                      <p:cBhvr>
                                        <p:cTn id="14" dur="500"/>
                                        <p:tgtEl>
                                          <p:spTgt spid="369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idx="4294967295"/>
          </p:nvPr>
        </p:nvSpPr>
        <p:spPr>
          <a:xfrm>
            <a:off x="457200" y="285750"/>
            <a:ext cx="8229600" cy="5840413"/>
          </a:xfrm>
        </p:spPr>
        <p:txBody>
          <a:bodyPr/>
          <a:lstStyle/>
          <a:p>
            <a:r>
              <a:rPr lang="fa-IR" altLang="en-US" sz="3600" b="1">
                <a:solidFill>
                  <a:schemeClr val="tx2"/>
                </a:solidFill>
                <a:effectLst>
                  <a:outerShdw blurRad="38100" dist="38100" dir="2700000" algn="tl">
                    <a:srgbClr val="C0C0C0"/>
                  </a:outerShdw>
                </a:effectLst>
                <a:cs typeface="B Titr" pitchFamily="2" charset="0"/>
              </a:rPr>
              <a:t>مرحله</a:t>
            </a:r>
            <a:r>
              <a:rPr lang="fa-IR" altLang="en-US" sz="3600" b="1" u="sng">
                <a:solidFill>
                  <a:schemeClr val="tx2"/>
                </a:solidFill>
                <a:effectLst>
                  <a:outerShdw blurRad="38100" dist="38100" dir="2700000" algn="tl">
                    <a:srgbClr val="C0C0C0"/>
                  </a:outerShdw>
                </a:effectLst>
                <a:cs typeface="B Titr" pitchFamily="2" charset="0"/>
              </a:rPr>
              <a:t> </a:t>
            </a:r>
            <a:r>
              <a:rPr lang="fa-IR" altLang="en-US" sz="3600" b="1">
                <a:solidFill>
                  <a:schemeClr val="tx2"/>
                </a:solidFill>
                <a:effectLst>
                  <a:outerShdw blurRad="38100" dist="38100" dir="2700000" algn="tl">
                    <a:srgbClr val="C0C0C0"/>
                  </a:outerShdw>
                </a:effectLst>
                <a:cs typeface="B Titr" pitchFamily="2" charset="0"/>
              </a:rPr>
              <a:t>پنجم:</a:t>
            </a:r>
            <a:r>
              <a:rPr lang="fa-IR" altLang="en-US" sz="3600">
                <a:solidFill>
                  <a:schemeClr val="tx2"/>
                </a:solidFill>
                <a:effectLst>
                  <a:outerShdw blurRad="38100" dist="38100" dir="2700000" algn="tl">
                    <a:srgbClr val="C0C0C0"/>
                  </a:outerShdw>
                </a:effectLst>
                <a:cs typeface="B Titr" pitchFamily="2" charset="0"/>
              </a:rPr>
              <a:t> </a:t>
            </a:r>
          </a:p>
          <a:p>
            <a:pPr>
              <a:buFont typeface="Wingdings" panose="05000000000000000000" pitchFamily="2" charset="2"/>
              <a:buNone/>
            </a:pPr>
            <a:r>
              <a:rPr lang="fa-IR" altLang="en-US" sz="2800">
                <a:effectLst>
                  <a:outerShdw blurRad="38100" dist="38100" dir="2700000" algn="tl">
                    <a:srgbClr val="C0C0C0"/>
                  </a:outerShdw>
                </a:effectLst>
                <a:cs typeface="0 Lotus" pitchFamily="2" charset="0"/>
              </a:rPr>
              <a:t> </a:t>
            </a:r>
          </a:p>
          <a:p>
            <a:r>
              <a:rPr lang="fa-IR" altLang="en-US" sz="2000">
                <a:effectLst>
                  <a:outerShdw blurRad="38100" dist="38100" dir="2700000" algn="tl">
                    <a:srgbClr val="C0C0C0"/>
                  </a:outerShdw>
                </a:effectLst>
                <a:cs typeface="B Zar" pitchFamily="2" charset="0"/>
              </a:rPr>
              <a:t>در اين مرحله فعاليت</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اوليه بايد به موضوع</a:t>
            </a:r>
            <a:r>
              <a:rPr lang="fa-IR" altLang="en-US" sz="2000">
                <a:effectLst>
                  <a:outerShdw blurRad="38100" dist="38100" dir="2700000" algn="tl">
                    <a:srgbClr val="C0C0C0"/>
                  </a:outerShdw>
                </a:effectLst>
                <a:cs typeface="0 Lotus" pitchFamily="2" charset="0"/>
              </a:rPr>
              <a:t>‌</a:t>
            </a:r>
            <a:r>
              <a:rPr lang="fa-IR" altLang="en-US" sz="2000">
                <a:effectLst>
                  <a:outerShdw blurRad="38100" dist="38100" dir="2700000" algn="tl">
                    <a:srgbClr val="C0C0C0"/>
                  </a:outerShdw>
                </a:effectLst>
                <a:cs typeface="B Zar" pitchFamily="2" charset="0"/>
              </a:rPr>
              <a:t>هاي هزينه اختصاص پيدا كند. اين امر با استفاده از شاخصهاي فعاليت امكان پذير خواهد بود به شرح زير:</a:t>
            </a:r>
            <a:endParaRPr lang="en-US" altLang="en-US" sz="2000">
              <a:effectLst>
                <a:outerShdw blurRad="38100" dist="38100" dir="2700000" algn="tl">
                  <a:srgbClr val="C0C0C0"/>
                </a:outerShdw>
              </a:effectLst>
              <a:cs typeface="B Zar" pitchFamily="2" charset="0"/>
            </a:endParaRPr>
          </a:p>
          <a:p>
            <a:r>
              <a:rPr lang="fa-IR" altLang="en-US" sz="1800" b="1">
                <a:effectLst>
                  <a:outerShdw blurRad="38100" dist="38100" dir="2700000" algn="tl">
                    <a:srgbClr val="C0C0C0"/>
                  </a:outerShdw>
                </a:effectLst>
                <a:cs typeface="B Titr" pitchFamily="2" charset="0"/>
              </a:rPr>
              <a:t>تخصيص فعاليتهاي اوليه به اقلام هزينه</a:t>
            </a:r>
          </a:p>
          <a:p>
            <a:endParaRPr lang="fa-IR" altLang="en-US" sz="1400" b="1">
              <a:effectLst>
                <a:outerShdw blurRad="38100" dist="38100" dir="2700000" algn="tl">
                  <a:srgbClr val="C0C0C0"/>
                </a:outerShdw>
              </a:effectLst>
              <a:cs typeface="B Titr" pitchFamily="2" charset="0"/>
            </a:endParaRPr>
          </a:p>
          <a:p>
            <a:endParaRPr lang="en-US" altLang="en-US" sz="1400">
              <a:effectLst>
                <a:outerShdw blurRad="38100" dist="38100" dir="2700000" algn="tl">
                  <a:srgbClr val="C0C0C0"/>
                </a:outerShdw>
              </a:effectLst>
            </a:endParaRPr>
          </a:p>
          <a:p>
            <a:endParaRPr lang="fa-IR" altLang="en-US" sz="2000">
              <a:effectLst>
                <a:outerShdw blurRad="38100" dist="38100" dir="2700000" algn="tl">
                  <a:srgbClr val="C0C0C0"/>
                </a:outerShdw>
              </a:effectLst>
            </a:endParaRPr>
          </a:p>
        </p:txBody>
      </p:sp>
      <p:graphicFrame>
        <p:nvGraphicFramePr>
          <p:cNvPr id="37929" name="Group 41"/>
          <p:cNvGraphicFramePr>
            <a:graphicFrameLocks noGrp="1"/>
          </p:cNvGraphicFramePr>
          <p:nvPr/>
        </p:nvGraphicFramePr>
        <p:xfrm>
          <a:off x="1071563" y="2522538"/>
          <a:ext cx="7096125" cy="3643312"/>
        </p:xfrm>
        <a:graphic>
          <a:graphicData uri="http://schemas.openxmlformats.org/drawingml/2006/table">
            <a:tbl>
              <a:tblPr rtl="1"/>
              <a:tblGrid>
                <a:gridCol w="1147763">
                  <a:extLst>
                    <a:ext uri="{9D8B030D-6E8A-4147-A177-3AD203B41FA5}">
                      <a16:colId xmlns:a16="http://schemas.microsoft.com/office/drawing/2014/main" val="2303296718"/>
                    </a:ext>
                  </a:extLst>
                </a:gridCol>
                <a:gridCol w="1217612">
                  <a:extLst>
                    <a:ext uri="{9D8B030D-6E8A-4147-A177-3AD203B41FA5}">
                      <a16:colId xmlns:a16="http://schemas.microsoft.com/office/drawing/2014/main" val="2745014741"/>
                    </a:ext>
                  </a:extLst>
                </a:gridCol>
                <a:gridCol w="1084263">
                  <a:extLst>
                    <a:ext uri="{9D8B030D-6E8A-4147-A177-3AD203B41FA5}">
                      <a16:colId xmlns:a16="http://schemas.microsoft.com/office/drawing/2014/main" val="2285378297"/>
                    </a:ext>
                  </a:extLst>
                </a:gridCol>
                <a:gridCol w="1281112">
                  <a:extLst>
                    <a:ext uri="{9D8B030D-6E8A-4147-A177-3AD203B41FA5}">
                      <a16:colId xmlns:a16="http://schemas.microsoft.com/office/drawing/2014/main" val="3430769166"/>
                    </a:ext>
                  </a:extLst>
                </a:gridCol>
                <a:gridCol w="1182688">
                  <a:extLst>
                    <a:ext uri="{9D8B030D-6E8A-4147-A177-3AD203B41FA5}">
                      <a16:colId xmlns:a16="http://schemas.microsoft.com/office/drawing/2014/main" val="1863123469"/>
                    </a:ext>
                  </a:extLst>
                </a:gridCol>
                <a:gridCol w="1182687">
                  <a:extLst>
                    <a:ext uri="{9D8B030D-6E8A-4147-A177-3AD203B41FA5}">
                      <a16:colId xmlns:a16="http://schemas.microsoft.com/office/drawing/2014/main" val="1739814061"/>
                    </a:ext>
                  </a:extLst>
                </a:gridCol>
              </a:tblGrid>
              <a:tr h="647700">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6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فعاليتهاي اوليه</a:t>
                      </a:r>
                      <a:endParaRPr kumimoji="0" lang="en-US" altLang="en-US" sz="18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6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شاخص فعاليت</a:t>
                      </a:r>
                      <a:endParaRPr kumimoji="0" lang="en-US" altLang="en-US" sz="18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6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شاخص كل </a:t>
                      </a:r>
                      <a:endParaRPr kumimoji="0" lang="en-US" altLang="en-US" sz="18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6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مراسم سوگواري</a:t>
                      </a:r>
                      <a:endParaRPr kumimoji="0" lang="en-US" altLang="en-US" sz="18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6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مراسم عروسي</a:t>
                      </a:r>
                      <a:endParaRPr kumimoji="0" lang="en-US" altLang="en-US" sz="18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600" b="1"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ساير مراسم</a:t>
                      </a:r>
                      <a:endParaRPr kumimoji="0" lang="en-US" altLang="en-US" sz="1800" b="1"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153947648"/>
                  </a:ext>
                </a:extLst>
              </a:tr>
              <a:tr h="9985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تهيه غذا </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(785467 هزار ريال)</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بشقاب</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2500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40000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7500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2793413263"/>
                  </a:ext>
                </a:extLst>
              </a:tr>
              <a:tr h="9985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حمل غذا</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(120533 هزار ريال)</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دفعات حمل</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150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250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3465748100"/>
                  </a:ext>
                </a:extLst>
              </a:tr>
              <a:tr h="99853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توزيع غذا</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(286333 هزار ريال)</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ميهمانان</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2500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40000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100000"/>
                        </a:lnSpc>
                        <a:spcBef>
                          <a:spcPts val="300"/>
                        </a:spcBef>
                        <a:spcAft>
                          <a:spcPct val="0"/>
                        </a:spcAft>
                        <a:buClr>
                          <a:schemeClr val="hlink"/>
                        </a:buClr>
                        <a:buSzPct val="80000"/>
                        <a:buFontTx/>
                        <a:buNone/>
                        <a:tabLst/>
                      </a:pPr>
                      <a:r>
                        <a:rPr kumimoji="0" lang="fa-IR" altLang="en-US" sz="19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7500</a:t>
                      </a:r>
                      <a:endParaRPr kumimoji="0" lang="en-US" altLang="en-US" sz="18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493349001"/>
                  </a:ext>
                </a:extLst>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Effect transition="in" filter="blinds(horizontal)">
                                      <p:cBhvr>
                                        <p:cTn id="7" dur="500"/>
                                        <p:tgtEl>
                                          <p:spTgt spid="35842">
                                            <p:txEl>
                                              <p:pRg st="0" end="0"/>
                                            </p:txEl>
                                          </p:spTgt>
                                        </p:tgtEl>
                                      </p:cBhvr>
                                    </p:animEffect>
                                  </p:childTnLst>
                                </p:cTn>
                              </p:par>
                            </p:childTnLst>
                          </p:cTn>
                        </p:par>
                        <p:par>
                          <p:cTn id="8" fill="hold" nodeType="afterGroup">
                            <p:stCondLst>
                              <p:cond delay="500"/>
                            </p:stCondLst>
                            <p:childTnLst>
                              <p:par>
                                <p:cTn id="9" presetID="4" presetClass="entr" presetSubtype="16" fill="hold" nodeType="afterEffect">
                                  <p:stCondLst>
                                    <p:cond delay="0"/>
                                  </p:stCondLst>
                                  <p:childTnLst>
                                    <p:set>
                                      <p:cBhvr>
                                        <p:cTn id="10" dur="1" fill="hold">
                                          <p:stCondLst>
                                            <p:cond delay="0"/>
                                          </p:stCondLst>
                                        </p:cTn>
                                        <p:tgtEl>
                                          <p:spTgt spid="35842">
                                            <p:txEl>
                                              <p:pRg st="2" end="2"/>
                                            </p:txEl>
                                          </p:spTgt>
                                        </p:tgtEl>
                                        <p:attrNameLst>
                                          <p:attrName>style.visibility</p:attrName>
                                        </p:attrNameLst>
                                      </p:cBhvr>
                                      <p:to>
                                        <p:strVal val="visible"/>
                                      </p:to>
                                    </p:set>
                                    <p:animEffect transition="in" filter="box(in)">
                                      <p:cBhvr>
                                        <p:cTn id="11" dur="500"/>
                                        <p:tgtEl>
                                          <p:spTgt spid="35842">
                                            <p:txEl>
                                              <p:pRg st="2" end="2"/>
                                            </p:txEl>
                                          </p:spTgt>
                                        </p:tgtEl>
                                      </p:cBhvr>
                                    </p:animEffect>
                                  </p:childTnLst>
                                </p:cTn>
                              </p:par>
                            </p:childTnLst>
                          </p:cTn>
                        </p:par>
                        <p:par>
                          <p:cTn id="12" fill="hold" nodeType="afterGroup">
                            <p:stCondLst>
                              <p:cond delay="1000"/>
                            </p:stCondLst>
                            <p:childTnLst>
                              <p:par>
                                <p:cTn id="13" presetID="53" presetClass="entr" presetSubtype="0" fill="hold" nodeType="afterEffect">
                                  <p:stCondLst>
                                    <p:cond delay="0"/>
                                  </p:stCondLst>
                                  <p:childTnLst>
                                    <p:set>
                                      <p:cBhvr>
                                        <p:cTn id="14" dur="1" fill="hold">
                                          <p:stCondLst>
                                            <p:cond delay="0"/>
                                          </p:stCondLst>
                                        </p:cTn>
                                        <p:tgtEl>
                                          <p:spTgt spid="35842">
                                            <p:txEl>
                                              <p:pRg st="3" end="3"/>
                                            </p:txEl>
                                          </p:spTgt>
                                        </p:tgtEl>
                                        <p:attrNameLst>
                                          <p:attrName>style.visibility</p:attrName>
                                        </p:attrNameLst>
                                      </p:cBhvr>
                                      <p:to>
                                        <p:strVal val="visible"/>
                                      </p:to>
                                    </p:set>
                                    <p:anim calcmode="lin" valueType="num">
                                      <p:cBhvr>
                                        <p:cTn id="15" dur="2000" fill="hold"/>
                                        <p:tgtEl>
                                          <p:spTgt spid="35842">
                                            <p:txEl>
                                              <p:pRg st="3" end="3"/>
                                            </p:txEl>
                                          </p:spTgt>
                                        </p:tgtEl>
                                        <p:attrNameLst>
                                          <p:attrName>ppt_w</p:attrName>
                                        </p:attrNameLst>
                                      </p:cBhvr>
                                      <p:tavLst>
                                        <p:tav tm="0">
                                          <p:val>
                                            <p:fltVal val="0"/>
                                          </p:val>
                                        </p:tav>
                                        <p:tav tm="100000">
                                          <p:val>
                                            <p:strVal val="#ppt_w"/>
                                          </p:val>
                                        </p:tav>
                                      </p:tavLst>
                                    </p:anim>
                                    <p:anim calcmode="lin" valueType="num">
                                      <p:cBhvr>
                                        <p:cTn id="16" dur="2000" fill="hold"/>
                                        <p:tgtEl>
                                          <p:spTgt spid="35842">
                                            <p:txEl>
                                              <p:pRg st="3" end="3"/>
                                            </p:txEl>
                                          </p:spTgt>
                                        </p:tgtEl>
                                        <p:attrNameLst>
                                          <p:attrName>ppt_h</p:attrName>
                                        </p:attrNameLst>
                                      </p:cBhvr>
                                      <p:tavLst>
                                        <p:tav tm="0">
                                          <p:val>
                                            <p:fltVal val="0"/>
                                          </p:val>
                                        </p:tav>
                                        <p:tav tm="100000">
                                          <p:val>
                                            <p:strVal val="#ppt_h"/>
                                          </p:val>
                                        </p:tav>
                                      </p:tavLst>
                                    </p:anim>
                                    <p:animEffect transition="in" filter="fade">
                                      <p:cBhvr>
                                        <p:cTn id="17" dur="2000"/>
                                        <p:tgtEl>
                                          <p:spTgt spid="35842">
                                            <p:txEl>
                                              <p:pRg st="3" end="3"/>
                                            </p:txEl>
                                          </p:spTgt>
                                        </p:tgtEl>
                                      </p:cBhvr>
                                    </p:animEffect>
                                  </p:childTnLst>
                                </p:cTn>
                              </p:par>
                            </p:childTnLst>
                          </p:cTn>
                        </p:par>
                        <p:par>
                          <p:cTn id="18" fill="hold" nodeType="afterGroup">
                            <p:stCondLst>
                              <p:cond delay="3000"/>
                            </p:stCondLst>
                            <p:childTnLst>
                              <p:par>
                                <p:cTn id="19" presetID="35" presetClass="entr" presetSubtype="0" fill="hold" nodeType="afterEffect">
                                  <p:stCondLst>
                                    <p:cond delay="0"/>
                                  </p:stCondLst>
                                  <p:childTnLst>
                                    <p:set>
                                      <p:cBhvr>
                                        <p:cTn id="20" dur="1" fill="hold">
                                          <p:stCondLst>
                                            <p:cond delay="0"/>
                                          </p:stCondLst>
                                        </p:cTn>
                                        <p:tgtEl>
                                          <p:spTgt spid="37929"/>
                                        </p:tgtEl>
                                        <p:attrNameLst>
                                          <p:attrName>style.visibility</p:attrName>
                                        </p:attrNameLst>
                                      </p:cBhvr>
                                      <p:to>
                                        <p:strVal val="visible"/>
                                      </p:to>
                                    </p:set>
                                    <p:animEffect transition="in" filter="fade">
                                      <p:cBhvr>
                                        <p:cTn id="21" dur="2000"/>
                                        <p:tgtEl>
                                          <p:spTgt spid="37929"/>
                                        </p:tgtEl>
                                      </p:cBhvr>
                                    </p:animEffect>
                                    <p:anim calcmode="lin" valueType="num">
                                      <p:cBhvr>
                                        <p:cTn id="22" dur="2000" fill="hold"/>
                                        <p:tgtEl>
                                          <p:spTgt spid="37929"/>
                                        </p:tgtEl>
                                        <p:attrNameLst>
                                          <p:attrName>style.rotation</p:attrName>
                                        </p:attrNameLst>
                                      </p:cBhvr>
                                      <p:tavLst>
                                        <p:tav tm="0">
                                          <p:val>
                                            <p:fltVal val="720"/>
                                          </p:val>
                                        </p:tav>
                                        <p:tav tm="100000">
                                          <p:val>
                                            <p:fltVal val="0"/>
                                          </p:val>
                                        </p:tav>
                                      </p:tavLst>
                                    </p:anim>
                                    <p:anim calcmode="lin" valueType="num">
                                      <p:cBhvr>
                                        <p:cTn id="23" dur="2000" fill="hold"/>
                                        <p:tgtEl>
                                          <p:spTgt spid="37929"/>
                                        </p:tgtEl>
                                        <p:attrNameLst>
                                          <p:attrName>ppt_h</p:attrName>
                                        </p:attrNameLst>
                                      </p:cBhvr>
                                      <p:tavLst>
                                        <p:tav tm="0">
                                          <p:val>
                                            <p:fltVal val="0"/>
                                          </p:val>
                                        </p:tav>
                                        <p:tav tm="100000">
                                          <p:val>
                                            <p:strVal val="#ppt_h"/>
                                          </p:val>
                                        </p:tav>
                                      </p:tavLst>
                                    </p:anim>
                                    <p:anim calcmode="lin" valueType="num">
                                      <p:cBhvr>
                                        <p:cTn id="24" dur="2000" fill="hold"/>
                                        <p:tgtEl>
                                          <p:spTgt spid="37929"/>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p:cNvSpPr>
            <a:spLocks noGrp="1"/>
          </p:cNvSpPr>
          <p:nvPr>
            <p:ph idx="4294967295"/>
          </p:nvPr>
        </p:nvSpPr>
        <p:spPr>
          <a:xfrm>
            <a:off x="457200" y="214313"/>
            <a:ext cx="8229600" cy="5911850"/>
          </a:xfrm>
        </p:spPr>
        <p:txBody>
          <a:bodyPr/>
          <a:lstStyle/>
          <a:p>
            <a:r>
              <a:rPr lang="fa-IR" altLang="en-US" b="1">
                <a:effectLst>
                  <a:outerShdw blurRad="38100" dist="38100" dir="2700000" algn="tl">
                    <a:srgbClr val="C0C0C0"/>
                  </a:outerShdw>
                </a:effectLst>
              </a:rPr>
              <a:t>  </a:t>
            </a:r>
            <a:r>
              <a:rPr lang="fa-IR" altLang="en-US" b="1">
                <a:solidFill>
                  <a:schemeClr val="tx2"/>
                </a:solidFill>
                <a:effectLst>
                  <a:outerShdw blurRad="38100" dist="38100" dir="2700000" algn="tl">
                    <a:srgbClr val="C0C0C0"/>
                  </a:outerShdw>
                </a:effectLst>
                <a:cs typeface="B Titr" pitchFamily="2" charset="0"/>
              </a:rPr>
              <a:t>مرحله ششم:</a:t>
            </a:r>
            <a:r>
              <a:rPr lang="fa-IR" altLang="en-US">
                <a:solidFill>
                  <a:schemeClr val="tx2"/>
                </a:solidFill>
                <a:effectLst>
                  <a:outerShdw blurRad="38100" dist="38100" dir="2700000" algn="tl">
                    <a:srgbClr val="C0C0C0"/>
                  </a:outerShdw>
                </a:effectLst>
                <a:cs typeface="0 Lotus" pitchFamily="2" charset="0"/>
              </a:rPr>
              <a:t> </a:t>
            </a:r>
          </a:p>
          <a:p>
            <a:endParaRPr lang="fa-IR" altLang="en-US">
              <a:solidFill>
                <a:schemeClr val="tx2"/>
              </a:solidFill>
              <a:effectLst>
                <a:outerShdw blurRad="38100" dist="38100" dir="2700000" algn="tl">
                  <a:srgbClr val="C0C0C0"/>
                </a:outerShdw>
              </a:effectLst>
              <a:cs typeface="0 Lotus" pitchFamily="2" charset="0"/>
            </a:endParaRPr>
          </a:p>
          <a:p>
            <a:r>
              <a:rPr lang="fa-IR" altLang="en-US">
                <a:effectLst>
                  <a:outerShdw blurRad="38100" dist="38100" dir="2700000" algn="tl">
                    <a:srgbClr val="C0C0C0"/>
                  </a:outerShdw>
                </a:effectLst>
                <a:cs typeface="0 Lotus" pitchFamily="2" charset="0"/>
              </a:rPr>
              <a:t> </a:t>
            </a:r>
            <a:r>
              <a:rPr lang="fa-IR" altLang="en-US" sz="2400">
                <a:effectLst>
                  <a:outerShdw blurRad="38100" dist="38100" dir="2700000" algn="tl">
                    <a:srgbClr val="C0C0C0"/>
                  </a:outerShdw>
                </a:effectLst>
                <a:cs typeface="B Zar" pitchFamily="2" charset="0"/>
              </a:rPr>
              <a:t>در اين مرحله با استفاده از نتايج مرحله چهارم كل هزينه به اقلام هزينه توزيع شده و هزينه واحد برآورد مي</a:t>
            </a:r>
            <a:r>
              <a:rPr lang="fa-IR" altLang="en-US" sz="2400">
                <a:effectLst>
                  <a:outerShdw blurRad="38100" dist="38100" dir="2700000" algn="tl">
                    <a:srgbClr val="C0C0C0"/>
                  </a:outerShdw>
                </a:effectLst>
                <a:cs typeface="0 Lotus" pitchFamily="2" charset="0"/>
              </a:rPr>
              <a:t>‌</a:t>
            </a:r>
            <a:r>
              <a:rPr lang="fa-IR" altLang="en-US" sz="2400">
                <a:effectLst>
                  <a:outerShdw blurRad="38100" dist="38100" dir="2700000" algn="tl">
                    <a:srgbClr val="C0C0C0"/>
                  </a:outerShdw>
                </a:effectLst>
                <a:cs typeface="B Zar" pitchFamily="2" charset="0"/>
              </a:rPr>
              <a:t>شود.</a:t>
            </a:r>
            <a:endParaRPr lang="en-US" altLang="en-US" sz="2400">
              <a:effectLst>
                <a:outerShdw blurRad="38100" dist="38100" dir="2700000" algn="tl">
                  <a:srgbClr val="C0C0C0"/>
                </a:outerShdw>
              </a:effectLst>
              <a:cs typeface="B Zar" pitchFamily="2" charset="0"/>
            </a:endParaRPr>
          </a:p>
          <a:p>
            <a:endParaRPr lang="fa-IR" altLang="en-US" sz="2400">
              <a:effectLst>
                <a:outerShdw blurRad="38100" dist="38100" dir="2700000" algn="tl">
                  <a:srgbClr val="C0C0C0"/>
                </a:outerShdw>
              </a:effectLst>
              <a:cs typeface="B Zar" pitchFamily="2" charset="0"/>
            </a:endParaRPr>
          </a:p>
        </p:txBody>
      </p:sp>
      <p:graphicFrame>
        <p:nvGraphicFramePr>
          <p:cNvPr id="38970" name="Group 58"/>
          <p:cNvGraphicFramePr>
            <a:graphicFrameLocks noGrp="1"/>
          </p:cNvGraphicFramePr>
          <p:nvPr/>
        </p:nvGraphicFramePr>
        <p:xfrm>
          <a:off x="857250" y="2235200"/>
          <a:ext cx="7358063" cy="3955608"/>
        </p:xfrm>
        <a:graphic>
          <a:graphicData uri="http://schemas.openxmlformats.org/drawingml/2006/table">
            <a:tbl>
              <a:tblPr rtl="1"/>
              <a:tblGrid>
                <a:gridCol w="1225550">
                  <a:extLst>
                    <a:ext uri="{9D8B030D-6E8A-4147-A177-3AD203B41FA5}">
                      <a16:colId xmlns:a16="http://schemas.microsoft.com/office/drawing/2014/main" val="2428847286"/>
                    </a:ext>
                  </a:extLst>
                </a:gridCol>
                <a:gridCol w="1227138">
                  <a:extLst>
                    <a:ext uri="{9D8B030D-6E8A-4147-A177-3AD203B41FA5}">
                      <a16:colId xmlns:a16="http://schemas.microsoft.com/office/drawing/2014/main" val="2027620221"/>
                    </a:ext>
                  </a:extLst>
                </a:gridCol>
                <a:gridCol w="1225550">
                  <a:extLst>
                    <a:ext uri="{9D8B030D-6E8A-4147-A177-3AD203B41FA5}">
                      <a16:colId xmlns:a16="http://schemas.microsoft.com/office/drawing/2014/main" val="3534971108"/>
                    </a:ext>
                  </a:extLst>
                </a:gridCol>
                <a:gridCol w="1227137">
                  <a:extLst>
                    <a:ext uri="{9D8B030D-6E8A-4147-A177-3AD203B41FA5}">
                      <a16:colId xmlns:a16="http://schemas.microsoft.com/office/drawing/2014/main" val="3442177372"/>
                    </a:ext>
                  </a:extLst>
                </a:gridCol>
                <a:gridCol w="1227138">
                  <a:extLst>
                    <a:ext uri="{9D8B030D-6E8A-4147-A177-3AD203B41FA5}">
                      <a16:colId xmlns:a16="http://schemas.microsoft.com/office/drawing/2014/main" val="2473673244"/>
                    </a:ext>
                  </a:extLst>
                </a:gridCol>
                <a:gridCol w="1225550">
                  <a:extLst>
                    <a:ext uri="{9D8B030D-6E8A-4147-A177-3AD203B41FA5}">
                      <a16:colId xmlns:a16="http://schemas.microsoft.com/office/drawing/2014/main" val="602474212"/>
                    </a:ext>
                  </a:extLst>
                </a:gridCol>
              </a:tblGrid>
              <a:tr h="56038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400" b="0"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فعاليتهاي اوليه</a:t>
                      </a:r>
                      <a:endParaRPr kumimoji="0" lang="en-US" altLang="en-US" sz="1600" b="0"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400" b="0"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شاخص فعاليت</a:t>
                      </a:r>
                      <a:endParaRPr kumimoji="0" lang="en-US" altLang="en-US" sz="1600" b="0"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400" b="0"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شاخص كل </a:t>
                      </a:r>
                      <a:endParaRPr kumimoji="0" lang="en-US" altLang="en-US" sz="1600" b="0"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400" b="0"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مراسم سوگواري</a:t>
                      </a:r>
                      <a:endParaRPr kumimoji="0" lang="en-US" altLang="en-US" sz="1600" b="0"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400" b="0"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مراسم عروسي</a:t>
                      </a:r>
                      <a:endParaRPr kumimoji="0" lang="en-US" altLang="en-US" sz="1600" b="0"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400" b="0" i="0" u="none" strike="noStrike" cap="none" normalizeH="0" baseline="0" smtClean="0">
                          <a:ln>
                            <a:noFill/>
                          </a:ln>
                          <a:solidFill>
                            <a:srgbClr val="FFFFFF"/>
                          </a:solidFill>
                          <a:effectLst>
                            <a:outerShdw blurRad="38100" dist="38100" dir="2700000" algn="tl">
                              <a:srgbClr val="000000"/>
                            </a:outerShdw>
                          </a:effectLst>
                          <a:latin typeface="Zar" pitchFamily="2" charset="-78"/>
                          <a:cs typeface="B Zar" pitchFamily="2" charset="0"/>
                        </a:rPr>
                        <a:t>ساير مراسم</a:t>
                      </a:r>
                      <a:endParaRPr kumimoji="0" lang="en-US" altLang="en-US" sz="1600" b="0" i="0" u="none" strike="noStrike" cap="none" normalizeH="0" baseline="0" smtClean="0">
                        <a:ln>
                          <a:noFill/>
                        </a:ln>
                        <a:solidFill>
                          <a:srgbClr val="FFFFFF"/>
                        </a:solidFill>
                        <a:effectLst>
                          <a:outerShdw blurRad="38100" dist="38100" dir="2700000" algn="tl">
                            <a:srgbClr val="000000"/>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2744259895"/>
                  </a:ext>
                </a:extLst>
              </a:tr>
              <a:tr h="72548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تهيه غذا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5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(785467 هزار ريال)</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بشقاب</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39273</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628374</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117820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1862268876"/>
                  </a:ext>
                </a:extLst>
              </a:tr>
              <a:tr h="72548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حمل غذا</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5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(120533 هزار ريال)</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دفعات حمل</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36160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107،24</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60267</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869998679"/>
                  </a:ext>
                </a:extLst>
              </a:tr>
              <a:tr h="72548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توزيع غذا</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5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(286333 هزار ريال)</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تعداد ميهمانان</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50000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14317</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066،229</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42950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247753138"/>
                  </a:ext>
                </a:extLst>
              </a:tr>
              <a:tr h="56038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كل هزينه</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5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89750</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881547</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7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221037</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2565330644"/>
                  </a:ext>
                </a:extLst>
              </a:tr>
              <a:tr h="560388">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500" b="0" i="0" u="none" strike="noStrike" cap="none" normalizeH="0" baseline="0" smtClean="0">
                          <a:ln>
                            <a:noFill/>
                          </a:ln>
                          <a:solidFill>
                            <a:srgbClr val="DC0000"/>
                          </a:solidFill>
                          <a:effectLst>
                            <a:outerShdw blurRad="38100" dist="38100" dir="2700000" algn="tl">
                              <a:srgbClr val="000000"/>
                            </a:outerShdw>
                          </a:effectLst>
                          <a:latin typeface="Zar" pitchFamily="2" charset="-78"/>
                          <a:cs typeface="B Zar" pitchFamily="2" charset="0"/>
                        </a:rPr>
                        <a:t>هزينه واحد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500" b="0" i="0" u="none" strike="noStrike" cap="none" normalizeH="0" baseline="0" smtClean="0">
                          <a:ln>
                            <a:noFill/>
                          </a:ln>
                          <a:solidFill>
                            <a:srgbClr val="DC0000"/>
                          </a:solidFill>
                          <a:effectLst>
                            <a:outerShdw blurRad="38100" dist="38100" dir="2700000" algn="tl">
                              <a:srgbClr val="000000"/>
                            </a:outerShdw>
                          </a:effectLst>
                          <a:latin typeface="Zar" pitchFamily="2" charset="-78"/>
                          <a:cs typeface="B Zar" pitchFamily="2" charset="0"/>
                        </a:rPr>
                        <a:t>(قيمت تمام شده)</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5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000000"/>
                          </a:solidFill>
                          <a:effectLst>
                            <a:outerShdw blurRad="38100" dist="38100" dir="2700000" algn="tl">
                              <a:srgbClr val="FFFFFF"/>
                            </a:outerShdw>
                          </a:effectLst>
                          <a:latin typeface="Zar" pitchFamily="2" charset="-78"/>
                          <a:cs typeface="B Zar" pitchFamily="2" charset="0"/>
                        </a:rPr>
                        <a:t> </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DC0000"/>
                          </a:solidFill>
                          <a:effectLst>
                            <a:outerShdw blurRad="38100" dist="38100" dir="2700000" algn="tl">
                              <a:srgbClr val="000000"/>
                            </a:outerShdw>
                          </a:effectLst>
                          <a:latin typeface="Zar" pitchFamily="2" charset="-78"/>
                          <a:cs typeface="B Zar" pitchFamily="2" charset="0"/>
                        </a:rPr>
                        <a:t>9/35 هزار ريال هر بشقاب</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DC0000"/>
                          </a:solidFill>
                          <a:effectLst>
                            <a:outerShdw blurRad="38100" dist="38100" dir="2700000" algn="tl">
                              <a:srgbClr val="000000"/>
                            </a:outerShdw>
                          </a:effectLst>
                          <a:latin typeface="Zar" pitchFamily="2" charset="-78"/>
                          <a:cs typeface="B Zar" pitchFamily="2" charset="0"/>
                        </a:rPr>
                        <a:t>04/22 هزار ريال هر بشقاب</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a:spcBef>
                          <a:spcPct val="20000"/>
                        </a:spcBef>
                        <a:buClr>
                          <a:schemeClr val="hlink"/>
                        </a:buClr>
                        <a:buSzPct val="80000"/>
                        <a:buFont typeface="Wingdings" panose="05000000000000000000" pitchFamily="2" charset="2"/>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SzPct val="70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bg2"/>
                        </a:buClr>
                        <a:buSzPct val="65000"/>
                        <a:buFont typeface="Wingdings" panose="05000000000000000000" pitchFamily="2" charset="2"/>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hlink"/>
                        </a:buClr>
                        <a:buSzPct val="60000"/>
                        <a:buFont typeface="Wingdings" panose="05000000000000000000" pitchFamily="2" charset="2"/>
                        <a:defRPr>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5pPr>
                      <a:lvl6pPr marL="25146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6pPr>
                      <a:lvl7pPr marL="29718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7pPr>
                      <a:lvl8pPr marL="34290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8pPr>
                      <a:lvl9pPr marL="3886200" indent="-228600" algn="r" rtl="1" fontAlgn="base">
                        <a:spcBef>
                          <a:spcPct val="20000"/>
                        </a:spcBef>
                        <a:spcAft>
                          <a:spcPct val="0"/>
                        </a:spcAft>
                        <a:buClr>
                          <a:schemeClr val="bg2"/>
                        </a:buClr>
                        <a:buSzPct val="40000"/>
                        <a:buFont typeface="Wingdings" panose="05000000000000000000" pitchFamily="2" charset="2"/>
                        <a:defRPr>
                          <a:solidFill>
                            <a:schemeClr val="tx1"/>
                          </a:solidFill>
                          <a:latin typeface="Arial" panose="020B0604020202020204" pitchFamily="34" charset="0"/>
                          <a:cs typeface="Arial" panose="020B0604020202020204" pitchFamily="34" charset="0"/>
                        </a:defRPr>
                      </a:lvl9pPr>
                    </a:lstStyle>
                    <a:p>
                      <a:pPr marL="0" marR="0" lvl="0" indent="0" algn="ctr" defTabSz="914400" rtl="1" eaLnBrk="1" fontAlgn="base" latinLnBrk="0" hangingPunct="1">
                        <a:lnSpc>
                          <a:spcPct val="90000"/>
                        </a:lnSpc>
                        <a:spcBef>
                          <a:spcPct val="0"/>
                        </a:spcBef>
                        <a:spcAft>
                          <a:spcPct val="0"/>
                        </a:spcAft>
                        <a:buClr>
                          <a:schemeClr val="hlink"/>
                        </a:buClr>
                        <a:buSzPct val="80000"/>
                        <a:buFontTx/>
                        <a:buNone/>
                        <a:tabLst/>
                      </a:pPr>
                      <a:r>
                        <a:rPr kumimoji="0" lang="fa-IR" altLang="en-US" sz="1600" b="0" i="0" u="none" strike="noStrike" cap="none" normalizeH="0" baseline="0" smtClean="0">
                          <a:ln>
                            <a:noFill/>
                          </a:ln>
                          <a:solidFill>
                            <a:srgbClr val="DC0000"/>
                          </a:solidFill>
                          <a:effectLst>
                            <a:outerShdw blurRad="38100" dist="38100" dir="2700000" algn="tl">
                              <a:srgbClr val="000000"/>
                            </a:outerShdw>
                          </a:effectLst>
                          <a:latin typeface="Zar" pitchFamily="2" charset="-78"/>
                          <a:cs typeface="B Zar" pitchFamily="2" charset="0"/>
                        </a:rPr>
                        <a:t>47/29 هزار  ريال هر بشقاب</a:t>
                      </a:r>
                      <a:endParaRPr kumimoji="0" lang="en-US" altLang="en-US" sz="1600" b="0" i="0" u="none" strike="noStrike" cap="none" normalizeH="0" baseline="0" smtClean="0">
                        <a:ln>
                          <a:noFill/>
                        </a:ln>
                        <a:solidFill>
                          <a:srgbClr val="000000"/>
                        </a:solidFill>
                        <a:effectLst>
                          <a:outerShdw blurRad="38100" dist="38100" dir="2700000" algn="tl">
                            <a:srgbClr val="FFFFFF"/>
                          </a:outerShdw>
                        </a:effectLst>
                        <a:latin typeface="Times New Roman" panose="02020603050405020304" pitchFamily="18" charset="0"/>
                        <a:cs typeface="B Zar" pitchFamily="2"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959955591"/>
                  </a:ext>
                </a:extLst>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animEffect transition="in" filter="box(in)">
                                      <p:cBhvr>
                                        <p:cTn id="7" dur="500"/>
                                        <p:tgtEl>
                                          <p:spTgt spid="3686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36866">
                                            <p:txEl>
                                              <p:pRg st="2" end="2"/>
                                            </p:txEl>
                                          </p:spTgt>
                                        </p:tgtEl>
                                        <p:attrNameLst>
                                          <p:attrName>style.visibility</p:attrName>
                                        </p:attrNameLst>
                                      </p:cBhvr>
                                      <p:to>
                                        <p:strVal val="visible"/>
                                      </p:to>
                                    </p:set>
                                    <p:animEffect transition="in" filter="checkerboard(across)">
                                      <p:cBhvr>
                                        <p:cTn id="12" dur="500"/>
                                        <p:tgtEl>
                                          <p:spTgt spid="36866">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8970"/>
                                        </p:tgtEl>
                                        <p:attrNameLst>
                                          <p:attrName>style.visibility</p:attrName>
                                        </p:attrNameLst>
                                      </p:cBhvr>
                                      <p:to>
                                        <p:strVal val="visible"/>
                                      </p:to>
                                    </p:set>
                                    <p:animEffect transition="in" filter="blinds(horizontal)">
                                      <p:cBhvr>
                                        <p:cTn id="17" dur="500"/>
                                        <p:tgtEl>
                                          <p:spTgt spid="38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fa-IR" altLang="en-US" sz="1800" b="0" i="0" u="none" strike="noStrike" cap="none" normalizeH="0" baseline="0" smtClean="0">
            <a:ln>
              <a:noFill/>
            </a:ln>
            <a:solidFill>
              <a:schemeClr val="tx1"/>
            </a:solidFill>
            <a:effectLst/>
            <a:latin typeface="Arial" panose="020B0604020202020204" pitchFamily="34" charset="0"/>
            <a:cs typeface="B Zar" pitchFamily="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fa-IR" altLang="en-US" sz="1800" b="0" i="0" u="none" strike="noStrike" cap="none" normalizeH="0" baseline="0" smtClean="0">
            <a:ln>
              <a:noFill/>
            </a:ln>
            <a:solidFill>
              <a:schemeClr val="tx1"/>
            </a:solidFill>
            <a:effectLst/>
            <a:latin typeface="Arial" panose="020B0604020202020204" pitchFamily="34" charset="0"/>
            <a:cs typeface="B Zar" pitchFamily="2" charset="0"/>
          </a:defRPr>
        </a:defPPr>
      </a:lstStyle>
    </a:lnDef>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Radial</Template>
  <TotalTime>450</TotalTime>
  <Words>5173</Words>
  <Application>Microsoft Office PowerPoint</Application>
  <PresentationFormat>On-screen Show (4:3)</PresentationFormat>
  <Paragraphs>414</Paragraphs>
  <Slides>37</Slides>
  <Notes>36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Tahoma</vt:lpstr>
      <vt:lpstr>Arial</vt:lpstr>
      <vt:lpstr>Times New Roman</vt:lpstr>
      <vt:lpstr>Wingdings</vt:lpstr>
      <vt:lpstr>Calibri</vt:lpstr>
      <vt:lpstr>Arial Black</vt:lpstr>
      <vt:lpstr>B Titr</vt:lpstr>
      <vt:lpstr>B Jadid</vt:lpstr>
      <vt:lpstr>B Zar</vt:lpstr>
      <vt:lpstr>0 Lotus</vt:lpstr>
      <vt:lpstr>Zar</vt:lpstr>
      <vt:lpstr>Radial</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entesharat</dc:creator>
  <cp:lastModifiedBy>Windows User</cp:lastModifiedBy>
  <cp:revision>255</cp:revision>
  <dcterms:created xsi:type="dcterms:W3CDTF">2066-11-24T22:52:54Z</dcterms:created>
  <dcterms:modified xsi:type="dcterms:W3CDTF">2020-02-24T13:08:46Z</dcterms:modified>
</cp:coreProperties>
</file>