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36" r:id="rId1"/>
  </p:sldMasterIdLst>
  <p:notesMasterIdLst>
    <p:notesMasterId r:id="rId43"/>
  </p:notesMasterIdLst>
  <p:sldIdLst>
    <p:sldId id="314" r:id="rId2"/>
    <p:sldId id="280" r:id="rId3"/>
    <p:sldId id="279" r:id="rId4"/>
    <p:sldId id="324" r:id="rId5"/>
    <p:sldId id="323" r:id="rId6"/>
    <p:sldId id="282" r:id="rId7"/>
    <p:sldId id="283" r:id="rId8"/>
    <p:sldId id="284" r:id="rId9"/>
    <p:sldId id="285" r:id="rId10"/>
    <p:sldId id="286" r:id="rId11"/>
    <p:sldId id="275" r:id="rId12"/>
    <p:sldId id="295" r:id="rId13"/>
    <p:sldId id="294" r:id="rId14"/>
    <p:sldId id="293" r:id="rId15"/>
    <p:sldId id="292" r:id="rId16"/>
    <p:sldId id="317" r:id="rId17"/>
    <p:sldId id="318" r:id="rId18"/>
    <p:sldId id="291" r:id="rId19"/>
    <p:sldId id="320" r:id="rId20"/>
    <p:sldId id="290" r:id="rId21"/>
    <p:sldId id="289" r:id="rId22"/>
    <p:sldId id="288" r:id="rId23"/>
    <p:sldId id="296" r:id="rId24"/>
    <p:sldId id="298" r:id="rId25"/>
    <p:sldId id="299" r:id="rId26"/>
    <p:sldId id="300" r:id="rId27"/>
    <p:sldId id="301" r:id="rId28"/>
    <p:sldId id="322" r:id="rId29"/>
    <p:sldId id="304" r:id="rId30"/>
    <p:sldId id="326" r:id="rId31"/>
    <p:sldId id="325" r:id="rId32"/>
    <p:sldId id="327" r:id="rId33"/>
    <p:sldId id="330" r:id="rId34"/>
    <p:sldId id="328" r:id="rId35"/>
    <p:sldId id="329" r:id="rId36"/>
    <p:sldId id="331" r:id="rId37"/>
    <p:sldId id="306" r:id="rId38"/>
    <p:sldId id="308" r:id="rId39"/>
    <p:sldId id="309" r:id="rId40"/>
    <p:sldId id="312" r:id="rId41"/>
    <p:sldId id="313" r:id="rId4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9ACA994-42D1-41E4-A488-E257F9860631}">
          <p14:sldIdLst>
            <p14:sldId id="314"/>
            <p14:sldId id="280"/>
            <p14:sldId id="279"/>
            <p14:sldId id="324"/>
            <p14:sldId id="323"/>
            <p14:sldId id="282"/>
            <p14:sldId id="283"/>
            <p14:sldId id="284"/>
            <p14:sldId id="285"/>
            <p14:sldId id="286"/>
            <p14:sldId id="275"/>
            <p14:sldId id="295"/>
            <p14:sldId id="294"/>
            <p14:sldId id="293"/>
            <p14:sldId id="292"/>
          </p14:sldIdLst>
        </p14:section>
        <p14:section name="Untitled Section" id="{6F4F7A1E-9FBE-4A0A-B072-6D23355602F4}">
          <p14:sldIdLst>
            <p14:sldId id="317"/>
            <p14:sldId id="318"/>
            <p14:sldId id="291"/>
            <p14:sldId id="320"/>
            <p14:sldId id="290"/>
            <p14:sldId id="289"/>
            <p14:sldId id="288"/>
            <p14:sldId id="296"/>
            <p14:sldId id="298"/>
            <p14:sldId id="299"/>
            <p14:sldId id="300"/>
            <p14:sldId id="301"/>
            <p14:sldId id="322"/>
            <p14:sldId id="304"/>
            <p14:sldId id="326"/>
            <p14:sldId id="325"/>
            <p14:sldId id="327"/>
            <p14:sldId id="330"/>
            <p14:sldId id="328"/>
            <p14:sldId id="329"/>
            <p14:sldId id="331"/>
            <p14:sldId id="306"/>
            <p14:sldId id="308"/>
            <p14:sldId id="309"/>
            <p14:sldId id="312"/>
            <p14:sldId id="313"/>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FF"/>
    <a:srgbClr val="B30DB7"/>
    <a:srgbClr val="008000"/>
    <a:srgbClr val="FF0066"/>
    <a:srgbClr val="800080"/>
    <a:srgbClr val="993300"/>
    <a:srgbClr val="4660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55" d="100"/>
          <a:sy n="55" d="100"/>
        </p:scale>
        <p:origin x="-285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A41F74F-9F9D-4E7E-9D33-F811D9E7428C}" type="datetimeFigureOut">
              <a:rPr lang="fa-IR" smtClean="0"/>
              <a:pPr/>
              <a:t>04/09/1441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3B479EF-5580-4A2D-88C7-FEB9FED12FEF}" type="slidenum">
              <a:rPr lang="fa-IR" smtClean="0"/>
              <a:pPr/>
              <a:t>‹#›</a:t>
            </a:fld>
            <a:endParaRPr lang="fa-IR"/>
          </a:p>
        </p:txBody>
      </p:sp>
    </p:spTree>
    <p:extLst>
      <p:ext uri="{BB962C8B-B14F-4D97-AF65-F5344CB8AC3E}">
        <p14:creationId xmlns:p14="http://schemas.microsoft.com/office/powerpoint/2010/main" val="295152826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B479EF-5580-4A2D-88C7-FEB9FED12FEF}" type="slidenum">
              <a:rPr lang="fa-IR" smtClean="0"/>
              <a:pPr/>
              <a:t>23</a:t>
            </a:fld>
            <a:endParaRPr lang="fa-IR"/>
          </a:p>
        </p:txBody>
      </p:sp>
    </p:spTree>
    <p:extLst>
      <p:ext uri="{BB962C8B-B14F-4D97-AF65-F5344CB8AC3E}">
        <p14:creationId xmlns:p14="http://schemas.microsoft.com/office/powerpoint/2010/main" val="3527602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44417E4B-9646-4273-BEC8-87987DC9B85F}"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4417E4B-9646-4273-BEC8-87987DC9B85F}"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44417E4B-9646-4273-BEC8-87987DC9B85F}"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4417E4B-9646-4273-BEC8-87987DC9B85F}"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9367CA6-30A8-4414-8B93-3733B4B74BEC}" type="datetimeFigureOut">
              <a:rPr lang="fa-IR" smtClean="0"/>
              <a:pPr/>
              <a:t>04/09/1441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4417E4B-9646-4273-BEC8-87987DC9B85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9367CA6-30A8-4414-8B93-3733B4B74BEC}" type="datetimeFigureOut">
              <a:rPr lang="fa-IR" smtClean="0"/>
              <a:pPr/>
              <a:t>04/09/1441</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4417E4B-9646-4273-BEC8-87987DC9B85F}"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a:t>
            </a:r>
            <a:endParaRPr lang="en-US" dirty="0"/>
          </a:p>
        </p:txBody>
      </p:sp>
      <p:pic>
        <p:nvPicPr>
          <p:cNvPr id="5" name="Content Placeholder 4" descr="1_00001.gif"/>
          <p:cNvPicPr>
            <a:picLocks noGrp="1" noChangeAspect="1"/>
          </p:cNvPicPr>
          <p:nvPr>
            <p:ph idx="1"/>
          </p:nvPr>
        </p:nvPicPr>
        <p:blipFill>
          <a:blip r:embed="rId2" cstate="print"/>
          <a:stretch>
            <a:fillRect/>
          </a:stretch>
        </p:blipFill>
        <p:spPr>
          <a:xfrm>
            <a:off x="3160712" y="2566987"/>
            <a:ext cx="4048125" cy="2562225"/>
          </a:xfr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85728"/>
            <a:ext cx="8229600" cy="4440246"/>
          </a:xfrm>
        </p:spPr>
        <p:txBody>
          <a:bodyPr>
            <a:normAutofit/>
          </a:bodyPr>
          <a:lstStyle/>
          <a:p>
            <a:r>
              <a:rPr lang="fa-IR" sz="6000" i="1" dirty="0" smtClean="0">
                <a:solidFill>
                  <a:srgbClr val="002060"/>
                </a:solidFill>
              </a:rPr>
              <a:t>اختلالات </a:t>
            </a:r>
            <a:r>
              <a:rPr lang="fa-IR" sz="6000" i="1" dirty="0" smtClean="0">
                <a:solidFill>
                  <a:srgbClr val="FF0000"/>
                </a:solidFill>
              </a:rPr>
              <a:t>تیروئید</a:t>
            </a:r>
            <a:br>
              <a:rPr lang="fa-IR" sz="6000" i="1" dirty="0" smtClean="0">
                <a:solidFill>
                  <a:srgbClr val="FF0000"/>
                </a:solidFill>
              </a:rPr>
            </a:br>
            <a:r>
              <a:rPr lang="fa-IR" sz="6000" i="1" dirty="0" smtClean="0">
                <a:solidFill>
                  <a:srgbClr val="002060"/>
                </a:solidFill>
              </a:rPr>
              <a:t> و</a:t>
            </a:r>
            <a:r>
              <a:rPr lang="fa-IR" sz="6000" i="1" dirty="0" smtClean="0">
                <a:solidFill>
                  <a:srgbClr val="FF0000"/>
                </a:solidFill>
              </a:rPr>
              <a:t> </a:t>
            </a:r>
            <a:r>
              <a:rPr lang="fa-IR" sz="6000" i="1" dirty="0" smtClean="0">
                <a:solidFill>
                  <a:srgbClr val="7030A0"/>
                </a:solidFill>
              </a:rPr>
              <a:t>پارا تیروئید</a:t>
            </a:r>
            <a:endParaRPr lang="en-US" sz="6000" i="1" dirty="0">
              <a:solidFill>
                <a:srgbClr val="7030A0"/>
              </a:solidFill>
            </a:endParaRPr>
          </a:p>
        </p:txBody>
      </p:sp>
    </p:spTree>
  </p:cSld>
  <p:clrMapOvr>
    <a:masterClrMapping/>
  </p:clrMapOvr>
  <p:transition spd="slow">
    <p:wheel spokes="2"/>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فیزیولوژی تیروئید:</a:t>
            </a:r>
            <a:endParaRPr lang="en-US" dirty="0">
              <a:solidFill>
                <a:srgbClr val="FF0000"/>
              </a:solidFill>
            </a:endParaRPr>
          </a:p>
        </p:txBody>
      </p:sp>
      <p:sp>
        <p:nvSpPr>
          <p:cNvPr id="3" name="Content Placeholder 2"/>
          <p:cNvSpPr>
            <a:spLocks noGrp="1"/>
          </p:cNvSpPr>
          <p:nvPr>
            <p:ph idx="1"/>
          </p:nvPr>
        </p:nvSpPr>
        <p:spPr>
          <a:xfrm>
            <a:off x="214282" y="1357298"/>
            <a:ext cx="8686800" cy="4929222"/>
          </a:xfrm>
        </p:spPr>
        <p:txBody>
          <a:bodyPr>
            <a:noAutofit/>
          </a:bodyPr>
          <a:lstStyle/>
          <a:p>
            <a:pPr lvl="6" algn="ctr">
              <a:buNone/>
            </a:pPr>
            <a:r>
              <a:rPr lang="fa-IR" sz="3200" dirty="0" smtClean="0">
                <a:solidFill>
                  <a:srgbClr val="0070C0"/>
                </a:solidFill>
              </a:rPr>
              <a:t>حاملگی </a:t>
            </a:r>
            <a:r>
              <a:rPr lang="fa-IR" sz="3200" dirty="0" smtClean="0"/>
              <a:t>تاثیرچشم گیری بر </a:t>
            </a:r>
            <a:r>
              <a:rPr lang="fa-IR" sz="3200" dirty="0" smtClean="0">
                <a:solidFill>
                  <a:srgbClr val="0070C0"/>
                </a:solidFill>
              </a:rPr>
              <a:t>فیزیولوژی تیروئید </a:t>
            </a:r>
            <a:r>
              <a:rPr lang="fa-IR" sz="3200" dirty="0" smtClean="0"/>
              <a:t>مادر دارد.</a:t>
            </a:r>
          </a:p>
          <a:p>
            <a:pPr lvl="6">
              <a:buNone/>
            </a:pPr>
            <a:r>
              <a:rPr lang="fa-IR" sz="3200" dirty="0" smtClean="0"/>
              <a:t>بزرگی تیروئید به علت هایپوپلازی غدد باعث افزایش برداشت یدمی گردد </a:t>
            </a:r>
          </a:p>
          <a:p>
            <a:pPr lvl="6">
              <a:buNone/>
            </a:pPr>
            <a:r>
              <a:rPr lang="fa-IR" sz="3200" dirty="0" smtClean="0"/>
              <a:t>و انتقال تیروکسین به جنین درصورت افزایش ترشح تیروکسین  در ابتدای حاملگی ودر صورت هایپوتیروئیدی جنین در طول </a:t>
            </a:r>
            <a:r>
              <a:rPr lang="fa-IR" sz="2800" dirty="0" smtClean="0"/>
              <a:t>حاملگی انجام میشود  .</a:t>
            </a:r>
            <a:br>
              <a:rPr lang="fa-IR" sz="2800" dirty="0" smtClean="0"/>
            </a:br>
            <a:endParaRPr lang="en-US" sz="2800"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فیزیولوژی تیروئید:</a:t>
            </a:r>
            <a:endParaRPr lang="en-US" dirty="0"/>
          </a:p>
        </p:txBody>
      </p:sp>
      <p:sp>
        <p:nvSpPr>
          <p:cNvPr id="3" name="Content Placeholder 2"/>
          <p:cNvSpPr>
            <a:spLocks noGrp="1"/>
          </p:cNvSpPr>
          <p:nvPr>
            <p:ph idx="1"/>
          </p:nvPr>
        </p:nvSpPr>
        <p:spPr/>
        <p:txBody>
          <a:bodyPr>
            <a:normAutofit/>
          </a:bodyPr>
          <a:lstStyle/>
          <a:p>
            <a:pPr marL="342900" lvl="6" indent="-342900" algn="r">
              <a:buNone/>
            </a:pPr>
            <a:r>
              <a:rPr lang="fa-IR" sz="3200" dirty="0" smtClean="0">
                <a:solidFill>
                  <a:srgbClr val="0070C0"/>
                </a:solidFill>
              </a:rPr>
              <a:t>-</a:t>
            </a:r>
            <a:r>
              <a:rPr lang="fa-IR" sz="3200" dirty="0" smtClean="0">
                <a:solidFill>
                  <a:srgbClr val="0000FF"/>
                </a:solidFill>
              </a:rPr>
              <a:t>حاملگی</a:t>
            </a:r>
            <a:r>
              <a:rPr lang="fa-IR" sz="3200" dirty="0" smtClean="0">
                <a:solidFill>
                  <a:srgbClr val="0070C0"/>
                </a:solidFill>
              </a:rPr>
              <a:t> </a:t>
            </a:r>
            <a:r>
              <a:rPr lang="fa-IR" sz="3200" dirty="0" smtClean="0"/>
              <a:t>تاثیرچشم گیری بر </a:t>
            </a:r>
            <a:r>
              <a:rPr lang="fa-IR" sz="3200" dirty="0" smtClean="0">
                <a:solidFill>
                  <a:srgbClr val="0000FF"/>
                </a:solidFill>
              </a:rPr>
              <a:t>فیزیولوژی تیروئید </a:t>
            </a:r>
            <a:r>
              <a:rPr lang="fa-IR" sz="3200" dirty="0" smtClean="0"/>
              <a:t>مادر دارد.</a:t>
            </a:r>
          </a:p>
          <a:p>
            <a:pPr marL="342900" lvl="6" indent="-342900" algn="r">
              <a:buNone/>
            </a:pPr>
            <a:r>
              <a:rPr lang="fa-IR" sz="3200" dirty="0" smtClean="0"/>
              <a:t>-بزرگی تیروئید به علت </a:t>
            </a:r>
            <a:r>
              <a:rPr lang="fa-IR" sz="3200" dirty="0" smtClean="0">
                <a:solidFill>
                  <a:srgbClr val="800080"/>
                </a:solidFill>
              </a:rPr>
              <a:t>هایپوپلازی </a:t>
            </a:r>
            <a:r>
              <a:rPr lang="fa-IR" sz="3200" dirty="0" smtClean="0"/>
              <a:t>غدد باعث افزایش برداشت </a:t>
            </a:r>
            <a:r>
              <a:rPr lang="fa-IR" sz="4000" b="1" dirty="0" smtClean="0">
                <a:ln w="1905"/>
                <a:solidFill>
                  <a:srgbClr val="800080"/>
                </a:solidFill>
                <a:effectLst>
                  <a:innerShdw blurRad="69850" dist="43180" dir="5400000">
                    <a:srgbClr val="000000">
                      <a:alpha val="65000"/>
                    </a:srgbClr>
                  </a:innerShdw>
                </a:effectLst>
              </a:rPr>
              <a:t>ید</a:t>
            </a:r>
            <a:r>
              <a:rPr lang="fa-IR"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fa-IR" sz="3200" dirty="0" smtClean="0"/>
              <a:t>می گردد </a:t>
            </a:r>
          </a:p>
          <a:p>
            <a:pPr marL="342900" lvl="6" indent="-342900" algn="ctr">
              <a:buNone/>
            </a:pPr>
            <a:r>
              <a:rPr lang="fa-IR" sz="3200" dirty="0" smtClean="0"/>
              <a:t>-انتقال تیروکسین به جنین درصورت افزایش ترشح </a:t>
            </a:r>
            <a:r>
              <a:rPr lang="fa-IR" sz="3200" dirty="0" smtClean="0">
                <a:solidFill>
                  <a:srgbClr val="993300"/>
                </a:solidFill>
              </a:rPr>
              <a:t>تیروکسین</a:t>
            </a:r>
            <a:r>
              <a:rPr lang="fa-IR" sz="3200" dirty="0" smtClean="0"/>
              <a:t>  در </a:t>
            </a:r>
            <a:r>
              <a:rPr lang="fa-IR" sz="3200" dirty="0" smtClean="0">
                <a:solidFill>
                  <a:schemeClr val="accent6">
                    <a:lumMod val="50000"/>
                  </a:schemeClr>
                </a:solidFill>
              </a:rPr>
              <a:t>ابتدای حاملگی </a:t>
            </a:r>
            <a:r>
              <a:rPr lang="fa-IR" sz="3200" dirty="0" smtClean="0"/>
              <a:t>ودر صورت </a:t>
            </a:r>
            <a:r>
              <a:rPr lang="fa-IR" sz="3200" dirty="0" smtClean="0">
                <a:solidFill>
                  <a:srgbClr val="B30DB7"/>
                </a:solidFill>
              </a:rPr>
              <a:t>هایپوتیروئیدی </a:t>
            </a:r>
            <a:r>
              <a:rPr lang="fa-IR" sz="3200" dirty="0" smtClean="0"/>
              <a:t>جنین در </a:t>
            </a:r>
            <a:r>
              <a:rPr lang="fa-IR" sz="3200" dirty="0" smtClean="0">
                <a:solidFill>
                  <a:srgbClr val="B30DB7"/>
                </a:solidFill>
              </a:rPr>
              <a:t>طول </a:t>
            </a:r>
            <a:r>
              <a:rPr lang="fa-IR" sz="2800" dirty="0" smtClean="0">
                <a:solidFill>
                  <a:srgbClr val="B30DB7"/>
                </a:solidFill>
              </a:rPr>
              <a:t>حاملگی </a:t>
            </a:r>
            <a:r>
              <a:rPr lang="fa-IR" sz="2800" dirty="0" smtClean="0"/>
              <a:t>انجام میشود  .</a:t>
            </a:r>
            <a:br>
              <a:rPr lang="fa-IR" sz="2800" dirty="0" smtClean="0"/>
            </a:br>
            <a:endParaRPr lang="en-US" sz="2800" dirty="0" smtClean="0"/>
          </a:p>
          <a:p>
            <a:pPr algn="r">
              <a:buNone/>
            </a:pPr>
            <a:endParaRPr lang="en-US" dirty="0"/>
          </a:p>
        </p:txBody>
      </p: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1143000"/>
          </a:xfrm>
        </p:spPr>
        <p:txBody>
          <a:bodyPr/>
          <a:lstStyle/>
          <a:p>
            <a:r>
              <a:rPr lang="fa-IR" dirty="0" smtClean="0">
                <a:solidFill>
                  <a:srgbClr val="C00000"/>
                </a:solidFill>
              </a:rPr>
              <a:t>فیزیولوزی تیروئید</a:t>
            </a:r>
            <a:r>
              <a:rPr lang="fa-IR" dirty="0" smtClean="0"/>
              <a:t>:</a:t>
            </a:r>
            <a:endParaRPr lang="en-US" dirty="0"/>
          </a:p>
        </p:txBody>
      </p:sp>
      <p:sp>
        <p:nvSpPr>
          <p:cNvPr id="3" name="Content Placeholder 2"/>
          <p:cNvSpPr>
            <a:spLocks noGrp="1"/>
          </p:cNvSpPr>
          <p:nvPr>
            <p:ph idx="1"/>
          </p:nvPr>
        </p:nvSpPr>
        <p:spPr/>
        <p:txBody>
          <a:bodyPr>
            <a:normAutofit/>
          </a:bodyPr>
          <a:lstStyle/>
          <a:p>
            <a:pPr algn="r">
              <a:buNone/>
            </a:pPr>
            <a:endParaRPr lang="fa-IR" dirty="0" smtClean="0"/>
          </a:p>
          <a:p>
            <a:pPr algn="r">
              <a:buNone/>
            </a:pPr>
            <a:r>
              <a:rPr lang="fa-IR" sz="4000" dirty="0" smtClean="0">
                <a:solidFill>
                  <a:srgbClr val="C00000"/>
                </a:solidFill>
              </a:rPr>
              <a:t>نکته:</a:t>
            </a:r>
          </a:p>
          <a:p>
            <a:pPr algn="r">
              <a:buNone/>
            </a:pPr>
            <a:r>
              <a:rPr lang="fa-IR" dirty="0" smtClean="0"/>
              <a:t>-در تمام حاملگی ها</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تیروکسین </a:t>
            </a:r>
            <a:r>
              <a:rPr lang="fa-IR" dirty="0" smtClean="0"/>
              <a:t>مادر به جنین انتقال می یابد</a:t>
            </a:r>
          </a:p>
          <a:p>
            <a:pPr algn="r">
              <a:buNone/>
            </a:pPr>
            <a:r>
              <a:rPr lang="fa-IR" dirty="0" smtClean="0"/>
              <a:t>-</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تیروتیروپین </a:t>
            </a:r>
            <a:r>
              <a:rPr lang="fa-IR" dirty="0" smtClean="0"/>
              <a:t>یا هورمون محرک تیرویید در حال حاضرنقش مهمی در غربالگری وتشخیص بسیاری از اختلالات تیرویید دارد.</a:t>
            </a:r>
          </a:p>
          <a:p>
            <a:pPr algn="r">
              <a:buNone/>
            </a:pPr>
            <a:r>
              <a:rPr lang="fa-IR" dirty="0" smtClean="0"/>
              <a:t> </a:t>
            </a:r>
            <a:endParaRPr lang="en-US" dirty="0"/>
          </a:p>
        </p:txBody>
      </p:sp>
    </p:spTree>
  </p:cSld>
  <p:clrMapOvr>
    <a:masterClrMapping/>
  </p:clrMapOvr>
  <p:transition spd="slow" advTm="0">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پرکاری تیروئید (تیروتوکسیکوز):</a:t>
            </a:r>
            <a:endParaRPr lang="en-US" dirty="0"/>
          </a:p>
        </p:txBody>
      </p:sp>
      <p:sp>
        <p:nvSpPr>
          <p:cNvPr id="3" name="Content Placeholder 2"/>
          <p:cNvSpPr>
            <a:spLocks noGrp="1"/>
          </p:cNvSpPr>
          <p:nvPr>
            <p:ph idx="1"/>
          </p:nvPr>
        </p:nvSpPr>
        <p:spPr/>
        <p:txBody>
          <a:bodyPr>
            <a:normAutofit/>
          </a:bodyPr>
          <a:lstStyle/>
          <a:p>
            <a:pPr algn="r">
              <a:buNone/>
            </a:pPr>
            <a:r>
              <a:rPr lang="fa-IR" dirty="0" smtClean="0"/>
              <a:t>تقریبا در </a:t>
            </a:r>
            <a:r>
              <a:rPr lang="fa-IR" dirty="0" smtClean="0">
                <a:solidFill>
                  <a:srgbClr val="0070C0"/>
                </a:solidFill>
              </a:rPr>
              <a:t>یک مورد </a:t>
            </a:r>
            <a:r>
              <a:rPr lang="fa-IR" dirty="0" smtClean="0"/>
              <a:t>از هر ۱۰۰۰-۲۰۰۰حاملگی رخ میدهد</a:t>
            </a:r>
            <a:br>
              <a:rPr lang="fa-IR" dirty="0" smtClean="0"/>
            </a:br>
            <a:r>
              <a:rPr lang="fa-IR" sz="4800" dirty="0" smtClean="0">
                <a:solidFill>
                  <a:srgbClr val="FF0000"/>
                </a:solidFill>
              </a:rPr>
              <a:t>علائم :</a:t>
            </a:r>
            <a:endParaRPr lang="en-US" sz="4800" dirty="0">
              <a:solidFill>
                <a:srgbClr val="FF0000"/>
              </a:solidFill>
            </a:endParaRPr>
          </a:p>
          <a:p>
            <a:pPr algn="r">
              <a:buNone/>
            </a:pPr>
            <a:r>
              <a:rPr lang="fa-IR" sz="3600" dirty="0" smtClean="0">
                <a:solidFill>
                  <a:srgbClr val="7030A0"/>
                </a:solidFill>
              </a:rPr>
              <a:t>تاکی کاردی </a:t>
            </a:r>
            <a:r>
              <a:rPr lang="fa-IR" dirty="0" smtClean="0"/>
              <a:t>(که از افزایش ضربان قلب در دوران حاملگی طبیعی شدیدتر است)</a:t>
            </a:r>
            <a:endParaRPr lang="en-US" dirty="0"/>
          </a:p>
          <a:p>
            <a:pPr algn="r">
              <a:buNone/>
            </a:pPr>
            <a:r>
              <a:rPr lang="fa-IR" dirty="0" smtClean="0">
                <a:solidFill>
                  <a:srgbClr val="7030A0"/>
                </a:solidFill>
              </a:rPr>
              <a:t>تیرومگالی</a:t>
            </a:r>
            <a:endParaRPr lang="en-US" dirty="0" smtClean="0">
              <a:solidFill>
                <a:srgbClr val="7030A0"/>
              </a:solidFill>
            </a:endParaRPr>
          </a:p>
          <a:p>
            <a:pPr algn="r">
              <a:buNone/>
            </a:pPr>
            <a:r>
              <a:rPr lang="fa-IR" dirty="0" smtClean="0">
                <a:solidFill>
                  <a:srgbClr val="7030A0"/>
                </a:solidFill>
              </a:rPr>
              <a:t>اگزوفتالمی</a:t>
            </a:r>
            <a:endParaRPr lang="en-US" dirty="0" smtClean="0">
              <a:solidFill>
                <a:srgbClr val="7030A0"/>
              </a:solidFill>
            </a:endParaRPr>
          </a:p>
          <a:p>
            <a:pPr algn="r">
              <a:buNone/>
            </a:pPr>
            <a:r>
              <a:rPr lang="fa-IR" dirty="0" smtClean="0"/>
              <a:t>عدم افزایش </a:t>
            </a:r>
            <a:r>
              <a:rPr lang="fa-IR" dirty="0" smtClean="0">
                <a:solidFill>
                  <a:srgbClr val="FF0000"/>
                </a:solidFill>
              </a:rPr>
              <a:t>وزن</a:t>
            </a:r>
            <a:r>
              <a:rPr lang="fa-IR" dirty="0" smtClean="0"/>
              <a:t> علی رغم دریافت غذای کافی</a:t>
            </a:r>
            <a:endParaRPr lang="en-US" dirty="0" smtClean="0"/>
          </a:p>
          <a:p>
            <a:pPr algn="r">
              <a:buFontTx/>
              <a:buChar char="-"/>
            </a:pPr>
            <a:endParaRPr lang="en-US" dirty="0"/>
          </a:p>
        </p:txBody>
      </p:sp>
    </p:spTree>
  </p:cSld>
  <p:clrMapOvr>
    <a:masterClrMapping/>
  </p:clrMapOvr>
  <p:transition spd="slow">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latin typeface="Bell MT" panose="02020503060305020303" pitchFamily="18" charset="0"/>
                <a:cs typeface="B Nazanin" panose="00000400000000000000" pitchFamily="2" charset="-78"/>
              </a:rPr>
              <a:t>درمان:</a:t>
            </a:r>
            <a:endParaRPr lang="en-US" dirty="0"/>
          </a:p>
        </p:txBody>
      </p:sp>
      <p:sp>
        <p:nvSpPr>
          <p:cNvPr id="3" name="Content Placeholder 2"/>
          <p:cNvSpPr>
            <a:spLocks noGrp="1"/>
          </p:cNvSpPr>
          <p:nvPr>
            <p:ph idx="1"/>
          </p:nvPr>
        </p:nvSpPr>
        <p:spPr/>
        <p:txBody>
          <a:bodyPr>
            <a:normAutofit fontScale="85000" lnSpcReduction="20000"/>
          </a:bodyPr>
          <a:lstStyle/>
          <a:p>
            <a:pPr algn="r">
              <a:buNone/>
            </a:pPr>
            <a:r>
              <a:rPr lang="fa-IR" sz="4800" dirty="0" smtClean="0">
                <a:solidFill>
                  <a:srgbClr val="FF0000"/>
                </a:solidFill>
                <a:latin typeface="Bell MT" panose="02020503060305020303" pitchFamily="18" charset="0"/>
                <a:cs typeface="B Nazanin" panose="00000400000000000000" pitchFamily="2" charset="-78"/>
              </a:rPr>
              <a:t>پروپیل تیو اوراسیل:</a:t>
            </a:r>
            <a:r>
              <a:rPr lang="fa-IR" dirty="0" smtClean="0">
                <a:latin typeface="Bell MT" panose="02020503060305020303" pitchFamily="18" charset="0"/>
                <a:cs typeface="B Nazanin" panose="00000400000000000000" pitchFamily="2" charset="-78"/>
              </a:rPr>
              <a:t>600میلی گرم در روز درمان انتخابی چون آهسته تر از جفت عبور میکند و عارضه </a:t>
            </a:r>
            <a:r>
              <a:rPr lang="fa-IR" dirty="0" smtClean="0">
                <a:solidFill>
                  <a:srgbClr val="0000FF"/>
                </a:solidFill>
                <a:latin typeface="Bell MT" panose="02020503060305020303" pitchFamily="18" charset="0"/>
                <a:cs typeface="B Nazanin" panose="00000400000000000000" pitchFamily="2" charset="-78"/>
              </a:rPr>
              <a:t>آپلازی کوتیس </a:t>
            </a:r>
            <a:r>
              <a:rPr lang="fa-IR" dirty="0" smtClean="0">
                <a:latin typeface="Bell MT" panose="02020503060305020303" pitchFamily="18" charset="0"/>
                <a:cs typeface="B Nazanin" panose="00000400000000000000" pitchFamily="2" charset="-78"/>
              </a:rPr>
              <a:t>یک نوع ناهنجاری مادر زادی پوست است و </a:t>
            </a:r>
            <a:r>
              <a:rPr lang="fa-IR" dirty="0" smtClean="0">
                <a:solidFill>
                  <a:srgbClr val="0000FF"/>
                </a:solidFill>
                <a:latin typeface="Bell MT" panose="02020503060305020303" pitchFamily="18" charset="0"/>
                <a:cs typeface="B Nazanin" panose="00000400000000000000" pitchFamily="2" charset="-78"/>
              </a:rPr>
              <a:t>اتروفی کوان </a:t>
            </a:r>
            <a:r>
              <a:rPr lang="fa-IR" dirty="0" smtClean="0">
                <a:latin typeface="Bell MT" panose="02020503060305020303" pitchFamily="18" charset="0"/>
                <a:cs typeface="B Nazanin" panose="00000400000000000000" pitchFamily="2" charset="-78"/>
              </a:rPr>
              <a:t>و </a:t>
            </a:r>
            <a:r>
              <a:rPr lang="fa-IR" dirty="0" smtClean="0">
                <a:solidFill>
                  <a:srgbClr val="0000FF"/>
                </a:solidFill>
                <a:latin typeface="Bell MT" panose="02020503060305020303" pitchFamily="18" charset="0"/>
                <a:cs typeface="B Nazanin" panose="00000400000000000000" pitchFamily="2" charset="-78"/>
              </a:rPr>
              <a:t>مری</a:t>
            </a:r>
            <a:r>
              <a:rPr lang="fa-IR" dirty="0" smtClean="0">
                <a:latin typeface="Bell MT" panose="02020503060305020303" pitchFamily="18" charset="0"/>
                <a:cs typeface="B Nazanin" panose="00000400000000000000" pitchFamily="2" charset="-78"/>
              </a:rPr>
              <a:t> راکه ندرتا با </a:t>
            </a:r>
            <a:r>
              <a:rPr lang="fa-IR" dirty="0" smtClean="0">
                <a:solidFill>
                  <a:srgbClr val="B30DB7"/>
                </a:solidFill>
                <a:latin typeface="Bell MT" panose="02020503060305020303" pitchFamily="18" charset="0"/>
                <a:cs typeface="B Nazanin" panose="00000400000000000000" pitchFamily="2" charset="-78"/>
              </a:rPr>
              <a:t>متی مازول </a:t>
            </a:r>
            <a:r>
              <a:rPr lang="fa-IR" dirty="0" smtClean="0">
                <a:latin typeface="Bell MT" panose="02020503060305020303" pitchFamily="18" charset="0"/>
                <a:cs typeface="B Nazanin" panose="00000400000000000000" pitchFamily="2" charset="-78"/>
              </a:rPr>
              <a:t>به وجود می آید را ندارد.</a:t>
            </a:r>
            <a:br>
              <a:rPr lang="fa-IR" dirty="0" smtClean="0">
                <a:latin typeface="Bell MT" panose="02020503060305020303" pitchFamily="18" charset="0"/>
                <a:cs typeface="B Nazanin" panose="00000400000000000000" pitchFamily="2" charset="-78"/>
              </a:rPr>
            </a:br>
            <a:r>
              <a:rPr lang="fa-IR" dirty="0" smtClean="0">
                <a:latin typeface="Bell MT" panose="02020503060305020303" pitchFamily="18" charset="0"/>
                <a:cs typeface="B Nazanin" panose="00000400000000000000" pitchFamily="2" charset="-78"/>
              </a:rPr>
              <a:t>- </a:t>
            </a:r>
            <a:r>
              <a:rPr lang="fa-IR" dirty="0" smtClean="0">
                <a:solidFill>
                  <a:srgbClr val="0000FF"/>
                </a:solidFill>
                <a:latin typeface="Bell MT" panose="02020503060305020303" pitchFamily="18" charset="0"/>
                <a:cs typeface="B Nazanin" panose="00000400000000000000" pitchFamily="2" charset="-78"/>
              </a:rPr>
              <a:t>لکوپنی گذرا </a:t>
            </a:r>
            <a:r>
              <a:rPr lang="fa-IR" dirty="0" smtClean="0">
                <a:latin typeface="Bell MT" panose="02020503060305020303" pitchFamily="18" charset="0"/>
                <a:cs typeface="B Nazanin" panose="00000400000000000000" pitchFamily="2" charset="-78"/>
              </a:rPr>
              <a:t>در ۱۰ درصد مصرف کنندگان داروهای تیو آمیدی بروز میکند که نیاز به قطع دارو </a:t>
            </a:r>
            <a:r>
              <a:rPr lang="fa-IR" dirty="0" smtClean="0">
                <a:solidFill>
                  <a:srgbClr val="FF0066"/>
                </a:solidFill>
                <a:latin typeface="Bell MT" panose="02020503060305020303" pitchFamily="18" charset="0"/>
                <a:cs typeface="B Nazanin" panose="00000400000000000000" pitchFamily="2" charset="-78"/>
              </a:rPr>
              <a:t>نیست</a:t>
            </a:r>
            <a:r>
              <a:rPr lang="fa-IR" dirty="0" smtClean="0">
                <a:latin typeface="Bell MT" panose="02020503060305020303" pitchFamily="18" charset="0"/>
                <a:cs typeface="B Nazanin" panose="00000400000000000000" pitchFamily="2" charset="-78"/>
              </a:rPr>
              <a:t/>
            </a:r>
            <a:br>
              <a:rPr lang="fa-IR" dirty="0" smtClean="0">
                <a:latin typeface="Bell MT" panose="02020503060305020303" pitchFamily="18" charset="0"/>
                <a:cs typeface="B Nazanin" panose="00000400000000000000" pitchFamily="2" charset="-78"/>
              </a:rPr>
            </a:br>
            <a:r>
              <a:rPr lang="fa-IR" dirty="0" smtClean="0">
                <a:latin typeface="Bell MT" panose="02020503060305020303" pitchFamily="18" charset="0"/>
                <a:cs typeface="B Nazanin" panose="00000400000000000000" pitchFamily="2" charset="-78"/>
              </a:rPr>
              <a:t>- در۳-۴درصد موارد </a:t>
            </a:r>
            <a:r>
              <a:rPr lang="fa-IR" dirty="0" smtClean="0">
                <a:solidFill>
                  <a:srgbClr val="0000FF"/>
                </a:solidFill>
                <a:latin typeface="Bell MT" panose="02020503060305020303" pitchFamily="18" charset="0"/>
                <a:cs typeface="B Nazanin" panose="00000400000000000000" pitchFamily="2" charset="-78"/>
              </a:rPr>
              <a:t>آگرانوسیتوز</a:t>
            </a:r>
            <a:r>
              <a:rPr lang="fa-IR" dirty="0" smtClean="0">
                <a:latin typeface="Bell MT" panose="02020503060305020303" pitchFamily="18" charset="0"/>
                <a:cs typeface="B Nazanin" panose="00000400000000000000" pitchFamily="2" charset="-78"/>
              </a:rPr>
              <a:t> رخ میدهد که قطع دارو الزامی است </a:t>
            </a:r>
            <a:br>
              <a:rPr lang="fa-IR" dirty="0" smtClean="0">
                <a:latin typeface="Bell MT" panose="02020503060305020303" pitchFamily="18" charset="0"/>
                <a:cs typeface="B Nazanin" panose="00000400000000000000" pitchFamily="2" charset="-78"/>
              </a:rPr>
            </a:br>
            <a:r>
              <a:rPr lang="fa-IR" dirty="0" smtClean="0">
                <a:latin typeface="Bell MT" panose="02020503060305020303" pitchFamily="18" charset="0"/>
                <a:cs typeface="B Nazanin" panose="00000400000000000000" pitchFamily="2" charset="-78"/>
              </a:rPr>
              <a:t>- در صورت </a:t>
            </a:r>
            <a:r>
              <a:rPr lang="fa-IR" dirty="0" smtClean="0">
                <a:solidFill>
                  <a:srgbClr val="0000FF"/>
                </a:solidFill>
                <a:latin typeface="Bell MT" panose="02020503060305020303" pitchFamily="18" charset="0"/>
                <a:cs typeface="B Nazanin" panose="00000400000000000000" pitchFamily="2" charset="-78"/>
              </a:rPr>
              <a:t>تب یا گلودرد </a:t>
            </a:r>
            <a:r>
              <a:rPr lang="fa-IR" dirty="0" smtClean="0">
                <a:latin typeface="Bell MT" panose="02020503060305020303" pitchFamily="18" charset="0"/>
                <a:cs typeface="B Nazanin" panose="00000400000000000000" pitchFamily="2" charset="-78"/>
              </a:rPr>
              <a:t>باید دارو فورا قطع وازمایش کامل خون انجام شود</a:t>
            </a:r>
            <a:br>
              <a:rPr lang="fa-IR" dirty="0" smtClean="0">
                <a:latin typeface="Bell MT" panose="02020503060305020303" pitchFamily="18" charset="0"/>
                <a:cs typeface="B Nazanin" panose="00000400000000000000" pitchFamily="2" charset="-78"/>
              </a:rPr>
            </a:br>
            <a:r>
              <a:rPr lang="fa-IR" dirty="0" smtClean="0">
                <a:latin typeface="Bell MT" panose="02020503060305020303" pitchFamily="18" charset="0"/>
                <a:cs typeface="B Nazanin" panose="00000400000000000000" pitchFamily="2" charset="-78"/>
              </a:rPr>
              <a:t>- زمان متوسط طبیعی شدن آزمایشات کارکرد تیروئید </a:t>
            </a:r>
            <a:r>
              <a:rPr lang="fa-IR" dirty="0" smtClean="0">
                <a:solidFill>
                  <a:srgbClr val="0000FF"/>
                </a:solidFill>
                <a:latin typeface="Bell MT" panose="02020503060305020303" pitchFamily="18" charset="0"/>
                <a:cs typeface="B Nazanin" panose="00000400000000000000" pitchFamily="2" charset="-78"/>
              </a:rPr>
              <a:t>۷-۸هفته</a:t>
            </a:r>
            <a:r>
              <a:rPr lang="fa-IR" dirty="0" smtClean="0">
                <a:latin typeface="Bell MT" panose="02020503060305020303" pitchFamily="18" charset="0"/>
                <a:cs typeface="B Nazanin" panose="00000400000000000000" pitchFamily="2" charset="-78"/>
              </a:rPr>
              <a:t> است</a:t>
            </a:r>
            <a:br>
              <a:rPr lang="fa-IR" dirty="0" smtClean="0">
                <a:latin typeface="Bell MT" panose="02020503060305020303" pitchFamily="18" charset="0"/>
                <a:cs typeface="B Nazanin" panose="00000400000000000000" pitchFamily="2" charset="-78"/>
              </a:rPr>
            </a:br>
            <a:endParaRPr lang="en-US" dirty="0"/>
          </a:p>
        </p:txBody>
      </p:sp>
    </p:spTree>
  </p:cSld>
  <p:clrMapOvr>
    <a:masterClrMapping/>
  </p:clrMapOvr>
  <p:transition spd="slow">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تیروئیدکتومی</a:t>
            </a:r>
            <a:endParaRPr lang="en-US" dirty="0"/>
          </a:p>
        </p:txBody>
      </p:sp>
      <p:sp>
        <p:nvSpPr>
          <p:cNvPr id="3" name="Content Placeholder 2"/>
          <p:cNvSpPr>
            <a:spLocks noGrp="1"/>
          </p:cNvSpPr>
          <p:nvPr>
            <p:ph idx="1"/>
          </p:nvPr>
        </p:nvSpPr>
        <p:spPr/>
        <p:txBody>
          <a:bodyPr>
            <a:normAutofit fontScale="77500" lnSpcReduction="20000"/>
          </a:bodyPr>
          <a:lstStyle/>
          <a:p>
            <a:pPr algn="r">
              <a:buNone/>
            </a:pPr>
            <a:r>
              <a:rPr lang="en-US" sz="3600" dirty="0" smtClean="0"/>
              <a:t>…</a:t>
            </a:r>
            <a:r>
              <a:rPr lang="fa-IR" sz="3600" dirty="0" smtClean="0"/>
              <a:t>-</a:t>
            </a:r>
            <a:r>
              <a:rPr lang="fa-IR" sz="3500" dirty="0" smtClean="0"/>
              <a:t>این کار </a:t>
            </a:r>
            <a:r>
              <a:rPr lang="fa-IR" sz="3500" dirty="0" smtClean="0">
                <a:solidFill>
                  <a:srgbClr val="FF0000"/>
                </a:solidFill>
              </a:rPr>
              <a:t>به ندرت </a:t>
            </a:r>
            <a:r>
              <a:rPr lang="fa-IR" sz="3500" dirty="0" smtClean="0"/>
              <a:t>در دوران  حاملگی انجام  میشود</a:t>
            </a:r>
            <a:endParaRPr lang="en-US" sz="3500" dirty="0" smtClean="0"/>
          </a:p>
          <a:p>
            <a:pPr algn="r">
              <a:buNone/>
            </a:pPr>
            <a:r>
              <a:rPr lang="fa-IR" sz="3500" dirty="0" smtClean="0"/>
              <a:t>-فقط در انهایی که درمان دارویی در انها عوارض </a:t>
            </a:r>
            <a:r>
              <a:rPr lang="fa-IR" sz="3500" dirty="0" smtClean="0">
                <a:solidFill>
                  <a:srgbClr val="FF0000"/>
                </a:solidFill>
              </a:rPr>
              <a:t>سمی</a:t>
            </a:r>
            <a:r>
              <a:rPr lang="fa-IR" sz="3500" dirty="0" smtClean="0"/>
              <a:t> داشته یا دارو را به خوبی مصرف نمی کنند انجام می شود.</a:t>
            </a:r>
            <a:br>
              <a:rPr lang="fa-IR" sz="3500" dirty="0" smtClean="0"/>
            </a:br>
            <a:r>
              <a:rPr lang="fa-IR" sz="5200" dirty="0" smtClean="0"/>
              <a:t>نکته </a:t>
            </a:r>
            <a:r>
              <a:rPr lang="fa-IR" sz="3500" dirty="0" smtClean="0"/>
              <a:t>:حذف تیروئید با ید رادیو اکتیو در حاملگی </a:t>
            </a:r>
            <a:r>
              <a:rPr lang="fa-IR" sz="3500" dirty="0" smtClean="0">
                <a:solidFill>
                  <a:srgbClr val="FF0000"/>
                </a:solidFill>
              </a:rPr>
              <a:t>ممنوع </a:t>
            </a:r>
            <a:r>
              <a:rPr lang="fa-IR" sz="3500" dirty="0" smtClean="0"/>
              <a:t>است -بسیاری از پزشکان در صورتی که این درمان به طور اتفاقی داده شود </a:t>
            </a:r>
            <a:r>
              <a:rPr lang="fa-IR" sz="3500" dirty="0" smtClean="0">
                <a:solidFill>
                  <a:srgbClr val="FF0000"/>
                </a:solidFill>
              </a:rPr>
              <a:t>سقط درمانی </a:t>
            </a:r>
            <a:r>
              <a:rPr lang="fa-IR" sz="3500" dirty="0" smtClean="0"/>
              <a:t>را توصیه می کنند </a:t>
            </a:r>
            <a:br>
              <a:rPr lang="fa-IR" sz="3500" dirty="0" smtClean="0"/>
            </a:br>
            <a:r>
              <a:rPr lang="fa-IR" sz="3500" dirty="0" smtClean="0"/>
              <a:t>- دوز های درمانی در مادر باعث تخریب تیروئید جنین می </a:t>
            </a:r>
            <a:r>
              <a:rPr lang="en-US" sz="3500" dirty="0" smtClean="0"/>
              <a:t>.</a:t>
            </a:r>
            <a:r>
              <a:rPr lang="fa-IR" sz="3500" dirty="0" smtClean="0"/>
              <a:t>شود که به </a:t>
            </a:r>
            <a:r>
              <a:rPr lang="fa-IR" sz="3500" dirty="0" smtClean="0">
                <a:solidFill>
                  <a:srgbClr val="0000FF"/>
                </a:solidFill>
              </a:rPr>
              <a:t>دوز ید </a:t>
            </a:r>
            <a:r>
              <a:rPr lang="fa-IR" sz="3500" dirty="0" smtClean="0"/>
              <a:t>و </a:t>
            </a:r>
            <a:r>
              <a:rPr lang="fa-IR" sz="3500" dirty="0" smtClean="0">
                <a:solidFill>
                  <a:srgbClr val="0000FF"/>
                </a:solidFill>
              </a:rPr>
              <a:t>سن حاملگی </a:t>
            </a:r>
            <a:r>
              <a:rPr lang="fa-IR" sz="3500" dirty="0" smtClean="0"/>
              <a:t>بستگی دارد</a:t>
            </a:r>
            <a:br>
              <a:rPr lang="fa-IR" sz="3500" dirty="0" smtClean="0"/>
            </a:br>
            <a:r>
              <a:rPr lang="fa-IR" sz="3500" dirty="0" smtClean="0"/>
              <a:t>- زنانی که این گونه درمان را دریافت کرده اند تا </a:t>
            </a:r>
            <a:r>
              <a:rPr lang="fa-IR" sz="3500" dirty="0" smtClean="0">
                <a:solidFill>
                  <a:srgbClr val="FF0000"/>
                </a:solidFill>
              </a:rPr>
              <a:t>۶ماه بعد </a:t>
            </a:r>
            <a:r>
              <a:rPr lang="fa-IR" sz="3500" dirty="0" smtClean="0"/>
              <a:t>از درمان تخریبی با مواد رادیو اکتیو </a:t>
            </a:r>
            <a:r>
              <a:rPr lang="fa-IR" sz="3500" dirty="0" smtClean="0">
                <a:solidFill>
                  <a:srgbClr val="FF0000"/>
                </a:solidFill>
              </a:rPr>
              <a:t>از باردار </a:t>
            </a:r>
            <a:r>
              <a:rPr lang="fa-IR" sz="3500" dirty="0" smtClean="0"/>
              <a:t>شدن بپرهیزند</a:t>
            </a:r>
            <a:br>
              <a:rPr lang="fa-IR" sz="3500" dirty="0" smtClean="0"/>
            </a:br>
            <a:endParaRPr lang="en-US" sz="3500" dirty="0"/>
          </a:p>
        </p:txBody>
      </p:sp>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C00000"/>
                </a:solidFill>
              </a:rPr>
              <a:t>پیامد حاملگی در زنان مبتلا به تیروتوکسیکوز:</a:t>
            </a:r>
            <a:endParaRPr lang="en-US" dirty="0"/>
          </a:p>
        </p:txBody>
      </p:sp>
      <p:sp>
        <p:nvSpPr>
          <p:cNvPr id="3" name="Content Placeholder 2"/>
          <p:cNvSpPr>
            <a:spLocks noGrp="1"/>
          </p:cNvSpPr>
          <p:nvPr>
            <p:ph idx="1"/>
          </p:nvPr>
        </p:nvSpPr>
        <p:spPr/>
        <p:txBody>
          <a:bodyPr>
            <a:normAutofit/>
          </a:bodyPr>
          <a:lstStyle/>
          <a:p>
            <a:pPr algn="r">
              <a:buNone/>
            </a:pPr>
            <a:r>
              <a:rPr lang="fa-IR" sz="3600" dirty="0" smtClean="0"/>
              <a:t>-بستگی به </a:t>
            </a:r>
            <a:r>
              <a:rPr lang="fa-IR" dirty="0" smtClean="0"/>
              <a:t>کنترل متابولیک دارد</a:t>
            </a:r>
            <a:br>
              <a:rPr lang="fa-IR" dirty="0" smtClean="0"/>
            </a:br>
            <a:r>
              <a:rPr lang="fa-IR" dirty="0" smtClean="0">
                <a:solidFill>
                  <a:srgbClr val="FF0066"/>
                </a:solidFill>
              </a:rPr>
              <a:t>- </a:t>
            </a:r>
            <a:r>
              <a:rPr lang="fa-IR" sz="4000" dirty="0" smtClean="0">
                <a:solidFill>
                  <a:srgbClr val="0000FF"/>
                </a:solidFill>
              </a:rPr>
              <a:t>تیروکسین</a:t>
            </a:r>
            <a:r>
              <a:rPr lang="fa-IR" dirty="0" smtClean="0">
                <a:solidFill>
                  <a:srgbClr val="FF0066"/>
                </a:solidFill>
              </a:rPr>
              <a:t> </a:t>
            </a:r>
            <a:r>
              <a:rPr lang="fa-IR" dirty="0" smtClean="0"/>
              <a:t>بیش از حد می تواند باعث </a:t>
            </a:r>
            <a:r>
              <a:rPr lang="fa-IR" sz="4000" dirty="0" smtClean="0">
                <a:solidFill>
                  <a:srgbClr val="B30DB7"/>
                </a:solidFill>
              </a:rPr>
              <a:t>سقط خود به خودی</a:t>
            </a:r>
            <a:r>
              <a:rPr lang="fa-IR" sz="3600" dirty="0" smtClean="0">
                <a:solidFill>
                  <a:srgbClr val="0070C0"/>
                </a:solidFill>
              </a:rPr>
              <a:t> </a:t>
            </a:r>
            <a:r>
              <a:rPr lang="fa-IR" dirty="0" smtClean="0"/>
              <a:t>شود </a:t>
            </a:r>
            <a:br>
              <a:rPr lang="fa-IR" dirty="0" smtClean="0"/>
            </a:br>
            <a:r>
              <a:rPr lang="fa-IR" dirty="0" smtClean="0"/>
              <a:t>- در زنان </a:t>
            </a:r>
            <a:r>
              <a:rPr lang="fa-IR" sz="4000" dirty="0" smtClean="0">
                <a:solidFill>
                  <a:srgbClr val="0000FF"/>
                </a:solidFill>
              </a:rPr>
              <a:t>درمان نشده </a:t>
            </a:r>
            <a:r>
              <a:rPr lang="fa-IR" dirty="0" smtClean="0"/>
              <a:t>یا افرادی که علی رغم درمان </a:t>
            </a:r>
            <a:r>
              <a:rPr lang="fa-IR" sz="4000" dirty="0" smtClean="0">
                <a:solidFill>
                  <a:srgbClr val="0000FF"/>
                </a:solidFill>
              </a:rPr>
              <a:t>هیپرتیروئید</a:t>
            </a:r>
            <a:r>
              <a:rPr lang="fa-IR" dirty="0" smtClean="0"/>
              <a:t> می باشند میزان بروز :</a:t>
            </a:r>
          </a:p>
          <a:p>
            <a:pPr algn="r">
              <a:buNone/>
            </a:pPr>
            <a:r>
              <a:rPr lang="fa-IR" dirty="0" smtClean="0">
                <a:solidFill>
                  <a:srgbClr val="993300"/>
                </a:solidFill>
              </a:rPr>
              <a:t>پره اکلامپسی </a:t>
            </a:r>
            <a:r>
              <a:rPr lang="fa-IR" dirty="0" smtClean="0"/>
              <a:t>،</a:t>
            </a:r>
            <a:r>
              <a:rPr lang="fa-IR" dirty="0" smtClean="0">
                <a:solidFill>
                  <a:srgbClr val="FF3300"/>
                </a:solidFill>
              </a:rPr>
              <a:t>نارسایی قلبی </a:t>
            </a:r>
            <a:r>
              <a:rPr lang="fa-IR" dirty="0" smtClean="0"/>
              <a:t>و </a:t>
            </a:r>
            <a:r>
              <a:rPr lang="fa-IR" dirty="0" smtClean="0">
                <a:solidFill>
                  <a:srgbClr val="800080"/>
                </a:solidFill>
              </a:rPr>
              <a:t>پیامد های نامطلوب پره ناتال </a:t>
            </a:r>
            <a:r>
              <a:rPr lang="fa-IR" dirty="0" smtClean="0"/>
              <a:t>افزایش می یابد.</a:t>
            </a:r>
            <a:br>
              <a:rPr lang="fa-IR" dirty="0" smtClean="0"/>
            </a:br>
            <a:endParaRPr lang="en-US" dirty="0"/>
          </a:p>
        </p:txBody>
      </p:sp>
    </p:spTree>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C00000"/>
                </a:solidFill>
              </a:rPr>
              <a:t>اثار تیرو توکسیکوز برجنین:</a:t>
            </a:r>
            <a:r>
              <a:rPr lang="fa-IR" dirty="0" smtClean="0"/>
              <a:t/>
            </a:r>
            <a:br>
              <a:rPr lang="fa-IR" dirty="0" smtClean="0"/>
            </a:br>
            <a:endParaRPr lang="en-US" dirty="0"/>
          </a:p>
        </p:txBody>
      </p:sp>
      <p:sp>
        <p:nvSpPr>
          <p:cNvPr id="3" name="Content Placeholder 2"/>
          <p:cNvSpPr>
            <a:spLocks noGrp="1"/>
          </p:cNvSpPr>
          <p:nvPr>
            <p:ph idx="1"/>
          </p:nvPr>
        </p:nvSpPr>
        <p:spPr/>
        <p:txBody>
          <a:bodyPr>
            <a:normAutofit fontScale="92500" lnSpcReduction="20000"/>
          </a:bodyPr>
          <a:lstStyle/>
          <a:p>
            <a:pPr algn="r">
              <a:buNone/>
            </a:pPr>
            <a:r>
              <a:rPr lang="fa-IR" dirty="0" smtClean="0"/>
              <a:t>1- تماس جنین با </a:t>
            </a:r>
            <a:r>
              <a:rPr lang="fa-IR" sz="3300" dirty="0" smtClean="0">
                <a:solidFill>
                  <a:srgbClr val="0000FF"/>
                </a:solidFill>
              </a:rPr>
              <a:t>تیوامیدهای</a:t>
            </a:r>
            <a:r>
              <a:rPr lang="fa-IR" dirty="0" smtClean="0"/>
              <a:t> تجویز شده به مادر ممکن است باعث </a:t>
            </a:r>
            <a:r>
              <a:rPr lang="fa-IR" dirty="0" smtClean="0">
                <a:solidFill>
                  <a:srgbClr val="FF0066"/>
                </a:solidFill>
              </a:rPr>
              <a:t>هیپوتیروئیدی</a:t>
            </a:r>
            <a:r>
              <a:rPr lang="fa-IR" dirty="0" smtClean="0"/>
              <a:t> همراه با </a:t>
            </a:r>
            <a:r>
              <a:rPr lang="fa-IR" dirty="0" smtClean="0">
                <a:solidFill>
                  <a:srgbClr val="B30DB7"/>
                </a:solidFill>
              </a:rPr>
              <a:t>گواتر</a:t>
            </a:r>
            <a:r>
              <a:rPr lang="fa-IR" dirty="0" smtClean="0"/>
              <a:t> شود.</a:t>
            </a:r>
            <a:br>
              <a:rPr lang="fa-IR" dirty="0" smtClean="0"/>
            </a:br>
            <a:r>
              <a:rPr lang="fa-IR" dirty="0" smtClean="0"/>
              <a:t>2- ممکن است در اثر انتقال انتی بادی های مادریِ بلوک کننده تیروتروپین از طریق جفت- جنین دچار هیپوتیروئیدی </a:t>
            </a:r>
            <a:r>
              <a:rPr lang="fa-IR" dirty="0" smtClean="0">
                <a:solidFill>
                  <a:srgbClr val="B30DB7"/>
                </a:solidFill>
              </a:rPr>
              <a:t>بدون </a:t>
            </a:r>
            <a:r>
              <a:rPr lang="fa-IR" dirty="0" smtClean="0">
                <a:solidFill>
                  <a:srgbClr val="800080"/>
                </a:solidFill>
              </a:rPr>
              <a:t>گواتر</a:t>
            </a:r>
            <a:r>
              <a:rPr lang="fa-IR" dirty="0" smtClean="0"/>
              <a:t> شود.</a:t>
            </a:r>
            <a:br>
              <a:rPr lang="fa-IR" dirty="0" smtClean="0"/>
            </a:br>
            <a:r>
              <a:rPr lang="fa-IR" dirty="0" smtClean="0"/>
              <a:t>3- عبور انتی بادی های محرک تیروئید از جفت حتی بعد از حذف </a:t>
            </a:r>
            <a:r>
              <a:rPr lang="fa-IR" dirty="0" smtClean="0">
                <a:solidFill>
                  <a:srgbClr val="FF0000"/>
                </a:solidFill>
              </a:rPr>
              <a:t>غده تیروئید </a:t>
            </a:r>
            <a:r>
              <a:rPr lang="fa-IR" dirty="0" smtClean="0"/>
              <a:t>مادر ممکن است باعث </a:t>
            </a:r>
            <a:r>
              <a:rPr lang="fa-IR" dirty="0" smtClean="0">
                <a:solidFill>
                  <a:srgbClr val="FF0000"/>
                </a:solidFill>
              </a:rPr>
              <a:t>تیروتوکسیکوز</a:t>
            </a:r>
            <a:r>
              <a:rPr lang="fa-IR" dirty="0" smtClean="0"/>
              <a:t> جنین شود</a:t>
            </a:r>
            <a:br>
              <a:rPr lang="fa-IR" dirty="0" smtClean="0"/>
            </a:br>
            <a:r>
              <a:rPr lang="fa-IR" dirty="0" smtClean="0"/>
              <a:t>4- ممکن است تیرو توکسیکوز به علت عبور </a:t>
            </a:r>
            <a:r>
              <a:rPr lang="fa-IR" dirty="0" smtClean="0">
                <a:solidFill>
                  <a:srgbClr val="B30DB7"/>
                </a:solidFill>
              </a:rPr>
              <a:t>ایمنوگلوبین</a:t>
            </a:r>
            <a:r>
              <a:rPr lang="fa-IR" dirty="0" smtClean="0"/>
              <a:t> </a:t>
            </a:r>
            <a:r>
              <a:rPr lang="fa-IR" dirty="0" smtClean="0">
                <a:solidFill>
                  <a:srgbClr val="B30DB7"/>
                </a:solidFill>
              </a:rPr>
              <a:t>های محرک تیروئید </a:t>
            </a:r>
            <a:r>
              <a:rPr lang="fa-IR" dirty="0" smtClean="0"/>
              <a:t>از جفت ایجاد شود.</a:t>
            </a:r>
            <a:br>
              <a:rPr lang="fa-IR" dirty="0" smtClean="0"/>
            </a:br>
            <a:r>
              <a:rPr lang="fa-IR" dirty="0" smtClean="0"/>
              <a:t/>
            </a:r>
            <a:br>
              <a:rPr lang="fa-IR" dirty="0" smtClean="0"/>
            </a:br>
            <a:endParaRPr lang="en-US" dirty="0"/>
          </a:p>
        </p:txBody>
      </p:sp>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12968" cy="6480720"/>
          </a:xfrm>
        </p:spPr>
        <p:txBody>
          <a:bodyPr>
            <a:normAutofit fontScale="90000"/>
          </a:bodyPr>
          <a:lstStyle/>
          <a:p>
            <a:pPr algn="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solidFill>
                  <a:srgbClr val="C00000"/>
                </a:solidFill>
              </a:rPr>
              <a:t>توفان تیروئیدی و نارسایی قلبی:</a:t>
            </a:r>
            <a:r>
              <a:rPr lang="fa-IR" dirty="0" smtClean="0"/>
              <a:t/>
            </a:r>
            <a:br>
              <a:rPr lang="fa-IR" dirty="0" smtClean="0"/>
            </a:br>
            <a:r>
              <a:rPr lang="fa-IR" sz="2800" dirty="0" smtClean="0"/>
              <a:t/>
            </a:r>
            <a:br>
              <a:rPr lang="fa-IR" sz="2800" dirty="0" smtClean="0"/>
            </a:br>
            <a:r>
              <a:rPr lang="fa-IR" sz="2800" dirty="0" smtClean="0"/>
              <a:t>- در دوران بارداری به علت اثر تیروکسین بر روی میوکارد بروز </a:t>
            </a:r>
            <a:r>
              <a:rPr lang="fa-IR" dirty="0" smtClean="0">
                <a:solidFill>
                  <a:srgbClr val="FF0066"/>
                </a:solidFill>
              </a:rPr>
              <a:t>هایپرتانسیون</a:t>
            </a:r>
            <a:r>
              <a:rPr lang="fa-IR" sz="2800" dirty="0" smtClean="0"/>
              <a:t> ریوی </a:t>
            </a:r>
            <a:r>
              <a:rPr lang="fa-IR" sz="4000" dirty="0" smtClean="0">
                <a:solidFill>
                  <a:srgbClr val="FF0066"/>
                </a:solidFill>
              </a:rPr>
              <a:t>ونارسایی قلبی </a:t>
            </a:r>
            <a:r>
              <a:rPr lang="fa-IR" sz="2800" dirty="0" smtClean="0"/>
              <a:t>شایع است.(۸٪ در تیروتوکسیکوزکنترل شده)</a:t>
            </a:r>
            <a:r>
              <a:rPr lang="fa-IR" dirty="0" smtClean="0"/>
              <a:t/>
            </a:r>
            <a:br>
              <a:rPr lang="fa-IR" dirty="0" smtClean="0"/>
            </a:br>
            <a:r>
              <a:rPr lang="fa-IR" dirty="0" smtClean="0"/>
              <a:t>-</a:t>
            </a:r>
            <a:r>
              <a:rPr lang="fa-IR" sz="3100" dirty="0" smtClean="0"/>
              <a:t>د</a:t>
            </a:r>
            <a:r>
              <a:rPr lang="fa-IR" sz="2800" dirty="0" smtClean="0"/>
              <a:t>ر این زنان کاردیومیوپاتی با برون ده زیاد مشخص میشود که ممکن است سبب </a:t>
            </a:r>
            <a:r>
              <a:rPr lang="fa-IR" sz="2800" dirty="0" smtClean="0">
                <a:solidFill>
                  <a:srgbClr val="0000FF"/>
                </a:solidFill>
              </a:rPr>
              <a:t>کاردیو میوپاتی اتساعی </a:t>
            </a:r>
            <a:r>
              <a:rPr lang="fa-IR" sz="2800" dirty="0" smtClean="0"/>
              <a:t>شود  </a:t>
            </a:r>
            <a:br>
              <a:rPr lang="fa-IR" sz="2800" dirty="0" smtClean="0"/>
            </a:br>
            <a:r>
              <a:rPr lang="fa-IR" sz="2800" dirty="0" smtClean="0"/>
              <a:t>-زنان باردار مبتلا به تیروتوکسیکوز </a:t>
            </a:r>
            <a:r>
              <a:rPr lang="fa-IR" dirty="0" smtClean="0">
                <a:solidFill>
                  <a:srgbClr val="FF0066"/>
                </a:solidFill>
              </a:rPr>
              <a:t>ذخیره قلبی کمی </a:t>
            </a:r>
            <a:r>
              <a:rPr lang="fa-IR" sz="2800" dirty="0" smtClean="0"/>
              <a:t>دارند و </a:t>
            </a:r>
            <a:br>
              <a:rPr lang="fa-IR" sz="2800" dirty="0" smtClean="0"/>
            </a:br>
            <a:r>
              <a:rPr lang="fa-IR" sz="2800" dirty="0" smtClean="0">
                <a:solidFill>
                  <a:srgbClr val="0000FF"/>
                </a:solidFill>
              </a:rPr>
              <a:t>پره اکلامپسی ،کم خونی ،سپسیس</a:t>
            </a:r>
            <a:r>
              <a:rPr lang="fa-IR" sz="2800" dirty="0" smtClean="0"/>
              <a:t>،یا ترکیبی از این موارد سبب تسریع عدم جبران قلبی می شوند.</a:t>
            </a:r>
            <a:br>
              <a:rPr lang="fa-IR" sz="2800" dirty="0" smtClean="0"/>
            </a:br>
            <a:r>
              <a:rPr lang="fa-IR" sz="2800" dirty="0" smtClean="0"/>
              <a:t>- این نوع نارسایی قلبی </a:t>
            </a:r>
            <a:r>
              <a:rPr lang="fa-IR" dirty="0" smtClean="0"/>
              <a:t>برگشت پذیر </a:t>
            </a:r>
            <a:r>
              <a:rPr lang="fa-IR" sz="2800" dirty="0" smtClean="0"/>
              <a:t>است.</a:t>
            </a: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endParaRPr lang="fa-IR" dirty="0"/>
          </a:p>
        </p:txBody>
      </p:sp>
    </p:spTree>
    <p:extLst>
      <p:ext uri="{BB962C8B-B14F-4D97-AF65-F5344CB8AC3E}">
        <p14:creationId xmlns:p14="http://schemas.microsoft.com/office/powerpoint/2010/main" val="2371427579"/>
      </p:ext>
    </p:extLst>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درمان:</a:t>
            </a:r>
            <a:endParaRPr lang="en-US" dirty="0"/>
          </a:p>
        </p:txBody>
      </p:sp>
      <p:sp>
        <p:nvSpPr>
          <p:cNvPr id="3" name="Content Placeholder 2"/>
          <p:cNvSpPr>
            <a:spLocks noGrp="1"/>
          </p:cNvSpPr>
          <p:nvPr>
            <p:ph idx="1"/>
          </p:nvPr>
        </p:nvSpPr>
        <p:spPr/>
        <p:txBody>
          <a:bodyPr>
            <a:normAutofit fontScale="77500" lnSpcReduction="20000"/>
          </a:bodyPr>
          <a:lstStyle/>
          <a:p>
            <a:pPr algn="r">
              <a:buNone/>
            </a:pPr>
            <a:r>
              <a:rPr lang="fa-IR" dirty="0" smtClean="0"/>
              <a:t>- تجویز 100میلی گرم </a:t>
            </a:r>
            <a:r>
              <a:rPr lang="fa-IR" dirty="0" smtClean="0">
                <a:solidFill>
                  <a:srgbClr val="FF0000"/>
                </a:solidFill>
              </a:rPr>
              <a:t>پروپیل تیو اوراسیل </a:t>
            </a:r>
            <a:r>
              <a:rPr lang="fa-IR" dirty="0" smtClean="0"/>
              <a:t>خوراکی وسپس 200 میلی گرم  هر ۶ساعت از راه لوله نازوگاستریک داده</a:t>
            </a:r>
            <a:r>
              <a:rPr lang="fa-IR" dirty="0" smtClean="0">
                <a:solidFill>
                  <a:srgbClr val="FFC000"/>
                </a:solidFill>
              </a:rPr>
              <a:t> </a:t>
            </a:r>
            <a:r>
              <a:rPr lang="fa-IR" dirty="0" smtClean="0"/>
              <a:t>شود </a:t>
            </a:r>
          </a:p>
          <a:p>
            <a:pPr algn="r">
              <a:buNone/>
            </a:pPr>
            <a:r>
              <a:rPr lang="fa-IR" dirty="0" smtClean="0"/>
              <a:t>-یک ساعت بعد ۵ قطره محلول  فوق اشباع </a:t>
            </a:r>
            <a:r>
              <a:rPr lang="fa-IR" dirty="0" smtClean="0">
                <a:solidFill>
                  <a:srgbClr val="FF0000"/>
                </a:solidFill>
              </a:rPr>
              <a:t>یدید پتاسیم </a:t>
            </a:r>
            <a:r>
              <a:rPr lang="fa-IR" dirty="0" smtClean="0"/>
              <a:t>یا ۱۰قطره </a:t>
            </a:r>
            <a:r>
              <a:rPr lang="fa-IR" dirty="0" smtClean="0">
                <a:solidFill>
                  <a:srgbClr val="FF0066"/>
                </a:solidFill>
              </a:rPr>
              <a:t>لوگل </a:t>
            </a:r>
            <a:r>
              <a:rPr lang="fa-IR" dirty="0" smtClean="0"/>
              <a:t>هر ۸ساعت یا ۵۰۰-۱۰۰۰میلی گرم </a:t>
            </a:r>
            <a:r>
              <a:rPr lang="fa-IR" dirty="0" smtClean="0">
                <a:solidFill>
                  <a:srgbClr val="FF3300"/>
                </a:solidFill>
              </a:rPr>
              <a:t>یدیدسدیم </a:t>
            </a:r>
            <a:r>
              <a:rPr lang="fa-IR" dirty="0" smtClean="0"/>
              <a:t>هر ۸ ساعت شروع میشود </a:t>
            </a:r>
            <a:endParaRPr lang="fa-IR" dirty="0" smtClean="0">
              <a:solidFill>
                <a:srgbClr val="FF3300"/>
              </a:solidFill>
            </a:endParaRPr>
          </a:p>
          <a:p>
            <a:pPr algn="r">
              <a:buNone/>
            </a:pPr>
            <a:r>
              <a:rPr lang="fa-IR" dirty="0" smtClean="0"/>
              <a:t>-در صورت سابقه آنافیلاکسی به ید ۳۰۰میلی گرم </a:t>
            </a:r>
            <a:r>
              <a:rPr lang="fa-IR" dirty="0" smtClean="0">
                <a:solidFill>
                  <a:srgbClr val="FF0066"/>
                </a:solidFill>
              </a:rPr>
              <a:t>کربنات لیتیم </a:t>
            </a:r>
            <a:r>
              <a:rPr lang="fa-IR" dirty="0" smtClean="0"/>
              <a:t>هر ۸ ساعت داده شود</a:t>
            </a:r>
            <a:br>
              <a:rPr lang="fa-IR" dirty="0" smtClean="0"/>
            </a:br>
            <a:r>
              <a:rPr lang="fa-IR" dirty="0" smtClean="0"/>
              <a:t>- تجویز2گرم </a:t>
            </a:r>
            <a:r>
              <a:rPr lang="fa-IR" dirty="0" smtClean="0">
                <a:solidFill>
                  <a:srgbClr val="FF0000"/>
                </a:solidFill>
              </a:rPr>
              <a:t>دگزامتازون</a:t>
            </a:r>
            <a:r>
              <a:rPr lang="fa-IR" dirty="0" smtClean="0"/>
              <a:t> داخل وریدی هر ۶ ساعت</a:t>
            </a:r>
            <a:br>
              <a:rPr lang="fa-IR" dirty="0" smtClean="0"/>
            </a:br>
            <a:r>
              <a:rPr lang="fa-IR" dirty="0" smtClean="0"/>
              <a:t>-ب</a:t>
            </a:r>
            <a:r>
              <a:rPr lang="fa-IR" dirty="0" smtClean="0">
                <a:solidFill>
                  <a:srgbClr val="FF0000"/>
                </a:solidFill>
              </a:rPr>
              <a:t>تا بلوکرها </a:t>
            </a:r>
            <a:r>
              <a:rPr lang="fa-IR" dirty="0" smtClean="0"/>
              <a:t>در نارسایی قلبی باید با احتیاط تجویز شود</a:t>
            </a:r>
            <a:br>
              <a:rPr lang="fa-IR" dirty="0" smtClean="0"/>
            </a:br>
            <a:r>
              <a:rPr lang="fa-IR" dirty="0" smtClean="0"/>
              <a:t>- اصل مهم درمانی درمان حمایتگرانه و اصلاح سریع </a:t>
            </a:r>
            <a:r>
              <a:rPr lang="fa-IR" sz="4600" dirty="0" smtClean="0"/>
              <a:t>پراکلامپسی  </a:t>
            </a:r>
            <a:r>
              <a:rPr lang="fa-IR" sz="4100" dirty="0" smtClean="0"/>
              <a:t>شدید،عفونت و آنمی </a:t>
            </a:r>
            <a:r>
              <a:rPr lang="fa-IR" dirty="0" smtClean="0"/>
              <a:t>است.</a:t>
            </a:r>
            <a:br>
              <a:rPr lang="fa-IR" dirty="0" smtClean="0"/>
            </a:br>
            <a:r>
              <a:rPr lang="fa-IR" dirty="0" smtClean="0"/>
              <a:t/>
            </a:r>
            <a:br>
              <a:rPr lang="fa-IR" dirty="0" smtClean="0"/>
            </a:br>
            <a:endParaRPr lang="fa-IR" dirty="0" smtClean="0"/>
          </a:p>
          <a:p>
            <a:pPr algn="r">
              <a:buNone/>
            </a:pPr>
            <a:r>
              <a:rPr lang="fa-IR" dirty="0" smtClean="0"/>
              <a:t> </a:t>
            </a:r>
            <a:endParaRPr lang="en-US" dirty="0"/>
          </a:p>
        </p:txBody>
      </p:sp>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C00000"/>
                </a:solidFill>
              </a:rPr>
              <a:t>استفراغ شدید حاملگی وتیروتوکسیکوز حاملگی</a:t>
            </a:r>
            <a:r>
              <a:rPr lang="fa-IR" dirty="0" smtClean="0"/>
              <a:t>:</a:t>
            </a:r>
            <a:r>
              <a:rPr lang="fa-IR" sz="3600" dirty="0" smtClean="0"/>
              <a:t/>
            </a:r>
            <a:br>
              <a:rPr lang="fa-IR" sz="3600" dirty="0" smtClean="0"/>
            </a:br>
            <a:endParaRPr lang="en-US" dirty="0"/>
          </a:p>
        </p:txBody>
      </p:sp>
      <p:sp>
        <p:nvSpPr>
          <p:cNvPr id="3" name="Content Placeholder 2"/>
          <p:cNvSpPr>
            <a:spLocks noGrp="1"/>
          </p:cNvSpPr>
          <p:nvPr>
            <p:ph idx="1"/>
          </p:nvPr>
        </p:nvSpPr>
        <p:spPr/>
        <p:txBody>
          <a:bodyPr/>
          <a:lstStyle/>
          <a:p>
            <a:pPr algn="r">
              <a:buNone/>
            </a:pPr>
            <a:r>
              <a:rPr lang="fa-IR" dirty="0" smtClean="0"/>
              <a:t>-در بسیاری از زنان دچار استفراغ شدید حاملگی وسطح تیروکسین </a:t>
            </a:r>
            <a:r>
              <a:rPr lang="fa-IR" dirty="0" smtClean="0">
                <a:solidFill>
                  <a:srgbClr val="FF0066"/>
                </a:solidFill>
              </a:rPr>
              <a:t>افزایش</a:t>
            </a:r>
            <a:r>
              <a:rPr lang="fa-IR" dirty="0" smtClean="0"/>
              <a:t> وتیروتروپین </a:t>
            </a:r>
            <a:r>
              <a:rPr lang="fa-IR" dirty="0" smtClean="0">
                <a:solidFill>
                  <a:srgbClr val="FF0066"/>
                </a:solidFill>
              </a:rPr>
              <a:t>کاهش</a:t>
            </a:r>
            <a:r>
              <a:rPr lang="fa-IR" dirty="0" smtClean="0"/>
              <a:t> پیدا میکند. </a:t>
            </a:r>
          </a:p>
          <a:p>
            <a:pPr algn="r">
              <a:buNone/>
            </a:pPr>
            <a:r>
              <a:rPr lang="fa-IR" dirty="0" smtClean="0"/>
              <a:t>این امر ناشی ازتحریک گیرنده تیروتروپین توسط سطح نرمال اچ سی جی است.</a:t>
            </a:r>
          </a:p>
          <a:p>
            <a:pPr algn="r">
              <a:buNone/>
            </a:pPr>
            <a:r>
              <a:rPr lang="fa-IR" dirty="0" smtClean="0"/>
              <a:t>این وضعیت </a:t>
            </a:r>
            <a:r>
              <a:rPr lang="fa-IR" dirty="0" smtClean="0">
                <a:solidFill>
                  <a:srgbClr val="FF0066"/>
                </a:solidFill>
              </a:rPr>
              <a:t>تیروتوکسیکوز حاملگی </a:t>
            </a:r>
            <a:r>
              <a:rPr lang="fa-IR" dirty="0" smtClean="0"/>
              <a:t>نامیده می شود و نیازی به درمان </a:t>
            </a:r>
            <a:r>
              <a:rPr lang="fa-IR" dirty="0" smtClean="0">
                <a:solidFill>
                  <a:srgbClr val="FF0066"/>
                </a:solidFill>
              </a:rPr>
              <a:t>ندارد</a:t>
            </a:r>
            <a:r>
              <a:rPr lang="en-US" dirty="0" smtClean="0"/>
              <a:t/>
            </a:r>
            <a:br>
              <a:rPr lang="en-US" dirty="0" smtClean="0"/>
            </a:br>
            <a:r>
              <a:rPr lang="fa-IR" dirty="0" smtClean="0"/>
              <a:t>  </a:t>
            </a:r>
            <a:endParaRPr lang="en-US" dirty="0"/>
          </a:p>
        </p:txBody>
      </p:sp>
    </p:spTree>
  </p:cSld>
  <p:clrMapOvr>
    <a:masterClrMapping/>
  </p:clrMapOvr>
  <p:transition spd="slow">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C00000"/>
                </a:solidFill>
              </a:rPr>
              <a:t>هایپر تیروئیدی تحت بالینی:</a:t>
            </a:r>
            <a:r>
              <a:rPr lang="fa-IR" dirty="0" smtClean="0"/>
              <a:t/>
            </a:r>
            <a:br>
              <a:rPr lang="fa-IR" dirty="0" smtClean="0"/>
            </a:br>
            <a:endParaRPr lang="en-US" dirty="0"/>
          </a:p>
        </p:txBody>
      </p:sp>
      <p:sp>
        <p:nvSpPr>
          <p:cNvPr id="3" name="Content Placeholder 2"/>
          <p:cNvSpPr>
            <a:spLocks noGrp="1"/>
          </p:cNvSpPr>
          <p:nvPr>
            <p:ph idx="1"/>
          </p:nvPr>
        </p:nvSpPr>
        <p:spPr/>
        <p:txBody>
          <a:bodyPr>
            <a:normAutofit fontScale="92500" lnSpcReduction="20000"/>
          </a:bodyPr>
          <a:lstStyle/>
          <a:p>
            <a:pPr algn="r">
              <a:buNone/>
            </a:pPr>
            <a:r>
              <a:rPr lang="fa-IR" sz="3600" dirty="0" smtClean="0"/>
              <a:t>با </a:t>
            </a:r>
            <a:r>
              <a:rPr lang="fa-IR" sz="3600" dirty="0" smtClean="0">
                <a:solidFill>
                  <a:srgbClr val="008000"/>
                </a:solidFill>
              </a:rPr>
              <a:t>کاهش</a:t>
            </a:r>
            <a:r>
              <a:rPr lang="fa-IR" sz="3600" dirty="0" smtClean="0"/>
              <a:t> </a:t>
            </a:r>
            <a:r>
              <a:rPr lang="fa-IR" dirty="0" smtClean="0"/>
              <a:t>غیر طبیعی میزان سرمی تیروتروپین همراه با قرار داشتن میزان تیروکسین در محدوده طبیعی مشخص میشود.</a:t>
            </a:r>
            <a:br>
              <a:rPr lang="fa-IR" dirty="0" smtClean="0"/>
            </a:br>
            <a:r>
              <a:rPr lang="fa-IR" dirty="0" smtClean="0"/>
              <a:t>-</a:t>
            </a:r>
            <a:r>
              <a:rPr lang="fa-IR" dirty="0" smtClean="0">
                <a:solidFill>
                  <a:srgbClr val="008000"/>
                </a:solidFill>
              </a:rPr>
              <a:t>اثار طولانی مدت تیروتوکسیکوز پا برجا شامل :</a:t>
            </a:r>
          </a:p>
          <a:p>
            <a:pPr algn="r">
              <a:buNone/>
            </a:pPr>
            <a:r>
              <a:rPr lang="fa-IR" dirty="0" smtClean="0"/>
              <a:t>استئوپروز</a:t>
            </a:r>
          </a:p>
          <a:p>
            <a:pPr algn="r">
              <a:buNone/>
            </a:pPr>
            <a:r>
              <a:rPr lang="fa-IR" dirty="0" smtClean="0"/>
              <a:t>موبیدیته ی قلبی عروقی </a:t>
            </a:r>
          </a:p>
          <a:p>
            <a:pPr algn="r">
              <a:buNone/>
            </a:pPr>
            <a:r>
              <a:rPr lang="fa-IR" dirty="0" smtClean="0"/>
              <a:t> پیشرفت به سمت تیروتوکسیکوز اشکار یا نارسایی تیروئید است.</a:t>
            </a:r>
            <a:br>
              <a:rPr lang="fa-IR" dirty="0" smtClean="0"/>
            </a:br>
            <a:r>
              <a:rPr lang="fa-IR" dirty="0" smtClean="0"/>
              <a:t>-</a:t>
            </a:r>
            <a:r>
              <a:rPr lang="fa-IR" dirty="0" smtClean="0">
                <a:solidFill>
                  <a:srgbClr val="FF3300"/>
                </a:solidFill>
              </a:rPr>
              <a:t>هاپیر تیروئیدی با پیامدهای نامطلوب حاملگی همراه نیست.</a:t>
            </a:r>
            <a:br>
              <a:rPr lang="fa-IR" dirty="0" smtClean="0">
                <a:solidFill>
                  <a:srgbClr val="FF3300"/>
                </a:solidFill>
              </a:rPr>
            </a:br>
            <a:endParaRPr lang="en-US" dirty="0">
              <a:solidFill>
                <a:srgbClr val="FF3300"/>
              </a:solidFill>
            </a:endParaRPr>
          </a:p>
        </p:txBody>
      </p:sp>
    </p:spTree>
  </p:cSld>
  <p:clrMapOvr>
    <a:masterClrMapping/>
  </p:clrMapOvr>
  <p:transition spd="slow">
    <p:checke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هیپوتیروئیدی</a:t>
            </a:r>
            <a:endParaRPr lang="en-US" dirty="0"/>
          </a:p>
        </p:txBody>
      </p:sp>
      <p:sp>
        <p:nvSpPr>
          <p:cNvPr id="3" name="Content Placeholder 2"/>
          <p:cNvSpPr>
            <a:spLocks noGrp="1"/>
          </p:cNvSpPr>
          <p:nvPr>
            <p:ph idx="1"/>
          </p:nvPr>
        </p:nvSpPr>
        <p:spPr>
          <a:ln>
            <a:solidFill>
              <a:schemeClr val="accent1"/>
            </a:solidFill>
          </a:ln>
        </p:spPr>
        <p:txBody>
          <a:bodyPr>
            <a:normAutofit fontScale="70000" lnSpcReduction="20000"/>
          </a:bodyPr>
          <a:lstStyle/>
          <a:p>
            <a:pPr algn="ctr">
              <a:buNone/>
            </a:pPr>
            <a:r>
              <a:rPr lang="fa-IR" sz="5100" dirty="0" smtClean="0">
                <a:solidFill>
                  <a:srgbClr val="0000FF"/>
                </a:solidFill>
              </a:rPr>
              <a:t>در ۲-۳مورد از هر1000 حاملگی رخ می دهد</a:t>
            </a:r>
            <a:endParaRPr lang="fa-IR" dirty="0" smtClean="0">
              <a:solidFill>
                <a:srgbClr val="0000FF"/>
              </a:solidFill>
            </a:endParaRPr>
          </a:p>
          <a:p>
            <a:pPr algn="r">
              <a:buNone/>
            </a:pPr>
            <a:r>
              <a:rPr lang="fa-IR" sz="4600" dirty="0" smtClean="0">
                <a:solidFill>
                  <a:srgbClr val="FF0000"/>
                </a:solidFill>
              </a:rPr>
              <a:t>علائم آن غیر اختصاصی وشامل:</a:t>
            </a:r>
            <a:endParaRPr lang="fa-IR" dirty="0" smtClean="0">
              <a:solidFill>
                <a:srgbClr val="FF0000"/>
              </a:solidFill>
            </a:endParaRPr>
          </a:p>
          <a:p>
            <a:pPr algn="r">
              <a:buNone/>
            </a:pPr>
            <a:r>
              <a:rPr lang="fa-IR" dirty="0" smtClean="0">
                <a:solidFill>
                  <a:srgbClr val="0000FF"/>
                </a:solidFill>
              </a:rPr>
              <a:t>خستگی </a:t>
            </a:r>
          </a:p>
          <a:p>
            <a:pPr algn="r">
              <a:buNone/>
            </a:pPr>
            <a:r>
              <a:rPr lang="fa-IR" dirty="0" smtClean="0">
                <a:solidFill>
                  <a:srgbClr val="0000FF"/>
                </a:solidFill>
              </a:rPr>
              <a:t>یبوست</a:t>
            </a:r>
          </a:p>
          <a:p>
            <a:pPr algn="r">
              <a:buNone/>
            </a:pPr>
            <a:r>
              <a:rPr lang="fa-IR" dirty="0" smtClean="0">
                <a:solidFill>
                  <a:srgbClr val="0000FF"/>
                </a:solidFill>
              </a:rPr>
              <a:t>عدم تحمل سرما</a:t>
            </a:r>
          </a:p>
          <a:p>
            <a:pPr algn="r">
              <a:buNone/>
            </a:pPr>
            <a:r>
              <a:rPr lang="fa-IR" dirty="0" smtClean="0">
                <a:solidFill>
                  <a:srgbClr val="0000FF"/>
                </a:solidFill>
              </a:rPr>
              <a:t>کرامپ عضلانی </a:t>
            </a:r>
          </a:p>
          <a:p>
            <a:pPr algn="r">
              <a:buNone/>
            </a:pPr>
            <a:r>
              <a:rPr lang="fa-IR" dirty="0" smtClean="0">
                <a:solidFill>
                  <a:srgbClr val="0000FF"/>
                </a:solidFill>
              </a:rPr>
              <a:t>افزایش وزن</a:t>
            </a:r>
          </a:p>
          <a:p>
            <a:pPr algn="r">
              <a:buNone/>
            </a:pPr>
            <a:r>
              <a:rPr lang="fa-IR" dirty="0" smtClean="0">
                <a:solidFill>
                  <a:srgbClr val="0000FF"/>
                </a:solidFill>
              </a:rPr>
              <a:t>بزرگی تیروئید</a:t>
            </a:r>
          </a:p>
          <a:p>
            <a:pPr algn="r">
              <a:buNone/>
            </a:pPr>
            <a:r>
              <a:rPr lang="fa-IR" dirty="0" smtClean="0">
                <a:solidFill>
                  <a:srgbClr val="0000FF"/>
                </a:solidFill>
              </a:rPr>
              <a:t>ادم </a:t>
            </a:r>
          </a:p>
          <a:p>
            <a:pPr algn="r">
              <a:buNone/>
            </a:pPr>
            <a:r>
              <a:rPr lang="fa-IR" dirty="0" smtClean="0">
                <a:solidFill>
                  <a:srgbClr val="0000FF"/>
                </a:solidFill>
              </a:rPr>
              <a:t>خشکی پوست</a:t>
            </a:r>
          </a:p>
          <a:p>
            <a:pPr algn="r">
              <a:buNone/>
            </a:pPr>
            <a:r>
              <a:rPr lang="fa-IR" dirty="0" smtClean="0">
                <a:solidFill>
                  <a:srgbClr val="0000FF"/>
                </a:solidFill>
              </a:rPr>
              <a:t>ریزش مو </a:t>
            </a:r>
          </a:p>
          <a:p>
            <a:pPr algn="r">
              <a:buNone/>
            </a:pPr>
            <a:r>
              <a:rPr lang="fa-IR" dirty="0" smtClean="0">
                <a:solidFill>
                  <a:srgbClr val="0000FF"/>
                </a:solidFill>
              </a:rPr>
              <a:t>وطولانی شدن مرحله ی شل شدگی رفلکس های تاندون عمقی</a:t>
            </a:r>
            <a:br>
              <a:rPr lang="fa-IR" dirty="0" smtClean="0">
                <a:solidFill>
                  <a:srgbClr val="0000FF"/>
                </a:solidFill>
              </a:rPr>
            </a:br>
            <a:endParaRPr lang="en-US" dirty="0">
              <a:solidFill>
                <a:srgbClr val="0000FF"/>
              </a:solidFill>
            </a:endParaRPr>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008000"/>
                </a:solidFill>
              </a:rPr>
              <a:t>تشخیص هیپوتیروئیدی بالینی یا  آشکار:</a:t>
            </a:r>
            <a:endParaRPr lang="en-US" dirty="0">
              <a:solidFill>
                <a:srgbClr val="008000"/>
              </a:solidFill>
            </a:endParaRPr>
          </a:p>
        </p:txBody>
      </p:sp>
      <p:sp>
        <p:nvSpPr>
          <p:cNvPr id="3" name="Content Placeholder 2"/>
          <p:cNvSpPr>
            <a:spLocks noGrp="1"/>
          </p:cNvSpPr>
          <p:nvPr>
            <p:ph idx="1"/>
          </p:nvPr>
        </p:nvSpPr>
        <p:spPr/>
        <p:txBody>
          <a:bodyPr/>
          <a:lstStyle/>
          <a:p>
            <a:pPr algn="r">
              <a:buNone/>
            </a:pPr>
            <a:r>
              <a:rPr lang="fa-IR" dirty="0" smtClean="0"/>
              <a:t>با سطح تیروتروپین</a:t>
            </a:r>
          </a:p>
          <a:p>
            <a:pPr algn="r">
              <a:buNone/>
            </a:pPr>
            <a:r>
              <a:rPr lang="fa-IR" dirty="0" smtClean="0"/>
              <a:t>                           </a:t>
            </a:r>
            <a:r>
              <a:rPr lang="fa-IR" sz="4400" dirty="0" smtClean="0"/>
              <a:t>بالا</a:t>
            </a:r>
            <a:r>
              <a:rPr lang="fa-IR" dirty="0" smtClean="0"/>
              <a:t> </a:t>
            </a:r>
          </a:p>
          <a:p>
            <a:pPr algn="r">
              <a:buNone/>
            </a:pPr>
            <a:r>
              <a:rPr lang="fa-IR" dirty="0" smtClean="0"/>
              <a:t>                                     وتیروکسین </a:t>
            </a:r>
          </a:p>
          <a:p>
            <a:pPr algn="r">
              <a:buNone/>
            </a:pPr>
            <a:r>
              <a:rPr lang="fa-IR" sz="4400" dirty="0" smtClean="0"/>
              <a:t>                                       پایین</a:t>
            </a:r>
            <a:r>
              <a:rPr lang="fa-IR" dirty="0" smtClean="0"/>
              <a:t> </a:t>
            </a:r>
          </a:p>
          <a:p>
            <a:pPr algn="r">
              <a:buNone/>
            </a:pPr>
            <a:r>
              <a:rPr lang="fa-IR" dirty="0" smtClean="0"/>
              <a:t>مشخص میشود.</a:t>
            </a:r>
            <a:endParaRPr lang="en-US" dirty="0"/>
          </a:p>
        </p:txBody>
      </p:sp>
    </p:spTree>
  </p:cSld>
  <p:clrMapOvr>
    <a:masterClrMapping/>
  </p:clrMapOvr>
  <p:transition spd="slow" advTm="10000">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chemeClr val="accent6">
                    <a:lumMod val="75000"/>
                  </a:schemeClr>
                </a:solidFill>
              </a:rPr>
              <a:t>تشخیص هیپو تیروئیدی تحت بالینی :</a:t>
            </a:r>
            <a:endParaRPr lang="en-US" dirty="0">
              <a:solidFill>
                <a:schemeClr val="accent6">
                  <a:lumMod val="75000"/>
                </a:schemeClr>
              </a:solidFill>
            </a:endParaRPr>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با            سطح  تیروتروپین و</a:t>
            </a:r>
          </a:p>
          <a:p>
            <a:pPr algn="r"/>
            <a:endParaRPr lang="fa-IR" dirty="0" smtClean="0"/>
          </a:p>
          <a:p>
            <a:pPr algn="r"/>
            <a:endParaRPr lang="fa-IR" dirty="0" smtClean="0"/>
          </a:p>
          <a:p>
            <a:pPr algn="r">
              <a:buNone/>
            </a:pPr>
            <a:r>
              <a:rPr lang="fa-IR" dirty="0" smtClean="0"/>
              <a:t>                مقادیر </a:t>
            </a:r>
            <a:r>
              <a:rPr lang="fa-IR" dirty="0" smtClean="0">
                <a:solidFill>
                  <a:srgbClr val="FF3300"/>
                </a:solidFill>
              </a:rPr>
              <a:t>طبیعی</a:t>
            </a:r>
            <a:r>
              <a:rPr lang="fa-IR" dirty="0" smtClean="0"/>
              <a:t> تیروکسین می باشد.</a:t>
            </a:r>
            <a:endParaRPr lang="en-US" dirty="0"/>
          </a:p>
        </p:txBody>
      </p:sp>
      <p:sp>
        <p:nvSpPr>
          <p:cNvPr id="5" name="Up Arrow 4"/>
          <p:cNvSpPr/>
          <p:nvPr/>
        </p:nvSpPr>
        <p:spPr>
          <a:xfrm>
            <a:off x="7429520" y="1785926"/>
            <a:ext cx="500066" cy="1285884"/>
          </a:xfrm>
          <a:prstGeom prst="upArrow">
            <a:avLst>
              <a:gd name="adj1" fmla="val 44373"/>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advTm="10000">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هیپوتیروئیدی آشکار و حاملگی:</a:t>
            </a:r>
            <a:endParaRPr lang="en-US" dirty="0"/>
          </a:p>
        </p:txBody>
      </p:sp>
      <p:sp>
        <p:nvSpPr>
          <p:cNvPr id="3" name="Content Placeholder 2"/>
          <p:cNvSpPr>
            <a:spLocks noGrp="1"/>
          </p:cNvSpPr>
          <p:nvPr>
            <p:ph idx="1"/>
          </p:nvPr>
        </p:nvSpPr>
        <p:spPr>
          <a:xfrm>
            <a:off x="428596" y="1571612"/>
            <a:ext cx="8229600" cy="4525963"/>
          </a:xfrm>
        </p:spPr>
        <p:txBody>
          <a:bodyPr/>
          <a:lstStyle/>
          <a:p>
            <a:pPr algn="ctr">
              <a:buNone/>
            </a:pPr>
            <a:endParaRPr lang="fa-IR" dirty="0" smtClean="0"/>
          </a:p>
          <a:p>
            <a:pPr algn="ctr">
              <a:buNone/>
            </a:pPr>
            <a:endParaRPr lang="fa-IR" dirty="0"/>
          </a:p>
          <a:p>
            <a:pPr algn="ctr">
              <a:buNone/>
            </a:pPr>
            <a:r>
              <a:rPr lang="fa-IR" dirty="0" smtClean="0"/>
              <a:t>-شایع ترین علت هایپوتیروئیدی واضح در دوران بارداری </a:t>
            </a:r>
            <a:r>
              <a:rPr lang="fa-IR" dirty="0" smtClean="0">
                <a:solidFill>
                  <a:srgbClr val="FF0000"/>
                </a:solidFill>
              </a:rPr>
              <a:t>تیروئیدیت هاشیماتو</a:t>
            </a:r>
            <a:r>
              <a:rPr lang="fa-IR" dirty="0" smtClean="0"/>
              <a:t> است که با تخریب غده در اثراتوآنتی بادی هابه ویژه در اثر انتی بادی های پراکسیداز مشخص میشود.</a:t>
            </a:r>
            <a:br>
              <a:rPr lang="fa-IR" dirty="0" smtClean="0"/>
            </a:b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تشخیص:</a:t>
            </a:r>
            <a:endParaRPr lang="en-US" dirty="0"/>
          </a:p>
        </p:txBody>
      </p:sp>
      <p:sp>
        <p:nvSpPr>
          <p:cNvPr id="3" name="Content Placeholder 2"/>
          <p:cNvSpPr>
            <a:spLocks noGrp="1"/>
          </p:cNvSpPr>
          <p:nvPr>
            <p:ph idx="1"/>
          </p:nvPr>
        </p:nvSpPr>
        <p:spPr/>
        <p:txBody>
          <a:bodyPr/>
          <a:lstStyle/>
          <a:p>
            <a:pPr algn="r">
              <a:buNone/>
            </a:pPr>
            <a:r>
              <a:rPr lang="fa-IR" dirty="0" smtClean="0"/>
              <a:t>به علت اینکه بسیاری از نشانه ها در خود حاملگی نیز شایع است بررسی </a:t>
            </a:r>
            <a:r>
              <a:rPr lang="fa-IR" sz="4000" dirty="0" smtClean="0">
                <a:solidFill>
                  <a:srgbClr val="B30DB7"/>
                </a:solidFill>
              </a:rPr>
              <a:t>تست تیروئید </a:t>
            </a:r>
            <a:r>
              <a:rPr lang="fa-IR" dirty="0" smtClean="0"/>
              <a:t>باید ..</a:t>
            </a:r>
          </a:p>
          <a:p>
            <a:pPr algn="r">
              <a:buNone/>
            </a:pPr>
            <a:r>
              <a:rPr lang="fa-IR" dirty="0" smtClean="0"/>
              <a:t>در زنان علامت دار ویا </a:t>
            </a:r>
          </a:p>
          <a:p>
            <a:pPr algn="r">
              <a:buNone/>
            </a:pPr>
            <a:r>
              <a:rPr lang="fa-IR" dirty="0" smtClean="0"/>
              <a:t>در زنان دارای سابقه بیماری تیروئید انجام شود.</a:t>
            </a:r>
          </a:p>
        </p:txBody>
      </p:sp>
    </p:spTree>
  </p:cSld>
  <p:clrMapOvr>
    <a:masterClrMapping/>
  </p:clrMapOvr>
  <p:transition spd="slow" advTm="10000">
    <p:wipe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درمان:</a:t>
            </a:r>
            <a:endParaRPr lang="en-US" dirty="0"/>
          </a:p>
        </p:txBody>
      </p:sp>
      <p:sp>
        <p:nvSpPr>
          <p:cNvPr id="3" name="Content Placeholder 2"/>
          <p:cNvSpPr>
            <a:spLocks noGrp="1"/>
          </p:cNvSpPr>
          <p:nvPr>
            <p:ph idx="1"/>
          </p:nvPr>
        </p:nvSpPr>
        <p:spPr/>
        <p:txBody>
          <a:bodyPr/>
          <a:lstStyle/>
          <a:p>
            <a:pPr marL="0" indent="0" algn="r">
              <a:buNone/>
            </a:pPr>
            <a:r>
              <a:rPr lang="fa-IR" sz="3600" dirty="0" smtClean="0">
                <a:solidFill>
                  <a:schemeClr val="accent6">
                    <a:lumMod val="50000"/>
                  </a:schemeClr>
                </a:solidFill>
              </a:rPr>
              <a:t>- لوؤتیروکسین</a:t>
            </a:r>
            <a:r>
              <a:rPr lang="fa-IR" dirty="0" smtClean="0"/>
              <a:t> با دوز 100میکروگرم در روز</a:t>
            </a:r>
            <a:br>
              <a:rPr lang="fa-IR" dirty="0" smtClean="0"/>
            </a:br>
            <a:r>
              <a:rPr lang="fa-IR" dirty="0" smtClean="0"/>
              <a:t>- </a:t>
            </a:r>
            <a:r>
              <a:rPr lang="fa-IR" dirty="0" smtClean="0">
                <a:solidFill>
                  <a:srgbClr val="0000FF"/>
                </a:solidFill>
              </a:rPr>
              <a:t>تیروتروپین</a:t>
            </a:r>
            <a:r>
              <a:rPr lang="fa-IR" dirty="0" smtClean="0"/>
              <a:t> سرم هر ۴-۶ هفته اندازه گیری شود و</a:t>
            </a:r>
            <a:r>
              <a:rPr lang="fa-IR" dirty="0" smtClean="0">
                <a:solidFill>
                  <a:srgbClr val="FF0000"/>
                </a:solidFill>
              </a:rPr>
              <a:t>در</a:t>
            </a:r>
            <a:r>
              <a:rPr lang="fa-IR" dirty="0" smtClean="0"/>
              <a:t> </a:t>
            </a:r>
            <a:r>
              <a:rPr lang="fa-IR" dirty="0" smtClean="0">
                <a:solidFill>
                  <a:srgbClr val="FF0000"/>
                </a:solidFill>
              </a:rPr>
              <a:t>صورت لزوم </a:t>
            </a:r>
            <a:r>
              <a:rPr lang="fa-IR" dirty="0" smtClean="0"/>
              <a:t>دوز تیروکسین با فواصل۲۵-۵۰ میکروگرم افزایش داده میشود تا سطح تیروکسین طبیعی یا کمی کمتر از طبیعی ایجاد شود</a:t>
            </a:r>
            <a:br>
              <a:rPr lang="fa-IR" dirty="0" smtClean="0"/>
            </a:b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اثار جنینی و نوزادی:</a:t>
            </a:r>
            <a:endParaRPr lang="en-US" dirty="0"/>
          </a:p>
        </p:txBody>
      </p:sp>
      <p:sp>
        <p:nvSpPr>
          <p:cNvPr id="3" name="Content Placeholder 2"/>
          <p:cNvSpPr>
            <a:spLocks noGrp="1"/>
          </p:cNvSpPr>
          <p:nvPr>
            <p:ph idx="1"/>
          </p:nvPr>
        </p:nvSpPr>
        <p:spPr/>
        <p:txBody>
          <a:bodyPr/>
          <a:lstStyle/>
          <a:p>
            <a:pPr algn="r">
              <a:buNone/>
            </a:pPr>
            <a:r>
              <a:rPr lang="fa-IR" dirty="0" smtClean="0"/>
              <a:t>-انتی بادی های ضد پراکسیداز تیروئید و ضد تیروگلوبین علی رغم عبور از </a:t>
            </a:r>
            <a:r>
              <a:rPr lang="fa-IR" dirty="0" smtClean="0">
                <a:solidFill>
                  <a:srgbClr val="0000FF"/>
                </a:solidFill>
              </a:rPr>
              <a:t>جفت</a:t>
            </a:r>
            <a:r>
              <a:rPr lang="fa-IR" dirty="0" smtClean="0"/>
              <a:t>  تاثیری بر عملکرد تیروئید </a:t>
            </a:r>
            <a:r>
              <a:rPr lang="fa-IR" dirty="0" smtClean="0">
                <a:solidFill>
                  <a:srgbClr val="FF3300"/>
                </a:solidFill>
              </a:rPr>
              <a:t>ندارند</a:t>
            </a:r>
            <a:r>
              <a:rPr lang="fa-IR" dirty="0" smtClean="0"/>
              <a:t/>
            </a:r>
            <a:br>
              <a:rPr lang="fa-IR" dirty="0" smtClean="0"/>
            </a:br>
            <a:r>
              <a:rPr lang="fa-IR" dirty="0" smtClean="0"/>
              <a:t>-به طور کلی بیماری هاشیماتوی مادر به طور تیپیک با اختلال عملکرد تیروئید جنین همراه نیست.</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C00000"/>
                </a:solidFill>
              </a:rPr>
              <a:t>پیامد بارداری درهیپو تیروئیدی اشکار:</a:t>
            </a:r>
            <a:endParaRPr lang="en-US" dirty="0"/>
          </a:p>
        </p:txBody>
      </p:sp>
      <p:sp>
        <p:nvSpPr>
          <p:cNvPr id="3" name="Content Placeholder 2"/>
          <p:cNvSpPr>
            <a:spLocks noGrp="1"/>
          </p:cNvSpPr>
          <p:nvPr>
            <p:ph idx="1"/>
          </p:nvPr>
        </p:nvSpPr>
        <p:spPr/>
        <p:txBody>
          <a:bodyPr>
            <a:normAutofit fontScale="85000" lnSpcReduction="20000"/>
          </a:bodyPr>
          <a:lstStyle/>
          <a:p>
            <a:pPr algn="r">
              <a:buNone/>
            </a:pPr>
            <a:r>
              <a:rPr lang="fa-IR" dirty="0" smtClean="0"/>
              <a:t>تشخیص علائم هیپوتیروئیدی شدید در بارداری ناشایع است اما نتایج مطلوب پره ناتال زیاد میشود.</a:t>
            </a:r>
            <a:endParaRPr lang="fa-IR" dirty="0"/>
          </a:p>
          <a:p>
            <a:pPr algn="r">
              <a:buNone/>
            </a:pPr>
            <a:r>
              <a:rPr lang="fa-IR" dirty="0" smtClean="0"/>
              <a:t>میزان بروز: </a:t>
            </a:r>
          </a:p>
          <a:p>
            <a:pPr algn="r">
              <a:buNone/>
            </a:pPr>
            <a:r>
              <a:rPr lang="fa-IR" dirty="0" smtClean="0">
                <a:solidFill>
                  <a:srgbClr val="0000FF"/>
                </a:solidFill>
              </a:rPr>
              <a:t>پره اکلامپسی </a:t>
            </a:r>
          </a:p>
          <a:p>
            <a:pPr algn="r">
              <a:buNone/>
            </a:pPr>
            <a:r>
              <a:rPr lang="fa-IR" dirty="0" smtClean="0">
                <a:solidFill>
                  <a:srgbClr val="0000FF"/>
                </a:solidFill>
              </a:rPr>
              <a:t>دکولمان جفت</a:t>
            </a:r>
          </a:p>
          <a:p>
            <a:pPr algn="r">
              <a:buNone/>
            </a:pPr>
            <a:r>
              <a:rPr lang="fa-IR" dirty="0" smtClean="0">
                <a:solidFill>
                  <a:srgbClr val="0000FF"/>
                </a:solidFill>
              </a:rPr>
              <a:t>مرده زایی</a:t>
            </a:r>
          </a:p>
          <a:p>
            <a:pPr algn="r">
              <a:buNone/>
            </a:pPr>
            <a:r>
              <a:rPr lang="fa-IR" dirty="0" smtClean="0">
                <a:solidFill>
                  <a:srgbClr val="0000FF"/>
                </a:solidFill>
              </a:rPr>
              <a:t>دیسترس جنین حین زایمان و</a:t>
            </a:r>
          </a:p>
          <a:p>
            <a:pPr algn="r">
              <a:buNone/>
            </a:pPr>
            <a:r>
              <a:rPr lang="fa-IR" dirty="0" smtClean="0">
                <a:solidFill>
                  <a:srgbClr val="0000FF"/>
                </a:solidFill>
              </a:rPr>
              <a:t>نارسایی قلبی مادر بیشتر میشود</a:t>
            </a:r>
            <a:r>
              <a:rPr lang="fa-IR" dirty="0" smtClean="0"/>
              <a:t/>
            </a:r>
            <a:br>
              <a:rPr lang="fa-IR" dirty="0" smtClean="0"/>
            </a:br>
            <a:endParaRPr lang="fa-IR" dirty="0" smtClean="0"/>
          </a:p>
          <a:p>
            <a:pPr algn="r">
              <a:buNone/>
            </a:pPr>
            <a:r>
              <a:rPr lang="fa-IR" dirty="0" smtClean="0"/>
              <a:t>-اگر </a:t>
            </a:r>
            <a:r>
              <a:rPr lang="fa-IR" dirty="0" smtClean="0">
                <a:solidFill>
                  <a:srgbClr val="FF0000"/>
                </a:solidFill>
              </a:rPr>
              <a:t>قبل از بارداری </a:t>
            </a:r>
            <a:r>
              <a:rPr lang="fa-IR" dirty="0" smtClean="0"/>
              <a:t>تشخیص داده شود نتایج حاملگی طبیعی خواهد بود</a:t>
            </a:r>
            <a:br>
              <a:rPr lang="fa-IR" dirty="0" smtClean="0"/>
            </a:br>
            <a:endParaRPr lang="en-US" dirty="0"/>
          </a:p>
        </p:txBody>
      </p:sp>
    </p:spTree>
  </p:cSld>
  <p:clrMapOvr>
    <a:masterClrMapping/>
  </p:clrMapOvr>
  <p:transition spd="slow" advTm="10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هیپوتیروئیدی تحت بالینی وحاملگی</a:t>
            </a:r>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dirty="0"/>
          </a:p>
        </p:txBody>
      </p:sp>
      <p:sp>
        <p:nvSpPr>
          <p:cNvPr id="3" name="Content Placeholder 2"/>
          <p:cNvSpPr>
            <a:spLocks noGrp="1"/>
          </p:cNvSpPr>
          <p:nvPr>
            <p:ph idx="1"/>
          </p:nvPr>
        </p:nvSpPr>
        <p:spPr/>
        <p:txBody>
          <a:bodyPr/>
          <a:lstStyle/>
          <a:p>
            <a:pPr lvl="2" algn="ctr">
              <a:buNone/>
            </a:pPr>
            <a:r>
              <a:rPr lang="fa-IR" sz="3200" dirty="0" smtClean="0">
                <a:solidFill>
                  <a:srgbClr val="002060"/>
                </a:solidFill>
              </a:rPr>
              <a:t>هیپوتیروییدی تحت بالینی </a:t>
            </a:r>
            <a:r>
              <a:rPr lang="fa-IR" sz="4000" dirty="0" smtClean="0"/>
              <a:t>ممکن است با پیامدهای نامطلوب حاملگی </a:t>
            </a:r>
            <a:r>
              <a:rPr lang="fa-IR" sz="3200" dirty="0" smtClean="0">
                <a:solidFill>
                  <a:srgbClr val="002060"/>
                </a:solidFill>
              </a:rPr>
              <a:t>همراه باشد</a:t>
            </a:r>
          </a:p>
          <a:p>
            <a:pPr lvl="2" algn="r">
              <a:buNone/>
            </a:pPr>
            <a:r>
              <a:rPr lang="fa-IR" sz="3200" dirty="0" smtClean="0">
                <a:solidFill>
                  <a:srgbClr val="002060"/>
                </a:solidFill>
              </a:rPr>
              <a:t>کاهش تشخیص داده نشده عملکرد تیرویئد مادرممکن است </a:t>
            </a:r>
            <a:r>
              <a:rPr lang="fa-IR" sz="4400" dirty="0" smtClean="0"/>
              <a:t>تکامل عصبی روانی جنین </a:t>
            </a:r>
            <a:r>
              <a:rPr lang="fa-IR" sz="3200" dirty="0" smtClean="0">
                <a:solidFill>
                  <a:srgbClr val="002060"/>
                </a:solidFill>
              </a:rPr>
              <a:t>را مختل کند.</a:t>
            </a:r>
            <a:endParaRPr lang="en-US" sz="3200" dirty="0" smtClean="0"/>
          </a:p>
          <a:p>
            <a:pPr algn="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هیپوتیروکسینی ایزوله مادری:</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lnSpcReduction="10000"/>
          </a:bodyPr>
          <a:lstStyle/>
          <a:p>
            <a:pPr algn="r">
              <a:buNone/>
            </a:pPr>
            <a:r>
              <a:rPr lang="fa-IR" dirty="0" smtClean="0"/>
              <a:t>- در مواردی که میزان سرمی آزاد کم اما میزان در محدوده طبیعی است گفته می شود </a:t>
            </a:r>
            <a:r>
              <a:rPr lang="fa-IR" dirty="0" smtClean="0">
                <a:solidFill>
                  <a:srgbClr val="0000FF"/>
                </a:solidFill>
              </a:rPr>
              <a:t>هیپوتیروکسینی ایزوله مادری</a:t>
            </a:r>
            <a:r>
              <a:rPr lang="fa-IR" dirty="0" smtClean="0"/>
              <a:t> وجوددارد</a:t>
            </a:r>
          </a:p>
          <a:p>
            <a:pPr algn="r">
              <a:buNone/>
            </a:pPr>
            <a:r>
              <a:rPr lang="fa-IR" dirty="0" smtClean="0"/>
              <a:t>- فرزندان زنان مبتلا به هیپوتیروکسینی گذرا در </a:t>
            </a:r>
            <a:r>
              <a:rPr lang="fa-IR" dirty="0" smtClean="0">
                <a:solidFill>
                  <a:srgbClr val="B30DB7"/>
                </a:solidFill>
              </a:rPr>
              <a:t>هفته سوم ماه دهم وسال دوم زنگی دچار مشکلات مربوط به تکامل عصبی </a:t>
            </a:r>
            <a:r>
              <a:rPr lang="fa-IR" dirty="0" smtClean="0"/>
              <a:t>هستند.اما غربالگری تیروکسین سرم در </a:t>
            </a:r>
            <a:r>
              <a:rPr lang="fa-IR" dirty="0" smtClean="0">
                <a:solidFill>
                  <a:srgbClr val="FF3300"/>
                </a:solidFill>
              </a:rPr>
              <a:t>دوره پرناتال </a:t>
            </a:r>
            <a:r>
              <a:rPr lang="fa-IR" dirty="0" smtClean="0"/>
              <a:t>توصیه </a:t>
            </a:r>
            <a:r>
              <a:rPr lang="fa-IR" dirty="0" smtClean="0">
                <a:solidFill>
                  <a:srgbClr val="FF0000"/>
                </a:solidFill>
              </a:rPr>
              <a:t>نشد</a:t>
            </a:r>
            <a:r>
              <a:rPr lang="fa-IR" dirty="0" smtClean="0"/>
              <a:t>.</a:t>
            </a:r>
          </a:p>
          <a:p>
            <a:pPr algn="r">
              <a:buNone/>
            </a:pPr>
            <a:r>
              <a:rPr lang="fa-IR" dirty="0" smtClean="0"/>
              <a:t>-هیپوتیروکسینی گذرای مادر اثرنامطلوب اشکاری به پیامد حاملگی ندارد به همین علت غربالگری روتین از نظر هیپوتیروکسنی گذرا توصیه نمی شود.</a:t>
            </a:r>
            <a:endParaRPr lang="en-US" dirty="0"/>
          </a:p>
        </p:txBody>
      </p:sp>
    </p:spTree>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ید وحاملگی:</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fontScale="85000" lnSpcReduction="10000"/>
          </a:bodyPr>
          <a:lstStyle/>
          <a:p>
            <a:pPr algn="r">
              <a:buNone/>
            </a:pPr>
            <a:r>
              <a:rPr lang="fa-IR" dirty="0" smtClean="0"/>
              <a:t>دریافت </a:t>
            </a:r>
            <a:r>
              <a:rPr lang="fa-IR" dirty="0" smtClean="0">
                <a:solidFill>
                  <a:srgbClr val="FF0066"/>
                </a:solidFill>
              </a:rPr>
              <a:t>بیش ازحد </a:t>
            </a:r>
            <a:r>
              <a:rPr lang="fa-IR" dirty="0" smtClean="0"/>
              <a:t>ید (بیش از 300میلی گرم در روز)ممکن است باعث </a:t>
            </a:r>
            <a:r>
              <a:rPr lang="fa-IR" sz="3900" dirty="0" smtClean="0">
                <a:solidFill>
                  <a:srgbClr val="0000FF"/>
                </a:solidFill>
              </a:rPr>
              <a:t>هیپوتیروییدی</a:t>
            </a:r>
            <a:r>
              <a:rPr lang="fa-IR" dirty="0" smtClean="0"/>
              <a:t> و</a:t>
            </a:r>
            <a:r>
              <a:rPr lang="fa-IR" sz="4800" dirty="0" smtClean="0">
                <a:solidFill>
                  <a:srgbClr val="0000FF"/>
                </a:solidFill>
              </a:rPr>
              <a:t>تیروییدیت</a:t>
            </a:r>
            <a:r>
              <a:rPr lang="fa-IR" dirty="0" smtClean="0"/>
              <a:t> شود.</a:t>
            </a:r>
          </a:p>
          <a:p>
            <a:pPr algn="r">
              <a:buNone/>
            </a:pPr>
            <a:r>
              <a:rPr lang="fa-IR" dirty="0" smtClean="0">
                <a:solidFill>
                  <a:srgbClr val="FF0066"/>
                </a:solidFill>
              </a:rPr>
              <a:t>کافی بودن ید </a:t>
            </a:r>
            <a:r>
              <a:rPr lang="fa-IR" dirty="0" smtClean="0"/>
              <a:t>لازمه تکامل نورولوزیک جنین بلافاصله بعد از لقاح است واختلالات حاصل وابسته به شدت کمبود ید است.</a:t>
            </a:r>
          </a:p>
          <a:p>
            <a:pPr algn="r">
              <a:buNone/>
            </a:pPr>
            <a:r>
              <a:rPr lang="fa-IR" dirty="0" smtClean="0"/>
              <a:t>اگرچه بروز اختلالات هوشی (عقلانی)دراثر کمبود ید مورد تردید است ”مکمل ید از وقوع </a:t>
            </a:r>
            <a:r>
              <a:rPr lang="fa-IR" sz="4300" dirty="0" smtClean="0">
                <a:solidFill>
                  <a:srgbClr val="0000FF"/>
                </a:solidFill>
              </a:rPr>
              <a:t>گواتر جنینی </a:t>
            </a:r>
            <a:r>
              <a:rPr lang="fa-IR" dirty="0" smtClean="0"/>
              <a:t>جلوگیری می کند.</a:t>
            </a:r>
          </a:p>
          <a:p>
            <a:pPr algn="r">
              <a:buNone/>
            </a:pPr>
            <a:r>
              <a:rPr lang="fa-IR" dirty="0" smtClean="0"/>
              <a:t>در مقابل کمبود شدید به کرات با اسیب همراه است که به طور تیپیک به صورت </a:t>
            </a:r>
            <a:r>
              <a:rPr lang="fa-IR" sz="4300" dirty="0" smtClean="0">
                <a:solidFill>
                  <a:srgbClr val="0000FF"/>
                </a:solidFill>
              </a:rPr>
              <a:t>کریتینیم اندمیک </a:t>
            </a:r>
            <a:r>
              <a:rPr lang="fa-IR" dirty="0" smtClean="0"/>
              <a:t>دیده می شود.</a:t>
            </a:r>
          </a:p>
          <a:p>
            <a:pPr algn="r">
              <a:buNone/>
            </a:pPr>
            <a:r>
              <a:rPr lang="fa-IR" dirty="0" smtClean="0"/>
              <a:t>توصیه:زنان حامله یا شیرده علاوه بر ویتامین های پره ناتال روزانه </a:t>
            </a:r>
            <a:r>
              <a:rPr lang="fa-IR" dirty="0" smtClean="0">
                <a:solidFill>
                  <a:srgbClr val="800080"/>
                </a:solidFill>
              </a:rPr>
              <a:t>150 </a:t>
            </a:r>
            <a:r>
              <a:rPr lang="fa-IR" dirty="0" smtClean="0">
                <a:solidFill>
                  <a:srgbClr val="B30DB7"/>
                </a:solidFill>
              </a:rPr>
              <a:t>میکروگرم ید </a:t>
            </a:r>
            <a:r>
              <a:rPr lang="fa-IR" dirty="0" smtClean="0"/>
              <a:t>مصرف کنند. </a:t>
            </a:r>
            <a:endParaRPr lang="en-US" dirty="0"/>
          </a:p>
        </p:txBody>
      </p:sp>
    </p:spTree>
  </p:cSld>
  <p:clrMapOvr>
    <a:masterClrMapping/>
  </p:clrMapOvr>
  <p:transition spd="slow" advTm="10000">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3300"/>
                </a:solidFill>
              </a:rPr>
              <a:t>نکته</a:t>
            </a:r>
            <a:endParaRPr lang="en-US" dirty="0">
              <a:solidFill>
                <a:srgbClr val="FF3300"/>
              </a:solidFill>
            </a:endParaRPr>
          </a:p>
        </p:txBody>
      </p:sp>
      <p:sp>
        <p:nvSpPr>
          <p:cNvPr id="3" name="Content Placeholder 2"/>
          <p:cNvSpPr>
            <a:spLocks noGrp="1"/>
          </p:cNvSpPr>
          <p:nvPr>
            <p:ph idx="1"/>
          </p:nvPr>
        </p:nvSpPr>
        <p:spPr/>
        <p:txBody>
          <a:bodyPr/>
          <a:lstStyle/>
          <a:p>
            <a:pPr algn="r"/>
            <a:endParaRPr lang="fa-IR" dirty="0" smtClean="0">
              <a:solidFill>
                <a:srgbClr val="0000FF"/>
              </a:solidFill>
            </a:endParaRPr>
          </a:p>
          <a:p>
            <a:pPr algn="r"/>
            <a:endParaRPr lang="fa-IR" dirty="0">
              <a:solidFill>
                <a:srgbClr val="0000FF"/>
              </a:solidFill>
            </a:endParaRPr>
          </a:p>
          <a:p>
            <a:pPr algn="r"/>
            <a:r>
              <a:rPr lang="fa-IR" dirty="0" smtClean="0">
                <a:solidFill>
                  <a:srgbClr val="0000FF"/>
                </a:solidFill>
              </a:rPr>
              <a:t>مصرف مکمل ید قبل از حاملگی از موربیلیته نورولوزیک ناشی ازکمبود شدید جلوگیری می کندوحتی اگر بعد از وقوع حاملگی تجویز شود به طور نسبی قادر به اعمال این اثر است.</a:t>
            </a:r>
          </a:p>
          <a:p>
            <a:pPr algn="r"/>
            <a:endParaRPr lang="en-US" dirty="0"/>
          </a:p>
        </p:txBody>
      </p:sp>
    </p:spTree>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تیروییدیت بعد زایمان:</a:t>
            </a:r>
            <a:endParaRPr lang="en-US" dirty="0"/>
          </a:p>
        </p:txBody>
      </p:sp>
      <p:sp>
        <p:nvSpPr>
          <p:cNvPr id="3" name="Content Placeholder 2"/>
          <p:cNvSpPr>
            <a:spLocks noGrp="1"/>
          </p:cNvSpPr>
          <p:nvPr>
            <p:ph idx="1"/>
          </p:nvPr>
        </p:nvSpPr>
        <p:spPr/>
        <p:txBody>
          <a:bodyPr>
            <a:normAutofit fontScale="92500" lnSpcReduction="10000"/>
          </a:bodyPr>
          <a:lstStyle/>
          <a:p>
            <a:pPr algn="r">
              <a:buNone/>
            </a:pPr>
            <a:r>
              <a:rPr lang="fa-IR" dirty="0" smtClean="0">
                <a:solidFill>
                  <a:schemeClr val="tx1">
                    <a:lumMod val="75000"/>
                    <a:lumOff val="25000"/>
                  </a:schemeClr>
                </a:solidFill>
              </a:rPr>
              <a:t>- در 10-5</a:t>
            </a:r>
            <a:r>
              <a:rPr lang="fa-IR" dirty="0" smtClean="0"/>
              <a:t> </a:t>
            </a:r>
            <a:r>
              <a:rPr lang="fa-IR" dirty="0" smtClean="0">
                <a:solidFill>
                  <a:schemeClr val="tx1">
                    <a:lumMod val="75000"/>
                    <a:lumOff val="25000"/>
                  </a:schemeClr>
                </a:solidFill>
              </a:rPr>
              <a:t>درصد خانم ها ظرف یکسال بعد از زایمان به طور ثابت یافت میشود ودر خانم های دچار </a:t>
            </a:r>
            <a:r>
              <a:rPr lang="fa-IR" dirty="0" smtClean="0">
                <a:solidFill>
                  <a:srgbClr val="FF3300"/>
                </a:solidFill>
              </a:rPr>
              <a:t>دیابت تیپ یک </a:t>
            </a:r>
            <a:r>
              <a:rPr lang="fa-IR" dirty="0" smtClean="0">
                <a:solidFill>
                  <a:schemeClr val="tx1">
                    <a:lumMod val="75000"/>
                    <a:lumOff val="25000"/>
                  </a:schemeClr>
                </a:solidFill>
              </a:rPr>
              <a:t>این میزان به 25 درصد میرسد</a:t>
            </a:r>
          </a:p>
          <a:p>
            <a:pPr algn="r">
              <a:buNone/>
            </a:pPr>
            <a:r>
              <a:rPr lang="fa-IR" dirty="0" smtClean="0">
                <a:solidFill>
                  <a:schemeClr val="tx1">
                    <a:lumMod val="75000"/>
                    <a:lumOff val="25000"/>
                  </a:schemeClr>
                </a:solidFill>
              </a:rPr>
              <a:t>- با افزایش مقادیر سرمی اتوانتی بادی های تیروئید در ارتباط است ودر زنانی که تیتر انتی بادی های انان در اوایل حاملگی زیاد است این بیماری با شیوع بیشتری رخ میدهد.</a:t>
            </a:r>
          </a:p>
          <a:p>
            <a:pPr algn="r">
              <a:buNone/>
            </a:pPr>
            <a:r>
              <a:rPr lang="fa-IR" dirty="0" smtClean="0">
                <a:solidFill>
                  <a:schemeClr val="tx1">
                    <a:lumMod val="75000"/>
                    <a:lumOff val="25000"/>
                  </a:schemeClr>
                </a:solidFill>
              </a:rPr>
              <a:t>- در برخی از زنان مبتلا به </a:t>
            </a:r>
            <a:r>
              <a:rPr lang="fa-IR" dirty="0" smtClean="0">
                <a:solidFill>
                  <a:srgbClr val="FF3300"/>
                </a:solidFill>
              </a:rPr>
              <a:t>گریوز خاموش </a:t>
            </a:r>
            <a:r>
              <a:rPr lang="fa-IR" dirty="0" smtClean="0">
                <a:solidFill>
                  <a:schemeClr val="tx1">
                    <a:lumMod val="75000"/>
                    <a:lumOff val="25000"/>
                  </a:schemeClr>
                </a:solidFill>
              </a:rPr>
              <a:t>تخریب تیروئیدیت باعث تحریک عود هایپرتیروکسینی در دوره بعد از زایمان میشود.</a:t>
            </a:r>
            <a:endParaRPr lang="en-US" dirty="0" smtClean="0"/>
          </a:p>
          <a:p>
            <a:pPr algn="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تظاهرات بالینی :</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aphicFrame>
        <p:nvGraphicFramePr>
          <p:cNvPr id="4" name="Content Placeholder 3"/>
          <p:cNvGraphicFramePr>
            <a:graphicFrameLocks noGrp="1"/>
          </p:cNvGraphicFramePr>
          <p:nvPr>
            <p:ph idx="1"/>
          </p:nvPr>
        </p:nvGraphicFramePr>
        <p:xfrm>
          <a:off x="571472" y="1785926"/>
          <a:ext cx="8229600" cy="4577080"/>
        </p:xfrm>
        <a:graphic>
          <a:graphicData uri="http://schemas.openxmlformats.org/drawingml/2006/table">
            <a:tbl>
              <a:tblPr firstRow="1" bandRow="1">
                <a:tableStyleId>{793D81CF-94F2-401A-BA57-92F5A7B2D0C5}</a:tableStyleId>
              </a:tblPr>
              <a:tblGrid>
                <a:gridCol w="2743200"/>
                <a:gridCol w="2743200"/>
                <a:gridCol w="2743200"/>
              </a:tblGrid>
              <a:tr h="370840">
                <a:tc>
                  <a:txBody>
                    <a:bodyPr/>
                    <a:lstStyle/>
                    <a:p>
                      <a:pPr algn="ctr"/>
                      <a:r>
                        <a:rPr lang="fa-IR" dirty="0" smtClean="0"/>
                        <a:t>هیپوتیروئیدی</a:t>
                      </a:r>
                      <a:endParaRPr lang="en-US" dirty="0"/>
                    </a:p>
                  </a:txBody>
                  <a:tcPr/>
                </a:tc>
                <a:tc>
                  <a:txBody>
                    <a:bodyPr/>
                    <a:lstStyle/>
                    <a:p>
                      <a:pPr algn="ctr"/>
                      <a:r>
                        <a:rPr lang="fa-IR" dirty="0" smtClean="0"/>
                        <a:t>تیرو توکسیکوز</a:t>
                      </a:r>
                      <a:endParaRPr lang="en-US" dirty="0"/>
                    </a:p>
                  </a:txBody>
                  <a:tcPr/>
                </a:tc>
                <a:tc>
                  <a:txBody>
                    <a:bodyPr/>
                    <a:lstStyle/>
                    <a:p>
                      <a:pPr algn="ctr"/>
                      <a:r>
                        <a:rPr lang="fa-IR" dirty="0" smtClean="0"/>
                        <a:t>ویزگی ها</a:t>
                      </a:r>
                      <a:endParaRPr lang="en-US" dirty="0"/>
                    </a:p>
                  </a:txBody>
                  <a:tcPr/>
                </a:tc>
              </a:tr>
              <a:tr h="370840">
                <a:tc>
                  <a:txBody>
                    <a:bodyPr/>
                    <a:lstStyle/>
                    <a:p>
                      <a:pPr algn="ctr"/>
                      <a:r>
                        <a:rPr lang="fa-IR" sz="2000" dirty="0" smtClean="0"/>
                        <a:t>8-4بعداز زایمان</a:t>
                      </a:r>
                      <a:endParaRPr lang="en-US" sz="2000" dirty="0"/>
                    </a:p>
                  </a:txBody>
                  <a:tcPr/>
                </a:tc>
                <a:tc>
                  <a:txBody>
                    <a:bodyPr/>
                    <a:lstStyle/>
                    <a:p>
                      <a:pPr algn="ctr"/>
                      <a:r>
                        <a:rPr lang="fa-IR" sz="2000" dirty="0" smtClean="0"/>
                        <a:t>4-1ماه</a:t>
                      </a:r>
                      <a:r>
                        <a:rPr lang="fa-IR" sz="2000" baseline="0" dirty="0" smtClean="0"/>
                        <a:t> بعد از زایمان</a:t>
                      </a:r>
                      <a:endParaRPr lang="en-US" sz="2000" dirty="0"/>
                    </a:p>
                  </a:txBody>
                  <a:tcPr/>
                </a:tc>
                <a:tc>
                  <a:txBody>
                    <a:bodyPr/>
                    <a:lstStyle/>
                    <a:p>
                      <a:pPr algn="ctr"/>
                      <a:r>
                        <a:rPr lang="fa-IR" sz="2000" dirty="0" smtClean="0"/>
                        <a:t>زمان شروع</a:t>
                      </a:r>
                      <a:endParaRPr lang="en-US" sz="2000" dirty="0"/>
                    </a:p>
                  </a:txBody>
                  <a:tcPr/>
                </a:tc>
              </a:tr>
              <a:tr h="370840">
                <a:tc>
                  <a:txBody>
                    <a:bodyPr/>
                    <a:lstStyle/>
                    <a:p>
                      <a:pPr algn="ctr"/>
                      <a:r>
                        <a:rPr lang="fa-IR" sz="2000" dirty="0" smtClean="0"/>
                        <a:t>5-2درصد</a:t>
                      </a:r>
                      <a:endParaRPr lang="en-US" sz="2000" dirty="0"/>
                    </a:p>
                  </a:txBody>
                  <a:tcPr/>
                </a:tc>
                <a:tc>
                  <a:txBody>
                    <a:bodyPr/>
                    <a:lstStyle/>
                    <a:p>
                      <a:pPr algn="ctr"/>
                      <a:r>
                        <a:rPr lang="fa-IR" sz="2000" dirty="0" smtClean="0"/>
                        <a:t>4درصد</a:t>
                      </a:r>
                      <a:endParaRPr lang="en-US" sz="2000" dirty="0"/>
                    </a:p>
                  </a:txBody>
                  <a:tcPr/>
                </a:tc>
                <a:tc>
                  <a:txBody>
                    <a:bodyPr/>
                    <a:lstStyle/>
                    <a:p>
                      <a:pPr algn="ctr"/>
                      <a:r>
                        <a:rPr lang="fa-IR" sz="2000" dirty="0" smtClean="0"/>
                        <a:t>میزان بروز</a:t>
                      </a:r>
                      <a:endParaRPr lang="en-US" sz="2000" dirty="0"/>
                    </a:p>
                  </a:txBody>
                  <a:tcPr/>
                </a:tc>
              </a:tr>
              <a:tr h="370840">
                <a:tc>
                  <a:txBody>
                    <a:bodyPr/>
                    <a:lstStyle/>
                    <a:p>
                      <a:pPr algn="ctr"/>
                      <a:r>
                        <a:rPr lang="fa-IR" sz="2000" dirty="0" smtClean="0"/>
                        <a:t>نارسائی</a:t>
                      </a:r>
                      <a:r>
                        <a:rPr lang="fa-IR" sz="2000" baseline="0" dirty="0" smtClean="0"/>
                        <a:t> تیرویید</a:t>
                      </a:r>
                      <a:endParaRPr lang="en-US" sz="2000" dirty="0"/>
                    </a:p>
                  </a:txBody>
                  <a:tcPr/>
                </a:tc>
                <a:tc>
                  <a:txBody>
                    <a:bodyPr/>
                    <a:lstStyle/>
                    <a:p>
                      <a:pPr algn="ctr"/>
                      <a:r>
                        <a:rPr lang="fa-IR" sz="2000" dirty="0" smtClean="0"/>
                        <a:t>آزاد شدن</a:t>
                      </a:r>
                      <a:r>
                        <a:rPr lang="fa-IR" sz="2000" baseline="0" dirty="0" smtClean="0"/>
                        <a:t> هورمون در اثر تخریب</a:t>
                      </a:r>
                      <a:endParaRPr lang="en-US" sz="2000" dirty="0"/>
                    </a:p>
                  </a:txBody>
                  <a:tcPr/>
                </a:tc>
                <a:tc>
                  <a:txBody>
                    <a:bodyPr/>
                    <a:lstStyle/>
                    <a:p>
                      <a:pPr algn="ctr"/>
                      <a:r>
                        <a:rPr lang="fa-IR" sz="2000" dirty="0" smtClean="0"/>
                        <a:t>مکانیسم</a:t>
                      </a:r>
                      <a:endParaRPr lang="en-US" sz="2000" dirty="0"/>
                    </a:p>
                  </a:txBody>
                  <a:tcPr/>
                </a:tc>
              </a:tr>
              <a:tr h="370840">
                <a:tc>
                  <a:txBody>
                    <a:bodyPr/>
                    <a:lstStyle/>
                    <a:p>
                      <a:pPr algn="ctr"/>
                      <a:r>
                        <a:rPr lang="fa-IR" sz="2000" dirty="0" smtClean="0"/>
                        <a:t>گواتر-خستگی-ناتنوانی</a:t>
                      </a:r>
                      <a:r>
                        <a:rPr lang="fa-IR" sz="2000" baseline="0" dirty="0" smtClean="0"/>
                        <a:t> در تمرکز</a:t>
                      </a:r>
                      <a:endParaRPr lang="en-US" sz="2000" dirty="0"/>
                    </a:p>
                  </a:txBody>
                  <a:tcPr/>
                </a:tc>
                <a:tc>
                  <a:txBody>
                    <a:bodyPr/>
                    <a:lstStyle/>
                    <a:p>
                      <a:pPr algn="ctr"/>
                      <a:r>
                        <a:rPr lang="fa-IR" sz="2000" dirty="0" smtClean="0"/>
                        <a:t>گواتر کوچک وبدون درد-خستگی</a:t>
                      </a:r>
                      <a:r>
                        <a:rPr lang="fa-IR" sz="2000" baseline="0" dirty="0" smtClean="0"/>
                        <a:t>-تپش قلب</a:t>
                      </a:r>
                      <a:endParaRPr lang="en-US" sz="2000" dirty="0"/>
                    </a:p>
                  </a:txBody>
                  <a:tcPr/>
                </a:tc>
                <a:tc>
                  <a:txBody>
                    <a:bodyPr/>
                    <a:lstStyle/>
                    <a:p>
                      <a:pPr algn="ctr"/>
                      <a:r>
                        <a:rPr lang="fa-IR" sz="2000" dirty="0" smtClean="0"/>
                        <a:t>علایم</a:t>
                      </a:r>
                      <a:endParaRPr lang="en-US" sz="2000" dirty="0"/>
                    </a:p>
                  </a:txBody>
                  <a:tcPr/>
                </a:tc>
              </a:tr>
              <a:tr h="370840">
                <a:tc>
                  <a:txBody>
                    <a:bodyPr/>
                    <a:lstStyle/>
                    <a:p>
                      <a:pPr algn="ctr"/>
                      <a:r>
                        <a:rPr lang="fa-IR" sz="2000" dirty="0" smtClean="0"/>
                        <a:t>تیروکسین به مدت 12-6ماه</a:t>
                      </a:r>
                      <a:endParaRPr lang="en-US" sz="2000" dirty="0"/>
                    </a:p>
                  </a:txBody>
                  <a:tcPr/>
                </a:tc>
                <a:tc>
                  <a:txBody>
                    <a:bodyPr/>
                    <a:lstStyle/>
                    <a:p>
                      <a:pPr algn="ctr"/>
                      <a:r>
                        <a:rPr lang="fa-IR" sz="2000" dirty="0" smtClean="0"/>
                        <a:t>داروهای بتابلوکر برای درمان علایم</a:t>
                      </a:r>
                      <a:endParaRPr lang="en-US" sz="2000" dirty="0"/>
                    </a:p>
                  </a:txBody>
                  <a:tcPr/>
                </a:tc>
                <a:tc>
                  <a:txBody>
                    <a:bodyPr/>
                    <a:lstStyle/>
                    <a:p>
                      <a:pPr algn="ctr"/>
                      <a:r>
                        <a:rPr lang="fa-IR" sz="2000" dirty="0" smtClean="0"/>
                        <a:t>درمان</a:t>
                      </a:r>
                      <a:endParaRPr lang="en-US" sz="2000" dirty="0"/>
                    </a:p>
                  </a:txBody>
                  <a:tcPr/>
                </a:tc>
              </a:tr>
              <a:tr h="370840">
                <a:tc>
                  <a:txBody>
                    <a:bodyPr/>
                    <a:lstStyle/>
                    <a:p>
                      <a:pPr algn="ctr"/>
                      <a:r>
                        <a:rPr lang="fa-IR" sz="2000" dirty="0" smtClean="0"/>
                        <a:t>یک سوم بیماران دچار هیپوتیروییدی دایمی می شوند</a:t>
                      </a:r>
                      <a:endParaRPr lang="en-US" sz="2000" dirty="0"/>
                    </a:p>
                  </a:txBody>
                  <a:tcPr/>
                </a:tc>
                <a:tc>
                  <a:txBody>
                    <a:bodyPr/>
                    <a:lstStyle/>
                    <a:p>
                      <a:pPr algn="ctr"/>
                      <a:r>
                        <a:rPr lang="fa-IR" sz="2000" dirty="0" smtClean="0"/>
                        <a:t>دوسوم بیماران یوتیرویید می شوند</a:t>
                      </a:r>
                    </a:p>
                    <a:p>
                      <a:pPr algn="ctr"/>
                      <a:r>
                        <a:rPr lang="fa-IR" sz="2000" dirty="0" smtClean="0"/>
                        <a:t>یک سوم بیماران دچارهیپوتیروییدی می شوند</a:t>
                      </a:r>
                      <a:endParaRPr lang="en-US" sz="2000" dirty="0"/>
                    </a:p>
                  </a:txBody>
                  <a:tcPr/>
                </a:tc>
                <a:tc>
                  <a:txBody>
                    <a:bodyPr/>
                    <a:lstStyle/>
                    <a:p>
                      <a:pPr algn="ctr"/>
                      <a:r>
                        <a:rPr lang="fa-IR" sz="2000" dirty="0" smtClean="0"/>
                        <a:t>عواقب</a:t>
                      </a:r>
                      <a:endParaRPr lang="en-US" sz="2000" dirty="0"/>
                    </a:p>
                  </a:txBody>
                  <a:tcPr/>
                </a:tc>
              </a:tr>
            </a:tbl>
          </a:graphicData>
        </a:graphic>
      </p:graphicFrame>
    </p:spTree>
  </p:cSld>
  <p:clrMapOvr>
    <a:masterClrMapping/>
  </p:clrMapOvr>
  <p:transition spd="slow" advTm="10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بیماری ندولی تیرویید:</a:t>
            </a:r>
            <a:endParaRPr lang="en-US" dirty="0">
              <a:solidFill>
                <a:srgbClr val="C00000"/>
              </a:solidFill>
            </a:endParaRPr>
          </a:p>
        </p:txBody>
      </p:sp>
      <p:sp>
        <p:nvSpPr>
          <p:cNvPr id="3" name="Content Placeholder 2"/>
          <p:cNvSpPr>
            <a:spLocks noGrp="1"/>
          </p:cNvSpPr>
          <p:nvPr>
            <p:ph idx="1"/>
          </p:nvPr>
        </p:nvSpPr>
        <p:spPr/>
        <p:txBody>
          <a:bodyPr>
            <a:normAutofit/>
          </a:bodyPr>
          <a:lstStyle/>
          <a:p>
            <a:pPr marL="0" indent="0" algn="r">
              <a:buNone/>
            </a:pPr>
            <a:endParaRPr lang="fa-IR" dirty="0" smtClean="0"/>
          </a:p>
          <a:p>
            <a:pPr marL="0" indent="0" algn="r">
              <a:buNone/>
            </a:pPr>
            <a:endParaRPr lang="fa-IR" dirty="0"/>
          </a:p>
          <a:p>
            <a:pPr marL="0" indent="0" algn="r">
              <a:buNone/>
            </a:pPr>
            <a:r>
              <a:rPr lang="fa-IR" dirty="0" smtClean="0"/>
              <a:t>- ندول های تیرویید شامل توده ها یا برامدگی هایی روی غده ارزیابی تیروییدواقع </a:t>
            </a:r>
            <a:r>
              <a:rPr lang="fa-IR" dirty="0"/>
              <a:t>در جلوی گردن </a:t>
            </a:r>
            <a:r>
              <a:rPr lang="fa-IR" dirty="0" smtClean="0"/>
              <a:t>هستند  </a:t>
            </a:r>
          </a:p>
          <a:p>
            <a:pPr marL="0" indent="0" algn="r">
              <a:buNone/>
            </a:pPr>
            <a:r>
              <a:rPr lang="fa-IR" dirty="0" smtClean="0"/>
              <a:t>- اداره ندول تیروئید طی حاملگی به </a:t>
            </a:r>
            <a:r>
              <a:rPr lang="fa-IR" dirty="0" smtClean="0">
                <a:solidFill>
                  <a:srgbClr val="FF3300"/>
                </a:solidFill>
              </a:rPr>
              <a:t>سن حاملگی </a:t>
            </a:r>
            <a:r>
              <a:rPr lang="fa-IR" dirty="0" smtClean="0"/>
              <a:t>بستگی دارد</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نکته</a:t>
            </a:r>
            <a:endParaRPr lang="fa-IR" dirty="0">
              <a:solidFill>
                <a:srgbClr val="C00000"/>
              </a:solidFill>
            </a:endParaRPr>
          </a:p>
        </p:txBody>
      </p:sp>
      <p:sp>
        <p:nvSpPr>
          <p:cNvPr id="3" name="Content Placeholder 2"/>
          <p:cNvSpPr>
            <a:spLocks noGrp="1"/>
          </p:cNvSpPr>
          <p:nvPr>
            <p:ph idx="1"/>
          </p:nvPr>
        </p:nvSpPr>
        <p:spPr/>
        <p:txBody>
          <a:bodyPr/>
          <a:lstStyle/>
          <a:p>
            <a:pPr marL="0" indent="0" algn="r">
              <a:buNone/>
            </a:pPr>
            <a:endParaRPr lang="fa-IR" dirty="0" smtClean="0"/>
          </a:p>
          <a:p>
            <a:pPr marL="0" indent="0" algn="r">
              <a:buNone/>
            </a:pPr>
            <a:endParaRPr lang="fa-IR" dirty="0"/>
          </a:p>
          <a:p>
            <a:pPr marL="0" indent="0" algn="r">
              <a:buNone/>
            </a:pPr>
            <a:r>
              <a:rPr lang="fa-IR" dirty="0" smtClean="0">
                <a:solidFill>
                  <a:srgbClr val="0000FF"/>
                </a:solidFill>
              </a:rPr>
              <a:t>در </a:t>
            </a:r>
            <a:r>
              <a:rPr lang="fa-IR" dirty="0">
                <a:solidFill>
                  <a:srgbClr val="0000FF"/>
                </a:solidFill>
              </a:rPr>
              <a:t>دوران بارداری نباید از اسکن با ید رایو اکتیو برای ارزیابی تیروئید استفاده کرد</a:t>
            </a:r>
          </a:p>
          <a:p>
            <a:pPr algn="r"/>
            <a:endParaRPr lang="fa-IR" dirty="0"/>
          </a:p>
        </p:txBody>
      </p:sp>
    </p:spTree>
    <p:extLst>
      <p:ext uri="{BB962C8B-B14F-4D97-AF65-F5344CB8AC3E}">
        <p14:creationId xmlns:p14="http://schemas.microsoft.com/office/powerpoint/2010/main" val="14023285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ارزیابی تشخیصی</a:t>
            </a:r>
            <a:endParaRPr lang="fa-IR" dirty="0">
              <a:solidFill>
                <a:srgbClr val="C00000"/>
              </a:solidFill>
            </a:endParaRPr>
          </a:p>
        </p:txBody>
      </p:sp>
      <p:sp>
        <p:nvSpPr>
          <p:cNvPr id="3" name="Content Placeholder 2"/>
          <p:cNvSpPr>
            <a:spLocks noGrp="1"/>
          </p:cNvSpPr>
          <p:nvPr>
            <p:ph idx="1"/>
          </p:nvPr>
        </p:nvSpPr>
        <p:spPr/>
        <p:txBody>
          <a:bodyPr>
            <a:normAutofit lnSpcReduction="10000"/>
          </a:bodyPr>
          <a:lstStyle/>
          <a:p>
            <a:pPr marL="0" indent="0" algn="r">
              <a:buNone/>
            </a:pPr>
            <a:r>
              <a:rPr lang="fa-IR" dirty="0" smtClean="0"/>
              <a:t>- از </a:t>
            </a:r>
            <a:r>
              <a:rPr lang="fa-IR" dirty="0"/>
              <a:t>طریق بررسی با </a:t>
            </a:r>
            <a:r>
              <a:rPr lang="fa-IR" dirty="0">
                <a:solidFill>
                  <a:srgbClr val="0000FF"/>
                </a:solidFill>
              </a:rPr>
              <a:t>سونوگرافی</a:t>
            </a:r>
            <a:r>
              <a:rPr lang="fa-IR" dirty="0">
                <a:solidFill>
                  <a:srgbClr val="FF0000"/>
                </a:solidFill>
              </a:rPr>
              <a:t> </a:t>
            </a:r>
            <a:r>
              <a:rPr lang="fa-IR" dirty="0"/>
              <a:t>که ندول های بزرگتر </a:t>
            </a:r>
            <a:r>
              <a:rPr lang="fa-IR" dirty="0">
                <a:solidFill>
                  <a:srgbClr val="FF3300"/>
                </a:solidFill>
              </a:rPr>
              <a:t>از5سانتی مترو </a:t>
            </a:r>
            <a:r>
              <a:rPr lang="fa-IR" dirty="0"/>
              <a:t>ماهیت توپر یا توخالی بودن انرا مشخص میکند</a:t>
            </a:r>
          </a:p>
          <a:p>
            <a:pPr marL="0" indent="0" algn="r">
              <a:buNone/>
            </a:pPr>
            <a:r>
              <a:rPr lang="fa-IR" dirty="0">
                <a:solidFill>
                  <a:srgbClr val="0000FF"/>
                </a:solidFill>
              </a:rPr>
              <a:t>آسپیراسیون با سوزن ظریف:</a:t>
            </a:r>
            <a:r>
              <a:rPr lang="fa-IR" dirty="0"/>
              <a:t>روشی</a:t>
            </a:r>
            <a:r>
              <a:rPr lang="fa-IR" dirty="0">
                <a:solidFill>
                  <a:srgbClr val="0000FF"/>
                </a:solidFill>
              </a:rPr>
              <a:t> </a:t>
            </a:r>
            <a:r>
              <a:rPr lang="fa-IR" dirty="0"/>
              <a:t>عالی برای ارزیابی ندولها طی حاملگی است</a:t>
            </a:r>
          </a:p>
          <a:p>
            <a:pPr marL="0" indent="0" algn="r">
              <a:buNone/>
            </a:pPr>
            <a:r>
              <a:rPr lang="fa-IR" dirty="0" smtClean="0"/>
              <a:t>- به </a:t>
            </a:r>
            <a:r>
              <a:rPr lang="fa-IR" dirty="0"/>
              <a:t>تاخیر انداختن تیروئیدکتومی تا بعد از زایمان در صورت بد خیمی</a:t>
            </a:r>
          </a:p>
          <a:p>
            <a:pPr marL="0" indent="0" algn="r">
              <a:buNone/>
            </a:pPr>
            <a:r>
              <a:rPr lang="fa-IR" dirty="0" smtClean="0"/>
              <a:t>- عمل </a:t>
            </a:r>
            <a:r>
              <a:rPr lang="fa-IR" dirty="0"/>
              <a:t>جراحی قبل از 24-26هفتگی میتواند انجام شود بعد از این زمان ممکن است باعث القا </a:t>
            </a:r>
            <a:r>
              <a:rPr lang="fa-IR" dirty="0">
                <a:solidFill>
                  <a:srgbClr val="FF3300"/>
                </a:solidFill>
              </a:rPr>
              <a:t>زایمان زودرس </a:t>
            </a:r>
            <a:r>
              <a:rPr lang="fa-IR" dirty="0"/>
              <a:t>شود</a:t>
            </a:r>
          </a:p>
          <a:p>
            <a:pPr algn="r"/>
            <a:endParaRPr lang="fa-IR" dirty="0"/>
          </a:p>
        </p:txBody>
      </p:sp>
    </p:spTree>
    <p:extLst>
      <p:ext uri="{BB962C8B-B14F-4D97-AF65-F5344CB8AC3E}">
        <p14:creationId xmlns:p14="http://schemas.microsoft.com/office/powerpoint/2010/main" val="1105141482"/>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هیپوپاراتیروییدی </a:t>
            </a:r>
            <a:r>
              <a:rPr lang="fa-IR" dirty="0">
                <a:solidFill>
                  <a:srgbClr val="C00000"/>
                </a:solidFill>
              </a:rPr>
              <a:t>در حاملگی</a:t>
            </a:r>
            <a:r>
              <a:rPr lang="fa-IR" dirty="0"/>
              <a:t>:</a:t>
            </a:r>
          </a:p>
        </p:txBody>
      </p:sp>
      <p:sp>
        <p:nvSpPr>
          <p:cNvPr id="3" name="Content Placeholder 2"/>
          <p:cNvSpPr>
            <a:spLocks noGrp="1"/>
          </p:cNvSpPr>
          <p:nvPr>
            <p:ph idx="1"/>
          </p:nvPr>
        </p:nvSpPr>
        <p:spPr/>
        <p:txBody>
          <a:bodyPr/>
          <a:lstStyle/>
          <a:p>
            <a:pPr marL="0" indent="0" algn="r">
              <a:buNone/>
            </a:pPr>
            <a:r>
              <a:rPr lang="fa-IR" dirty="0"/>
              <a:t> </a:t>
            </a:r>
            <a:endParaRPr lang="fa-IR" dirty="0" smtClean="0"/>
          </a:p>
          <a:p>
            <a:pPr marL="0" indent="0" algn="r">
              <a:buNone/>
            </a:pPr>
            <a:endParaRPr lang="fa-IR" dirty="0"/>
          </a:p>
          <a:p>
            <a:pPr marL="0" indent="0" algn="r">
              <a:buNone/>
            </a:pPr>
            <a:r>
              <a:rPr lang="fa-IR" dirty="0" smtClean="0"/>
              <a:t>- </a:t>
            </a:r>
            <a:r>
              <a:rPr lang="fa-IR" dirty="0"/>
              <a:t>شایعترین علت هایپوکلسمی کم کاری پاراتیروئید </a:t>
            </a:r>
            <a:r>
              <a:rPr lang="fa-IR" dirty="0" smtClean="0"/>
              <a:t>است که ممکن است به دنبال </a:t>
            </a:r>
            <a:r>
              <a:rPr lang="fa-IR" dirty="0" smtClean="0">
                <a:solidFill>
                  <a:srgbClr val="C00000"/>
                </a:solidFill>
              </a:rPr>
              <a:t>جراحی</a:t>
            </a:r>
            <a:r>
              <a:rPr lang="fa-IR" dirty="0" smtClean="0"/>
              <a:t> تیروئید یا پاراتیرووید اتفاق افتاده باشد.</a:t>
            </a:r>
            <a:endParaRPr lang="fa-IR" dirty="0"/>
          </a:p>
        </p:txBody>
      </p:sp>
    </p:spTree>
    <p:extLst>
      <p:ext uri="{BB962C8B-B14F-4D97-AF65-F5344CB8AC3E}">
        <p14:creationId xmlns:p14="http://schemas.microsoft.com/office/powerpoint/2010/main" val="6504601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علایم</a:t>
            </a:r>
            <a:endParaRPr lang="fa-IR" dirty="0">
              <a:solidFill>
                <a:srgbClr val="C00000"/>
              </a:solidFill>
            </a:endParaRPr>
          </a:p>
        </p:txBody>
      </p:sp>
      <p:sp>
        <p:nvSpPr>
          <p:cNvPr id="3" name="Content Placeholder 2"/>
          <p:cNvSpPr>
            <a:spLocks noGrp="1"/>
          </p:cNvSpPr>
          <p:nvPr>
            <p:ph idx="1"/>
          </p:nvPr>
        </p:nvSpPr>
        <p:spPr/>
        <p:txBody>
          <a:bodyPr/>
          <a:lstStyle/>
          <a:p>
            <a:pPr marL="0" indent="0" algn="r">
              <a:buNone/>
            </a:pPr>
            <a:r>
              <a:rPr lang="fa-IR" dirty="0">
                <a:solidFill>
                  <a:srgbClr val="0000FF"/>
                </a:solidFill>
              </a:rPr>
              <a:t>اسپاسم عضلات </a:t>
            </a:r>
            <a:r>
              <a:rPr lang="fa-IR" dirty="0" smtClean="0">
                <a:solidFill>
                  <a:srgbClr val="0000FF"/>
                </a:solidFill>
              </a:rPr>
              <a:t>صورت</a:t>
            </a:r>
            <a:endParaRPr lang="fa-IR" dirty="0">
              <a:solidFill>
                <a:srgbClr val="0000FF"/>
              </a:solidFill>
            </a:endParaRPr>
          </a:p>
          <a:p>
            <a:pPr marL="0" indent="0" algn="r">
              <a:buNone/>
            </a:pPr>
            <a:r>
              <a:rPr lang="fa-IR" dirty="0">
                <a:solidFill>
                  <a:srgbClr val="0000FF"/>
                </a:solidFill>
              </a:rPr>
              <a:t>کرامپ </a:t>
            </a:r>
            <a:r>
              <a:rPr lang="fa-IR" dirty="0" smtClean="0">
                <a:solidFill>
                  <a:srgbClr val="0000FF"/>
                </a:solidFill>
              </a:rPr>
              <a:t>عضلانت</a:t>
            </a:r>
          </a:p>
          <a:p>
            <a:pPr marL="0" indent="0" algn="r">
              <a:buNone/>
            </a:pPr>
            <a:r>
              <a:rPr lang="fa-IR" dirty="0" smtClean="0">
                <a:solidFill>
                  <a:srgbClr val="0000FF"/>
                </a:solidFill>
              </a:rPr>
              <a:t> </a:t>
            </a:r>
            <a:r>
              <a:rPr lang="fa-IR" dirty="0">
                <a:solidFill>
                  <a:srgbClr val="0000FF"/>
                </a:solidFill>
              </a:rPr>
              <a:t>پاراستیزیهای لبها زبان انگشتها وپاها</a:t>
            </a:r>
          </a:p>
          <a:p>
            <a:pPr marL="0" indent="0" algn="r">
              <a:buNone/>
            </a:pPr>
            <a:endParaRPr lang="fa-IR" dirty="0">
              <a:solidFill>
                <a:srgbClr val="0000FF"/>
              </a:solidFill>
            </a:endParaRPr>
          </a:p>
          <a:p>
            <a:pPr algn="r"/>
            <a:endParaRPr lang="fa-IR" dirty="0">
              <a:solidFill>
                <a:srgbClr val="0000FF"/>
              </a:solidFill>
            </a:endParaRPr>
          </a:p>
        </p:txBody>
      </p:sp>
    </p:spTree>
    <p:extLst>
      <p:ext uri="{BB962C8B-B14F-4D97-AF65-F5344CB8AC3E}">
        <p14:creationId xmlns:p14="http://schemas.microsoft.com/office/powerpoint/2010/main" val="3949926208"/>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نکته:</a:t>
            </a:r>
            <a:endParaRPr lang="fa-IR" dirty="0"/>
          </a:p>
        </p:txBody>
      </p:sp>
      <p:sp>
        <p:nvSpPr>
          <p:cNvPr id="3" name="Content Placeholder 2"/>
          <p:cNvSpPr>
            <a:spLocks noGrp="1"/>
          </p:cNvSpPr>
          <p:nvPr>
            <p:ph idx="1"/>
          </p:nvPr>
        </p:nvSpPr>
        <p:spPr/>
        <p:txBody>
          <a:bodyPr/>
          <a:lstStyle/>
          <a:p>
            <a:pPr algn="r"/>
            <a:endParaRPr lang="fa-IR" dirty="0" smtClean="0"/>
          </a:p>
          <a:p>
            <a:pPr algn="r"/>
            <a:endParaRPr lang="fa-IR" dirty="0"/>
          </a:p>
          <a:p>
            <a:pPr algn="r"/>
            <a:endParaRPr lang="fa-IR" dirty="0" smtClean="0"/>
          </a:p>
          <a:p>
            <a:pPr marL="0" indent="0" algn="ctr">
              <a:buNone/>
            </a:pPr>
            <a:r>
              <a:rPr lang="fa-IR" dirty="0" smtClean="0"/>
              <a:t>در موارد هیپوکسی مزمن ممکن است جنین دچار </a:t>
            </a:r>
            <a:r>
              <a:rPr lang="fa-IR" dirty="0" smtClean="0">
                <a:solidFill>
                  <a:srgbClr val="FF3300"/>
                </a:solidFill>
              </a:rPr>
              <a:t>دلیزالیزاسیون استخوانی </a:t>
            </a:r>
            <a:r>
              <a:rPr lang="fa-IR" dirty="0" smtClean="0"/>
              <a:t>شود.</a:t>
            </a:r>
            <a:endParaRPr lang="fa-IR" dirty="0"/>
          </a:p>
        </p:txBody>
      </p:sp>
    </p:spTree>
    <p:extLst>
      <p:ext uri="{BB962C8B-B14F-4D97-AF65-F5344CB8AC3E}">
        <p14:creationId xmlns:p14="http://schemas.microsoft.com/office/powerpoint/2010/main" val="2052613874"/>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3300"/>
                </a:solidFill>
              </a:rPr>
              <a:t>درمان</a:t>
            </a:r>
            <a:endParaRPr lang="fa-IR" dirty="0">
              <a:solidFill>
                <a:srgbClr val="FF3300"/>
              </a:solidFill>
            </a:endParaRPr>
          </a:p>
        </p:txBody>
      </p:sp>
      <p:sp>
        <p:nvSpPr>
          <p:cNvPr id="3" name="Content Placeholder 2"/>
          <p:cNvSpPr>
            <a:spLocks noGrp="1"/>
          </p:cNvSpPr>
          <p:nvPr>
            <p:ph idx="1"/>
          </p:nvPr>
        </p:nvSpPr>
        <p:spPr/>
        <p:txBody>
          <a:bodyPr/>
          <a:lstStyle/>
          <a:p>
            <a:pPr marL="0" indent="0" algn="r">
              <a:buNone/>
            </a:pPr>
            <a:r>
              <a:rPr lang="fa-IR" dirty="0" smtClean="0">
                <a:solidFill>
                  <a:srgbClr val="0000FF"/>
                </a:solidFill>
              </a:rPr>
              <a:t>کلسی تریول</a:t>
            </a:r>
          </a:p>
          <a:p>
            <a:pPr marL="0" indent="0" algn="r">
              <a:buNone/>
            </a:pPr>
            <a:r>
              <a:rPr lang="fa-IR" dirty="0" smtClean="0">
                <a:solidFill>
                  <a:srgbClr val="0000FF"/>
                </a:solidFill>
              </a:rPr>
              <a:t>دی هیدروتاکی استرول</a:t>
            </a:r>
          </a:p>
          <a:p>
            <a:pPr marL="0" indent="0" algn="r">
              <a:buNone/>
            </a:pPr>
            <a:r>
              <a:rPr lang="fa-IR" dirty="0" smtClean="0">
                <a:solidFill>
                  <a:srgbClr val="0000FF"/>
                </a:solidFill>
              </a:rPr>
              <a:t>یادوزهای بالای ویتامین دی</a:t>
            </a:r>
          </a:p>
          <a:p>
            <a:pPr marL="0" indent="0" algn="r">
              <a:buNone/>
            </a:pPr>
            <a:r>
              <a:rPr lang="fa-IR" dirty="0" smtClean="0">
                <a:solidFill>
                  <a:srgbClr val="0000FF"/>
                </a:solidFill>
              </a:rPr>
              <a:t>گلوکونات کلسیم یالاکتات کلسیم(5-3)گرم در روز</a:t>
            </a:r>
          </a:p>
          <a:p>
            <a:pPr marL="0" indent="0" algn="r">
              <a:buNone/>
            </a:pPr>
            <a:r>
              <a:rPr lang="fa-IR" dirty="0" smtClean="0">
                <a:solidFill>
                  <a:srgbClr val="0000FF"/>
                </a:solidFill>
              </a:rPr>
              <a:t>رزیم غذایی حاوی فسفر کم</a:t>
            </a:r>
            <a:endParaRPr lang="fa-IR" dirty="0">
              <a:solidFill>
                <a:srgbClr val="0000FF"/>
              </a:solidFill>
            </a:endParaRPr>
          </a:p>
        </p:txBody>
      </p:sp>
    </p:spTree>
    <p:extLst>
      <p:ext uri="{BB962C8B-B14F-4D97-AF65-F5344CB8AC3E}">
        <p14:creationId xmlns:p14="http://schemas.microsoft.com/office/powerpoint/2010/main" val="4042806381"/>
      </p:ext>
    </p:extLst>
  </p:cSld>
  <p:clrMapOvr>
    <a:masterClrMapping/>
  </p:clrMapOvr>
  <p:transition spd="slow">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C00000"/>
                </a:solidFill>
              </a:rPr>
              <a:t>هیپرپاراتیروییدی در حاملگی</a:t>
            </a:r>
            <a:r>
              <a:rPr lang="fa-IR" dirty="0"/>
              <a:t>:</a:t>
            </a:r>
          </a:p>
        </p:txBody>
      </p:sp>
      <p:sp>
        <p:nvSpPr>
          <p:cNvPr id="3" name="Content Placeholder 2"/>
          <p:cNvSpPr>
            <a:spLocks noGrp="1"/>
          </p:cNvSpPr>
          <p:nvPr>
            <p:ph idx="1"/>
          </p:nvPr>
        </p:nvSpPr>
        <p:spPr/>
        <p:txBody>
          <a:bodyPr/>
          <a:lstStyle/>
          <a:p>
            <a:pPr lvl="0" algn="r">
              <a:buNone/>
            </a:pPr>
            <a:r>
              <a:rPr lang="fa-IR" dirty="0">
                <a:solidFill>
                  <a:prstClr val="black"/>
                </a:solidFill>
              </a:rPr>
              <a:t>علایم شامل:</a:t>
            </a:r>
          </a:p>
          <a:p>
            <a:pPr lvl="0" algn="r">
              <a:buNone/>
            </a:pPr>
            <a:r>
              <a:rPr lang="fa-IR" dirty="0">
                <a:solidFill>
                  <a:srgbClr val="0000FF"/>
                </a:solidFill>
              </a:rPr>
              <a:t>استفراغ بیش از حد</a:t>
            </a:r>
          </a:p>
          <a:p>
            <a:pPr lvl="0" algn="r">
              <a:buNone/>
            </a:pPr>
            <a:r>
              <a:rPr lang="fa-IR" dirty="0">
                <a:solidFill>
                  <a:srgbClr val="0000FF"/>
                </a:solidFill>
              </a:rPr>
              <a:t>ضعف عمومی</a:t>
            </a:r>
          </a:p>
          <a:p>
            <a:pPr lvl="0" algn="r">
              <a:buNone/>
            </a:pPr>
            <a:r>
              <a:rPr lang="fa-IR" dirty="0">
                <a:solidFill>
                  <a:srgbClr val="0000FF"/>
                </a:solidFill>
              </a:rPr>
              <a:t>سنگ کلیه </a:t>
            </a:r>
          </a:p>
          <a:p>
            <a:pPr lvl="0" algn="r">
              <a:buNone/>
            </a:pPr>
            <a:r>
              <a:rPr lang="fa-IR" dirty="0">
                <a:solidFill>
                  <a:srgbClr val="0000FF"/>
                </a:solidFill>
              </a:rPr>
              <a:t>اختلالات روحی </a:t>
            </a:r>
          </a:p>
          <a:p>
            <a:pPr lvl="0" algn="r">
              <a:buNone/>
            </a:pPr>
            <a:r>
              <a:rPr lang="fa-IR" dirty="0">
                <a:solidFill>
                  <a:srgbClr val="0000FF"/>
                </a:solidFill>
              </a:rPr>
              <a:t>گاهی با پارانکراتیت مراجعه می کنند. </a:t>
            </a:r>
            <a:endParaRPr lang="en-US" dirty="0">
              <a:solidFill>
                <a:srgbClr val="0000FF"/>
              </a:solidFill>
            </a:endParaRPr>
          </a:p>
          <a:p>
            <a:pPr lvl="0" algn="r"/>
            <a:endParaRPr lang="en-US" dirty="0">
              <a:solidFill>
                <a:prstClr val="black"/>
              </a:solidFill>
            </a:endParaRPr>
          </a:p>
          <a:p>
            <a:endParaRPr lang="fa-IR" dirty="0"/>
          </a:p>
        </p:txBody>
      </p:sp>
    </p:spTree>
    <p:extLst>
      <p:ext uri="{BB962C8B-B14F-4D97-AF65-F5344CB8AC3E}">
        <p14:creationId xmlns:p14="http://schemas.microsoft.com/office/powerpoint/2010/main" val="2099853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C00000"/>
                </a:solidFill>
              </a:rPr>
              <a:t>هیپرپاراتیروییدی در حاملگی:</a:t>
            </a:r>
            <a:endParaRPr lang="en-US" dirty="0">
              <a:solidFill>
                <a:srgbClr val="C00000"/>
              </a:solidFill>
            </a:endParaRPr>
          </a:p>
        </p:txBody>
      </p:sp>
      <p:sp>
        <p:nvSpPr>
          <p:cNvPr id="3" name="Content Placeholder 2"/>
          <p:cNvSpPr>
            <a:spLocks noGrp="1"/>
          </p:cNvSpPr>
          <p:nvPr>
            <p:ph idx="1"/>
          </p:nvPr>
        </p:nvSpPr>
        <p:spPr/>
        <p:txBody>
          <a:bodyPr/>
          <a:lstStyle/>
          <a:p>
            <a:pPr algn="r">
              <a:buNone/>
            </a:pPr>
            <a:r>
              <a:rPr lang="fa-IR" dirty="0" smtClean="0"/>
              <a:t>حاملگی به طورتئوریک وضعیت هیپرپاراتیروئیدی را بهبود می بخشدچون کلسیم زیادی به جنین شانت می شودواز کلیه دفع می شود.</a:t>
            </a:r>
          </a:p>
          <a:p>
            <a:pPr algn="r">
              <a:buNone/>
            </a:pPr>
            <a:r>
              <a:rPr lang="fa-IR" dirty="0" smtClean="0">
                <a:solidFill>
                  <a:srgbClr val="C00000"/>
                </a:solidFill>
              </a:rPr>
              <a:t>نکته:</a:t>
            </a:r>
            <a:r>
              <a:rPr lang="fa-IR" dirty="0" smtClean="0"/>
              <a:t> خطر قابل توجه کریز هیپر کلسمیک بعد از زایمان وجود دارد</a:t>
            </a:r>
            <a:endParaRPr lang="en-US" dirty="0"/>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درمان</a:t>
            </a:r>
            <a:endParaRPr lang="en-US" dirty="0">
              <a:solidFill>
                <a:srgbClr val="C00000"/>
              </a:solidFill>
            </a:endParaRPr>
          </a:p>
        </p:txBody>
      </p:sp>
      <p:sp>
        <p:nvSpPr>
          <p:cNvPr id="3" name="Content Placeholder 2"/>
          <p:cNvSpPr>
            <a:spLocks noGrp="1"/>
          </p:cNvSpPr>
          <p:nvPr>
            <p:ph idx="1"/>
          </p:nvPr>
        </p:nvSpPr>
        <p:spPr/>
        <p:txBody>
          <a:bodyPr>
            <a:normAutofit lnSpcReduction="10000"/>
          </a:bodyPr>
          <a:lstStyle/>
          <a:p>
            <a:pPr algn="r">
              <a:buNone/>
            </a:pPr>
            <a:r>
              <a:rPr lang="fa-IR" dirty="0" smtClean="0">
                <a:solidFill>
                  <a:srgbClr val="FF3300"/>
                </a:solidFill>
              </a:rPr>
              <a:t>جراحی وبرداشت ادنوم است که به خوبی تتتتتتتتحمل میشود</a:t>
            </a:r>
          </a:p>
          <a:p>
            <a:pPr algn="r">
              <a:buNone/>
            </a:pPr>
            <a:r>
              <a:rPr lang="fa-IR" dirty="0" smtClean="0"/>
              <a:t>درمان موارد بدون علامت: </a:t>
            </a:r>
          </a:p>
          <a:p>
            <a:pPr algn="r">
              <a:buNone/>
            </a:pPr>
            <a:r>
              <a:rPr lang="fa-IR" sz="2800" dirty="0" smtClean="0">
                <a:solidFill>
                  <a:srgbClr val="0000FF"/>
                </a:solidFill>
              </a:rPr>
              <a:t>1.5-1گرم در روز فسفات خوراکی در دوز های تقسیم شده است تا بتوان پاراتیروئدکتومی را به بعد از زایمان موکول کرد.</a:t>
            </a:r>
          </a:p>
          <a:p>
            <a:pPr algn="r">
              <a:buNone/>
            </a:pPr>
            <a:r>
              <a:rPr lang="fa-IR" sz="2800" dirty="0" smtClean="0">
                <a:solidFill>
                  <a:srgbClr val="0000FF"/>
                </a:solidFill>
              </a:rPr>
              <a:t>در صورت بالا بودن خطرناک کلسیم یا وجود اغتشاش شعور درمان اورزانس لازم است وشامل:هدراسیون داخل وریدی بانرمال سالین ورساندن حجم ادرار به 150 میلی لیتر درساعت</a:t>
            </a:r>
          </a:p>
          <a:p>
            <a:pPr algn="r">
              <a:buNone/>
            </a:pPr>
            <a:r>
              <a:rPr lang="fa-IR" sz="2800" dirty="0" smtClean="0">
                <a:solidFill>
                  <a:srgbClr val="0000FF"/>
                </a:solidFill>
              </a:rPr>
              <a:t>فوروسماید جهت مهار بازجذب کلسیم تجویز شود</a:t>
            </a:r>
            <a:endParaRPr lang="en-US" sz="2800" dirty="0" smtClean="0">
              <a:solidFill>
                <a:srgbClr val="0000FF"/>
              </a:solidFill>
            </a:endParaRPr>
          </a:p>
          <a:p>
            <a:pPr algn="r"/>
            <a:endParaRPr lang="en-US" dirty="0"/>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درمان کمکی</a:t>
            </a:r>
            <a:endParaRPr lang="en-US" dirty="0"/>
          </a:p>
        </p:txBody>
      </p:sp>
      <p:sp>
        <p:nvSpPr>
          <p:cNvPr id="3" name="Content Placeholder 2"/>
          <p:cNvSpPr>
            <a:spLocks noGrp="1"/>
          </p:cNvSpPr>
          <p:nvPr>
            <p:ph idx="1"/>
          </p:nvPr>
        </p:nvSpPr>
        <p:spPr/>
        <p:txBody>
          <a:bodyPr>
            <a:normAutofit/>
          </a:bodyPr>
          <a:lstStyle/>
          <a:p>
            <a:pPr marL="0" indent="0" algn="r">
              <a:buNone/>
            </a:pPr>
            <a:r>
              <a:rPr lang="fa-IR" dirty="0" smtClean="0">
                <a:solidFill>
                  <a:srgbClr val="C00000"/>
                </a:solidFill>
              </a:rPr>
              <a:t>توجه دقیق به جلوگیری از هیپوکالمی وهیپومنگزی مهم است.</a:t>
            </a:r>
          </a:p>
          <a:p>
            <a:pPr marL="0" indent="0" algn="r">
              <a:buNone/>
            </a:pPr>
            <a:r>
              <a:rPr lang="fa-IR" dirty="0" smtClean="0"/>
              <a:t>درمان کمکی شامل:</a:t>
            </a:r>
          </a:p>
          <a:p>
            <a:pPr marL="0" indent="0" algn="r">
              <a:buNone/>
            </a:pPr>
            <a:r>
              <a:rPr lang="fa-IR" dirty="0" smtClean="0">
                <a:solidFill>
                  <a:srgbClr val="0000FF"/>
                </a:solidFill>
              </a:rPr>
              <a:t>میترا مایسین (ممانعت از جذب استخوان) کلسی تونین (کاهش ازاد شدن کلسیم اسکلتی )وفسفر خوراکی است</a:t>
            </a:r>
            <a:endParaRPr lang="en-US" dirty="0" smtClean="0">
              <a:solidFill>
                <a:srgbClr val="0000FF"/>
              </a:solidFill>
            </a:endParaRPr>
          </a:p>
          <a:p>
            <a:pPr algn="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993300"/>
                </a:solidFill>
              </a:rPr>
              <a:t>استئوپرز مرتبط با حاملگی</a:t>
            </a:r>
            <a:endParaRPr lang="en-US" dirty="0">
              <a:solidFill>
                <a:srgbClr val="993300"/>
              </a:solidFill>
            </a:endParaRPr>
          </a:p>
        </p:txBody>
      </p:sp>
      <p:sp>
        <p:nvSpPr>
          <p:cNvPr id="3" name="Content Placeholder 2"/>
          <p:cNvSpPr>
            <a:spLocks noGrp="1"/>
          </p:cNvSpPr>
          <p:nvPr>
            <p:ph idx="1"/>
          </p:nvPr>
        </p:nvSpPr>
        <p:spPr/>
        <p:txBody>
          <a:bodyPr/>
          <a:lstStyle/>
          <a:p>
            <a:pPr marL="0" indent="0" algn="r">
              <a:buNone/>
            </a:pPr>
            <a:r>
              <a:rPr lang="fa-IR" dirty="0" smtClean="0"/>
              <a:t>حاملگی باعث </a:t>
            </a:r>
            <a:r>
              <a:rPr lang="fa-IR" dirty="0"/>
              <a:t>کاهش </a:t>
            </a:r>
            <a:r>
              <a:rPr lang="fa-IR" dirty="0" smtClean="0"/>
              <a:t>4-3 </a:t>
            </a:r>
            <a:r>
              <a:rPr lang="fa-IR" dirty="0"/>
              <a:t>درصدی دانسیته </a:t>
            </a:r>
            <a:r>
              <a:rPr lang="fa-IR" dirty="0">
                <a:solidFill>
                  <a:srgbClr val="0000FF"/>
                </a:solidFill>
              </a:rPr>
              <a:t>مغز استخوان </a:t>
            </a:r>
            <a:r>
              <a:rPr lang="fa-IR" dirty="0"/>
              <a:t>میگردد</a:t>
            </a:r>
          </a:p>
          <a:p>
            <a:pPr marL="0" indent="0" algn="r">
              <a:buNone/>
            </a:pPr>
            <a:r>
              <a:rPr lang="fa-IR" dirty="0"/>
              <a:t>- شایعترین علامت استئو </a:t>
            </a:r>
            <a:r>
              <a:rPr lang="fa-IR" dirty="0" smtClean="0"/>
              <a:t>پرز </a:t>
            </a:r>
            <a:r>
              <a:rPr lang="fa-IR" dirty="0" smtClean="0">
                <a:solidFill>
                  <a:srgbClr val="0000FF"/>
                </a:solidFill>
              </a:rPr>
              <a:t>دردپشت </a:t>
            </a:r>
            <a:r>
              <a:rPr lang="fa-IR" dirty="0">
                <a:solidFill>
                  <a:srgbClr val="0000FF"/>
                </a:solidFill>
              </a:rPr>
              <a:t>(کمردرد)</a:t>
            </a:r>
            <a:r>
              <a:rPr lang="fa-IR" dirty="0"/>
              <a:t>در </a:t>
            </a:r>
            <a:r>
              <a:rPr lang="fa-IR" dirty="0" smtClean="0"/>
              <a:t>اواخرحاملگی </a:t>
            </a:r>
            <a:r>
              <a:rPr lang="fa-IR" dirty="0"/>
              <a:t>یا بعد از </a:t>
            </a:r>
            <a:r>
              <a:rPr lang="fa-IR" dirty="0" smtClean="0"/>
              <a:t>زایمان است.</a:t>
            </a:r>
            <a:endParaRPr lang="fa-IR" dirty="0"/>
          </a:p>
          <a:p>
            <a:pPr marL="0" indent="0" algn="r">
              <a:buNone/>
            </a:pPr>
            <a:r>
              <a:rPr lang="fa-IR" dirty="0"/>
              <a:t>-سایر علائم </a:t>
            </a:r>
            <a:r>
              <a:rPr lang="fa-IR" dirty="0" smtClean="0"/>
              <a:t>شامل: </a:t>
            </a:r>
            <a:r>
              <a:rPr lang="fa-IR" dirty="0"/>
              <a:t>درد هیپ(یک طرفه یا دوطرفه)و دشواری در تحمل وزن</a:t>
            </a:r>
          </a:p>
          <a:p>
            <a:pPr algn="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علل</a:t>
            </a:r>
            <a:r>
              <a:rPr lang="fa-IR" dirty="0">
                <a:solidFill>
                  <a:srgbClr val="C00000"/>
                </a:solidFill>
              </a:rPr>
              <a:t> </a:t>
            </a:r>
            <a:r>
              <a:rPr lang="fa-IR" dirty="0" smtClean="0">
                <a:solidFill>
                  <a:srgbClr val="C00000"/>
                </a:solidFill>
              </a:rPr>
              <a:t>ودرمان</a:t>
            </a:r>
            <a:endParaRPr lang="en-US" dirty="0">
              <a:solidFill>
                <a:srgbClr val="C00000"/>
              </a:solidFill>
            </a:endParaRPr>
          </a:p>
        </p:txBody>
      </p:sp>
      <p:sp>
        <p:nvSpPr>
          <p:cNvPr id="3" name="Content Placeholder 2"/>
          <p:cNvSpPr>
            <a:spLocks noGrp="1"/>
          </p:cNvSpPr>
          <p:nvPr>
            <p:ph idx="1"/>
          </p:nvPr>
        </p:nvSpPr>
        <p:spPr/>
        <p:txBody>
          <a:bodyPr/>
          <a:lstStyle/>
          <a:p>
            <a:pPr marL="0" indent="0" algn="r">
              <a:buNone/>
            </a:pPr>
            <a:r>
              <a:rPr lang="fa-IR" dirty="0" smtClean="0"/>
              <a:t> </a:t>
            </a:r>
            <a:endParaRPr lang="fa-IR" dirty="0"/>
          </a:p>
          <a:p>
            <a:pPr marL="0" indent="0" algn="r">
              <a:buNone/>
            </a:pPr>
            <a:r>
              <a:rPr lang="fa-IR" dirty="0" smtClean="0">
                <a:solidFill>
                  <a:srgbClr val="FF3300"/>
                </a:solidFill>
              </a:rPr>
              <a:t>علل ان ناشناخته است </a:t>
            </a:r>
            <a:r>
              <a:rPr lang="fa-IR" dirty="0" smtClean="0"/>
              <a:t>اما بعضی از دلایل شناخته شده شامل درمان با: </a:t>
            </a:r>
          </a:p>
          <a:p>
            <a:pPr marL="0" indent="0" algn="r">
              <a:buNone/>
            </a:pPr>
            <a:r>
              <a:rPr lang="fa-IR" dirty="0" smtClean="0">
                <a:solidFill>
                  <a:srgbClr val="0000FF"/>
                </a:solidFill>
              </a:rPr>
              <a:t>هپارین</a:t>
            </a:r>
          </a:p>
          <a:p>
            <a:pPr marL="0" indent="0" algn="r">
              <a:buNone/>
            </a:pPr>
            <a:r>
              <a:rPr lang="fa-IR" dirty="0" smtClean="0">
                <a:solidFill>
                  <a:srgbClr val="0000FF"/>
                </a:solidFill>
              </a:rPr>
              <a:t>استراحت طولانی مدت در بستر </a:t>
            </a:r>
          </a:p>
          <a:p>
            <a:pPr marL="0" indent="0" algn="r">
              <a:buNone/>
            </a:pPr>
            <a:r>
              <a:rPr lang="fa-IR" dirty="0" smtClean="0">
                <a:solidFill>
                  <a:srgbClr val="0000FF"/>
                </a:solidFill>
              </a:rPr>
              <a:t>درمان با کورتیکواسترویید ها </a:t>
            </a:r>
          </a:p>
          <a:p>
            <a:pPr marL="0" indent="0" algn="r">
              <a:buNone/>
            </a:pPr>
            <a:r>
              <a:rPr lang="fa-IR" dirty="0" smtClean="0">
                <a:solidFill>
                  <a:srgbClr val="0000FF"/>
                </a:solidFill>
              </a:rPr>
              <a:t>مصرف مکمل های کلسیم وویتامین دی</a:t>
            </a:r>
            <a:endParaRPr lang="en-US" dirty="0">
              <a:solidFill>
                <a:srgbClr val="0000FF"/>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745</TotalTime>
  <Words>1456</Words>
  <Application>Microsoft Office PowerPoint</Application>
  <PresentationFormat>On-screen Show (4:3)</PresentationFormat>
  <Paragraphs>202</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Solstice</vt:lpstr>
      <vt:lpstr>.</vt:lpstr>
      <vt:lpstr>اختلالات تیروئید  و پارا تیروئید</vt:lpstr>
      <vt:lpstr>فیزیولوژی تیروئید:</vt:lpstr>
      <vt:lpstr>فیزیولوژی تیروئید:</vt:lpstr>
      <vt:lpstr>فیزیولوزی تیروئید:</vt:lpstr>
      <vt:lpstr>پرکاری تیروئید (تیروتوکسیکوز):</vt:lpstr>
      <vt:lpstr>درمان:</vt:lpstr>
      <vt:lpstr>تیروئیدکتومی</vt:lpstr>
      <vt:lpstr>پیامد حاملگی در زنان مبتلا به تیروتوکسیکوز:</vt:lpstr>
      <vt:lpstr>اثار تیرو توکسیکوز برجنین: </vt:lpstr>
      <vt:lpstr>      توفان تیروئیدی و نارسایی قلبی:  - در دوران بارداری به علت اثر تیروکسین بر روی میوکارد بروز هایپرتانسیون ریوی ونارسایی قلبی شایع است.(۸٪ در تیروتوکسیکوزکنترل شده) -در این زنان کاردیومیوپاتی با برون ده زیاد مشخص میشود که ممکن است سبب کاردیو میوپاتی اتساعی شود   -زنان باردار مبتلا به تیروتوکسیکوز ذخیره قلبی کمی دارند و  پره اکلامپسی ،کم خونی ،سپسیس،یا ترکیبی از این موارد سبب تسریع عدم جبران قلبی می شوند. - این نوع نارسایی قلبی برگشت پذیر است.        </vt:lpstr>
      <vt:lpstr>درمان:</vt:lpstr>
      <vt:lpstr>استفراغ شدید حاملگی وتیروتوکسیکوز حاملگی: </vt:lpstr>
      <vt:lpstr>هایپر تیروئیدی تحت بالینی: </vt:lpstr>
      <vt:lpstr>هیپوتیروئیدی</vt:lpstr>
      <vt:lpstr>تشخیص هیپوتیروئیدی بالینی یا  آشکار:</vt:lpstr>
      <vt:lpstr>تشخیص هیپو تیروئیدی تحت بالینی :</vt:lpstr>
      <vt:lpstr>هیپوتیروئیدی آشکار و حاملگی:</vt:lpstr>
      <vt:lpstr>تشخیص:</vt:lpstr>
      <vt:lpstr>درمان:</vt:lpstr>
      <vt:lpstr>اثار جنینی و نوزادی:</vt:lpstr>
      <vt:lpstr>پیامد بارداری درهیپو تیروئیدی اشکار:</vt:lpstr>
      <vt:lpstr>هیپوتیروئیدی تحت بالینی وحاملگی:</vt:lpstr>
      <vt:lpstr>هیپوتیروکسینی ایزوله مادری:</vt:lpstr>
      <vt:lpstr>ید وحاملگی:</vt:lpstr>
      <vt:lpstr>نکته</vt:lpstr>
      <vt:lpstr>تیروییدیت بعد زایمان:</vt:lpstr>
      <vt:lpstr>تظاهرات بالینی :</vt:lpstr>
      <vt:lpstr>بیماری ندولی تیرویید:</vt:lpstr>
      <vt:lpstr>نکته</vt:lpstr>
      <vt:lpstr>ارزیابی تشخیصی</vt:lpstr>
      <vt:lpstr>هیپوپاراتیروییدی در حاملگی:</vt:lpstr>
      <vt:lpstr>علایم</vt:lpstr>
      <vt:lpstr>نکته:</vt:lpstr>
      <vt:lpstr>درمان</vt:lpstr>
      <vt:lpstr>هیپرپاراتیروییدی در حاملگی:</vt:lpstr>
      <vt:lpstr>هیپرپاراتیروییدی در حاملگی:</vt:lpstr>
      <vt:lpstr>درمان</vt:lpstr>
      <vt:lpstr>درمان کمکی</vt:lpstr>
      <vt:lpstr>استئوپرز مرتبط با حاملگی</vt:lpstr>
      <vt:lpstr>علل ودرمان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فیزیولوژی تیروید حاملگی تاثیرچشم گیری ب فیزیولوژی تیروئید مادر دارد.بزرگی تیروئید به علت هایپوپلازی غدد باعث افزایش برداشت ید و افزایش ترشح تیروکسین میگردد.انتقال تیروکسین به جنین حداقل در ابتدای حاملگی ودر صورت هایپوتیروئیدی جنین در طول حاملگی انجام میشود فعالیت تیروتروپین یا محرک تیروئید در ابتدای حاملگی کاهش می یابد که به دلیل تحریک تیروئید به علت اثار ضعیف است  درهمان زمان کهمیزان سرم در هفته۱۲ به حد اثر می رسد .</dc:title>
  <dc:creator>PADRA</dc:creator>
  <cp:lastModifiedBy>Windows User</cp:lastModifiedBy>
  <cp:revision>86</cp:revision>
  <dcterms:created xsi:type="dcterms:W3CDTF">2015-11-27T06:11:01Z</dcterms:created>
  <dcterms:modified xsi:type="dcterms:W3CDTF">2020-04-26T17:29:22Z</dcterms:modified>
</cp:coreProperties>
</file>