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93"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84" r:id="rId22"/>
    <p:sldId id="275" r:id="rId23"/>
    <p:sldId id="276" r:id="rId24"/>
    <p:sldId id="277" r:id="rId25"/>
    <p:sldId id="278" r:id="rId26"/>
    <p:sldId id="279" r:id="rId27"/>
    <p:sldId id="280" r:id="rId28"/>
    <p:sldId id="281" r:id="rId29"/>
    <p:sldId id="282" r:id="rId30"/>
    <p:sldId id="283" r:id="rId31"/>
    <p:sldId id="285" r:id="rId32"/>
    <p:sldId id="286" r:id="rId33"/>
    <p:sldId id="287" r:id="rId34"/>
    <p:sldId id="289" r:id="rId35"/>
    <p:sldId id="288" r:id="rId36"/>
    <p:sldId id="290" r:id="rId37"/>
    <p:sldId id="291" r:id="rId38"/>
    <p:sldId id="292" r:id="rId39"/>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C580ABE9-CB14-4E4C-93E2-52E3B2BC2C34}" type="datetimeFigureOut">
              <a:rPr lang="fa-IR" smtClean="0"/>
              <a:pPr/>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52A9C65-EFBD-4989-9D6F-9D5F77099909}"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C580ABE9-CB14-4E4C-93E2-52E3B2BC2C34}" type="datetimeFigureOut">
              <a:rPr lang="fa-IR" smtClean="0"/>
              <a:pPr/>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52A9C65-EFBD-4989-9D6F-9D5F77099909}"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580ABE9-CB14-4E4C-93E2-52E3B2BC2C34}" type="datetimeFigureOut">
              <a:rPr lang="fa-IR" smtClean="0"/>
              <a:pPr/>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52A9C65-EFBD-4989-9D6F-9D5F77099909}"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C580ABE9-CB14-4E4C-93E2-52E3B2BC2C34}" type="datetimeFigureOut">
              <a:rPr lang="fa-IR" smtClean="0"/>
              <a:pPr/>
              <a:t>23/09/1441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352A9C65-EFBD-4989-9D6F-9D5F77099909}"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C580ABE9-CB14-4E4C-93E2-52E3B2BC2C34}" type="datetimeFigureOut">
              <a:rPr lang="fa-IR" smtClean="0"/>
              <a:pPr/>
              <a:t>23/09/1441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352A9C65-EFBD-4989-9D6F-9D5F77099909}"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C580ABE9-CB14-4E4C-93E2-52E3B2BC2C34}" type="datetimeFigureOut">
              <a:rPr lang="fa-IR" smtClean="0"/>
              <a:pPr/>
              <a:t>23/09/1441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352A9C65-EFBD-4989-9D6F-9D5F77099909}"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80ABE9-CB14-4E4C-93E2-52E3B2BC2C34}" type="datetimeFigureOut">
              <a:rPr lang="fa-IR" smtClean="0"/>
              <a:pPr/>
              <a:t>23/09/1441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352A9C65-EFBD-4989-9D6F-9D5F77099909}"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80ABE9-CB14-4E4C-93E2-52E3B2BC2C34}" type="datetimeFigureOut">
              <a:rPr lang="fa-IR" smtClean="0"/>
              <a:pPr/>
              <a:t>23/09/1441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352A9C65-EFBD-4989-9D6F-9D5F77099909}"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80ABE9-CB14-4E4C-93E2-52E3B2BC2C34}" type="datetimeFigureOut">
              <a:rPr lang="fa-IR" smtClean="0"/>
              <a:pPr/>
              <a:t>23/09/1441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352A9C65-EFBD-4989-9D6F-9D5F77099909}"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C580ABE9-CB14-4E4C-93E2-52E3B2BC2C34}" type="datetimeFigureOut">
              <a:rPr lang="fa-IR" smtClean="0"/>
              <a:pPr/>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52A9C65-EFBD-4989-9D6F-9D5F77099909}"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C580ABE9-CB14-4E4C-93E2-52E3B2BC2C34}" type="datetimeFigureOut">
              <a:rPr lang="fa-IR" smtClean="0"/>
              <a:pPr/>
              <a:t>23/09/1441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52A9C65-EFBD-4989-9D6F-9D5F77099909}"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60000"/>
            <a:lum/>
          </a:blip>
          <a:srcRect/>
          <a:stretch>
            <a:fillRect l="-15000" r="-15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C580ABE9-CB14-4E4C-93E2-52E3B2BC2C34}" type="datetimeFigureOut">
              <a:rPr lang="fa-IR" smtClean="0"/>
              <a:pPr/>
              <a:t>23/09/1441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352A9C65-EFBD-4989-9D6F-9D5F77099909}"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8293203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fa-IR" sz="2800" b="1" dirty="0">
                <a:cs typeface="Lotus" pitchFamily="2" charset="-78"/>
              </a:rPr>
              <a:t>موانع  تاریخی رشد سرمایه داری در ایران : دوره قاجاریه</a:t>
            </a:r>
            <a:r>
              <a:rPr lang="en-US" sz="2800" dirty="0">
                <a:cs typeface="Lotus" pitchFamily="2" charset="-78"/>
              </a:rPr>
              <a:t/>
            </a:r>
            <a:br>
              <a:rPr lang="en-US" sz="2800" dirty="0">
                <a:cs typeface="Lotus" pitchFamily="2" charset="-78"/>
              </a:rPr>
            </a:br>
            <a:endParaRPr lang="en-US" sz="2800" dirty="0">
              <a:cs typeface="Lotus"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fa-IR" b="1" dirty="0">
                <a:solidFill>
                  <a:schemeClr val="tx2">
                    <a:lumMod val="75000"/>
                  </a:schemeClr>
                </a:solidFill>
                <a:cs typeface="Lotus" pitchFamily="2" charset="-78"/>
              </a:rPr>
              <a:t>موقعیت تجار و اصناف در جامعه </a:t>
            </a:r>
            <a:r>
              <a:rPr lang="fa-IR" b="1" dirty="0" smtClean="0">
                <a:solidFill>
                  <a:schemeClr val="tx2">
                    <a:lumMod val="75000"/>
                  </a:schemeClr>
                </a:solidFill>
                <a:cs typeface="Lotus" pitchFamily="2" charset="-78"/>
              </a:rPr>
              <a:t>شهری</a:t>
            </a:r>
            <a:endParaRPr lang="fa-IR" dirty="0">
              <a:solidFill>
                <a:schemeClr val="tx2">
                  <a:lumMod val="75000"/>
                </a:schemeClr>
              </a:solidFill>
              <a:cs typeface="Lotus" pitchFamily="2" charset="-78"/>
            </a:endParaRPr>
          </a:p>
        </p:txBody>
      </p:sp>
      <p:sp>
        <p:nvSpPr>
          <p:cNvPr id="3" name="Content Placeholder 2"/>
          <p:cNvSpPr>
            <a:spLocks noGrp="1"/>
          </p:cNvSpPr>
          <p:nvPr>
            <p:ph idx="1"/>
          </p:nvPr>
        </p:nvSpPr>
        <p:spPr/>
        <p:txBody>
          <a:bodyPr/>
          <a:lstStyle/>
          <a:p>
            <a:pPr>
              <a:buNone/>
            </a:pPr>
            <a:r>
              <a:rPr lang="fa-IR" sz="4000" b="1" dirty="0">
                <a:solidFill>
                  <a:srgbClr val="FF0000"/>
                </a:solidFill>
                <a:cs typeface="Lotus" pitchFamily="2" charset="-78"/>
              </a:rPr>
              <a:t>ساختار صنف</a:t>
            </a:r>
            <a:endParaRPr lang="en-US" sz="4000" b="1" dirty="0">
              <a:solidFill>
                <a:srgbClr val="FF0000"/>
              </a:solidFill>
              <a:cs typeface="Lotus" pitchFamily="2" charset="-78"/>
            </a:endParaRPr>
          </a:p>
          <a:p>
            <a:pPr lvl="0"/>
            <a:r>
              <a:rPr lang="fa-IR" dirty="0">
                <a:cs typeface="Lotus" pitchFamily="2" charset="-78"/>
              </a:rPr>
              <a:t>استادان</a:t>
            </a:r>
            <a:endParaRPr lang="en-US" dirty="0">
              <a:cs typeface="Lotus" pitchFamily="2" charset="-78"/>
            </a:endParaRPr>
          </a:p>
          <a:p>
            <a:pPr lvl="0"/>
            <a:r>
              <a:rPr lang="fa-IR" dirty="0">
                <a:cs typeface="Lotus" pitchFamily="2" charset="-78"/>
              </a:rPr>
              <a:t>صاحبان دکان ها</a:t>
            </a:r>
            <a:endParaRPr lang="en-US" dirty="0">
              <a:cs typeface="Lotus" pitchFamily="2" charset="-78"/>
            </a:endParaRPr>
          </a:p>
          <a:p>
            <a:r>
              <a:rPr lang="fa-IR" dirty="0">
                <a:cs typeface="Lotus" pitchFamily="2" charset="-78"/>
              </a:rPr>
              <a:t>کارگران و </a:t>
            </a:r>
            <a:r>
              <a:rPr lang="fa-IR" dirty="0" smtClean="0">
                <a:cs typeface="Lotus" pitchFamily="2" charset="-78"/>
              </a:rPr>
              <a:t>شاگردان</a:t>
            </a:r>
            <a:endParaRPr lang="fa-IR" dirty="0">
              <a:cs typeface="Lotus"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b="1" dirty="0" smtClean="0">
                <a:solidFill>
                  <a:schemeClr val="tx2">
                    <a:lumMod val="75000"/>
                  </a:schemeClr>
                </a:solidFill>
                <a:cs typeface="Lotus" pitchFamily="2" charset="-78"/>
              </a:rPr>
              <a:t>موقعیت تجار و اصناف در جامعه شهری(ادامه)</a:t>
            </a:r>
            <a:endParaRPr lang="fa-IR" dirty="0">
              <a:solidFill>
                <a:schemeClr val="tx2">
                  <a:lumMod val="75000"/>
                </a:schemeClr>
              </a:solidFill>
            </a:endParaRPr>
          </a:p>
        </p:txBody>
      </p:sp>
      <p:graphicFrame>
        <p:nvGraphicFramePr>
          <p:cNvPr id="5" name="Content Placeholder 4"/>
          <p:cNvGraphicFramePr>
            <a:graphicFrameLocks noGrp="1"/>
          </p:cNvGraphicFramePr>
          <p:nvPr>
            <p:ph idx="1"/>
          </p:nvPr>
        </p:nvGraphicFramePr>
        <p:xfrm>
          <a:off x="1000100" y="2786058"/>
          <a:ext cx="7615260" cy="2804034"/>
        </p:xfrm>
        <a:graphic>
          <a:graphicData uri="http://schemas.openxmlformats.org/drawingml/2006/table">
            <a:tbl>
              <a:tblPr rtl="1" firstRow="1" bandRow="1">
                <a:tableStyleId>{5C22544A-7EE6-4342-B048-85BDC9FD1C3A}</a:tableStyleId>
              </a:tblPr>
              <a:tblGrid>
                <a:gridCol w="1269210"/>
                <a:gridCol w="1269210"/>
                <a:gridCol w="1269210"/>
                <a:gridCol w="1269210"/>
                <a:gridCol w="1269210"/>
                <a:gridCol w="1269210"/>
              </a:tblGrid>
              <a:tr h="560706">
                <a:tc>
                  <a:txBody>
                    <a:bodyPr/>
                    <a:lstStyle/>
                    <a:p>
                      <a:pPr algn="ctr" rtl="1">
                        <a:lnSpc>
                          <a:spcPct val="115000"/>
                        </a:lnSpc>
                        <a:spcAft>
                          <a:spcPts val="0"/>
                        </a:spcAft>
                      </a:pPr>
                      <a:r>
                        <a:rPr lang="fa-IR" sz="2400" dirty="0">
                          <a:latin typeface="Calibri"/>
                          <a:ea typeface="Calibri"/>
                          <a:cs typeface="Lotus"/>
                        </a:rPr>
                        <a:t>رده های اصلی</a:t>
                      </a:r>
                      <a:endParaRPr lang="en-US" sz="2400" dirty="0">
                        <a:latin typeface="Calibri"/>
                        <a:ea typeface="Calibri"/>
                        <a:cs typeface="Arial"/>
                      </a:endParaRPr>
                    </a:p>
                  </a:txBody>
                  <a:tcPr marL="68580" marR="68580" marT="0" marB="0"/>
                </a:tc>
                <a:tc>
                  <a:txBody>
                    <a:bodyPr/>
                    <a:lstStyle/>
                    <a:p>
                      <a:pPr algn="ctr" rtl="1">
                        <a:lnSpc>
                          <a:spcPct val="115000"/>
                        </a:lnSpc>
                        <a:spcAft>
                          <a:spcPts val="0"/>
                        </a:spcAft>
                      </a:pPr>
                      <a:r>
                        <a:rPr lang="fa-IR" sz="2400" dirty="0">
                          <a:latin typeface="Calibri"/>
                          <a:ea typeface="Calibri"/>
                          <a:cs typeface="Lotus"/>
                        </a:rPr>
                        <a:t>انواع مشاغل</a:t>
                      </a:r>
                      <a:endParaRPr lang="en-US" sz="2400" dirty="0">
                        <a:latin typeface="Calibri"/>
                        <a:ea typeface="Calibri"/>
                        <a:cs typeface="Arial"/>
                      </a:endParaRPr>
                    </a:p>
                  </a:txBody>
                  <a:tcPr marL="68580" marR="68580" marT="0" marB="0"/>
                </a:tc>
                <a:tc>
                  <a:txBody>
                    <a:bodyPr/>
                    <a:lstStyle/>
                    <a:p>
                      <a:pPr algn="ctr" rtl="1">
                        <a:lnSpc>
                          <a:spcPct val="115000"/>
                        </a:lnSpc>
                        <a:spcAft>
                          <a:spcPts val="0"/>
                        </a:spcAft>
                      </a:pPr>
                      <a:r>
                        <a:rPr lang="fa-IR" sz="2400" dirty="0">
                          <a:latin typeface="Calibri"/>
                          <a:ea typeface="Calibri"/>
                          <a:cs typeface="Lotus"/>
                        </a:rPr>
                        <a:t>تعداد دکان</a:t>
                      </a:r>
                      <a:endParaRPr lang="en-US" sz="2400" dirty="0">
                        <a:latin typeface="Calibri"/>
                        <a:ea typeface="Calibri"/>
                        <a:cs typeface="Arial"/>
                      </a:endParaRPr>
                    </a:p>
                  </a:txBody>
                  <a:tcPr marL="68580" marR="68580" marT="0" marB="0"/>
                </a:tc>
                <a:tc>
                  <a:txBody>
                    <a:bodyPr/>
                    <a:lstStyle/>
                    <a:p>
                      <a:pPr algn="ctr" rtl="1">
                        <a:lnSpc>
                          <a:spcPct val="115000"/>
                        </a:lnSpc>
                        <a:spcAft>
                          <a:spcPts val="0"/>
                        </a:spcAft>
                      </a:pPr>
                      <a:r>
                        <a:rPr lang="fa-IR" sz="2400" dirty="0">
                          <a:latin typeface="Calibri"/>
                          <a:ea typeface="Calibri"/>
                          <a:cs typeface="Lotus"/>
                        </a:rPr>
                        <a:t>استاد</a:t>
                      </a:r>
                      <a:endParaRPr lang="en-US" sz="2400" dirty="0">
                        <a:latin typeface="Calibri"/>
                        <a:ea typeface="Calibri"/>
                        <a:cs typeface="Arial"/>
                      </a:endParaRPr>
                    </a:p>
                  </a:txBody>
                  <a:tcPr marL="68580" marR="68580" marT="0" marB="0"/>
                </a:tc>
                <a:tc>
                  <a:txBody>
                    <a:bodyPr/>
                    <a:lstStyle/>
                    <a:p>
                      <a:pPr algn="ctr" rtl="1">
                        <a:lnSpc>
                          <a:spcPct val="115000"/>
                        </a:lnSpc>
                        <a:spcAft>
                          <a:spcPts val="0"/>
                        </a:spcAft>
                      </a:pPr>
                      <a:r>
                        <a:rPr lang="fa-IR" sz="2400" dirty="0">
                          <a:latin typeface="Calibri"/>
                          <a:ea typeface="Calibri"/>
                          <a:cs typeface="Lotus"/>
                        </a:rPr>
                        <a:t>شاگرد</a:t>
                      </a:r>
                      <a:endParaRPr lang="en-US" sz="2400" dirty="0">
                        <a:latin typeface="Calibri"/>
                        <a:ea typeface="Calibri"/>
                        <a:cs typeface="Arial"/>
                      </a:endParaRPr>
                    </a:p>
                  </a:txBody>
                  <a:tcPr marL="68580" marR="68580" marT="0" marB="0"/>
                </a:tc>
                <a:tc>
                  <a:txBody>
                    <a:bodyPr/>
                    <a:lstStyle/>
                    <a:p>
                      <a:pPr algn="ctr" rtl="1">
                        <a:lnSpc>
                          <a:spcPct val="115000"/>
                        </a:lnSpc>
                        <a:spcAft>
                          <a:spcPts val="0"/>
                        </a:spcAft>
                      </a:pPr>
                      <a:r>
                        <a:rPr lang="fa-IR" sz="2400" dirty="0">
                          <a:latin typeface="Calibri"/>
                          <a:ea typeface="Calibri"/>
                          <a:cs typeface="Lotus"/>
                        </a:rPr>
                        <a:t>پادو</a:t>
                      </a:r>
                      <a:endParaRPr lang="en-US" sz="2400" dirty="0">
                        <a:latin typeface="Calibri"/>
                        <a:ea typeface="Calibri"/>
                        <a:cs typeface="Arial"/>
                      </a:endParaRPr>
                    </a:p>
                  </a:txBody>
                  <a:tcPr marL="68580" marR="68580" marT="0" marB="0"/>
                </a:tc>
              </a:tr>
              <a:tr h="560706">
                <a:tc>
                  <a:txBody>
                    <a:bodyPr/>
                    <a:lstStyle/>
                    <a:p>
                      <a:pPr algn="r" rtl="1">
                        <a:lnSpc>
                          <a:spcPct val="115000"/>
                        </a:lnSpc>
                        <a:spcAft>
                          <a:spcPts val="0"/>
                        </a:spcAft>
                      </a:pPr>
                      <a:r>
                        <a:rPr lang="fa-IR" sz="2800" dirty="0">
                          <a:latin typeface="Calibri"/>
                          <a:ea typeface="Calibri"/>
                          <a:cs typeface="Lotus"/>
                        </a:rPr>
                        <a:t>تجار</a:t>
                      </a:r>
                      <a:endParaRPr lang="en-US" sz="2800" dirty="0">
                        <a:latin typeface="Calibri"/>
                        <a:ea typeface="Calibri"/>
                        <a:cs typeface="Arial"/>
                      </a:endParaRPr>
                    </a:p>
                  </a:txBody>
                  <a:tcPr marL="68580" marR="68580" marT="0" marB="0"/>
                </a:tc>
                <a:tc>
                  <a:txBody>
                    <a:bodyPr/>
                    <a:lstStyle/>
                    <a:p>
                      <a:pPr algn="r" rtl="1">
                        <a:lnSpc>
                          <a:spcPct val="115000"/>
                        </a:lnSpc>
                        <a:spcAft>
                          <a:spcPts val="0"/>
                        </a:spcAft>
                      </a:pPr>
                      <a:r>
                        <a:rPr lang="fa-IR" sz="3200" dirty="0">
                          <a:latin typeface="Calibri"/>
                          <a:ea typeface="Calibri"/>
                          <a:cs typeface="Lotus"/>
                        </a:rPr>
                        <a:t>14</a:t>
                      </a:r>
                      <a:endParaRPr lang="en-US" sz="3200" dirty="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822</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734</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876</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134</a:t>
                      </a:r>
                      <a:endParaRPr lang="en-US" sz="3200">
                        <a:latin typeface="Calibri"/>
                        <a:ea typeface="Calibri"/>
                        <a:cs typeface="Arial"/>
                      </a:endParaRPr>
                    </a:p>
                  </a:txBody>
                  <a:tcPr marL="68580" marR="68580" marT="0" marB="0"/>
                </a:tc>
              </a:tr>
              <a:tr h="560706">
                <a:tc>
                  <a:txBody>
                    <a:bodyPr/>
                    <a:lstStyle/>
                    <a:p>
                      <a:pPr algn="r" rtl="1">
                        <a:lnSpc>
                          <a:spcPct val="115000"/>
                        </a:lnSpc>
                        <a:spcAft>
                          <a:spcPts val="0"/>
                        </a:spcAft>
                      </a:pPr>
                      <a:r>
                        <a:rPr lang="fa-IR" sz="2800">
                          <a:latin typeface="Calibri"/>
                          <a:ea typeface="Calibri"/>
                          <a:cs typeface="Lotus"/>
                        </a:rPr>
                        <a:t>کسبه</a:t>
                      </a:r>
                      <a:endParaRPr lang="en-US" sz="28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89</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9589</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7498</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6197</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1538</a:t>
                      </a:r>
                      <a:endParaRPr lang="en-US" sz="3200">
                        <a:latin typeface="Calibri"/>
                        <a:ea typeface="Calibri"/>
                        <a:cs typeface="Arial"/>
                      </a:endParaRPr>
                    </a:p>
                  </a:txBody>
                  <a:tcPr marL="68580" marR="68580" marT="0" marB="0"/>
                </a:tc>
              </a:tr>
              <a:tr h="560706">
                <a:tc>
                  <a:txBody>
                    <a:bodyPr/>
                    <a:lstStyle/>
                    <a:p>
                      <a:pPr algn="r" rtl="1">
                        <a:lnSpc>
                          <a:spcPct val="115000"/>
                        </a:lnSpc>
                        <a:spcAft>
                          <a:spcPts val="0"/>
                        </a:spcAft>
                      </a:pPr>
                      <a:r>
                        <a:rPr lang="fa-IR" sz="2800">
                          <a:latin typeface="Calibri"/>
                          <a:ea typeface="Calibri"/>
                          <a:cs typeface="Lotus"/>
                        </a:rPr>
                        <a:t>پیشه وران</a:t>
                      </a:r>
                      <a:endParaRPr lang="en-US" sz="28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99</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4988</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5034</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7128</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2631</a:t>
                      </a:r>
                      <a:endParaRPr lang="en-US" sz="3200">
                        <a:latin typeface="Calibri"/>
                        <a:ea typeface="Calibri"/>
                        <a:cs typeface="Arial"/>
                      </a:endParaRPr>
                    </a:p>
                  </a:txBody>
                  <a:tcPr marL="68580" marR="68580" marT="0" marB="0"/>
                </a:tc>
              </a:tr>
              <a:tr h="560706">
                <a:tc>
                  <a:txBody>
                    <a:bodyPr/>
                    <a:lstStyle/>
                    <a:p>
                      <a:pPr algn="r" rtl="1">
                        <a:lnSpc>
                          <a:spcPct val="115000"/>
                        </a:lnSpc>
                        <a:spcAft>
                          <a:spcPts val="0"/>
                        </a:spcAft>
                      </a:pPr>
                      <a:r>
                        <a:rPr lang="fa-IR" sz="2800" dirty="0">
                          <a:latin typeface="Calibri"/>
                          <a:ea typeface="Calibri"/>
                          <a:cs typeface="Lotus"/>
                        </a:rPr>
                        <a:t>جمع</a:t>
                      </a:r>
                      <a:endParaRPr lang="en-US" sz="2800" dirty="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202</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dirty="0">
                          <a:latin typeface="Calibri"/>
                          <a:ea typeface="Calibri"/>
                          <a:cs typeface="Lotus"/>
                        </a:rPr>
                        <a:t>15399</a:t>
                      </a:r>
                      <a:endParaRPr lang="en-US" sz="3200" dirty="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13266</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a:latin typeface="Calibri"/>
                          <a:ea typeface="Calibri"/>
                          <a:cs typeface="Lotus"/>
                        </a:rPr>
                        <a:t>14201</a:t>
                      </a:r>
                      <a:endParaRPr lang="en-US" sz="3200">
                        <a:latin typeface="Calibri"/>
                        <a:ea typeface="Calibri"/>
                        <a:cs typeface="Arial"/>
                      </a:endParaRPr>
                    </a:p>
                  </a:txBody>
                  <a:tcPr marL="68580" marR="68580" marT="0" marB="0"/>
                </a:tc>
                <a:tc>
                  <a:txBody>
                    <a:bodyPr/>
                    <a:lstStyle/>
                    <a:p>
                      <a:pPr algn="r" rtl="1">
                        <a:lnSpc>
                          <a:spcPct val="115000"/>
                        </a:lnSpc>
                        <a:spcAft>
                          <a:spcPts val="0"/>
                        </a:spcAft>
                      </a:pPr>
                      <a:r>
                        <a:rPr lang="fa-IR" sz="3200" dirty="0">
                          <a:latin typeface="Calibri"/>
                          <a:ea typeface="Calibri"/>
                          <a:cs typeface="Lotus"/>
                        </a:rPr>
                        <a:t>4303</a:t>
                      </a:r>
                      <a:endParaRPr lang="en-US" sz="3200" dirty="0">
                        <a:latin typeface="Calibri"/>
                        <a:ea typeface="Calibri"/>
                        <a:cs typeface="Arial"/>
                      </a:endParaRPr>
                    </a:p>
                  </a:txBody>
                  <a:tcPr marL="68580" marR="68580" marT="0" marB="0"/>
                </a:tc>
              </a:tr>
            </a:tbl>
          </a:graphicData>
        </a:graphic>
      </p:graphicFrame>
      <p:sp>
        <p:nvSpPr>
          <p:cNvPr id="1025" name="Rectangle 1"/>
          <p:cNvSpPr>
            <a:spLocks noChangeArrowheads="1"/>
          </p:cNvSpPr>
          <p:nvPr/>
        </p:nvSpPr>
        <p:spPr bwMode="auto">
          <a:xfrm>
            <a:off x="2130466" y="1722139"/>
            <a:ext cx="4883067"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3200" b="0" i="0" u="none" strike="noStrike" cap="none" normalizeH="0" baseline="0" dirty="0" smtClean="0">
                <a:ln>
                  <a:noFill/>
                </a:ln>
                <a:solidFill>
                  <a:srgbClr val="002060"/>
                </a:solidFill>
                <a:effectLst/>
                <a:latin typeface="Calibri" pitchFamily="34" charset="0"/>
                <a:ea typeface="Calibri" pitchFamily="34" charset="0"/>
                <a:cs typeface="Lotus" pitchFamily="2" charset="-78"/>
              </a:rPr>
              <a:t>مشخصات عمده تجار و اصناف تهران</a:t>
            </a:r>
            <a:endParaRPr kumimoji="0" lang="fa-IR" sz="3200" b="0" i="0" u="none" strike="noStrike" cap="none" normalizeH="0" baseline="0" dirty="0" smtClean="0">
              <a:ln>
                <a:noFill/>
              </a:ln>
              <a:solidFill>
                <a:srgbClr val="002060"/>
              </a:solidFill>
              <a:effectLst/>
              <a:latin typeface="Arial" pitchFamily="34" charset="0"/>
              <a:cs typeface="Arial" pitchFamily="34" charset="0"/>
            </a:endParaRPr>
          </a:p>
        </p:txBody>
      </p:sp>
      <p:sp>
        <p:nvSpPr>
          <p:cNvPr id="1026" name="Rectangle 2"/>
          <p:cNvSpPr>
            <a:spLocks noChangeArrowheads="1"/>
          </p:cNvSpPr>
          <p:nvPr/>
        </p:nvSpPr>
        <p:spPr bwMode="auto">
          <a:xfrm>
            <a:off x="3759117" y="1283628"/>
            <a:ext cx="1625765"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Lotus" pitchFamily="2" charset="-78"/>
              </a:rPr>
              <a:t>جدول شماره 1</a:t>
            </a:r>
            <a:endParaRPr kumimoji="0" lang="fa-IR"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b="1" dirty="0" smtClean="0">
                <a:solidFill>
                  <a:schemeClr val="tx2">
                    <a:lumMod val="75000"/>
                  </a:schemeClr>
                </a:solidFill>
                <a:cs typeface="Lotus" pitchFamily="2" charset="-78"/>
              </a:rPr>
              <a:t>موقعیت تجار و اصناف در جامعه شهری(ادامه)</a:t>
            </a:r>
            <a:endParaRPr lang="fa-IR" dirty="0"/>
          </a:p>
        </p:txBody>
      </p:sp>
      <p:graphicFrame>
        <p:nvGraphicFramePr>
          <p:cNvPr id="4" name="Content Placeholder 3"/>
          <p:cNvGraphicFramePr>
            <a:graphicFrameLocks noGrp="1"/>
          </p:cNvGraphicFramePr>
          <p:nvPr>
            <p:ph idx="1"/>
          </p:nvPr>
        </p:nvGraphicFramePr>
        <p:xfrm>
          <a:off x="500034" y="2857496"/>
          <a:ext cx="8229600" cy="3051816"/>
        </p:xfrm>
        <a:graphic>
          <a:graphicData uri="http://schemas.openxmlformats.org/drawingml/2006/table">
            <a:tbl>
              <a:tblPr rtl="1" firstRow="1" bandRow="1">
                <a:tableStyleId>{5C22544A-7EE6-4342-B048-85BDC9FD1C3A}</a:tableStyleId>
              </a:tblPr>
              <a:tblGrid>
                <a:gridCol w="4114800"/>
                <a:gridCol w="4114800"/>
              </a:tblGrid>
              <a:tr h="508636">
                <a:tc>
                  <a:txBody>
                    <a:bodyPr/>
                    <a:lstStyle/>
                    <a:p>
                      <a:pPr algn="ctr" rtl="1">
                        <a:lnSpc>
                          <a:spcPct val="115000"/>
                        </a:lnSpc>
                        <a:spcAft>
                          <a:spcPts val="0"/>
                        </a:spcAft>
                      </a:pPr>
                      <a:r>
                        <a:rPr lang="fa-IR" sz="2400" dirty="0">
                          <a:latin typeface="Calibri"/>
                          <a:ea typeface="Calibri"/>
                          <a:cs typeface="Lotus"/>
                        </a:rPr>
                        <a:t>اصناف شرقی</a:t>
                      </a:r>
                      <a:endParaRPr lang="en-US" sz="2400" dirty="0">
                        <a:latin typeface="Calibri"/>
                        <a:ea typeface="Calibri"/>
                        <a:cs typeface="Arial"/>
                      </a:endParaRPr>
                    </a:p>
                  </a:txBody>
                  <a:tcPr marL="68580" marR="68580" marT="0" marB="0"/>
                </a:tc>
                <a:tc>
                  <a:txBody>
                    <a:bodyPr/>
                    <a:lstStyle/>
                    <a:p>
                      <a:pPr algn="ctr" rtl="1">
                        <a:lnSpc>
                          <a:spcPct val="115000"/>
                        </a:lnSpc>
                        <a:spcAft>
                          <a:spcPts val="0"/>
                        </a:spcAft>
                      </a:pPr>
                      <a:r>
                        <a:rPr lang="fa-IR" sz="2400">
                          <a:latin typeface="Calibri"/>
                          <a:ea typeface="Calibri"/>
                          <a:cs typeface="Lotus"/>
                        </a:rPr>
                        <a:t>گیلد ها</a:t>
                      </a:r>
                      <a:endParaRPr lang="en-US" sz="2400">
                        <a:latin typeface="Calibri"/>
                        <a:ea typeface="Calibri"/>
                        <a:cs typeface="Arial"/>
                      </a:endParaRPr>
                    </a:p>
                  </a:txBody>
                  <a:tcPr marL="68580" marR="68580" marT="0" marB="0"/>
                </a:tc>
              </a:tr>
              <a:tr h="508636">
                <a:tc>
                  <a:txBody>
                    <a:bodyPr/>
                    <a:lstStyle/>
                    <a:p>
                      <a:pPr marL="228600" algn="ctr" rtl="1">
                        <a:lnSpc>
                          <a:spcPct val="115000"/>
                        </a:lnSpc>
                        <a:spcAft>
                          <a:spcPts val="0"/>
                        </a:spcAft>
                      </a:pPr>
                      <a:r>
                        <a:rPr lang="fa-IR" sz="2400">
                          <a:latin typeface="Calibri"/>
                          <a:ea typeface="Calibri"/>
                          <a:cs typeface="Lotus"/>
                        </a:rPr>
                        <a:t>وسیع بودن کارکرد ووظایف اقتصادی</a:t>
                      </a:r>
                      <a:endParaRPr lang="en-US" sz="2400">
                        <a:latin typeface="Calibri"/>
                        <a:ea typeface="Calibri"/>
                        <a:cs typeface="Arial"/>
                      </a:endParaRPr>
                    </a:p>
                  </a:txBody>
                  <a:tcPr marL="68580" marR="68580" marT="0" marB="0"/>
                </a:tc>
                <a:tc>
                  <a:txBody>
                    <a:bodyPr/>
                    <a:lstStyle/>
                    <a:p>
                      <a:pPr algn="ctr" rtl="1">
                        <a:lnSpc>
                          <a:spcPct val="115000"/>
                        </a:lnSpc>
                        <a:spcAft>
                          <a:spcPts val="0"/>
                        </a:spcAft>
                      </a:pPr>
                      <a:r>
                        <a:rPr lang="fa-IR" sz="2400">
                          <a:latin typeface="Calibri"/>
                          <a:ea typeface="Calibri"/>
                          <a:cs typeface="Lotus"/>
                        </a:rPr>
                        <a:t>قدرت اقتصادی </a:t>
                      </a:r>
                      <a:r>
                        <a:rPr lang="fa-IR" sz="2400">
                          <a:latin typeface="Calibri"/>
                          <a:ea typeface="Calibri"/>
                          <a:cs typeface="Arial"/>
                        </a:rPr>
                        <a:t>–</a:t>
                      </a:r>
                      <a:r>
                        <a:rPr lang="fa-IR" sz="2400">
                          <a:latin typeface="Calibri"/>
                          <a:ea typeface="Calibri"/>
                          <a:cs typeface="Lotus"/>
                        </a:rPr>
                        <a:t>نظارتی بالا</a:t>
                      </a:r>
                      <a:endParaRPr lang="en-US" sz="2400">
                        <a:latin typeface="Calibri"/>
                        <a:ea typeface="Calibri"/>
                        <a:cs typeface="Arial"/>
                      </a:endParaRPr>
                    </a:p>
                  </a:txBody>
                  <a:tcPr marL="68580" marR="68580" marT="0" marB="0"/>
                </a:tc>
              </a:tr>
              <a:tr h="508636">
                <a:tc>
                  <a:txBody>
                    <a:bodyPr/>
                    <a:lstStyle/>
                    <a:p>
                      <a:pPr marL="228600" algn="ctr" rtl="1">
                        <a:lnSpc>
                          <a:spcPct val="115000"/>
                        </a:lnSpc>
                        <a:spcAft>
                          <a:spcPts val="0"/>
                        </a:spcAft>
                      </a:pPr>
                      <a:r>
                        <a:rPr lang="fa-IR" sz="2400">
                          <a:latin typeface="Calibri"/>
                          <a:ea typeface="Calibri"/>
                          <a:cs typeface="Lotus"/>
                        </a:rPr>
                        <a:t>نمایندگی حکومت</a:t>
                      </a:r>
                      <a:endParaRPr lang="en-US" sz="2400">
                        <a:latin typeface="Calibri"/>
                        <a:ea typeface="Calibri"/>
                        <a:cs typeface="Arial"/>
                      </a:endParaRPr>
                    </a:p>
                  </a:txBody>
                  <a:tcPr marL="68580" marR="68580" marT="0" marB="0"/>
                </a:tc>
                <a:tc>
                  <a:txBody>
                    <a:bodyPr/>
                    <a:lstStyle/>
                    <a:p>
                      <a:pPr algn="ctr" rtl="1">
                        <a:lnSpc>
                          <a:spcPct val="115000"/>
                        </a:lnSpc>
                        <a:spcAft>
                          <a:spcPts val="0"/>
                        </a:spcAft>
                      </a:pPr>
                      <a:r>
                        <a:rPr lang="fa-IR" sz="2400">
                          <a:latin typeface="Calibri"/>
                          <a:ea typeface="Calibri"/>
                          <a:cs typeface="Lotus"/>
                        </a:rPr>
                        <a:t>افزارمندان و بازرگانان</a:t>
                      </a:r>
                      <a:endParaRPr lang="en-US" sz="2400">
                        <a:latin typeface="Calibri"/>
                        <a:ea typeface="Calibri"/>
                        <a:cs typeface="Arial"/>
                      </a:endParaRPr>
                    </a:p>
                  </a:txBody>
                  <a:tcPr marL="68580" marR="68580" marT="0" marB="0"/>
                </a:tc>
              </a:tr>
              <a:tr h="508636">
                <a:tc>
                  <a:txBody>
                    <a:bodyPr/>
                    <a:lstStyle/>
                    <a:p>
                      <a:pPr marL="228600" algn="ctr" rtl="1">
                        <a:lnSpc>
                          <a:spcPct val="115000"/>
                        </a:lnSpc>
                        <a:spcAft>
                          <a:spcPts val="0"/>
                        </a:spcAft>
                      </a:pPr>
                      <a:r>
                        <a:rPr lang="fa-IR" sz="2400">
                          <a:latin typeface="Calibri"/>
                          <a:ea typeface="Calibri"/>
                          <a:cs typeface="Lotus"/>
                        </a:rPr>
                        <a:t>بنیان عمیق اجتماعی</a:t>
                      </a:r>
                      <a:endParaRPr lang="en-US" sz="2400">
                        <a:latin typeface="Calibri"/>
                        <a:ea typeface="Calibri"/>
                        <a:cs typeface="Arial"/>
                      </a:endParaRPr>
                    </a:p>
                  </a:txBody>
                  <a:tcPr marL="68580" marR="68580" marT="0" marB="0"/>
                </a:tc>
                <a:tc>
                  <a:txBody>
                    <a:bodyPr/>
                    <a:lstStyle/>
                    <a:p>
                      <a:pPr algn="ctr" rtl="1">
                        <a:lnSpc>
                          <a:spcPct val="115000"/>
                        </a:lnSpc>
                        <a:spcAft>
                          <a:spcPts val="0"/>
                        </a:spcAft>
                      </a:pPr>
                      <a:r>
                        <a:rPr lang="fa-IR" sz="2400">
                          <a:latin typeface="Calibri"/>
                          <a:ea typeface="Calibri"/>
                          <a:cs typeface="Lotus"/>
                        </a:rPr>
                        <a:t>منتخب اعضاء</a:t>
                      </a:r>
                      <a:endParaRPr lang="en-US" sz="2400">
                        <a:latin typeface="Calibri"/>
                        <a:ea typeface="Calibri"/>
                        <a:cs typeface="Arial"/>
                      </a:endParaRPr>
                    </a:p>
                  </a:txBody>
                  <a:tcPr marL="68580" marR="68580" marT="0" marB="0"/>
                </a:tc>
              </a:tr>
              <a:tr h="508636">
                <a:tc>
                  <a:txBody>
                    <a:bodyPr/>
                    <a:lstStyle/>
                    <a:p>
                      <a:pPr marL="228600" algn="ctr" rtl="1">
                        <a:lnSpc>
                          <a:spcPct val="115000"/>
                        </a:lnSpc>
                        <a:spcAft>
                          <a:spcPts val="0"/>
                        </a:spcAft>
                      </a:pPr>
                      <a:r>
                        <a:rPr lang="fa-IR" sz="2400">
                          <a:latin typeface="Calibri"/>
                          <a:ea typeface="Calibri"/>
                          <a:cs typeface="Lotus"/>
                        </a:rPr>
                        <a:t>ارتباط با روحانیت</a:t>
                      </a:r>
                      <a:endParaRPr lang="en-US" sz="2400">
                        <a:latin typeface="Calibri"/>
                        <a:ea typeface="Calibri"/>
                        <a:cs typeface="Arial"/>
                      </a:endParaRPr>
                    </a:p>
                  </a:txBody>
                  <a:tcPr marL="68580" marR="68580" marT="0" marB="0"/>
                </a:tc>
                <a:tc>
                  <a:txBody>
                    <a:bodyPr/>
                    <a:lstStyle/>
                    <a:p>
                      <a:pPr algn="ctr" rtl="1">
                        <a:lnSpc>
                          <a:spcPct val="115000"/>
                        </a:lnSpc>
                        <a:spcAft>
                          <a:spcPts val="0"/>
                        </a:spcAft>
                      </a:pPr>
                      <a:r>
                        <a:rPr lang="fa-IR" sz="2400">
                          <a:latin typeface="Calibri"/>
                          <a:ea typeface="Calibri"/>
                          <a:cs typeface="Lotus"/>
                        </a:rPr>
                        <a:t>محیط فعالیت مبنی بر جدایی کشاورزی</a:t>
                      </a:r>
                      <a:endParaRPr lang="en-US" sz="2400">
                        <a:latin typeface="Calibri"/>
                        <a:ea typeface="Calibri"/>
                        <a:cs typeface="Arial"/>
                      </a:endParaRPr>
                    </a:p>
                  </a:txBody>
                  <a:tcPr marL="68580" marR="68580" marT="0" marB="0"/>
                </a:tc>
              </a:tr>
              <a:tr h="508636">
                <a:tc>
                  <a:txBody>
                    <a:bodyPr/>
                    <a:lstStyle/>
                    <a:p>
                      <a:pPr algn="ctr" rtl="1">
                        <a:lnSpc>
                          <a:spcPct val="115000"/>
                        </a:lnSpc>
                        <a:spcAft>
                          <a:spcPts val="0"/>
                        </a:spcAft>
                      </a:pPr>
                      <a:endParaRPr lang="fa-IR" sz="2400">
                        <a:latin typeface="Calibri"/>
                        <a:ea typeface="Calibri"/>
                        <a:cs typeface="Lotus"/>
                      </a:endParaRPr>
                    </a:p>
                  </a:txBody>
                  <a:tcPr marL="68580" marR="68580" marT="0" marB="0"/>
                </a:tc>
                <a:tc>
                  <a:txBody>
                    <a:bodyPr/>
                    <a:lstStyle/>
                    <a:p>
                      <a:pPr marL="821055" algn="ctr" rtl="1">
                        <a:lnSpc>
                          <a:spcPct val="115000"/>
                        </a:lnSpc>
                        <a:spcAft>
                          <a:spcPts val="0"/>
                        </a:spcAft>
                      </a:pPr>
                      <a:r>
                        <a:rPr lang="fa-IR" sz="2400" dirty="0">
                          <a:latin typeface="Calibri"/>
                          <a:ea typeface="Calibri"/>
                          <a:cs typeface="Lotus"/>
                        </a:rPr>
                        <a:t>بازرگانی و صنعت</a:t>
                      </a:r>
                      <a:endParaRPr lang="en-US" sz="2400" dirty="0">
                        <a:latin typeface="Calibri"/>
                        <a:ea typeface="Calibri"/>
                        <a:cs typeface="Arial"/>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buNone/>
            </a:pPr>
            <a:endParaRPr lang="en-US" sz="2600" dirty="0">
              <a:cs typeface="Lotus" pitchFamily="2" charset="-78"/>
            </a:endParaRPr>
          </a:p>
          <a:p>
            <a:r>
              <a:rPr lang="fa-IR" sz="2600" dirty="0">
                <a:cs typeface="Lotus" pitchFamily="2" charset="-78"/>
              </a:rPr>
              <a:t>نقیب الملک یا نایب کلانتر                </a:t>
            </a:r>
            <a:r>
              <a:rPr lang="fa-IR" sz="2600" dirty="0" smtClean="0">
                <a:cs typeface="Lotus" pitchFamily="2" charset="-78"/>
              </a:rPr>
              <a:t>            وظایف </a:t>
            </a:r>
            <a:r>
              <a:rPr lang="fa-IR" sz="2600" dirty="0">
                <a:cs typeface="Lotus" pitchFamily="2" charset="-78"/>
              </a:rPr>
              <a:t>کدخدای صنف</a:t>
            </a:r>
            <a:endParaRPr lang="en-US" sz="2600" dirty="0">
              <a:cs typeface="Lotus" pitchFamily="2" charset="-78"/>
            </a:endParaRPr>
          </a:p>
          <a:p>
            <a:r>
              <a:rPr lang="fa-IR" sz="2600" dirty="0">
                <a:cs typeface="Lotus" pitchFamily="2" charset="-78"/>
              </a:rPr>
              <a:t>نظارت بر رفتار اعضاء                  </a:t>
            </a:r>
            <a:r>
              <a:rPr lang="fa-IR" sz="2600" dirty="0" smtClean="0">
                <a:cs typeface="Lotus" pitchFamily="2" charset="-78"/>
              </a:rPr>
              <a:t>            </a:t>
            </a:r>
            <a:r>
              <a:rPr lang="fa-IR" sz="2600" dirty="0">
                <a:cs typeface="Lotus" pitchFamily="2" charset="-78"/>
              </a:rPr>
              <a:t>سرشکن کردن مالیات</a:t>
            </a:r>
            <a:endParaRPr lang="en-US" sz="2600" dirty="0">
              <a:cs typeface="Lotus" pitchFamily="2" charset="-78"/>
            </a:endParaRPr>
          </a:p>
          <a:p>
            <a:r>
              <a:rPr lang="fa-IR" sz="2600" dirty="0">
                <a:cs typeface="Lotus" pitchFamily="2" charset="-78"/>
              </a:rPr>
              <a:t>اجرای وظایف قضایی         </a:t>
            </a:r>
            <a:r>
              <a:rPr lang="fa-IR" sz="2600" dirty="0" smtClean="0">
                <a:cs typeface="Lotus" pitchFamily="2" charset="-78"/>
              </a:rPr>
              <a:t>                       نظارت </a:t>
            </a:r>
            <a:r>
              <a:rPr lang="fa-IR" sz="2600" dirty="0">
                <a:cs typeface="Lotus" pitchFamily="2" charset="-78"/>
              </a:rPr>
              <a:t>برامر آموزش</a:t>
            </a:r>
            <a:endParaRPr lang="en-US" sz="2600" dirty="0">
              <a:cs typeface="Lotus" pitchFamily="2" charset="-78"/>
            </a:endParaRPr>
          </a:p>
          <a:p>
            <a:r>
              <a:rPr lang="fa-IR" sz="2600" dirty="0">
                <a:cs typeface="Lotus" pitchFamily="2" charset="-78"/>
              </a:rPr>
              <a:t>رسیدگی به امور شاگردی                      </a:t>
            </a:r>
            <a:r>
              <a:rPr lang="fa-IR" sz="2600" dirty="0" smtClean="0">
                <a:cs typeface="Lotus" pitchFamily="2" charset="-78"/>
              </a:rPr>
              <a:t>     </a:t>
            </a:r>
            <a:r>
              <a:rPr lang="fa-IR" sz="2600" dirty="0">
                <a:cs typeface="Lotus" pitchFamily="2" charset="-78"/>
              </a:rPr>
              <a:t>گرد آوری مالیات</a:t>
            </a:r>
            <a:endParaRPr lang="en-US" sz="2600" dirty="0">
              <a:cs typeface="Lotus" pitchFamily="2" charset="-78"/>
            </a:endParaRPr>
          </a:p>
          <a:p>
            <a:r>
              <a:rPr lang="fa-IR" sz="2600" dirty="0">
                <a:cs typeface="Lotus" pitchFamily="2" charset="-78"/>
              </a:rPr>
              <a:t>بررسی شعائر صنفی             </a:t>
            </a:r>
            <a:r>
              <a:rPr lang="fa-IR" sz="2600" dirty="0" smtClean="0">
                <a:cs typeface="Lotus" pitchFamily="2" charset="-78"/>
              </a:rPr>
              <a:t>       واسطه </a:t>
            </a:r>
            <a:r>
              <a:rPr lang="fa-IR" sz="2600" dirty="0">
                <a:cs typeface="Lotus" pitchFamily="2" charset="-78"/>
              </a:rPr>
              <a:t>شدن بین </a:t>
            </a:r>
            <a:r>
              <a:rPr lang="fa-IR" sz="2600" dirty="0" smtClean="0">
                <a:cs typeface="Lotus" pitchFamily="2" charset="-78"/>
              </a:rPr>
              <a:t>بازرگانان </a:t>
            </a:r>
            <a:r>
              <a:rPr lang="fa-IR" sz="2600" dirty="0">
                <a:cs typeface="Lotus" pitchFamily="2" charset="-78"/>
              </a:rPr>
              <a:t>و پیشه وران</a:t>
            </a:r>
            <a:endParaRPr lang="en-US" sz="2600" dirty="0">
              <a:cs typeface="Lotus" pitchFamily="2" charset="-78"/>
            </a:endParaRPr>
          </a:p>
          <a:p>
            <a:r>
              <a:rPr lang="fa-IR" sz="2600" dirty="0">
                <a:cs typeface="Lotus" pitchFamily="2" charset="-78"/>
              </a:rPr>
              <a:t>تعیین مالیات و توزیع آن</a:t>
            </a:r>
            <a:endParaRPr lang="en-US" sz="2600" dirty="0">
              <a:cs typeface="Lotus" pitchFamily="2" charset="-78"/>
            </a:endParaRPr>
          </a:p>
          <a:p>
            <a:r>
              <a:rPr lang="fa-IR" sz="2600" dirty="0">
                <a:cs typeface="Lotus" pitchFamily="2" charset="-78"/>
              </a:rPr>
              <a:t>توزیع کالاها میان پیشه وران </a:t>
            </a:r>
            <a:endParaRPr lang="en-US" sz="2600" dirty="0">
              <a:cs typeface="Lotus" pitchFamily="2" charset="-78"/>
            </a:endParaRPr>
          </a:p>
          <a:p>
            <a:r>
              <a:rPr lang="fa-IR" sz="2600" dirty="0">
                <a:cs typeface="Lotus" pitchFamily="2" charset="-78"/>
              </a:rPr>
              <a:t>تعیین قیمت</a:t>
            </a:r>
            <a:endParaRPr lang="en-US" sz="2600" dirty="0">
              <a:cs typeface="Lotus" pitchFamily="2" charset="-78"/>
            </a:endParaRPr>
          </a:p>
          <a:p>
            <a:r>
              <a:rPr lang="fa-IR" sz="2600" dirty="0">
                <a:cs typeface="Lotus" pitchFamily="2" charset="-78"/>
              </a:rPr>
              <a:t>تنظیم روابط اصناف</a:t>
            </a:r>
            <a:endParaRPr lang="en-US" sz="2600" dirty="0">
              <a:cs typeface="Lotus" pitchFamily="2" charset="-78"/>
            </a:endParaRPr>
          </a:p>
          <a:p>
            <a:endParaRPr lang="fa-IR" dirty="0">
              <a:cs typeface="Lotus" pitchFamily="2" charset="-78"/>
            </a:endParaRPr>
          </a:p>
        </p:txBody>
      </p:sp>
      <p:sp>
        <p:nvSpPr>
          <p:cNvPr id="4" name="Title 1"/>
          <p:cNvSpPr>
            <a:spLocks noGrp="1"/>
          </p:cNvSpPr>
          <p:nvPr>
            <p:ph type="title"/>
          </p:nvPr>
        </p:nvSpPr>
        <p:spPr/>
        <p:txBody>
          <a:bodyPr>
            <a:normAutofit/>
          </a:bodyPr>
          <a:lstStyle/>
          <a:p>
            <a:r>
              <a:rPr lang="fa-IR" b="1" dirty="0" smtClean="0">
                <a:solidFill>
                  <a:schemeClr val="tx2">
                    <a:lumMod val="75000"/>
                  </a:schemeClr>
                </a:solidFill>
                <a:cs typeface="Lotus" pitchFamily="2" charset="-78"/>
              </a:rPr>
              <a:t>موقعیت تجار و اصناف در جامعه شهری(ادامه)</a:t>
            </a:r>
            <a:endParaRPr lang="fa-IR" dirty="0">
              <a:cs typeface="Lotus"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57298"/>
            <a:ext cx="8229600" cy="4768865"/>
          </a:xfrm>
        </p:spPr>
        <p:txBody>
          <a:bodyPr>
            <a:noAutofit/>
          </a:bodyPr>
          <a:lstStyle/>
          <a:p>
            <a:pPr>
              <a:buFont typeface="Wingdings" pitchFamily="2" charset="2"/>
              <a:buChar char="v"/>
            </a:pPr>
            <a:r>
              <a:rPr lang="fa-IR" sz="2800" dirty="0" smtClean="0">
                <a:cs typeface="Lotus" pitchFamily="2" charset="-78"/>
              </a:rPr>
              <a:t> منشاء قدرت تجار</a:t>
            </a:r>
          </a:p>
          <a:p>
            <a:pPr>
              <a:buNone/>
            </a:pPr>
            <a:r>
              <a:rPr lang="fa-IR" sz="2800" dirty="0" smtClean="0">
                <a:cs typeface="Lotus" pitchFamily="2" charset="-78"/>
              </a:rPr>
              <a:t> </a:t>
            </a:r>
            <a:r>
              <a:rPr lang="fa-IR" sz="2800" i="1" dirty="0" smtClean="0">
                <a:solidFill>
                  <a:srgbClr val="FF0000"/>
                </a:solidFill>
                <a:cs typeface="Lotus" pitchFamily="2" charset="-78"/>
              </a:rPr>
              <a:t>اقتصادی</a:t>
            </a:r>
            <a:r>
              <a:rPr lang="fa-IR" sz="2800" dirty="0" smtClean="0">
                <a:cs typeface="Lotus" pitchFamily="2" charset="-78"/>
              </a:rPr>
              <a:t> </a:t>
            </a:r>
            <a:endParaRPr lang="en-US" sz="2800" dirty="0">
              <a:cs typeface="Lotus" pitchFamily="2" charset="-78"/>
            </a:endParaRPr>
          </a:p>
          <a:p>
            <a:pPr lvl="0"/>
            <a:r>
              <a:rPr lang="fa-IR" sz="2800" dirty="0">
                <a:cs typeface="Lotus" pitchFamily="2" charset="-78"/>
              </a:rPr>
              <a:t>نظارت بربازارهای محلی</a:t>
            </a:r>
            <a:endParaRPr lang="en-US" sz="2800" dirty="0">
              <a:cs typeface="Lotus" pitchFamily="2" charset="-78"/>
            </a:endParaRPr>
          </a:p>
          <a:p>
            <a:pPr lvl="0"/>
            <a:r>
              <a:rPr lang="fa-IR" sz="2800" dirty="0">
                <a:cs typeface="Lotus" pitchFamily="2" charset="-78"/>
              </a:rPr>
              <a:t>فعالیت در گرد آوری و صادرات مواد خام و مصنوعات داخلی</a:t>
            </a:r>
            <a:endParaRPr lang="en-US" sz="2800" dirty="0">
              <a:cs typeface="Lotus" pitchFamily="2" charset="-78"/>
            </a:endParaRPr>
          </a:p>
          <a:p>
            <a:pPr lvl="0"/>
            <a:r>
              <a:rPr lang="fa-IR" sz="2800" dirty="0">
                <a:cs typeface="Lotus" pitchFamily="2" charset="-78"/>
              </a:rPr>
              <a:t>واردات مواد مورد نیاز </a:t>
            </a:r>
            <a:r>
              <a:rPr lang="fa-IR" sz="2800" dirty="0" smtClean="0">
                <a:cs typeface="Lotus" pitchFamily="2" charset="-78"/>
              </a:rPr>
              <a:t>خارجی</a:t>
            </a:r>
          </a:p>
          <a:p>
            <a:pPr lvl="0"/>
            <a:r>
              <a:rPr lang="fa-IR" sz="2800" dirty="0" smtClean="0">
                <a:cs typeface="Lotus" pitchFamily="2" charset="-78"/>
              </a:rPr>
              <a:t>منبع تراکم نقدینگی</a:t>
            </a:r>
          </a:p>
          <a:p>
            <a:pPr>
              <a:buNone/>
            </a:pPr>
            <a:r>
              <a:rPr lang="fa-IR" sz="2800" i="1" dirty="0">
                <a:solidFill>
                  <a:srgbClr val="FF0000"/>
                </a:solidFill>
                <a:cs typeface="Lotus" pitchFamily="2" charset="-78"/>
              </a:rPr>
              <a:t>غیر اقتصادی</a:t>
            </a:r>
            <a:endParaRPr lang="en-US" sz="2800" i="1" dirty="0">
              <a:solidFill>
                <a:srgbClr val="FF0000"/>
              </a:solidFill>
              <a:cs typeface="Lotus" pitchFamily="2" charset="-78"/>
            </a:endParaRPr>
          </a:p>
          <a:p>
            <a:pPr lvl="0"/>
            <a:r>
              <a:rPr lang="fa-IR" sz="2800" dirty="0">
                <a:cs typeface="Lotus" pitchFamily="2" charset="-78"/>
              </a:rPr>
              <a:t>تامین منابع مالی شاه و حکام</a:t>
            </a:r>
            <a:endParaRPr lang="en-US" sz="2800" dirty="0">
              <a:cs typeface="Lotus" pitchFamily="2" charset="-78"/>
            </a:endParaRPr>
          </a:p>
          <a:p>
            <a:pPr lvl="0"/>
            <a:r>
              <a:rPr lang="fa-IR" sz="2800" dirty="0">
                <a:cs typeface="Lotus" pitchFamily="2" charset="-78"/>
              </a:rPr>
              <a:t>تامین مالی حکام :الف)خرید احکام دیوانی</a:t>
            </a:r>
            <a:endParaRPr lang="en-US" sz="2800" dirty="0">
              <a:cs typeface="Lotus" pitchFamily="2" charset="-78"/>
            </a:endParaRPr>
          </a:p>
          <a:p>
            <a:pPr>
              <a:buNone/>
            </a:pPr>
            <a:r>
              <a:rPr lang="fa-IR" sz="2800" dirty="0" smtClean="0">
                <a:cs typeface="Lotus" pitchFamily="2" charset="-78"/>
              </a:rPr>
              <a:t>                          </a:t>
            </a:r>
            <a:r>
              <a:rPr lang="fa-IR" sz="2800" dirty="0">
                <a:cs typeface="Lotus" pitchFamily="2" charset="-78"/>
              </a:rPr>
              <a:t>ب) تامین مالی و دیون </a:t>
            </a:r>
            <a:r>
              <a:rPr lang="fa-IR" sz="2800" dirty="0" smtClean="0">
                <a:cs typeface="Lotus" pitchFamily="2" charset="-78"/>
              </a:rPr>
              <a:t>معوقه</a:t>
            </a:r>
            <a:endParaRPr lang="en-US" sz="2800" dirty="0">
              <a:cs typeface="Lotus" pitchFamily="2" charset="-78"/>
            </a:endParaRPr>
          </a:p>
          <a:p>
            <a:pPr lvl="0"/>
            <a:endParaRPr lang="fa-IR" sz="2800" dirty="0" smtClean="0">
              <a:cs typeface="Lotus" pitchFamily="2" charset="-78"/>
            </a:endParaRPr>
          </a:p>
          <a:p>
            <a:pPr lvl="0">
              <a:buNone/>
            </a:pPr>
            <a:r>
              <a:rPr lang="fa-IR" sz="2800" dirty="0" smtClean="0">
                <a:cs typeface="Lotus" pitchFamily="2" charset="-78"/>
              </a:rPr>
              <a:t>    </a:t>
            </a:r>
            <a:endParaRPr lang="en-US" sz="2800" dirty="0">
              <a:cs typeface="Lotus" pitchFamily="2" charset="-78"/>
            </a:endParaRPr>
          </a:p>
          <a:p>
            <a:pPr>
              <a:buNone/>
            </a:pPr>
            <a:endParaRPr lang="fa-IR" sz="2800" dirty="0">
              <a:cs typeface="Lotus" pitchFamily="2" charset="-78"/>
            </a:endParaRPr>
          </a:p>
        </p:txBody>
      </p:sp>
      <p:sp>
        <p:nvSpPr>
          <p:cNvPr id="4" name="Title 1"/>
          <p:cNvSpPr>
            <a:spLocks noGrp="1"/>
          </p:cNvSpPr>
          <p:nvPr>
            <p:ph type="title"/>
          </p:nvPr>
        </p:nvSpPr>
        <p:spPr>
          <a:xfrm>
            <a:off x="428596" y="214290"/>
            <a:ext cx="8229600" cy="1143000"/>
          </a:xfrm>
        </p:spPr>
        <p:txBody>
          <a:bodyPr>
            <a:normAutofit/>
          </a:bodyPr>
          <a:lstStyle/>
          <a:p>
            <a:r>
              <a:rPr lang="fa-IR" b="1" dirty="0" smtClean="0">
                <a:solidFill>
                  <a:schemeClr val="tx2">
                    <a:lumMod val="75000"/>
                  </a:schemeClr>
                </a:solidFill>
                <a:cs typeface="Lotus" pitchFamily="2" charset="-78"/>
              </a:rPr>
              <a:t>موقعیت تجار و اصناف در جامعه شهری(ادامه)</a:t>
            </a:r>
            <a:endParaRPr lang="fa-IR" dirty="0">
              <a:cs typeface="Lotus" pitchFamily="2" charset="-78"/>
            </a:endParaRPr>
          </a:p>
        </p:txBody>
      </p:sp>
    </p:spTree>
  </p:cSld>
  <p:clrMapOvr>
    <a:masterClrMapping/>
  </p:clrMapOvr>
  <p:transition>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r>
              <a:rPr lang="fa-IR" sz="2900" b="1" i="1" dirty="0">
                <a:solidFill>
                  <a:srgbClr val="FF0000"/>
                </a:solidFill>
                <a:cs typeface="Lotus" pitchFamily="2" charset="-78"/>
              </a:rPr>
              <a:t>مصادیق </a:t>
            </a:r>
            <a:r>
              <a:rPr lang="fa-IR" sz="2900" b="1" i="1" dirty="0" smtClean="0">
                <a:solidFill>
                  <a:srgbClr val="FF0000"/>
                </a:solidFill>
                <a:cs typeface="Lotus" pitchFamily="2" charset="-78"/>
              </a:rPr>
              <a:t>ناامنی </a:t>
            </a:r>
            <a:r>
              <a:rPr lang="fa-IR" sz="2900" b="1" i="1" dirty="0">
                <a:solidFill>
                  <a:srgbClr val="FF0000"/>
                </a:solidFill>
                <a:cs typeface="Lotus" pitchFamily="2" charset="-78"/>
              </a:rPr>
              <a:t>خاص</a:t>
            </a:r>
            <a:endParaRPr lang="en-US" sz="2900" b="1" i="1" dirty="0">
              <a:solidFill>
                <a:srgbClr val="FF0000"/>
              </a:solidFill>
              <a:cs typeface="Lotus" pitchFamily="2" charset="-78"/>
            </a:endParaRPr>
          </a:p>
          <a:p>
            <a:pPr lvl="0"/>
            <a:r>
              <a:rPr lang="fa-IR" sz="2900" dirty="0">
                <a:cs typeface="Lotus" pitchFamily="2" charset="-78"/>
              </a:rPr>
              <a:t>مصادره اموال تجار بزرگ</a:t>
            </a:r>
            <a:endParaRPr lang="en-US" sz="2900" dirty="0">
              <a:cs typeface="Lotus" pitchFamily="2" charset="-78"/>
            </a:endParaRPr>
          </a:p>
          <a:p>
            <a:pPr lvl="0"/>
            <a:r>
              <a:rPr lang="fa-IR" sz="2900" dirty="0">
                <a:cs typeface="Lotus" pitchFamily="2" charset="-78"/>
              </a:rPr>
              <a:t>مصادره بخش قابل توجهی از اموال درگذشتگان </a:t>
            </a:r>
            <a:endParaRPr lang="en-US" sz="2900" dirty="0">
              <a:cs typeface="Lotus" pitchFamily="2" charset="-78"/>
            </a:endParaRPr>
          </a:p>
          <a:p>
            <a:pPr lvl="0"/>
            <a:r>
              <a:rPr lang="fa-IR" sz="2900" dirty="0">
                <a:cs typeface="Lotus" pitchFamily="2" charset="-78"/>
              </a:rPr>
              <a:t>خودداری حکام عمال دیوانی از پرداخت قرضه های دریافتی ازتجار </a:t>
            </a:r>
            <a:endParaRPr lang="en-US" sz="2900" dirty="0">
              <a:cs typeface="Lotus" pitchFamily="2" charset="-78"/>
            </a:endParaRPr>
          </a:p>
          <a:p>
            <a:pPr lvl="0"/>
            <a:r>
              <a:rPr lang="fa-IR" sz="2900" dirty="0">
                <a:cs typeface="Lotus" pitchFamily="2" charset="-78"/>
              </a:rPr>
              <a:t>خودداری از پرداخت بهای کالاهای خریداری شده از تجار</a:t>
            </a:r>
            <a:endParaRPr lang="en-US" sz="2900" dirty="0">
              <a:cs typeface="Lotus" pitchFamily="2" charset="-78"/>
            </a:endParaRPr>
          </a:p>
          <a:p>
            <a:pPr lvl="0"/>
            <a:r>
              <a:rPr lang="fa-IR" sz="2900" dirty="0">
                <a:cs typeface="Lotus" pitchFamily="2" charset="-78"/>
              </a:rPr>
              <a:t>غارت کاروان ها و بازارها توسط شاهزادگان و قشون دولتی</a:t>
            </a:r>
            <a:endParaRPr lang="en-US" sz="2900" dirty="0">
              <a:cs typeface="Lotus" pitchFamily="2" charset="-78"/>
            </a:endParaRPr>
          </a:p>
          <a:p>
            <a:pPr lvl="0"/>
            <a:r>
              <a:rPr lang="fa-IR" sz="2900" dirty="0">
                <a:cs typeface="Lotus" pitchFamily="2" charset="-78"/>
              </a:rPr>
              <a:t>اخاذی از تجار درقالب پیشکشی ،تعارف،تامین مخارج قشون</a:t>
            </a:r>
            <a:endParaRPr lang="en-US" sz="2900" dirty="0">
              <a:cs typeface="Lotus" pitchFamily="2" charset="-78"/>
            </a:endParaRPr>
          </a:p>
          <a:p>
            <a:pPr lvl="0"/>
            <a:r>
              <a:rPr lang="fa-IR" sz="2900" dirty="0">
                <a:cs typeface="Lotus" pitchFamily="2" charset="-78"/>
              </a:rPr>
              <a:t>اعمال فشار تجار ،بازاریان در صورت </a:t>
            </a:r>
            <a:r>
              <a:rPr lang="fa-IR" sz="2900" dirty="0" smtClean="0">
                <a:cs typeface="Lotus" pitchFamily="2" charset="-78"/>
              </a:rPr>
              <a:t>ایستادگی</a:t>
            </a:r>
            <a:endParaRPr lang="fa-IR" sz="2900" dirty="0">
              <a:cs typeface="Lotus" pitchFamily="2" charset="-78"/>
            </a:endParaRPr>
          </a:p>
        </p:txBody>
      </p:sp>
      <p:sp>
        <p:nvSpPr>
          <p:cNvPr id="4" name="Title 1"/>
          <p:cNvSpPr>
            <a:spLocks noGrp="1"/>
          </p:cNvSpPr>
          <p:nvPr>
            <p:ph type="title"/>
          </p:nvPr>
        </p:nvSpPr>
        <p:spPr/>
        <p:txBody>
          <a:bodyPr>
            <a:normAutofit/>
          </a:bodyPr>
          <a:lstStyle/>
          <a:p>
            <a:r>
              <a:rPr lang="fa-IR" b="1" dirty="0" smtClean="0">
                <a:solidFill>
                  <a:schemeClr val="tx2">
                    <a:lumMod val="75000"/>
                  </a:schemeClr>
                </a:solidFill>
                <a:cs typeface="Lotus" pitchFamily="2" charset="-78"/>
              </a:rPr>
              <a:t>موقعیت تجار و اصناف در جامعه شهری(ادامه)</a:t>
            </a:r>
            <a:endParaRPr lang="fa-IR" dirty="0">
              <a:cs typeface="Lotus" pitchFamily="2" charset="-7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fa-IR" b="1" i="1" dirty="0">
                <a:solidFill>
                  <a:srgbClr val="FF0000"/>
                </a:solidFill>
                <a:cs typeface="Lotus" pitchFamily="2" charset="-78"/>
              </a:rPr>
              <a:t>مصادیق ناامنی عمومی</a:t>
            </a:r>
            <a:endParaRPr lang="en-US" b="1" i="1" dirty="0">
              <a:solidFill>
                <a:srgbClr val="FF0000"/>
              </a:solidFill>
              <a:cs typeface="Lotus" pitchFamily="2" charset="-78"/>
            </a:endParaRPr>
          </a:p>
          <a:p>
            <a:pPr lvl="0"/>
            <a:r>
              <a:rPr lang="fa-IR" dirty="0">
                <a:cs typeface="Lotus" pitchFamily="2" charset="-78"/>
              </a:rPr>
              <a:t>شورش و بلوای عمومی </a:t>
            </a:r>
            <a:endParaRPr lang="en-US" dirty="0">
              <a:cs typeface="Lotus" pitchFamily="2" charset="-78"/>
            </a:endParaRPr>
          </a:p>
          <a:p>
            <a:pPr lvl="0"/>
            <a:r>
              <a:rPr lang="fa-IR" dirty="0">
                <a:cs typeface="Lotus" pitchFamily="2" charset="-78"/>
              </a:rPr>
              <a:t>غارت و دزدی توسط ایلات و عشایر</a:t>
            </a:r>
            <a:endParaRPr lang="en-US" dirty="0">
              <a:cs typeface="Lotus" pitchFamily="2" charset="-78"/>
            </a:endParaRPr>
          </a:p>
          <a:p>
            <a:pPr lvl="0"/>
            <a:r>
              <a:rPr lang="fa-IR" dirty="0">
                <a:cs typeface="Lotus" pitchFamily="2" charset="-78"/>
              </a:rPr>
              <a:t>وجود دسته های دزدان</a:t>
            </a:r>
            <a:endParaRPr lang="en-US" dirty="0">
              <a:cs typeface="Lotus" pitchFamily="2" charset="-78"/>
            </a:endParaRPr>
          </a:p>
          <a:p>
            <a:endParaRPr lang="fa-IR" dirty="0">
              <a:cs typeface="Lotus" pitchFamily="2" charset="-78"/>
            </a:endParaRPr>
          </a:p>
        </p:txBody>
      </p:sp>
      <p:sp>
        <p:nvSpPr>
          <p:cNvPr id="4" name="Title 1"/>
          <p:cNvSpPr>
            <a:spLocks noGrp="1"/>
          </p:cNvSpPr>
          <p:nvPr>
            <p:ph type="title"/>
          </p:nvPr>
        </p:nvSpPr>
        <p:spPr/>
        <p:txBody>
          <a:bodyPr>
            <a:normAutofit/>
          </a:bodyPr>
          <a:lstStyle/>
          <a:p>
            <a:r>
              <a:rPr lang="fa-IR" b="1" dirty="0" smtClean="0">
                <a:solidFill>
                  <a:schemeClr val="tx2">
                    <a:lumMod val="75000"/>
                  </a:schemeClr>
                </a:solidFill>
                <a:cs typeface="Lotus" pitchFamily="2" charset="-78"/>
              </a:rPr>
              <a:t>موقعیت تجار و اصناف در جامعه شهری(ادامه)</a:t>
            </a:r>
            <a:endParaRPr lang="fa-IR" dirty="0">
              <a:cs typeface="Lotus"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fa-IR" b="1" dirty="0" smtClean="0">
                <a:solidFill>
                  <a:schemeClr val="accent4">
                    <a:lumMod val="75000"/>
                  </a:schemeClr>
                </a:solidFill>
                <a:cs typeface="Lotus" pitchFamily="2" charset="-78"/>
              </a:rPr>
              <a:t>وضعیت نیمه استعماری</a:t>
            </a:r>
            <a:endParaRPr lang="fa-IR" dirty="0">
              <a:solidFill>
                <a:schemeClr val="accent4">
                  <a:lumMod val="75000"/>
                </a:schemeClr>
              </a:solidFill>
              <a:cs typeface="Lotus" pitchFamily="2" charset="-78"/>
            </a:endParaRPr>
          </a:p>
        </p:txBody>
      </p:sp>
      <p:sp>
        <p:nvSpPr>
          <p:cNvPr id="3" name="Content Placeholder 2"/>
          <p:cNvSpPr>
            <a:spLocks noGrp="1"/>
          </p:cNvSpPr>
          <p:nvPr>
            <p:ph idx="1"/>
          </p:nvPr>
        </p:nvSpPr>
        <p:spPr/>
        <p:txBody>
          <a:bodyPr>
            <a:normAutofit/>
          </a:bodyPr>
          <a:lstStyle/>
          <a:p>
            <a:pPr>
              <a:lnSpc>
                <a:spcPct val="200000"/>
              </a:lnSpc>
            </a:pPr>
            <a:r>
              <a:rPr lang="fa-IR" dirty="0">
                <a:solidFill>
                  <a:srgbClr val="C00000"/>
                </a:solidFill>
                <a:cs typeface="Lotus" pitchFamily="2" charset="-78"/>
              </a:rPr>
              <a:t>وضعیت نیمه استعماری به وضعیتی گقته می شود که کشوری با وجود نهادهای حکومتی مناسب آوردگاه برخورد دونیروی متخاصم خارجی می شود که برخلاف شیوه استعمار کهن آن کشور را به حوزه نفوذ خود تقسیم می کنند و برای تثبیت نفوذ خود به رقابت می پردازند.</a:t>
            </a:r>
            <a:endParaRPr lang="en-US" dirty="0">
              <a:solidFill>
                <a:srgbClr val="C00000"/>
              </a:solidFill>
              <a:cs typeface="Lotus" pitchFamily="2" charset="-78"/>
            </a:endParaRPr>
          </a:p>
          <a:p>
            <a:pPr>
              <a:lnSpc>
                <a:spcPct val="200000"/>
              </a:lnSpc>
            </a:pPr>
            <a:endParaRPr lang="fa-IR" dirty="0">
              <a:solidFill>
                <a:srgbClr val="C00000"/>
              </a:solidFill>
              <a:cs typeface="Lotus"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accent4">
                    <a:lumMod val="75000"/>
                  </a:schemeClr>
                </a:solidFill>
                <a:cs typeface="Lotus" pitchFamily="2" charset="-78"/>
              </a:rPr>
              <a:t>وضعیت نیمه استعماری(ادامه)</a:t>
            </a:r>
            <a:endParaRPr lang="fa-IR" dirty="0"/>
          </a:p>
        </p:txBody>
      </p:sp>
      <p:sp>
        <p:nvSpPr>
          <p:cNvPr id="3" name="Content Placeholder 2"/>
          <p:cNvSpPr>
            <a:spLocks noGrp="1"/>
          </p:cNvSpPr>
          <p:nvPr>
            <p:ph idx="1"/>
          </p:nvPr>
        </p:nvSpPr>
        <p:spPr/>
        <p:txBody>
          <a:bodyPr>
            <a:noAutofit/>
          </a:bodyPr>
          <a:lstStyle/>
          <a:p>
            <a:pPr lvl="0"/>
            <a:r>
              <a:rPr lang="fa-IR" i="1" u="sng" dirty="0">
                <a:cs typeface="Lotus" pitchFamily="2" charset="-78"/>
              </a:rPr>
              <a:t>پیامدها</a:t>
            </a:r>
            <a:endParaRPr lang="en-US" dirty="0">
              <a:cs typeface="Lotus" pitchFamily="2" charset="-78"/>
            </a:endParaRPr>
          </a:p>
          <a:p>
            <a:r>
              <a:rPr lang="fa-IR" dirty="0">
                <a:cs typeface="Lotus" pitchFamily="2" charset="-78"/>
              </a:rPr>
              <a:t>وضعیت نیمه استعماری دو پیامد دارد که عبارت است از پیامدهای سیاسی –اجتماعی و پیامد </a:t>
            </a:r>
            <a:r>
              <a:rPr lang="fa-IR" dirty="0" smtClean="0">
                <a:cs typeface="Lotus" pitchFamily="2" charset="-78"/>
              </a:rPr>
              <a:t>اقتصادی</a:t>
            </a:r>
          </a:p>
          <a:p>
            <a:pPr>
              <a:buNone/>
            </a:pPr>
            <a:r>
              <a:rPr lang="fa-IR" dirty="0" smtClean="0">
                <a:cs typeface="Lotus" pitchFamily="2" charset="-78"/>
              </a:rPr>
              <a:t> </a:t>
            </a:r>
            <a:endParaRPr lang="en-US" dirty="0">
              <a:cs typeface="Lotus" pitchFamily="2" charset="-78"/>
            </a:endParaRPr>
          </a:p>
          <a:p>
            <a:pPr lvl="0">
              <a:buNone/>
            </a:pPr>
            <a:r>
              <a:rPr lang="fa-IR" i="1" dirty="0">
                <a:solidFill>
                  <a:srgbClr val="C00000"/>
                </a:solidFill>
                <a:cs typeface="Lotus" pitchFamily="2" charset="-78"/>
              </a:rPr>
              <a:t>پیامد سیاسی –اجتماعی</a:t>
            </a:r>
            <a:endParaRPr lang="en-US" i="1" dirty="0">
              <a:solidFill>
                <a:srgbClr val="C00000"/>
              </a:solidFill>
              <a:cs typeface="Lotus" pitchFamily="2" charset="-78"/>
            </a:endParaRPr>
          </a:p>
          <a:p>
            <a:pPr lvl="0"/>
            <a:r>
              <a:rPr lang="fa-IR" dirty="0">
                <a:cs typeface="Lotus" pitchFamily="2" charset="-78"/>
              </a:rPr>
              <a:t>حمایت ازنهادهای کهن حکومتی</a:t>
            </a:r>
            <a:endParaRPr lang="en-US" dirty="0">
              <a:cs typeface="Lotus" pitchFamily="2" charset="-78"/>
            </a:endParaRPr>
          </a:p>
          <a:p>
            <a:pPr lvl="0"/>
            <a:r>
              <a:rPr lang="fa-IR" dirty="0">
                <a:cs typeface="Lotus" pitchFamily="2" charset="-78"/>
              </a:rPr>
              <a:t>سلطه براعیان و اشراف ،تحریک </a:t>
            </a:r>
            <a:r>
              <a:rPr lang="fa-IR" dirty="0" smtClean="0">
                <a:cs typeface="Lotus" pitchFamily="2" charset="-78"/>
              </a:rPr>
              <a:t>مداوم</a:t>
            </a:r>
            <a:endParaRPr lang="en-US" dirty="0">
              <a:cs typeface="Lotus" pitchFamily="2" charset="-78"/>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pPr lvl="0">
              <a:buNone/>
            </a:pPr>
            <a:r>
              <a:rPr lang="fa-IR" sz="4200" i="1" dirty="0" smtClean="0">
                <a:solidFill>
                  <a:srgbClr val="C00000"/>
                </a:solidFill>
                <a:cs typeface="Lotus" pitchFamily="2" charset="-78"/>
              </a:rPr>
              <a:t>پیامدهای اقتصادی</a:t>
            </a:r>
            <a:endParaRPr lang="en-US" sz="4200" i="1" dirty="0" smtClean="0">
              <a:solidFill>
                <a:srgbClr val="C00000"/>
              </a:solidFill>
              <a:cs typeface="Lotus" pitchFamily="2" charset="-78"/>
            </a:endParaRPr>
          </a:p>
          <a:p>
            <a:pPr lvl="0"/>
            <a:r>
              <a:rPr lang="fa-IR" dirty="0" smtClean="0">
                <a:cs typeface="Lotus" pitchFamily="2" charset="-78"/>
              </a:rPr>
              <a:t>ادغام در بازار های جهانی</a:t>
            </a:r>
            <a:endParaRPr lang="en-US" dirty="0" smtClean="0">
              <a:cs typeface="Lotus" pitchFamily="2" charset="-78"/>
            </a:endParaRPr>
          </a:p>
          <a:p>
            <a:pPr lvl="0"/>
            <a:r>
              <a:rPr lang="fa-IR" dirty="0" smtClean="0">
                <a:cs typeface="Lotus" pitchFamily="2" charset="-78"/>
              </a:rPr>
              <a:t>فروپاشی بازارهای کوچک</a:t>
            </a:r>
            <a:endParaRPr lang="en-US" dirty="0" smtClean="0">
              <a:cs typeface="Lotus" pitchFamily="2" charset="-78"/>
            </a:endParaRPr>
          </a:p>
          <a:p>
            <a:pPr lvl="0"/>
            <a:r>
              <a:rPr lang="fa-IR" dirty="0" smtClean="0">
                <a:cs typeface="Lotus" pitchFamily="2" charset="-78"/>
              </a:rPr>
              <a:t>رشد تجارت خارجی </a:t>
            </a:r>
            <a:endParaRPr lang="en-US" dirty="0" smtClean="0">
              <a:cs typeface="Lotus" pitchFamily="2" charset="-78"/>
            </a:endParaRPr>
          </a:p>
          <a:p>
            <a:pPr lvl="0"/>
            <a:r>
              <a:rPr lang="fa-IR" dirty="0" smtClean="0">
                <a:cs typeface="Lotus" pitchFamily="2" charset="-78"/>
              </a:rPr>
              <a:t>تخصص در تولید و صدور موادخام</a:t>
            </a:r>
            <a:endParaRPr lang="en-US" dirty="0" smtClean="0">
              <a:cs typeface="Lotus" pitchFamily="2" charset="-78"/>
            </a:endParaRPr>
          </a:p>
          <a:p>
            <a:pPr lvl="0"/>
            <a:r>
              <a:rPr lang="fa-IR" dirty="0" smtClean="0">
                <a:cs typeface="Lotus" pitchFamily="2" charset="-78"/>
              </a:rPr>
              <a:t>زوال صنایع دستی</a:t>
            </a:r>
            <a:endParaRPr lang="en-US" dirty="0" smtClean="0">
              <a:cs typeface="Lotus" pitchFamily="2" charset="-78"/>
            </a:endParaRPr>
          </a:p>
          <a:p>
            <a:pPr lvl="0"/>
            <a:r>
              <a:rPr lang="fa-IR" dirty="0" smtClean="0">
                <a:cs typeface="Lotus" pitchFamily="2" charset="-78"/>
              </a:rPr>
              <a:t>اعتیاد به مصرف مصنوعات غربی</a:t>
            </a:r>
            <a:endParaRPr lang="en-US" dirty="0" smtClean="0">
              <a:cs typeface="Lotus" pitchFamily="2" charset="-78"/>
            </a:endParaRPr>
          </a:p>
          <a:p>
            <a:pPr lvl="0"/>
            <a:r>
              <a:rPr lang="fa-IR" dirty="0" smtClean="0">
                <a:cs typeface="Lotus" pitchFamily="2" charset="-78"/>
              </a:rPr>
              <a:t>برهم خوردن توازن پرداخت ها </a:t>
            </a:r>
            <a:endParaRPr lang="en-US" dirty="0" smtClean="0">
              <a:cs typeface="Lotus" pitchFamily="2" charset="-78"/>
            </a:endParaRPr>
          </a:p>
          <a:p>
            <a:pPr lvl="0"/>
            <a:r>
              <a:rPr lang="fa-IR" dirty="0" smtClean="0">
                <a:cs typeface="Lotus" pitchFamily="2" charset="-78"/>
              </a:rPr>
              <a:t>افزایش قرضه های خارجی</a:t>
            </a:r>
            <a:endParaRPr lang="en-US" dirty="0" smtClean="0">
              <a:cs typeface="Lotus" pitchFamily="2" charset="-78"/>
            </a:endParaRPr>
          </a:p>
          <a:p>
            <a:pPr lvl="0"/>
            <a:r>
              <a:rPr lang="fa-IR" dirty="0" smtClean="0">
                <a:cs typeface="Lotus" pitchFamily="2" charset="-78"/>
              </a:rPr>
              <a:t>سلطه ی قدرت های استعماری برموسسات اقتصادی</a:t>
            </a:r>
            <a:endParaRPr lang="en-US" dirty="0" smtClean="0">
              <a:cs typeface="Lotus" pitchFamily="2" charset="-78"/>
            </a:endParaRPr>
          </a:p>
          <a:p>
            <a:endParaRPr lang="fa-IR" dirty="0" smtClean="0">
              <a:cs typeface="Lotus" pitchFamily="2" charset="-78"/>
            </a:endParaRPr>
          </a:p>
          <a:p>
            <a:endParaRPr lang="fa-IR" dirty="0"/>
          </a:p>
        </p:txBody>
      </p:sp>
      <p:sp>
        <p:nvSpPr>
          <p:cNvPr id="4" name="Title 1"/>
          <p:cNvSpPr>
            <a:spLocks noGrp="1"/>
          </p:cNvSpPr>
          <p:nvPr>
            <p:ph type="title"/>
          </p:nvPr>
        </p:nvSpPr>
        <p:spPr/>
        <p:txBody>
          <a:bodyPr/>
          <a:lstStyle/>
          <a:p>
            <a:r>
              <a:rPr lang="fa-IR" b="1" dirty="0" smtClean="0">
                <a:solidFill>
                  <a:schemeClr val="accent4">
                    <a:lumMod val="75000"/>
                  </a:schemeClr>
                </a:solidFill>
                <a:cs typeface="Lotus" pitchFamily="2" charset="-78"/>
              </a:rPr>
              <a:t>وضعیت نیمه استعماری(ادامه)</a:t>
            </a:r>
            <a:endParaRPr lang="fa-IR"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lvl="0">
              <a:buNone/>
            </a:pPr>
            <a:r>
              <a:rPr lang="fa-IR" b="1" i="1" u="sng" dirty="0">
                <a:cs typeface="Lotus" pitchFamily="2" charset="-78"/>
              </a:rPr>
              <a:t>امتیازات متعلقه به روس ها </a:t>
            </a:r>
            <a:endParaRPr lang="en-US" dirty="0">
              <a:cs typeface="Lotus" pitchFamily="2" charset="-78"/>
            </a:endParaRPr>
          </a:p>
          <a:p>
            <a:pPr lvl="0"/>
            <a:r>
              <a:rPr lang="fa-IR" dirty="0">
                <a:cs typeface="Lotus" pitchFamily="2" charset="-78"/>
              </a:rPr>
              <a:t>استفاده و تفتیش خطوط تلگراف شمال و شمال شرقی</a:t>
            </a:r>
            <a:endParaRPr lang="en-US" dirty="0">
              <a:cs typeface="Lotus" pitchFamily="2" charset="-78"/>
            </a:endParaRPr>
          </a:p>
          <a:p>
            <a:pPr lvl="0"/>
            <a:r>
              <a:rPr lang="fa-IR" dirty="0">
                <a:cs typeface="Lotus" pitchFamily="2" charset="-78"/>
              </a:rPr>
              <a:t>امتیاز بهره برداری از شیلات دریای مازندران</a:t>
            </a:r>
            <a:endParaRPr lang="en-US" dirty="0">
              <a:cs typeface="Lotus" pitchFamily="2" charset="-78"/>
            </a:endParaRPr>
          </a:p>
          <a:p>
            <a:pPr lvl="0"/>
            <a:r>
              <a:rPr lang="fa-IR" dirty="0">
                <a:cs typeface="Lotus" pitchFamily="2" charset="-78"/>
              </a:rPr>
              <a:t>امتیاز تاسیس بانک استقراضی</a:t>
            </a:r>
            <a:endParaRPr lang="en-US" dirty="0">
              <a:cs typeface="Lotus" pitchFamily="2" charset="-78"/>
            </a:endParaRPr>
          </a:p>
          <a:p>
            <a:pPr lvl="0"/>
            <a:r>
              <a:rPr lang="fa-IR" dirty="0">
                <a:cs typeface="Lotus" pitchFamily="2" charset="-78"/>
              </a:rPr>
              <a:t>امتیاز انحصاری تاسیس شرکت بیمه حمل ونقل</a:t>
            </a:r>
            <a:endParaRPr lang="en-US" dirty="0">
              <a:cs typeface="Lotus" pitchFamily="2" charset="-78"/>
            </a:endParaRPr>
          </a:p>
          <a:p>
            <a:pPr lvl="0"/>
            <a:r>
              <a:rPr lang="fa-IR" dirty="0">
                <a:cs typeface="Lotus" pitchFamily="2" charset="-78"/>
              </a:rPr>
              <a:t>شرکت بیمه حمل ونقل برای احداث و بهره برداری راه انزلی-قزوین و...</a:t>
            </a:r>
            <a:endParaRPr lang="en-US" dirty="0">
              <a:cs typeface="Lotus" pitchFamily="2" charset="-78"/>
            </a:endParaRPr>
          </a:p>
          <a:p>
            <a:pPr lvl="0"/>
            <a:r>
              <a:rPr lang="fa-IR" dirty="0">
                <a:cs typeface="Lotus" pitchFamily="2" charset="-78"/>
              </a:rPr>
              <a:t>امتیاز استخراج معادن قراجه داغ</a:t>
            </a:r>
            <a:endParaRPr lang="en-US" dirty="0">
              <a:cs typeface="Lotus" pitchFamily="2" charset="-78"/>
            </a:endParaRPr>
          </a:p>
          <a:p>
            <a:pPr lvl="0"/>
            <a:r>
              <a:rPr lang="fa-IR" dirty="0">
                <a:cs typeface="Lotus" pitchFamily="2" charset="-78"/>
              </a:rPr>
              <a:t>امتیاز دوبانک استقراضی ایران برای احداث و بهره برداری راه شوسه و راه آهن درمنطقه آذربایجان</a:t>
            </a:r>
            <a:endParaRPr lang="en-US" dirty="0">
              <a:cs typeface="Lotus" pitchFamily="2" charset="-78"/>
            </a:endParaRPr>
          </a:p>
          <a:p>
            <a:r>
              <a:rPr lang="fa-IR" dirty="0">
                <a:cs typeface="Lotus" pitchFamily="2" charset="-78"/>
              </a:rPr>
              <a:t>امتیازاحداث خط لوله انتقال نفت از انزلی به رشت</a:t>
            </a:r>
          </a:p>
        </p:txBody>
      </p:sp>
      <p:sp>
        <p:nvSpPr>
          <p:cNvPr id="4" name="Title 1"/>
          <p:cNvSpPr>
            <a:spLocks noGrp="1"/>
          </p:cNvSpPr>
          <p:nvPr>
            <p:ph type="title"/>
          </p:nvPr>
        </p:nvSpPr>
        <p:spPr/>
        <p:txBody>
          <a:bodyPr/>
          <a:lstStyle/>
          <a:p>
            <a:r>
              <a:rPr lang="fa-IR" b="1" dirty="0" smtClean="0">
                <a:solidFill>
                  <a:schemeClr val="accent4">
                    <a:lumMod val="75000"/>
                  </a:schemeClr>
                </a:solidFill>
                <a:cs typeface="Lotus" pitchFamily="2" charset="-78"/>
              </a:rPr>
              <a:t>وضعیت نیمه استعماری(ادامه)</a:t>
            </a:r>
            <a:endParaRPr lang="fa-IR"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r>
              <a:rPr lang="fa-IR" b="1" i="1" u="sng" dirty="0">
                <a:cs typeface="Lotus" pitchFamily="2" charset="-78"/>
              </a:rPr>
              <a:t>امتیاز بریتانیایی ها</a:t>
            </a:r>
            <a:endParaRPr lang="en-US" i="1" dirty="0">
              <a:cs typeface="Lotus" pitchFamily="2" charset="-78"/>
            </a:endParaRPr>
          </a:p>
          <a:p>
            <a:pPr lvl="0"/>
            <a:r>
              <a:rPr lang="fa-IR" dirty="0">
                <a:cs typeface="Lotus" pitchFamily="2" charset="-78"/>
              </a:rPr>
              <a:t>احداث خطوط تلگراف</a:t>
            </a:r>
            <a:endParaRPr lang="en-US" dirty="0">
              <a:cs typeface="Lotus" pitchFamily="2" charset="-78"/>
            </a:endParaRPr>
          </a:p>
          <a:p>
            <a:pPr lvl="0"/>
            <a:r>
              <a:rPr lang="fa-IR" dirty="0">
                <a:cs typeface="Lotus" pitchFamily="2" charset="-78"/>
              </a:rPr>
              <a:t>تاسیس بانک شاهنشاهی ایران</a:t>
            </a:r>
            <a:endParaRPr lang="en-US" dirty="0">
              <a:cs typeface="Lotus" pitchFamily="2" charset="-78"/>
            </a:endParaRPr>
          </a:p>
          <a:p>
            <a:pPr lvl="0"/>
            <a:r>
              <a:rPr lang="fa-IR" dirty="0">
                <a:cs typeface="Lotus" pitchFamily="2" charset="-78"/>
              </a:rPr>
              <a:t>استخراج معادن و نشر اسکناس</a:t>
            </a:r>
            <a:endParaRPr lang="en-US" dirty="0">
              <a:cs typeface="Lotus" pitchFamily="2" charset="-78"/>
            </a:endParaRPr>
          </a:p>
          <a:p>
            <a:pPr lvl="0"/>
            <a:r>
              <a:rPr lang="fa-IR" dirty="0">
                <a:cs typeface="Lotus" pitchFamily="2" charset="-78"/>
              </a:rPr>
              <a:t>احداث راه آهن در مناطق جنوبی کشور</a:t>
            </a:r>
            <a:endParaRPr lang="en-US" dirty="0">
              <a:cs typeface="Lotus" pitchFamily="2" charset="-78"/>
            </a:endParaRPr>
          </a:p>
          <a:p>
            <a:pPr lvl="0"/>
            <a:r>
              <a:rPr lang="fa-IR" dirty="0">
                <a:cs typeface="Lotus" pitchFamily="2" charset="-78"/>
              </a:rPr>
              <a:t>امتیاز اکتشاف و استخراج و بهره برداری از معادن نفت و موم طبیعی درایران</a:t>
            </a:r>
            <a:endParaRPr lang="en-US" dirty="0">
              <a:cs typeface="Lotus" pitchFamily="2" charset="-78"/>
            </a:endParaRPr>
          </a:p>
          <a:p>
            <a:pPr lvl="0"/>
            <a:r>
              <a:rPr lang="fa-IR" dirty="0">
                <a:cs typeface="Lotus" pitchFamily="2" charset="-78"/>
              </a:rPr>
              <a:t>احداث فانوس های دریایی در خلیج فارس</a:t>
            </a:r>
            <a:endParaRPr lang="en-US" dirty="0">
              <a:cs typeface="Lotus" pitchFamily="2" charset="-78"/>
            </a:endParaRPr>
          </a:p>
          <a:p>
            <a:endParaRPr lang="fa-IR" dirty="0">
              <a:cs typeface="Lotus" pitchFamily="2" charset="-78"/>
            </a:endParaRPr>
          </a:p>
        </p:txBody>
      </p:sp>
      <p:sp>
        <p:nvSpPr>
          <p:cNvPr id="4" name="Title 1"/>
          <p:cNvSpPr>
            <a:spLocks noGrp="1"/>
          </p:cNvSpPr>
          <p:nvPr>
            <p:ph type="title"/>
          </p:nvPr>
        </p:nvSpPr>
        <p:spPr/>
        <p:txBody>
          <a:bodyPr/>
          <a:lstStyle/>
          <a:p>
            <a:r>
              <a:rPr lang="fa-IR" b="1" dirty="0" smtClean="0">
                <a:solidFill>
                  <a:schemeClr val="accent4">
                    <a:lumMod val="75000"/>
                  </a:schemeClr>
                </a:solidFill>
                <a:cs typeface="Lotus" pitchFamily="2" charset="-78"/>
              </a:rPr>
              <a:t>وضعیت نیمه استعماری(ادامه)</a:t>
            </a:r>
            <a:endParaRPr lang="fa-IR"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fa-IR" sz="2600" b="1" i="1" u="sng" dirty="0">
                <a:solidFill>
                  <a:srgbClr val="C00000"/>
                </a:solidFill>
                <a:cs typeface="Lotus" pitchFamily="2" charset="-78"/>
              </a:rPr>
              <a:t>سرمایه گذاری خارجی در سه جهت صورت گرفت که عبارت بودند از</a:t>
            </a:r>
            <a:r>
              <a:rPr lang="fa-IR" sz="2600" b="1" i="1" dirty="0">
                <a:solidFill>
                  <a:srgbClr val="C00000"/>
                </a:solidFill>
                <a:cs typeface="Lotus" pitchFamily="2" charset="-78"/>
              </a:rPr>
              <a:t>:</a:t>
            </a:r>
            <a:endParaRPr lang="en-US" sz="2600" b="1" i="1" dirty="0">
              <a:solidFill>
                <a:srgbClr val="C00000"/>
              </a:solidFill>
              <a:cs typeface="Lotus" pitchFamily="2" charset="-78"/>
            </a:endParaRPr>
          </a:p>
          <a:p>
            <a:pPr lvl="0"/>
            <a:r>
              <a:rPr lang="fa-IR" dirty="0">
                <a:cs typeface="Lotus" pitchFamily="2" charset="-78"/>
              </a:rPr>
              <a:t>صدور مواد خام کشور</a:t>
            </a:r>
            <a:endParaRPr lang="en-US" dirty="0">
              <a:cs typeface="Lotus" pitchFamily="2" charset="-78"/>
            </a:endParaRPr>
          </a:p>
          <a:p>
            <a:pPr lvl="0"/>
            <a:r>
              <a:rPr lang="fa-IR" dirty="0">
                <a:cs typeface="Lotus" pitchFamily="2" charset="-78"/>
              </a:rPr>
              <a:t>واردات کالای صنعتی به ایران</a:t>
            </a:r>
            <a:endParaRPr lang="en-US" dirty="0">
              <a:cs typeface="Lotus" pitchFamily="2" charset="-78"/>
            </a:endParaRPr>
          </a:p>
          <a:p>
            <a:pPr lvl="0"/>
            <a:r>
              <a:rPr lang="fa-IR" dirty="0">
                <a:cs typeface="Lotus" pitchFamily="2" charset="-78"/>
              </a:rPr>
              <a:t>فعالیت صنعتی کشاورزی و صنعت و نفت</a:t>
            </a:r>
            <a:endParaRPr lang="en-US" dirty="0">
              <a:cs typeface="Lotus" pitchFamily="2" charset="-78"/>
            </a:endParaRPr>
          </a:p>
          <a:p>
            <a:pPr lvl="0">
              <a:buNone/>
            </a:pPr>
            <a:r>
              <a:rPr lang="fa-IR" i="1" u="sng" dirty="0" smtClean="0">
                <a:solidFill>
                  <a:srgbClr val="C00000"/>
                </a:solidFill>
                <a:cs typeface="Lotus" pitchFamily="2" charset="-78"/>
              </a:rPr>
              <a:t>سرمایه گذاری خارجی در صنایع</a:t>
            </a:r>
            <a:endParaRPr lang="en-US" i="1" dirty="0" smtClean="0">
              <a:solidFill>
                <a:srgbClr val="C00000"/>
              </a:solidFill>
              <a:cs typeface="Lotus" pitchFamily="2" charset="-78"/>
            </a:endParaRPr>
          </a:p>
          <a:p>
            <a:r>
              <a:rPr lang="fa-IR" dirty="0" smtClean="0">
                <a:cs typeface="Lotus" pitchFamily="2" charset="-78"/>
              </a:rPr>
              <a:t>روس ها سهم بیشتری در این زمینه داشتند.سرمایه گذاری در روغن زیتون ،کبریت سازی ،تصفیه چقندر ،پنبه پاک کنی ،چوب بری ،تصفیه نفت و صنعت نفت و...</a:t>
            </a:r>
            <a:endParaRPr lang="en-US" dirty="0" smtClean="0">
              <a:cs typeface="Lotus" pitchFamily="2" charset="-78"/>
            </a:endParaRPr>
          </a:p>
          <a:p>
            <a:endParaRPr lang="fa-IR" dirty="0">
              <a:cs typeface="Lotus" pitchFamily="2" charset="-78"/>
            </a:endParaRPr>
          </a:p>
        </p:txBody>
      </p:sp>
      <p:sp>
        <p:nvSpPr>
          <p:cNvPr id="4" name="Title 1"/>
          <p:cNvSpPr>
            <a:spLocks noGrp="1"/>
          </p:cNvSpPr>
          <p:nvPr>
            <p:ph type="title"/>
          </p:nvPr>
        </p:nvSpPr>
        <p:spPr/>
        <p:txBody>
          <a:bodyPr/>
          <a:lstStyle/>
          <a:p>
            <a:r>
              <a:rPr lang="fa-IR" b="1" dirty="0" smtClean="0">
                <a:solidFill>
                  <a:schemeClr val="accent4">
                    <a:lumMod val="75000"/>
                  </a:schemeClr>
                </a:solidFill>
                <a:cs typeface="Lotus" pitchFamily="2" charset="-78"/>
              </a:rPr>
              <a:t>وضعیت نیمه استعماری(ادامه)</a:t>
            </a:r>
            <a:endParaRPr lang="fa-IR"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buNone/>
            </a:pPr>
            <a:r>
              <a:rPr lang="fa-IR" sz="3600" b="1" i="1" u="sng" dirty="0">
                <a:solidFill>
                  <a:srgbClr val="C00000"/>
                </a:solidFill>
                <a:cs typeface="Lotus" pitchFamily="2" charset="-78"/>
              </a:rPr>
              <a:t>دلایل ایجاد نظام بانکداری درایران</a:t>
            </a:r>
            <a:endParaRPr lang="en-US" sz="3600" i="1" dirty="0">
              <a:solidFill>
                <a:srgbClr val="C00000"/>
              </a:solidFill>
              <a:cs typeface="Lotus" pitchFamily="2" charset="-78"/>
            </a:endParaRPr>
          </a:p>
          <a:p>
            <a:pPr lvl="0"/>
            <a:r>
              <a:rPr lang="fa-IR" dirty="0">
                <a:cs typeface="Lotus" pitchFamily="2" charset="-78"/>
              </a:rPr>
              <a:t>نابسامانی نظام پولی کشور</a:t>
            </a:r>
            <a:endParaRPr lang="en-US" dirty="0">
              <a:cs typeface="Lotus" pitchFamily="2" charset="-78"/>
            </a:endParaRPr>
          </a:p>
          <a:p>
            <a:pPr lvl="0"/>
            <a:r>
              <a:rPr lang="fa-IR" dirty="0">
                <a:cs typeface="Lotus" pitchFamily="2" charset="-78"/>
              </a:rPr>
              <a:t>نوسانات شدید اسعار خارجی</a:t>
            </a:r>
            <a:endParaRPr lang="en-US" dirty="0">
              <a:cs typeface="Lotus" pitchFamily="2" charset="-78"/>
            </a:endParaRPr>
          </a:p>
          <a:p>
            <a:pPr lvl="0"/>
            <a:r>
              <a:rPr lang="fa-IR" dirty="0">
                <a:cs typeface="Lotus" pitchFamily="2" charset="-78"/>
              </a:rPr>
              <a:t>کمیابی پول دربازار مبادلات </a:t>
            </a:r>
            <a:endParaRPr lang="en-US" dirty="0">
              <a:cs typeface="Lotus" pitchFamily="2" charset="-78"/>
            </a:endParaRPr>
          </a:p>
          <a:p>
            <a:pPr lvl="0"/>
            <a:r>
              <a:rPr lang="fa-IR" dirty="0">
                <a:cs typeface="Lotus" pitchFamily="2" charset="-78"/>
              </a:rPr>
              <a:t>توزیع نامتعادل فلزات گرانبها</a:t>
            </a:r>
            <a:endParaRPr lang="en-US" dirty="0">
              <a:cs typeface="Lotus" pitchFamily="2" charset="-78"/>
            </a:endParaRPr>
          </a:p>
          <a:p>
            <a:pPr lvl="0"/>
            <a:r>
              <a:rPr lang="fa-IR" dirty="0">
                <a:cs typeface="Lotus" pitchFamily="2" charset="-78"/>
              </a:rPr>
              <a:t>هزینه گزاف حمل سکه</a:t>
            </a:r>
            <a:endParaRPr lang="en-US" dirty="0">
              <a:cs typeface="Lotus" pitchFamily="2" charset="-78"/>
            </a:endParaRPr>
          </a:p>
          <a:p>
            <a:pPr lvl="0"/>
            <a:r>
              <a:rPr lang="fa-IR" dirty="0">
                <a:cs typeface="Lotus" pitchFamily="2" charset="-78"/>
              </a:rPr>
              <a:t>دشواری ارسال پول ،اسعار خارجی و فلزات قیمتی به اروپا</a:t>
            </a:r>
            <a:endParaRPr lang="en-US" dirty="0">
              <a:cs typeface="Lotus" pitchFamily="2" charset="-78"/>
            </a:endParaRPr>
          </a:p>
          <a:p>
            <a:pPr lvl="0"/>
            <a:r>
              <a:rPr lang="fa-IR" dirty="0">
                <a:cs typeface="Lotus" pitchFamily="2" charset="-78"/>
              </a:rPr>
              <a:t>شیوع رباخواری بابهره های سنگین</a:t>
            </a:r>
            <a:endParaRPr lang="en-US" dirty="0">
              <a:cs typeface="Lotus" pitchFamily="2" charset="-78"/>
            </a:endParaRPr>
          </a:p>
          <a:p>
            <a:endParaRPr lang="fa-IR" dirty="0">
              <a:cs typeface="Lotus" pitchFamily="2" charset="-78"/>
            </a:endParaRPr>
          </a:p>
        </p:txBody>
      </p:sp>
      <p:sp>
        <p:nvSpPr>
          <p:cNvPr id="4" name="Title 1"/>
          <p:cNvSpPr>
            <a:spLocks noGrp="1"/>
          </p:cNvSpPr>
          <p:nvPr>
            <p:ph type="title"/>
          </p:nvPr>
        </p:nvSpPr>
        <p:spPr/>
        <p:txBody>
          <a:bodyPr/>
          <a:lstStyle/>
          <a:p>
            <a:r>
              <a:rPr lang="fa-IR" b="1" dirty="0" smtClean="0">
                <a:solidFill>
                  <a:schemeClr val="accent4">
                    <a:lumMod val="75000"/>
                  </a:schemeClr>
                </a:solidFill>
                <a:cs typeface="Lotus" pitchFamily="2" charset="-78"/>
              </a:rPr>
              <a:t>وضعیت نیمه استعماری(ادامه)</a:t>
            </a:r>
            <a:endParaRPr lang="fa-IR"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buNone/>
            </a:pPr>
            <a:r>
              <a:rPr lang="fa-IR" b="1" i="1" u="sng" dirty="0">
                <a:solidFill>
                  <a:srgbClr val="C00000"/>
                </a:solidFill>
                <a:cs typeface="Lotus" pitchFamily="2" charset="-78"/>
              </a:rPr>
              <a:t>کارکرد بانک استقراضی روس</a:t>
            </a:r>
            <a:endParaRPr lang="en-US" b="1" i="1" dirty="0">
              <a:solidFill>
                <a:srgbClr val="C00000"/>
              </a:solidFill>
              <a:cs typeface="Lotus" pitchFamily="2" charset="-78"/>
            </a:endParaRPr>
          </a:p>
          <a:p>
            <a:pPr lvl="0"/>
            <a:r>
              <a:rPr lang="fa-IR" dirty="0">
                <a:cs typeface="Lotus" pitchFamily="2" charset="-78"/>
              </a:rPr>
              <a:t>وام به رجال کشور </a:t>
            </a:r>
            <a:endParaRPr lang="en-US" dirty="0">
              <a:cs typeface="Lotus" pitchFamily="2" charset="-78"/>
            </a:endParaRPr>
          </a:p>
          <a:p>
            <a:pPr lvl="0"/>
            <a:r>
              <a:rPr lang="fa-IR" dirty="0">
                <a:cs typeface="Lotus" pitchFamily="2" charset="-78"/>
              </a:rPr>
              <a:t>تسهیل در واردات کالاهای روسی و تامین مواد مورد نیاز</a:t>
            </a:r>
            <a:endParaRPr lang="en-US" dirty="0">
              <a:cs typeface="Lotus" pitchFamily="2" charset="-78"/>
            </a:endParaRPr>
          </a:p>
          <a:p>
            <a:pPr lvl="0"/>
            <a:r>
              <a:rPr lang="fa-IR" dirty="0">
                <a:cs typeface="Lotus" pitchFamily="2" charset="-78"/>
              </a:rPr>
              <a:t>فعالیت های بیمه ای و حمل و نقل راه سازی </a:t>
            </a:r>
            <a:endParaRPr lang="en-US" dirty="0">
              <a:cs typeface="Lotus" pitchFamily="2" charset="-78"/>
            </a:endParaRPr>
          </a:p>
          <a:p>
            <a:pPr lvl="0"/>
            <a:r>
              <a:rPr lang="fa-IR" dirty="0">
                <a:cs typeface="Lotus" pitchFamily="2" charset="-78"/>
              </a:rPr>
              <a:t>دریافت و باز پرداخت وام های دولت ایران از روسیه</a:t>
            </a:r>
            <a:endParaRPr lang="en-US" dirty="0">
              <a:cs typeface="Lotus" pitchFamily="2" charset="-78"/>
            </a:endParaRPr>
          </a:p>
          <a:p>
            <a:pPr lvl="0"/>
            <a:r>
              <a:rPr lang="fa-IR" dirty="0">
                <a:cs typeface="Lotus" pitchFamily="2" charset="-78"/>
              </a:rPr>
              <a:t>رقابت با بانک </a:t>
            </a:r>
            <a:r>
              <a:rPr lang="fa-IR" dirty="0" smtClean="0">
                <a:cs typeface="Lotus" pitchFamily="2" charset="-78"/>
              </a:rPr>
              <a:t>شاهنشاهی</a:t>
            </a:r>
          </a:p>
          <a:p>
            <a:pPr lvl="0">
              <a:buNone/>
            </a:pPr>
            <a:endParaRPr lang="en-US" dirty="0">
              <a:cs typeface="Lotus" pitchFamily="2" charset="-78"/>
            </a:endParaRPr>
          </a:p>
          <a:p>
            <a:pPr>
              <a:buNone/>
            </a:pPr>
            <a:endParaRPr lang="fa-IR" dirty="0">
              <a:cs typeface="Lotus" pitchFamily="2" charset="-78"/>
            </a:endParaRPr>
          </a:p>
        </p:txBody>
      </p:sp>
      <p:sp>
        <p:nvSpPr>
          <p:cNvPr id="4" name="Title 1"/>
          <p:cNvSpPr>
            <a:spLocks noGrp="1"/>
          </p:cNvSpPr>
          <p:nvPr>
            <p:ph type="title"/>
          </p:nvPr>
        </p:nvSpPr>
        <p:spPr/>
        <p:txBody>
          <a:bodyPr/>
          <a:lstStyle/>
          <a:p>
            <a:r>
              <a:rPr lang="fa-IR" b="1" dirty="0" smtClean="0">
                <a:solidFill>
                  <a:schemeClr val="accent4">
                    <a:lumMod val="75000"/>
                  </a:schemeClr>
                </a:solidFill>
                <a:cs typeface="Lotus" pitchFamily="2" charset="-78"/>
              </a:rPr>
              <a:t>وضعیت نیمه استعماری(ادامه)</a:t>
            </a:r>
            <a:endParaRPr lang="fa-IR"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fa-IR" b="1" dirty="0">
                <a:solidFill>
                  <a:schemeClr val="accent4">
                    <a:lumMod val="75000"/>
                  </a:schemeClr>
                </a:solidFill>
                <a:cs typeface="Lotus" pitchFamily="2" charset="-78"/>
              </a:rPr>
              <a:t>رشد سرمایه داری در وضعیت نیمه </a:t>
            </a:r>
            <a:r>
              <a:rPr lang="fa-IR" b="1" dirty="0" smtClean="0">
                <a:solidFill>
                  <a:schemeClr val="accent4">
                    <a:lumMod val="75000"/>
                  </a:schemeClr>
                </a:solidFill>
                <a:cs typeface="Lotus" pitchFamily="2" charset="-78"/>
              </a:rPr>
              <a:t>استعماری</a:t>
            </a:r>
            <a:endParaRPr lang="fa-IR" dirty="0">
              <a:solidFill>
                <a:schemeClr val="accent4">
                  <a:lumMod val="75000"/>
                </a:schemeClr>
              </a:solidFill>
            </a:endParaRPr>
          </a:p>
        </p:txBody>
      </p:sp>
      <p:sp>
        <p:nvSpPr>
          <p:cNvPr id="3" name="Content Placeholder 2"/>
          <p:cNvSpPr>
            <a:spLocks noGrp="1"/>
          </p:cNvSpPr>
          <p:nvPr>
            <p:ph idx="1"/>
          </p:nvPr>
        </p:nvSpPr>
        <p:spPr/>
        <p:txBody>
          <a:bodyPr/>
          <a:lstStyle/>
          <a:p>
            <a:pPr lvl="0">
              <a:buNone/>
            </a:pPr>
            <a:r>
              <a:rPr lang="fa-IR" i="1" u="sng" dirty="0" smtClean="0">
                <a:solidFill>
                  <a:srgbClr val="C00000"/>
                </a:solidFill>
                <a:cs typeface="Lotus" pitchFamily="2" charset="-78"/>
              </a:rPr>
              <a:t>اثر ورود ایران به اقتصاد جهانی بر تجار</a:t>
            </a:r>
          </a:p>
          <a:p>
            <a:pPr lvl="0"/>
            <a:r>
              <a:rPr lang="fa-IR" dirty="0" smtClean="0">
                <a:cs typeface="Lotus" pitchFamily="2" charset="-78"/>
              </a:rPr>
              <a:t>شرکت </a:t>
            </a:r>
            <a:r>
              <a:rPr lang="fa-IR" dirty="0">
                <a:cs typeface="Lotus" pitchFamily="2" charset="-78"/>
              </a:rPr>
              <a:t>در صادرات مواد خام </a:t>
            </a:r>
            <a:endParaRPr lang="en-US" dirty="0">
              <a:cs typeface="Lotus" pitchFamily="2" charset="-78"/>
            </a:endParaRPr>
          </a:p>
          <a:p>
            <a:pPr lvl="0"/>
            <a:r>
              <a:rPr lang="fa-IR" dirty="0">
                <a:cs typeface="Lotus" pitchFamily="2" charset="-78"/>
              </a:rPr>
              <a:t>شرکت در واردات مصنوعات ساخت اروپا از محل درآمد ارزی حاصل از صادرات</a:t>
            </a:r>
            <a:endParaRPr lang="en-US" dirty="0">
              <a:cs typeface="Lotus" pitchFamily="2" charset="-78"/>
            </a:endParaRPr>
          </a:p>
          <a:p>
            <a:pPr>
              <a:buNone/>
            </a:pPr>
            <a:endParaRPr lang="fa-IR" dirty="0">
              <a:cs typeface="Lotus" pitchFamily="2" charset="-78"/>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fa-IR" b="1" dirty="0">
                <a:solidFill>
                  <a:schemeClr val="accent4">
                    <a:lumMod val="75000"/>
                  </a:schemeClr>
                </a:solidFill>
                <a:cs typeface="Lotus" pitchFamily="2" charset="-78"/>
              </a:rPr>
              <a:t>رشد سرمایه داری در وضعیت نیمه </a:t>
            </a:r>
            <a:r>
              <a:rPr lang="fa-IR" b="1" dirty="0" smtClean="0">
                <a:solidFill>
                  <a:schemeClr val="accent4">
                    <a:lumMod val="75000"/>
                  </a:schemeClr>
                </a:solidFill>
                <a:cs typeface="Lotus" pitchFamily="2" charset="-78"/>
              </a:rPr>
              <a:t>استعماری</a:t>
            </a:r>
            <a:endParaRPr lang="fa-IR" dirty="0">
              <a:solidFill>
                <a:schemeClr val="accent4">
                  <a:lumMod val="75000"/>
                </a:schemeClr>
              </a:solidFill>
            </a:endParaRPr>
          </a:p>
        </p:txBody>
      </p:sp>
      <p:graphicFrame>
        <p:nvGraphicFramePr>
          <p:cNvPr id="4" name="Content Placeholder 3"/>
          <p:cNvGraphicFramePr>
            <a:graphicFrameLocks noGrp="1"/>
          </p:cNvGraphicFramePr>
          <p:nvPr>
            <p:ph idx="1"/>
          </p:nvPr>
        </p:nvGraphicFramePr>
        <p:xfrm>
          <a:off x="3000364" y="1500174"/>
          <a:ext cx="2971792" cy="4560824"/>
        </p:xfrm>
        <a:graphic>
          <a:graphicData uri="http://schemas.openxmlformats.org/drawingml/2006/table">
            <a:tbl>
              <a:tblPr rtl="1" firstRow="1" bandRow="1">
                <a:tableStyleId>{5C22544A-7EE6-4342-B048-85BDC9FD1C3A}</a:tableStyleId>
              </a:tblPr>
              <a:tblGrid>
                <a:gridCol w="2971792"/>
              </a:tblGrid>
              <a:tr h="370840">
                <a:tc>
                  <a:txBody>
                    <a:bodyPr/>
                    <a:lstStyle/>
                    <a:p>
                      <a:pPr algn="r" rtl="1">
                        <a:lnSpc>
                          <a:spcPct val="115000"/>
                        </a:lnSpc>
                        <a:spcAft>
                          <a:spcPts val="1000"/>
                        </a:spcAft>
                      </a:pPr>
                      <a:r>
                        <a:rPr lang="fa-IR" sz="2800" dirty="0">
                          <a:latin typeface="Calibri"/>
                          <a:ea typeface="Calibri"/>
                          <a:cs typeface="Lotus" pitchFamily="2" charset="-78"/>
                        </a:rPr>
                        <a:t>آهن تراشی</a:t>
                      </a:r>
                      <a:endParaRPr lang="en-US" sz="2800" dirty="0">
                        <a:latin typeface="Calibri"/>
                        <a:ea typeface="Calibri"/>
                        <a:cs typeface="Lotus" pitchFamily="2" charset="-78"/>
                      </a:endParaRPr>
                    </a:p>
                    <a:p>
                      <a:pPr algn="r" rtl="1">
                        <a:lnSpc>
                          <a:spcPct val="115000"/>
                        </a:lnSpc>
                        <a:spcAft>
                          <a:spcPts val="1000"/>
                        </a:spcAft>
                      </a:pPr>
                      <a:r>
                        <a:rPr lang="fa-IR" sz="2800" dirty="0">
                          <a:latin typeface="Calibri"/>
                          <a:ea typeface="Calibri"/>
                          <a:cs typeface="Lotus" pitchFamily="2" charset="-78"/>
                        </a:rPr>
                        <a:t>ریسندگی </a:t>
                      </a:r>
                      <a:endParaRPr lang="en-US" sz="2800" dirty="0">
                        <a:latin typeface="Calibri"/>
                        <a:ea typeface="Calibri"/>
                        <a:cs typeface="Lotus" pitchFamily="2" charset="-78"/>
                      </a:endParaRPr>
                    </a:p>
                    <a:p>
                      <a:pPr algn="r" rtl="1">
                        <a:lnSpc>
                          <a:spcPct val="115000"/>
                        </a:lnSpc>
                        <a:spcAft>
                          <a:spcPts val="1000"/>
                        </a:spcAft>
                      </a:pPr>
                      <a:r>
                        <a:rPr lang="fa-IR" sz="2800" dirty="0">
                          <a:latin typeface="Calibri"/>
                          <a:ea typeface="Calibri"/>
                          <a:cs typeface="Lotus" pitchFamily="2" charset="-78"/>
                        </a:rPr>
                        <a:t>چینی سازی </a:t>
                      </a:r>
                      <a:endParaRPr lang="en-US" sz="2800" dirty="0" smtClean="0">
                        <a:latin typeface="Calibri"/>
                        <a:ea typeface="Calibri"/>
                        <a:cs typeface="Lotus" pitchFamily="2" charset="-78"/>
                      </a:endParaRPr>
                    </a:p>
                    <a:p>
                      <a:pPr algn="r" rtl="1">
                        <a:lnSpc>
                          <a:spcPct val="115000"/>
                        </a:lnSpc>
                        <a:spcAft>
                          <a:spcPts val="1000"/>
                        </a:spcAft>
                      </a:pPr>
                      <a:r>
                        <a:rPr lang="fa-IR" sz="2800" dirty="0" smtClean="0">
                          <a:latin typeface="Calibri"/>
                          <a:ea typeface="Calibri"/>
                          <a:cs typeface="Lotus" pitchFamily="2" charset="-78"/>
                        </a:rPr>
                        <a:t>چراغ گاز و چراغ برق </a:t>
                      </a:r>
                      <a:endParaRPr lang="en-US" sz="2800" dirty="0" smtClean="0">
                        <a:latin typeface="Calibri"/>
                        <a:ea typeface="Calibri"/>
                        <a:cs typeface="Lotus" pitchFamily="2" charset="-78"/>
                      </a:endParaRPr>
                    </a:p>
                    <a:p>
                      <a:pPr algn="r" rtl="1">
                        <a:lnSpc>
                          <a:spcPct val="115000"/>
                        </a:lnSpc>
                        <a:spcAft>
                          <a:spcPts val="1000"/>
                        </a:spcAft>
                      </a:pPr>
                      <a:r>
                        <a:rPr lang="fa-IR" sz="2800" dirty="0" smtClean="0">
                          <a:latin typeface="Calibri"/>
                          <a:ea typeface="Calibri"/>
                          <a:cs typeface="Lotus" pitchFamily="2" charset="-78"/>
                        </a:rPr>
                        <a:t>کارخانه </a:t>
                      </a:r>
                      <a:r>
                        <a:rPr lang="fa-IR" sz="2800" dirty="0">
                          <a:latin typeface="Calibri"/>
                          <a:ea typeface="Calibri"/>
                          <a:cs typeface="Lotus" pitchFamily="2" charset="-78"/>
                        </a:rPr>
                        <a:t>های نظامی</a:t>
                      </a:r>
                      <a:endParaRPr lang="en-US" sz="2800" dirty="0">
                        <a:latin typeface="Calibri"/>
                        <a:ea typeface="Calibri"/>
                        <a:cs typeface="Lotus" pitchFamily="2" charset="-78"/>
                      </a:endParaRPr>
                    </a:p>
                  </a:txBody>
                  <a:tcPr marL="68580" marR="68580" marT="0" marB="0"/>
                </a:tc>
              </a:tr>
              <a:tr h="370840">
                <a:tc>
                  <a:txBody>
                    <a:bodyPr/>
                    <a:lstStyle/>
                    <a:p>
                      <a:pPr algn="r" rtl="1">
                        <a:lnSpc>
                          <a:spcPct val="115000"/>
                        </a:lnSpc>
                        <a:spcAft>
                          <a:spcPts val="1000"/>
                        </a:spcAft>
                      </a:pPr>
                      <a:r>
                        <a:rPr lang="fa-IR" sz="2800" u="sng" dirty="0">
                          <a:latin typeface="Calibri"/>
                          <a:ea typeface="Calibri"/>
                          <a:cs typeface="Lotus" pitchFamily="2" charset="-78"/>
                        </a:rPr>
                        <a:t>16 کارخانه</a:t>
                      </a:r>
                      <a:endParaRPr lang="en-US" sz="2800" dirty="0">
                        <a:latin typeface="Calibri"/>
                        <a:ea typeface="Calibri"/>
                        <a:cs typeface="Lotus" pitchFamily="2" charset="-78"/>
                      </a:endParaRPr>
                    </a:p>
                    <a:p>
                      <a:pPr marL="342900" lvl="0" indent="-342900" algn="r" rtl="1">
                        <a:lnSpc>
                          <a:spcPct val="115000"/>
                        </a:lnSpc>
                        <a:spcAft>
                          <a:spcPts val="0"/>
                        </a:spcAft>
                        <a:buFont typeface="Symbol"/>
                        <a:buChar char=""/>
                      </a:pPr>
                      <a:r>
                        <a:rPr lang="fa-IR" sz="2800" dirty="0">
                          <a:latin typeface="Calibri"/>
                          <a:ea typeface="Calibri"/>
                          <a:cs typeface="Lotus" pitchFamily="2" charset="-78"/>
                        </a:rPr>
                        <a:t>برق4</a:t>
                      </a:r>
                      <a:endParaRPr lang="en-US" sz="2800" dirty="0">
                        <a:latin typeface="Calibri"/>
                        <a:ea typeface="Calibri"/>
                        <a:cs typeface="Lotus" pitchFamily="2" charset="-78"/>
                      </a:endParaRPr>
                    </a:p>
                    <a:p>
                      <a:pPr marL="342900" lvl="0" indent="-342900" algn="r" rtl="1">
                        <a:lnSpc>
                          <a:spcPct val="115000"/>
                        </a:lnSpc>
                        <a:spcAft>
                          <a:spcPts val="1000"/>
                        </a:spcAft>
                        <a:buFont typeface="Symbol"/>
                        <a:buChar char=""/>
                      </a:pPr>
                      <a:r>
                        <a:rPr lang="fa-IR" sz="2800" dirty="0">
                          <a:latin typeface="Calibri"/>
                          <a:ea typeface="Calibri"/>
                          <a:cs typeface="Lotus" pitchFamily="2" charset="-78"/>
                        </a:rPr>
                        <a:t>صنایع نظامی 7</a:t>
                      </a:r>
                      <a:endParaRPr lang="en-US" sz="2800" dirty="0">
                        <a:latin typeface="Calibri"/>
                        <a:ea typeface="Calibri"/>
                        <a:cs typeface="Lotus" pitchFamily="2" charset="-78"/>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829196"/>
          </a:xfrm>
        </p:spPr>
        <p:txBody>
          <a:bodyPr>
            <a:noAutofit/>
          </a:bodyPr>
          <a:lstStyle/>
          <a:p>
            <a:pPr lvl="0">
              <a:buNone/>
            </a:pPr>
            <a:r>
              <a:rPr lang="fa-IR" b="1" i="1" u="sng" dirty="0">
                <a:solidFill>
                  <a:srgbClr val="C00000"/>
                </a:solidFill>
                <a:cs typeface="Lotus" pitchFamily="2" charset="-78"/>
              </a:rPr>
              <a:t>خصایص سرمایه داران ملی در اواخر دوره قاجار</a:t>
            </a:r>
            <a:endParaRPr lang="en-US" i="1" dirty="0">
              <a:solidFill>
                <a:srgbClr val="C00000"/>
              </a:solidFill>
              <a:cs typeface="Lotus" pitchFamily="2" charset="-78"/>
            </a:endParaRPr>
          </a:p>
          <a:p>
            <a:pPr lvl="0"/>
            <a:r>
              <a:rPr lang="fa-IR" sz="2800" dirty="0">
                <a:cs typeface="Lotus" pitchFamily="2" charset="-78"/>
              </a:rPr>
              <a:t>قابلیت تجار ایرانی برای گسترش فعالیت های بازرگانی ،استفاده از فرصت ها ،رقابت پذیری با تجار فرنگی و اخلال در سلطه تجار فرنگی بربازارهای مبادلات خارجی</a:t>
            </a:r>
            <a:endParaRPr lang="en-US" sz="2800" dirty="0">
              <a:cs typeface="Lotus" pitchFamily="2" charset="-78"/>
            </a:endParaRPr>
          </a:p>
          <a:p>
            <a:pPr lvl="0"/>
            <a:r>
              <a:rPr lang="fa-IR" sz="2800" dirty="0" smtClean="0">
                <a:cs typeface="Lotus" pitchFamily="2" charset="-78"/>
              </a:rPr>
              <a:t>پذیرفتن </a:t>
            </a:r>
            <a:r>
              <a:rPr lang="fa-IR" sz="2800" dirty="0">
                <a:cs typeface="Lotus" pitchFamily="2" charset="-78"/>
              </a:rPr>
              <a:t>روش های جدید فعالیت های بازرگانی مثل تاسیس شرکت های تجاری (شرکت اتحادیه ،مسعودیه)</a:t>
            </a:r>
            <a:endParaRPr lang="en-US" sz="2800" dirty="0">
              <a:cs typeface="Lotus" pitchFamily="2" charset="-78"/>
            </a:endParaRPr>
          </a:p>
          <a:p>
            <a:pPr lvl="0"/>
            <a:r>
              <a:rPr lang="fa-IR" sz="2800" dirty="0">
                <a:cs typeface="Lotus" pitchFamily="2" charset="-78"/>
              </a:rPr>
              <a:t>اقدام جهت تاسی بانک های ایرانی </a:t>
            </a:r>
            <a:endParaRPr lang="en-US" sz="2800" dirty="0">
              <a:cs typeface="Lotus" pitchFamily="2" charset="-78"/>
            </a:endParaRPr>
          </a:p>
          <a:p>
            <a:pPr lvl="0"/>
            <a:r>
              <a:rPr lang="fa-IR" sz="2800" dirty="0">
                <a:cs typeface="Lotus" pitchFamily="2" charset="-78"/>
              </a:rPr>
              <a:t>سرمایه گذاری در زمین های زراعی ؛زمینداری</a:t>
            </a:r>
            <a:endParaRPr lang="en-US" sz="2800" dirty="0">
              <a:cs typeface="Lotus" pitchFamily="2" charset="-78"/>
            </a:endParaRPr>
          </a:p>
          <a:p>
            <a:pPr lvl="0"/>
            <a:r>
              <a:rPr lang="fa-IR" sz="2800" dirty="0">
                <a:cs typeface="Lotus" pitchFamily="2" charset="-78"/>
              </a:rPr>
              <a:t>سرمایه گذاری در حوزه صنعت ،موفقیت در زمینه آماده سازی محصولات کشاورزی</a:t>
            </a:r>
            <a:endParaRPr lang="en-US" sz="2800" dirty="0">
              <a:cs typeface="Lotus" pitchFamily="2" charset="-78"/>
            </a:endParaRPr>
          </a:p>
          <a:p>
            <a:endParaRPr lang="en-US" sz="2800" dirty="0">
              <a:cs typeface="Lotus" pitchFamily="2" charset="-78"/>
            </a:endParaRPr>
          </a:p>
          <a:p>
            <a:pPr>
              <a:buNone/>
            </a:pPr>
            <a:endParaRPr lang="fa-IR" sz="2800" dirty="0">
              <a:cs typeface="Lotus" pitchFamily="2" charset="-78"/>
            </a:endParaRPr>
          </a:p>
        </p:txBody>
      </p:sp>
      <p:sp>
        <p:nvSpPr>
          <p:cNvPr id="4" name="Title 1"/>
          <p:cNvSpPr>
            <a:spLocks noGrp="1"/>
          </p:cNvSpPr>
          <p:nvPr>
            <p:ph type="title"/>
          </p:nvPr>
        </p:nvSpPr>
        <p:spPr/>
        <p:txBody>
          <a:bodyPr>
            <a:normAutofit/>
          </a:bodyPr>
          <a:lstStyle/>
          <a:p>
            <a:pPr lvl="0"/>
            <a:r>
              <a:rPr lang="fa-IR" b="1" dirty="0">
                <a:solidFill>
                  <a:schemeClr val="accent4">
                    <a:lumMod val="75000"/>
                  </a:schemeClr>
                </a:solidFill>
                <a:cs typeface="Lotus" pitchFamily="2" charset="-78"/>
              </a:rPr>
              <a:t>رشد سرمایه داری در وضعیت نیمه </a:t>
            </a:r>
            <a:r>
              <a:rPr lang="fa-IR" b="1" dirty="0" smtClean="0">
                <a:solidFill>
                  <a:schemeClr val="accent4">
                    <a:lumMod val="75000"/>
                  </a:schemeClr>
                </a:solidFill>
                <a:cs typeface="Lotus" pitchFamily="2" charset="-78"/>
              </a:rPr>
              <a:t>استعماری</a:t>
            </a:r>
            <a:endParaRPr lang="fa-IR" dirty="0">
              <a:solidFill>
                <a:schemeClr val="accent4">
                  <a:lumMod val="75000"/>
                </a:schemeClr>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1357298"/>
            <a:ext cx="8229600" cy="5286412"/>
          </a:xfrm>
        </p:spPr>
        <p:txBody>
          <a:bodyPr>
            <a:noAutofit/>
          </a:bodyPr>
          <a:lstStyle/>
          <a:p>
            <a:pPr lvl="0">
              <a:lnSpc>
                <a:spcPct val="150000"/>
              </a:lnSpc>
            </a:pPr>
            <a:r>
              <a:rPr lang="fa-IR" sz="2800" dirty="0" smtClean="0">
                <a:cs typeface="Lotus" pitchFamily="2" charset="-78"/>
              </a:rPr>
              <a:t>رونق تولیدموادخام</a:t>
            </a:r>
          </a:p>
          <a:p>
            <a:pPr lvl="0">
              <a:lnSpc>
                <a:spcPct val="150000"/>
              </a:lnSpc>
            </a:pPr>
            <a:r>
              <a:rPr lang="fa-IR" sz="2800" dirty="0" smtClean="0">
                <a:cs typeface="Lotus" pitchFamily="2" charset="-78"/>
              </a:rPr>
              <a:t>رونق کالاهای فرنگی</a:t>
            </a:r>
          </a:p>
          <a:p>
            <a:pPr lvl="0">
              <a:lnSpc>
                <a:spcPct val="150000"/>
              </a:lnSpc>
            </a:pPr>
            <a:r>
              <a:rPr lang="fa-IR" sz="2800" dirty="0" smtClean="0">
                <a:cs typeface="Lotus" pitchFamily="2" charset="-78"/>
              </a:rPr>
              <a:t> زوال صنایع نساجی</a:t>
            </a:r>
          </a:p>
          <a:p>
            <a:pPr lvl="0">
              <a:lnSpc>
                <a:spcPct val="150000"/>
              </a:lnSpc>
            </a:pPr>
            <a:r>
              <a:rPr lang="fa-IR" sz="2800" dirty="0" smtClean="0">
                <a:cs typeface="Lotus" pitchFamily="2" charset="-78"/>
              </a:rPr>
              <a:t>سیاست های نادرست اقتصادی حکومت </a:t>
            </a:r>
          </a:p>
          <a:p>
            <a:pPr lvl="0">
              <a:lnSpc>
                <a:spcPct val="150000"/>
              </a:lnSpc>
            </a:pPr>
            <a:r>
              <a:rPr lang="fa-IR" sz="2800" dirty="0" smtClean="0">
                <a:cs typeface="Lotus" pitchFamily="2" charset="-78"/>
              </a:rPr>
              <a:t>وابستگی تجار به خارجه</a:t>
            </a:r>
            <a:endParaRPr lang="fa-IR" sz="2800" dirty="0">
              <a:cs typeface="Lotus" pitchFamily="2" charset="-78"/>
            </a:endParaRPr>
          </a:p>
        </p:txBody>
      </p:sp>
      <p:sp>
        <p:nvSpPr>
          <p:cNvPr id="5" name="Title 4"/>
          <p:cNvSpPr>
            <a:spLocks noGrp="1"/>
          </p:cNvSpPr>
          <p:nvPr>
            <p:ph type="title"/>
          </p:nvPr>
        </p:nvSpPr>
        <p:spPr/>
        <p:txBody>
          <a:bodyPr>
            <a:normAutofit/>
          </a:bodyPr>
          <a:lstStyle/>
          <a:p>
            <a:pPr lvl="0"/>
            <a:r>
              <a:rPr lang="fa-IR" b="1" dirty="0">
                <a:solidFill>
                  <a:srgbClr val="7030A0"/>
                </a:solidFill>
                <a:cs typeface="Lotus" pitchFamily="2" charset="-78"/>
              </a:rPr>
              <a:t>ماهیت رشد اقتصادی در شرایط نیمه </a:t>
            </a:r>
            <a:r>
              <a:rPr lang="fa-IR" b="1" dirty="0" smtClean="0">
                <a:solidFill>
                  <a:srgbClr val="7030A0"/>
                </a:solidFill>
                <a:cs typeface="Lotus" pitchFamily="2" charset="-78"/>
              </a:rPr>
              <a:t>استعماری</a:t>
            </a:r>
            <a:endParaRPr lang="fa-IR" dirty="0">
              <a:solidFill>
                <a:srgbClr val="7030A0"/>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1357298"/>
            <a:ext cx="8229600" cy="5286412"/>
          </a:xfrm>
        </p:spPr>
        <p:txBody>
          <a:bodyPr>
            <a:noAutofit/>
          </a:bodyPr>
          <a:lstStyle/>
          <a:p>
            <a:pPr lvl="0"/>
            <a:r>
              <a:rPr lang="fa-IR" sz="2400" dirty="0">
                <a:cs typeface="Lotus" pitchFamily="2" charset="-78"/>
              </a:rPr>
              <a:t>ضعف سیاست های پولی و گمرکی</a:t>
            </a:r>
            <a:endParaRPr lang="en-US" sz="2400" dirty="0">
              <a:cs typeface="Lotus" pitchFamily="2" charset="-78"/>
            </a:endParaRPr>
          </a:p>
          <a:p>
            <a:pPr lvl="0"/>
            <a:r>
              <a:rPr lang="fa-IR" sz="2400" dirty="0">
                <a:cs typeface="Lotus" pitchFamily="2" charset="-78"/>
              </a:rPr>
              <a:t>سیاست پولی دولت</a:t>
            </a:r>
            <a:endParaRPr lang="en-US" sz="2400" dirty="0">
              <a:cs typeface="Lotus" pitchFamily="2" charset="-78"/>
            </a:endParaRPr>
          </a:p>
          <a:p>
            <a:pPr lvl="0"/>
            <a:r>
              <a:rPr lang="fa-IR" sz="2400" dirty="0">
                <a:cs typeface="Lotus" pitchFamily="2" charset="-78"/>
              </a:rPr>
              <a:t>تقلباتی در ضرب مسکوکات</a:t>
            </a:r>
            <a:endParaRPr lang="en-US" sz="2400" dirty="0">
              <a:cs typeface="Lotus" pitchFamily="2" charset="-78"/>
            </a:endParaRPr>
          </a:p>
          <a:p>
            <a:pPr lvl="0"/>
            <a:r>
              <a:rPr lang="fa-IR" sz="2400" dirty="0">
                <a:cs typeface="Lotus" pitchFamily="2" charset="-78"/>
              </a:rPr>
              <a:t>توازن منفی پرداخت های خارجی</a:t>
            </a:r>
            <a:endParaRPr lang="en-US" sz="2400" dirty="0">
              <a:cs typeface="Lotus" pitchFamily="2" charset="-78"/>
            </a:endParaRPr>
          </a:p>
          <a:p>
            <a:pPr lvl="0"/>
            <a:r>
              <a:rPr lang="fa-IR" sz="2400" dirty="0">
                <a:cs typeface="Lotus" pitchFamily="2" charset="-78"/>
              </a:rPr>
              <a:t>خروج طلا و نقره برای برقراری توازن پرداخت ها</a:t>
            </a:r>
            <a:endParaRPr lang="en-US" sz="2400" dirty="0">
              <a:cs typeface="Lotus" pitchFamily="2" charset="-78"/>
            </a:endParaRPr>
          </a:p>
          <a:p>
            <a:pPr lvl="0"/>
            <a:r>
              <a:rPr lang="fa-IR" sz="2400" dirty="0">
                <a:cs typeface="Lotus" pitchFamily="2" charset="-78"/>
              </a:rPr>
              <a:t>اجازه صدور اسکناس به بانک بیگانه</a:t>
            </a:r>
            <a:endParaRPr lang="en-US" sz="2400" dirty="0">
              <a:cs typeface="Lotus" pitchFamily="2" charset="-78"/>
            </a:endParaRPr>
          </a:p>
          <a:p>
            <a:pPr lvl="0"/>
            <a:r>
              <a:rPr lang="fa-IR" sz="2400" dirty="0">
                <a:cs typeface="Lotus" pitchFamily="2" charset="-78"/>
              </a:rPr>
              <a:t>آثار نوسان قیمت ها ی بازار بین المللی بر ذخایر</a:t>
            </a:r>
            <a:endParaRPr lang="en-US" sz="2400" dirty="0">
              <a:cs typeface="Lotus" pitchFamily="2" charset="-78"/>
            </a:endParaRPr>
          </a:p>
          <a:p>
            <a:pPr lvl="0"/>
            <a:r>
              <a:rPr lang="fa-IR" sz="2400" dirty="0">
                <a:cs typeface="Lotus" pitchFamily="2" charset="-78"/>
              </a:rPr>
              <a:t>پایین نگهداشتن ارزش پول برابری پول ایران</a:t>
            </a:r>
            <a:endParaRPr lang="en-US" sz="2400" dirty="0">
              <a:cs typeface="Lotus" pitchFamily="2" charset="-78"/>
            </a:endParaRPr>
          </a:p>
          <a:p>
            <a:pPr lvl="0"/>
            <a:r>
              <a:rPr lang="fa-IR" sz="2400" dirty="0">
                <a:cs typeface="Lotus" pitchFamily="2" charset="-78"/>
              </a:rPr>
              <a:t>کسری بودجه شدید و استقراض از خارج</a:t>
            </a:r>
            <a:endParaRPr lang="en-US" sz="2400" dirty="0">
              <a:cs typeface="Lotus" pitchFamily="2" charset="-78"/>
            </a:endParaRPr>
          </a:p>
          <a:p>
            <a:pPr lvl="0"/>
            <a:r>
              <a:rPr lang="fa-IR" sz="2400" dirty="0">
                <a:cs typeface="Lotus" pitchFamily="2" charset="-78"/>
              </a:rPr>
              <a:t>ناتوانی دولت درتوسعه شبکه های ارتباطی و تامین امنیت راههای تجاری</a:t>
            </a:r>
            <a:endParaRPr lang="en-US" sz="2400" dirty="0">
              <a:cs typeface="Lotus" pitchFamily="2" charset="-78"/>
            </a:endParaRPr>
          </a:p>
          <a:p>
            <a:r>
              <a:rPr lang="fa-IR" sz="2400" dirty="0">
                <a:cs typeface="Lotus" pitchFamily="2" charset="-78"/>
              </a:rPr>
              <a:t>سوانح طبیعی مثل خشکسالی و آفات نباتی و حیوانی ،شیوع بیماری های واگیری بخصوص وبا</a:t>
            </a:r>
          </a:p>
        </p:txBody>
      </p:sp>
      <p:sp>
        <p:nvSpPr>
          <p:cNvPr id="5" name="Title 4"/>
          <p:cNvSpPr>
            <a:spLocks noGrp="1"/>
          </p:cNvSpPr>
          <p:nvPr>
            <p:ph type="title"/>
          </p:nvPr>
        </p:nvSpPr>
        <p:spPr/>
        <p:txBody>
          <a:bodyPr>
            <a:normAutofit/>
          </a:bodyPr>
          <a:lstStyle/>
          <a:p>
            <a:pPr lvl="0"/>
            <a:r>
              <a:rPr lang="fa-IR" b="1" dirty="0">
                <a:solidFill>
                  <a:srgbClr val="7030A0"/>
                </a:solidFill>
                <a:cs typeface="Lotus" pitchFamily="2" charset="-78"/>
              </a:rPr>
              <a:t>ماهیت رشد اقتصادی در شرایط نیمه </a:t>
            </a:r>
            <a:r>
              <a:rPr lang="fa-IR" b="1" dirty="0" smtClean="0">
                <a:solidFill>
                  <a:srgbClr val="7030A0"/>
                </a:solidFill>
                <a:cs typeface="Lotus" pitchFamily="2" charset="-78"/>
              </a:rPr>
              <a:t>استعماری</a:t>
            </a:r>
            <a:endParaRPr lang="fa-IR" dirty="0">
              <a:solidFill>
                <a:srgbClr val="7030A0"/>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571472" y="3643314"/>
          <a:ext cx="8229600" cy="2357120"/>
        </p:xfrm>
        <a:graphic>
          <a:graphicData uri="http://schemas.openxmlformats.org/drawingml/2006/table">
            <a:tbl>
              <a:tblPr rtl="1" firstRow="1" bandRow="1">
                <a:tableStyleId>{5C22544A-7EE6-4342-B048-85BDC9FD1C3A}</a:tableStyleId>
              </a:tblPr>
              <a:tblGrid>
                <a:gridCol w="8229600"/>
              </a:tblGrid>
              <a:tr h="0">
                <a:tc>
                  <a:txBody>
                    <a:bodyPr/>
                    <a:lstStyle/>
                    <a:p>
                      <a:pPr algn="r" rtl="1">
                        <a:lnSpc>
                          <a:spcPct val="115000"/>
                        </a:lnSpc>
                        <a:spcAft>
                          <a:spcPts val="1000"/>
                        </a:spcAft>
                      </a:pPr>
                      <a:endParaRPr lang="fa-IR" sz="2000" dirty="0">
                        <a:latin typeface="Calibri"/>
                        <a:ea typeface="Calibri"/>
                        <a:cs typeface="Lotus" pitchFamily="2" charset="-78"/>
                      </a:endParaRPr>
                    </a:p>
                    <a:p>
                      <a:pPr algn="r" rtl="1">
                        <a:lnSpc>
                          <a:spcPct val="115000"/>
                        </a:lnSpc>
                        <a:spcAft>
                          <a:spcPts val="1000"/>
                        </a:spcAft>
                      </a:pPr>
                      <a:r>
                        <a:rPr lang="fa-IR" sz="2000" dirty="0">
                          <a:latin typeface="Calibri"/>
                          <a:ea typeface="Calibri"/>
                          <a:cs typeface="Lotus" pitchFamily="2" charset="-78"/>
                        </a:rPr>
                        <a:t>صنایع دستی                                                                      100    هزار نفر</a:t>
                      </a:r>
                      <a:endParaRPr lang="en-US" sz="2000" dirty="0">
                        <a:latin typeface="Calibri"/>
                        <a:ea typeface="Calibri"/>
                        <a:cs typeface="Lotus" pitchFamily="2" charset="-78"/>
                      </a:endParaRPr>
                    </a:p>
                    <a:p>
                      <a:pPr marL="342900" lvl="0" indent="-342900" algn="r" rtl="1">
                        <a:lnSpc>
                          <a:spcPct val="115000"/>
                        </a:lnSpc>
                        <a:spcAft>
                          <a:spcPts val="0"/>
                        </a:spcAft>
                        <a:buFont typeface="Arial"/>
                        <a:buChar char="-"/>
                      </a:pPr>
                      <a:r>
                        <a:rPr lang="fa-IR" sz="2000" dirty="0">
                          <a:latin typeface="Calibri"/>
                          <a:ea typeface="Calibri"/>
                          <a:cs typeface="Lotus" pitchFamily="2" charset="-78"/>
                        </a:rPr>
                        <a:t>قالیبافی                       65 هزار</a:t>
                      </a:r>
                      <a:endParaRPr lang="en-US" sz="2000" dirty="0">
                        <a:latin typeface="Calibri"/>
                        <a:ea typeface="Calibri"/>
                        <a:cs typeface="Lotus" pitchFamily="2" charset="-78"/>
                      </a:endParaRPr>
                    </a:p>
                    <a:p>
                      <a:pPr marL="342900" lvl="0" indent="-342900" algn="r" rtl="1">
                        <a:lnSpc>
                          <a:spcPct val="115000"/>
                        </a:lnSpc>
                        <a:spcAft>
                          <a:spcPts val="0"/>
                        </a:spcAft>
                        <a:buFont typeface="Arial"/>
                        <a:buChar char="-"/>
                      </a:pPr>
                      <a:r>
                        <a:rPr lang="fa-IR" sz="2000" dirty="0">
                          <a:latin typeface="Calibri"/>
                          <a:ea typeface="Calibri"/>
                          <a:cs typeface="Lotus" pitchFamily="2" charset="-78"/>
                        </a:rPr>
                        <a:t>نساجی                       20 هزار</a:t>
                      </a:r>
                      <a:endParaRPr lang="en-US" sz="2000" dirty="0">
                        <a:latin typeface="Calibri"/>
                        <a:ea typeface="Calibri"/>
                        <a:cs typeface="Lotus" pitchFamily="2" charset="-78"/>
                      </a:endParaRPr>
                    </a:p>
                    <a:p>
                      <a:pPr marL="342900" lvl="0" indent="-342900" algn="r" rtl="1">
                        <a:lnSpc>
                          <a:spcPct val="115000"/>
                        </a:lnSpc>
                        <a:spcAft>
                          <a:spcPts val="0"/>
                        </a:spcAft>
                        <a:buFont typeface="Arial"/>
                        <a:buChar char="-"/>
                      </a:pPr>
                      <a:r>
                        <a:rPr lang="fa-IR" sz="2000" dirty="0">
                          <a:latin typeface="Calibri"/>
                          <a:ea typeface="Calibri"/>
                          <a:cs typeface="Lotus" pitchFamily="2" charset="-78"/>
                        </a:rPr>
                        <a:t>صنایع فلزی                 2 هزار</a:t>
                      </a:r>
                      <a:endParaRPr lang="en-US" sz="2000" dirty="0">
                        <a:latin typeface="Calibri"/>
                        <a:ea typeface="Calibri"/>
                        <a:cs typeface="Lotus" pitchFamily="2" charset="-78"/>
                      </a:endParaRPr>
                    </a:p>
                    <a:p>
                      <a:pPr marL="342900" lvl="0" indent="-342900" algn="r" rtl="1">
                        <a:lnSpc>
                          <a:spcPct val="115000"/>
                        </a:lnSpc>
                        <a:spcAft>
                          <a:spcPts val="1000"/>
                        </a:spcAft>
                        <a:buFont typeface="Arial"/>
                        <a:buChar char="-"/>
                      </a:pPr>
                      <a:r>
                        <a:rPr lang="fa-IR" sz="2000" dirty="0">
                          <a:latin typeface="Calibri"/>
                          <a:ea typeface="Calibri"/>
                          <a:cs typeface="Lotus" pitchFamily="2" charset="-78"/>
                        </a:rPr>
                        <a:t>مصنوعات چرمی           1000 </a:t>
                      </a:r>
                      <a:endParaRPr lang="en-US" sz="2000" dirty="0">
                        <a:latin typeface="Calibri"/>
                        <a:ea typeface="Calibri"/>
                        <a:cs typeface="Lotus" pitchFamily="2" charset="-78"/>
                      </a:endParaRPr>
                    </a:p>
                  </a:txBody>
                  <a:tcPr marL="114300" marR="114300" marT="0" marB="0"/>
                </a:tc>
              </a:tr>
            </a:tbl>
          </a:graphicData>
        </a:graphic>
      </p:graphicFrame>
      <p:sp>
        <p:nvSpPr>
          <p:cNvPr id="4" name="Title 4"/>
          <p:cNvSpPr>
            <a:spLocks noGrp="1"/>
          </p:cNvSpPr>
          <p:nvPr>
            <p:ph type="title"/>
          </p:nvPr>
        </p:nvSpPr>
        <p:spPr/>
        <p:txBody>
          <a:bodyPr>
            <a:normAutofit/>
          </a:bodyPr>
          <a:lstStyle/>
          <a:p>
            <a:pPr lvl="0"/>
            <a:r>
              <a:rPr lang="fa-IR" b="1" dirty="0">
                <a:solidFill>
                  <a:srgbClr val="7030A0"/>
                </a:solidFill>
                <a:cs typeface="Lotus" pitchFamily="2" charset="-78"/>
              </a:rPr>
              <a:t>ماهیت رشد اقتصادی در شرایط نیمه </a:t>
            </a:r>
            <a:r>
              <a:rPr lang="fa-IR" b="1" dirty="0" smtClean="0">
                <a:solidFill>
                  <a:srgbClr val="7030A0"/>
                </a:solidFill>
                <a:cs typeface="Lotus" pitchFamily="2" charset="-78"/>
              </a:rPr>
              <a:t>استعماری</a:t>
            </a:r>
            <a:endParaRPr lang="fa-IR" dirty="0">
              <a:solidFill>
                <a:srgbClr val="7030A0"/>
              </a:solidFill>
            </a:endParaRPr>
          </a:p>
        </p:txBody>
      </p:sp>
      <p:sp>
        <p:nvSpPr>
          <p:cNvPr id="6" name="Rectangle 5"/>
          <p:cNvSpPr/>
          <p:nvPr/>
        </p:nvSpPr>
        <p:spPr>
          <a:xfrm>
            <a:off x="3714744" y="1785926"/>
            <a:ext cx="4572000" cy="954107"/>
          </a:xfrm>
          <a:prstGeom prst="rect">
            <a:avLst/>
          </a:prstGeom>
        </p:spPr>
        <p:txBody>
          <a:bodyPr>
            <a:spAutoFit/>
          </a:bodyPr>
          <a:lstStyle/>
          <a:p>
            <a:pPr lvl="0"/>
            <a:r>
              <a:rPr lang="fa-IR" sz="2800" b="1" u="sng" dirty="0" smtClean="0">
                <a:cs typeface="Lotus" pitchFamily="2" charset="-78"/>
              </a:rPr>
              <a:t>ماهیت رشد صنایع جدید</a:t>
            </a:r>
            <a:endParaRPr lang="en-US" sz="2800" dirty="0" smtClean="0">
              <a:cs typeface="Lotus" pitchFamily="2" charset="-78"/>
            </a:endParaRPr>
          </a:p>
          <a:p>
            <a:r>
              <a:rPr lang="fa-IR" sz="2800" dirty="0" smtClean="0">
                <a:cs typeface="Lotus" pitchFamily="2" charset="-78"/>
              </a:rPr>
              <a:t>وضعیت نیروی انسانی یا نیروی کار</a:t>
            </a:r>
            <a:endParaRPr lang="fa-IR" sz="2800" dirty="0">
              <a:cs typeface="Lotus" pitchFamily="2" charset="-78"/>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28596" y="3500438"/>
          <a:ext cx="8229600" cy="1936496"/>
        </p:xfrm>
        <a:graphic>
          <a:graphicData uri="http://schemas.openxmlformats.org/drawingml/2006/table">
            <a:tbl>
              <a:tblPr rtl="1" firstRow="1" bandRow="1">
                <a:tableStyleId>{5C22544A-7EE6-4342-B048-85BDC9FD1C3A}</a:tableStyleId>
              </a:tblPr>
              <a:tblGrid>
                <a:gridCol w="8229600"/>
              </a:tblGrid>
              <a:tr h="370840">
                <a:tc>
                  <a:txBody>
                    <a:bodyPr/>
                    <a:lstStyle/>
                    <a:p>
                      <a:pPr marL="466725" algn="r" rtl="1">
                        <a:lnSpc>
                          <a:spcPct val="115000"/>
                        </a:lnSpc>
                        <a:spcAft>
                          <a:spcPts val="1000"/>
                        </a:spcAft>
                      </a:pPr>
                      <a:r>
                        <a:rPr lang="fa-IR" sz="3200" dirty="0" smtClean="0">
                          <a:latin typeface="Calibri"/>
                          <a:ea typeface="Calibri"/>
                          <a:cs typeface="Lotus" pitchFamily="2" charset="-78"/>
                        </a:rPr>
                        <a:t>معادن                              </a:t>
                      </a:r>
                      <a:r>
                        <a:rPr lang="fa-IR" sz="3200" dirty="0">
                          <a:latin typeface="Calibri"/>
                          <a:ea typeface="Calibri"/>
                          <a:cs typeface="Lotus" pitchFamily="2" charset="-78"/>
                        </a:rPr>
                        <a:t>200 نفر</a:t>
                      </a:r>
                      <a:endParaRPr lang="en-US" sz="3200" dirty="0">
                        <a:latin typeface="Calibri"/>
                        <a:ea typeface="Calibri"/>
                        <a:cs typeface="Lotus" pitchFamily="2" charset="-78"/>
                      </a:endParaRPr>
                    </a:p>
                    <a:p>
                      <a:pPr marL="466725" algn="r" rtl="1">
                        <a:lnSpc>
                          <a:spcPct val="115000"/>
                        </a:lnSpc>
                        <a:spcAft>
                          <a:spcPts val="1000"/>
                        </a:spcAft>
                      </a:pPr>
                      <a:r>
                        <a:rPr lang="fa-IR" sz="3200" dirty="0">
                          <a:latin typeface="Calibri"/>
                          <a:ea typeface="Calibri"/>
                          <a:cs typeface="Lotus" pitchFamily="2" charset="-78"/>
                        </a:rPr>
                        <a:t>چوب بری                         300</a:t>
                      </a:r>
                      <a:endParaRPr lang="en-US" sz="3200" dirty="0">
                        <a:latin typeface="Calibri"/>
                        <a:ea typeface="Calibri"/>
                        <a:cs typeface="Lotus" pitchFamily="2" charset="-78"/>
                      </a:endParaRPr>
                    </a:p>
                    <a:p>
                      <a:pPr marL="466725" algn="r" rtl="1">
                        <a:lnSpc>
                          <a:spcPct val="115000"/>
                        </a:lnSpc>
                        <a:spcAft>
                          <a:spcPts val="1000"/>
                        </a:spcAft>
                      </a:pPr>
                      <a:r>
                        <a:rPr lang="fa-IR" sz="3200" dirty="0">
                          <a:latin typeface="Calibri"/>
                          <a:ea typeface="Calibri"/>
                          <a:cs typeface="Lotus" pitchFamily="2" charset="-78"/>
                        </a:rPr>
                        <a:t>راه آهن                            200</a:t>
                      </a:r>
                      <a:endParaRPr lang="en-US" sz="3200" dirty="0">
                        <a:latin typeface="Calibri"/>
                        <a:ea typeface="Calibri"/>
                        <a:cs typeface="Lotus" pitchFamily="2" charset="-78"/>
                      </a:endParaRPr>
                    </a:p>
                  </a:txBody>
                  <a:tcPr marL="114300" marR="114300" marT="0" marB="0"/>
                </a:tc>
              </a:tr>
            </a:tbl>
          </a:graphicData>
        </a:graphic>
      </p:graphicFrame>
      <p:sp>
        <p:nvSpPr>
          <p:cNvPr id="4" name="Title 4"/>
          <p:cNvSpPr>
            <a:spLocks noGrp="1"/>
          </p:cNvSpPr>
          <p:nvPr>
            <p:ph type="title"/>
          </p:nvPr>
        </p:nvSpPr>
        <p:spPr/>
        <p:txBody>
          <a:bodyPr>
            <a:normAutofit/>
          </a:bodyPr>
          <a:lstStyle/>
          <a:p>
            <a:pPr lvl="0"/>
            <a:r>
              <a:rPr lang="fa-IR" b="1" dirty="0">
                <a:solidFill>
                  <a:srgbClr val="7030A0"/>
                </a:solidFill>
                <a:cs typeface="Lotus" pitchFamily="2" charset="-78"/>
              </a:rPr>
              <a:t>ماهیت رشد اقتصادی در شرایط نیمه </a:t>
            </a:r>
            <a:r>
              <a:rPr lang="fa-IR" b="1" dirty="0" smtClean="0">
                <a:solidFill>
                  <a:srgbClr val="7030A0"/>
                </a:solidFill>
                <a:cs typeface="Lotus" pitchFamily="2" charset="-78"/>
              </a:rPr>
              <a:t>استعماری</a:t>
            </a:r>
            <a:endParaRPr lang="fa-IR" dirty="0">
              <a:solidFill>
                <a:srgbClr val="7030A0"/>
              </a:solidFill>
            </a:endParaRPr>
          </a:p>
        </p:txBody>
      </p:sp>
      <p:sp>
        <p:nvSpPr>
          <p:cNvPr id="6" name="Rectangle 5"/>
          <p:cNvSpPr/>
          <p:nvPr/>
        </p:nvSpPr>
        <p:spPr>
          <a:xfrm>
            <a:off x="4071934" y="2000240"/>
            <a:ext cx="4160113" cy="523220"/>
          </a:xfrm>
          <a:prstGeom prst="rect">
            <a:avLst/>
          </a:prstGeom>
        </p:spPr>
        <p:txBody>
          <a:bodyPr wrap="none">
            <a:spAutoFit/>
          </a:bodyPr>
          <a:lstStyle/>
          <a:p>
            <a:r>
              <a:rPr lang="fa-IR" sz="2800" dirty="0">
                <a:cs typeface="Lotus" pitchFamily="2" charset="-78"/>
              </a:rPr>
              <a:t>سایر فعالیت های تولیدی و اقتصادی</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571472" y="3286124"/>
          <a:ext cx="8229600" cy="1682496"/>
        </p:xfrm>
        <a:graphic>
          <a:graphicData uri="http://schemas.openxmlformats.org/drawingml/2006/table">
            <a:tbl>
              <a:tblPr rtl="1" firstRow="1" bandRow="1">
                <a:tableStyleId>{5C22544A-7EE6-4342-B048-85BDC9FD1C3A}</a:tableStyleId>
              </a:tblPr>
              <a:tblGrid>
                <a:gridCol w="2743200"/>
                <a:gridCol w="2743200"/>
                <a:gridCol w="2743200"/>
              </a:tblGrid>
              <a:tr h="370840">
                <a:tc>
                  <a:txBody>
                    <a:bodyPr/>
                    <a:lstStyle/>
                    <a:p>
                      <a:pPr algn="ctr" rtl="1">
                        <a:lnSpc>
                          <a:spcPct val="115000"/>
                        </a:lnSpc>
                        <a:spcAft>
                          <a:spcPts val="1000"/>
                        </a:spcAft>
                      </a:pPr>
                      <a:r>
                        <a:rPr lang="fa-IR" sz="3200" dirty="0">
                          <a:latin typeface="Calibri"/>
                          <a:ea typeface="Calibri"/>
                          <a:cs typeface="Lotus"/>
                        </a:rPr>
                        <a:t>ملیت سرمایه</a:t>
                      </a:r>
                      <a:endParaRPr lang="en-US" sz="3200" dirty="0">
                        <a:latin typeface="Calibri"/>
                        <a:ea typeface="Calibri"/>
                        <a:cs typeface="Arial"/>
                      </a:endParaRPr>
                    </a:p>
                  </a:txBody>
                  <a:tcPr marL="68580" marR="68580" marT="0" marB="0"/>
                </a:tc>
                <a:tc>
                  <a:txBody>
                    <a:bodyPr/>
                    <a:lstStyle/>
                    <a:p>
                      <a:pPr algn="ctr" rtl="1">
                        <a:lnSpc>
                          <a:spcPct val="115000"/>
                        </a:lnSpc>
                        <a:spcAft>
                          <a:spcPts val="1000"/>
                        </a:spcAft>
                      </a:pPr>
                      <a:r>
                        <a:rPr lang="fa-IR" sz="3200">
                          <a:latin typeface="Calibri"/>
                          <a:ea typeface="Calibri"/>
                          <a:cs typeface="Lotus"/>
                        </a:rPr>
                        <a:t>تعداد کارگاه</a:t>
                      </a:r>
                      <a:endParaRPr lang="en-US" sz="3200">
                        <a:latin typeface="Calibri"/>
                        <a:ea typeface="Calibri"/>
                        <a:cs typeface="Arial"/>
                      </a:endParaRPr>
                    </a:p>
                  </a:txBody>
                  <a:tcPr marL="68580" marR="68580" marT="0" marB="0"/>
                </a:tc>
                <a:tc>
                  <a:txBody>
                    <a:bodyPr/>
                    <a:lstStyle/>
                    <a:p>
                      <a:pPr algn="ctr" rtl="1">
                        <a:lnSpc>
                          <a:spcPct val="115000"/>
                        </a:lnSpc>
                        <a:spcAft>
                          <a:spcPts val="1000"/>
                        </a:spcAft>
                      </a:pPr>
                      <a:r>
                        <a:rPr lang="fa-IR" sz="3200">
                          <a:latin typeface="Calibri"/>
                          <a:ea typeface="Calibri"/>
                          <a:cs typeface="Lotus"/>
                        </a:rPr>
                        <a:t>تعدادکارگر</a:t>
                      </a:r>
                      <a:endParaRPr lang="en-US" sz="3200">
                        <a:latin typeface="Calibri"/>
                        <a:ea typeface="Calibri"/>
                        <a:cs typeface="Arial"/>
                      </a:endParaRPr>
                    </a:p>
                  </a:txBody>
                  <a:tcPr marL="68580" marR="68580" marT="0" marB="0"/>
                </a:tc>
              </a:tr>
              <a:tr h="370840">
                <a:tc>
                  <a:txBody>
                    <a:bodyPr/>
                    <a:lstStyle/>
                    <a:p>
                      <a:pPr algn="ctr" rtl="1">
                        <a:lnSpc>
                          <a:spcPct val="115000"/>
                        </a:lnSpc>
                        <a:spcAft>
                          <a:spcPts val="1000"/>
                        </a:spcAft>
                      </a:pPr>
                      <a:r>
                        <a:rPr lang="fa-IR" sz="3200">
                          <a:latin typeface="Calibri"/>
                          <a:ea typeface="Calibri"/>
                          <a:cs typeface="Lotus"/>
                        </a:rPr>
                        <a:t>سرمایه داخلی</a:t>
                      </a:r>
                      <a:endParaRPr lang="en-US" sz="3200">
                        <a:latin typeface="Calibri"/>
                        <a:ea typeface="Calibri"/>
                        <a:cs typeface="Arial"/>
                      </a:endParaRPr>
                    </a:p>
                  </a:txBody>
                  <a:tcPr marL="68580" marR="68580" marT="0" marB="0"/>
                </a:tc>
                <a:tc>
                  <a:txBody>
                    <a:bodyPr/>
                    <a:lstStyle/>
                    <a:p>
                      <a:pPr algn="ctr" rtl="1">
                        <a:lnSpc>
                          <a:spcPct val="115000"/>
                        </a:lnSpc>
                        <a:spcAft>
                          <a:spcPts val="1000"/>
                        </a:spcAft>
                      </a:pPr>
                      <a:r>
                        <a:rPr lang="fa-IR" sz="3200">
                          <a:latin typeface="Calibri"/>
                          <a:ea typeface="Calibri"/>
                          <a:cs typeface="Lotus"/>
                        </a:rPr>
                        <a:t>20</a:t>
                      </a:r>
                      <a:endParaRPr lang="en-US" sz="3200">
                        <a:latin typeface="Calibri"/>
                        <a:ea typeface="Calibri"/>
                        <a:cs typeface="Arial"/>
                      </a:endParaRPr>
                    </a:p>
                  </a:txBody>
                  <a:tcPr marL="68580" marR="68580" marT="0" marB="0"/>
                </a:tc>
                <a:tc>
                  <a:txBody>
                    <a:bodyPr/>
                    <a:lstStyle/>
                    <a:p>
                      <a:pPr algn="ctr" rtl="1">
                        <a:lnSpc>
                          <a:spcPct val="115000"/>
                        </a:lnSpc>
                        <a:spcAft>
                          <a:spcPts val="1000"/>
                        </a:spcAft>
                      </a:pPr>
                      <a:r>
                        <a:rPr lang="fa-IR" sz="3200">
                          <a:latin typeface="Calibri"/>
                          <a:ea typeface="Calibri"/>
                          <a:cs typeface="Lotus"/>
                        </a:rPr>
                        <a:t>524</a:t>
                      </a:r>
                      <a:endParaRPr lang="en-US" sz="3200">
                        <a:latin typeface="Calibri"/>
                        <a:ea typeface="Calibri"/>
                        <a:cs typeface="Arial"/>
                      </a:endParaRPr>
                    </a:p>
                  </a:txBody>
                  <a:tcPr marL="68580" marR="68580" marT="0" marB="0"/>
                </a:tc>
              </a:tr>
              <a:tr h="370840">
                <a:tc>
                  <a:txBody>
                    <a:bodyPr/>
                    <a:lstStyle/>
                    <a:p>
                      <a:pPr algn="ctr" rtl="1">
                        <a:lnSpc>
                          <a:spcPct val="115000"/>
                        </a:lnSpc>
                        <a:spcAft>
                          <a:spcPts val="1000"/>
                        </a:spcAft>
                      </a:pPr>
                      <a:r>
                        <a:rPr lang="fa-IR" sz="3200">
                          <a:latin typeface="Calibri"/>
                          <a:ea typeface="Calibri"/>
                          <a:cs typeface="Lotus"/>
                        </a:rPr>
                        <a:t>سرمایه خارجی</a:t>
                      </a:r>
                      <a:endParaRPr lang="en-US" sz="3200">
                        <a:latin typeface="Calibri"/>
                        <a:ea typeface="Calibri"/>
                        <a:cs typeface="Arial"/>
                      </a:endParaRPr>
                    </a:p>
                  </a:txBody>
                  <a:tcPr marL="68580" marR="68580" marT="0" marB="0"/>
                </a:tc>
                <a:tc>
                  <a:txBody>
                    <a:bodyPr/>
                    <a:lstStyle/>
                    <a:p>
                      <a:pPr algn="ctr" rtl="1">
                        <a:lnSpc>
                          <a:spcPct val="115000"/>
                        </a:lnSpc>
                        <a:spcAft>
                          <a:spcPts val="1000"/>
                        </a:spcAft>
                      </a:pPr>
                      <a:r>
                        <a:rPr lang="fa-IR" sz="3200">
                          <a:latin typeface="Calibri"/>
                          <a:ea typeface="Calibri"/>
                          <a:cs typeface="Lotus"/>
                        </a:rPr>
                        <a:t>41</a:t>
                      </a:r>
                      <a:endParaRPr lang="en-US" sz="3200">
                        <a:latin typeface="Calibri"/>
                        <a:ea typeface="Calibri"/>
                        <a:cs typeface="Arial"/>
                      </a:endParaRPr>
                    </a:p>
                  </a:txBody>
                  <a:tcPr marL="68580" marR="68580" marT="0" marB="0"/>
                </a:tc>
                <a:tc>
                  <a:txBody>
                    <a:bodyPr/>
                    <a:lstStyle/>
                    <a:p>
                      <a:pPr algn="ctr" rtl="1">
                        <a:lnSpc>
                          <a:spcPct val="115000"/>
                        </a:lnSpc>
                        <a:spcAft>
                          <a:spcPts val="1000"/>
                        </a:spcAft>
                      </a:pPr>
                      <a:r>
                        <a:rPr lang="fa-IR" sz="3200" dirty="0">
                          <a:latin typeface="Calibri"/>
                          <a:ea typeface="Calibri"/>
                          <a:cs typeface="Lotus"/>
                        </a:rPr>
                        <a:t>1152</a:t>
                      </a:r>
                      <a:endParaRPr lang="en-US" sz="3200" dirty="0">
                        <a:latin typeface="Calibri"/>
                        <a:ea typeface="Calibri"/>
                        <a:cs typeface="Arial"/>
                      </a:endParaRPr>
                    </a:p>
                  </a:txBody>
                  <a:tcPr marL="68580" marR="68580" marT="0" marB="0"/>
                </a:tc>
              </a:tr>
            </a:tbl>
          </a:graphicData>
        </a:graphic>
      </p:graphicFrame>
      <p:sp>
        <p:nvSpPr>
          <p:cNvPr id="4" name="Title 4"/>
          <p:cNvSpPr>
            <a:spLocks noGrp="1"/>
          </p:cNvSpPr>
          <p:nvPr>
            <p:ph type="title"/>
          </p:nvPr>
        </p:nvSpPr>
        <p:spPr/>
        <p:txBody>
          <a:bodyPr>
            <a:normAutofit/>
          </a:bodyPr>
          <a:lstStyle/>
          <a:p>
            <a:pPr lvl="0"/>
            <a:r>
              <a:rPr lang="fa-IR" b="1" dirty="0">
                <a:solidFill>
                  <a:srgbClr val="7030A0"/>
                </a:solidFill>
                <a:cs typeface="Lotus" pitchFamily="2" charset="-78"/>
              </a:rPr>
              <a:t>ماهیت رشد اقتصادی در شرایط نیمه </a:t>
            </a:r>
            <a:r>
              <a:rPr lang="fa-IR" b="1" dirty="0" smtClean="0">
                <a:solidFill>
                  <a:srgbClr val="7030A0"/>
                </a:solidFill>
                <a:cs typeface="Lotus" pitchFamily="2" charset="-78"/>
              </a:rPr>
              <a:t>استعماری</a:t>
            </a:r>
            <a:endParaRPr lang="fa-IR" dirty="0">
              <a:solidFill>
                <a:srgbClr val="7030A0"/>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500034" y="1818640"/>
          <a:ext cx="8229600" cy="5039360"/>
        </p:xfrm>
        <a:graphic>
          <a:graphicData uri="http://schemas.openxmlformats.org/drawingml/2006/table">
            <a:tbl>
              <a:tblPr rtl="1" firstRow="1" bandRow="1">
                <a:tableStyleId>{5C22544A-7EE6-4342-B048-85BDC9FD1C3A}</a:tableStyleId>
              </a:tblPr>
              <a:tblGrid>
                <a:gridCol w="1645920"/>
                <a:gridCol w="1645920"/>
                <a:gridCol w="1645920"/>
                <a:gridCol w="1645920"/>
                <a:gridCol w="1645920"/>
              </a:tblGrid>
              <a:tr h="370840">
                <a:tc>
                  <a:txBody>
                    <a:bodyPr/>
                    <a:lstStyle/>
                    <a:p>
                      <a:pPr algn="r" rtl="1">
                        <a:lnSpc>
                          <a:spcPct val="115000"/>
                        </a:lnSpc>
                        <a:spcAft>
                          <a:spcPts val="1000"/>
                        </a:spcAft>
                      </a:pPr>
                      <a:r>
                        <a:rPr lang="fa-IR" sz="1800" dirty="0">
                          <a:latin typeface="Calibri"/>
                          <a:ea typeface="Calibri"/>
                          <a:cs typeface="Lotus" pitchFamily="2" charset="-78"/>
                        </a:rPr>
                        <a:t>نام کارخانه/کارگاه</a:t>
                      </a:r>
                      <a:endParaRPr lang="en-US" sz="1800" dirty="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1800">
                          <a:latin typeface="Calibri"/>
                          <a:ea typeface="Calibri"/>
                          <a:cs typeface="Lotus" pitchFamily="2" charset="-78"/>
                        </a:rPr>
                        <a:t>محل</a:t>
                      </a:r>
                      <a:endParaRPr lang="en-US" sz="180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1800">
                          <a:latin typeface="Calibri"/>
                          <a:ea typeface="Calibri"/>
                          <a:cs typeface="Lotus" pitchFamily="2" charset="-78"/>
                        </a:rPr>
                        <a:t>تعداد</a:t>
                      </a:r>
                      <a:endParaRPr lang="en-US" sz="180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1800">
                          <a:latin typeface="Calibri"/>
                          <a:ea typeface="Calibri"/>
                          <a:cs typeface="Lotus" pitchFamily="2" charset="-78"/>
                        </a:rPr>
                        <a:t>تعدادکارگران</a:t>
                      </a:r>
                      <a:endParaRPr lang="en-US" sz="180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1800">
                          <a:latin typeface="Calibri"/>
                          <a:ea typeface="Calibri"/>
                          <a:cs typeface="Lotus" pitchFamily="2" charset="-78"/>
                        </a:rPr>
                        <a:t>درصد</a:t>
                      </a:r>
                      <a:endParaRPr lang="en-US" sz="1800">
                        <a:latin typeface="Calibri"/>
                        <a:ea typeface="Calibri"/>
                        <a:cs typeface="Lotus" pitchFamily="2" charset="-78"/>
                      </a:endParaRPr>
                    </a:p>
                  </a:txBody>
                  <a:tcPr marL="68580" marR="68580" marT="0" marB="0"/>
                </a:tc>
              </a:tr>
              <a:tr h="370840">
                <a:tc>
                  <a:txBody>
                    <a:bodyPr/>
                    <a:lstStyle/>
                    <a:p>
                      <a:pPr algn="r" rtl="1">
                        <a:lnSpc>
                          <a:spcPct val="115000"/>
                        </a:lnSpc>
                        <a:spcAft>
                          <a:spcPts val="1000"/>
                        </a:spcAft>
                      </a:pPr>
                      <a:r>
                        <a:rPr lang="fa-IR" sz="1800" dirty="0">
                          <a:latin typeface="Calibri"/>
                          <a:ea typeface="Calibri"/>
                          <a:cs typeface="Lotus" pitchFamily="2" charset="-78"/>
                        </a:rPr>
                        <a:t>ابریشم تابی </a:t>
                      </a:r>
                      <a:endParaRPr lang="en-US" sz="1800" dirty="0">
                        <a:latin typeface="Calibri"/>
                        <a:ea typeface="Calibri"/>
                        <a:cs typeface="Lotus" pitchFamily="2" charset="-78"/>
                      </a:endParaRPr>
                    </a:p>
                    <a:p>
                      <a:pPr algn="r" rtl="1">
                        <a:lnSpc>
                          <a:spcPct val="115000"/>
                        </a:lnSpc>
                        <a:spcAft>
                          <a:spcPts val="1000"/>
                        </a:spcAft>
                      </a:pPr>
                      <a:r>
                        <a:rPr lang="fa-IR" sz="1800" dirty="0">
                          <a:latin typeface="Calibri"/>
                          <a:ea typeface="Calibri"/>
                          <a:cs typeface="Lotus" pitchFamily="2" charset="-78"/>
                        </a:rPr>
                        <a:t>پنبه پاک کنی</a:t>
                      </a:r>
                      <a:endParaRPr lang="en-US" sz="1800" dirty="0">
                        <a:latin typeface="Calibri"/>
                        <a:ea typeface="Calibri"/>
                        <a:cs typeface="Lotus" pitchFamily="2" charset="-78"/>
                      </a:endParaRPr>
                    </a:p>
                    <a:p>
                      <a:pPr algn="r" rtl="1">
                        <a:lnSpc>
                          <a:spcPct val="115000"/>
                        </a:lnSpc>
                        <a:spcAft>
                          <a:spcPts val="1000"/>
                        </a:spcAft>
                      </a:pPr>
                      <a:r>
                        <a:rPr lang="fa-IR" sz="1800" dirty="0">
                          <a:latin typeface="Calibri"/>
                          <a:ea typeface="Calibri"/>
                          <a:cs typeface="Lotus" pitchFamily="2" charset="-78"/>
                        </a:rPr>
                        <a:t>کاغذ سازی</a:t>
                      </a:r>
                      <a:endParaRPr lang="en-US" sz="1800" dirty="0">
                        <a:latin typeface="Calibri"/>
                        <a:ea typeface="Calibri"/>
                        <a:cs typeface="Lotus" pitchFamily="2" charset="-78"/>
                      </a:endParaRPr>
                    </a:p>
                    <a:p>
                      <a:pPr algn="r" rtl="1">
                        <a:lnSpc>
                          <a:spcPct val="115000"/>
                        </a:lnSpc>
                        <a:spcAft>
                          <a:spcPts val="1000"/>
                        </a:spcAft>
                      </a:pPr>
                      <a:r>
                        <a:rPr lang="fa-IR" sz="1800" dirty="0">
                          <a:latin typeface="Calibri"/>
                          <a:ea typeface="Calibri"/>
                          <a:cs typeface="Lotus" pitchFamily="2" charset="-78"/>
                        </a:rPr>
                        <a:t>نخ ریسی قزوینی</a:t>
                      </a:r>
                      <a:endParaRPr lang="en-US" sz="1800" dirty="0">
                        <a:latin typeface="Calibri"/>
                        <a:ea typeface="Calibri"/>
                        <a:cs typeface="Lotus" pitchFamily="2" charset="-78"/>
                      </a:endParaRPr>
                    </a:p>
                    <a:p>
                      <a:pPr algn="r" rtl="1">
                        <a:lnSpc>
                          <a:spcPct val="115000"/>
                        </a:lnSpc>
                        <a:spcAft>
                          <a:spcPts val="1000"/>
                        </a:spcAft>
                      </a:pPr>
                      <a:r>
                        <a:rPr lang="fa-IR" sz="1800" dirty="0">
                          <a:latin typeface="Calibri"/>
                          <a:ea typeface="Calibri"/>
                          <a:cs typeface="Lotus" pitchFamily="2" charset="-78"/>
                        </a:rPr>
                        <a:t>برق</a:t>
                      </a:r>
                      <a:endParaRPr lang="en-US" sz="1800" dirty="0">
                        <a:latin typeface="Calibri"/>
                        <a:ea typeface="Calibri"/>
                        <a:cs typeface="Lotus" pitchFamily="2" charset="-78"/>
                      </a:endParaRPr>
                    </a:p>
                    <a:p>
                      <a:pPr algn="r" rtl="1">
                        <a:lnSpc>
                          <a:spcPct val="115000"/>
                        </a:lnSpc>
                        <a:spcAft>
                          <a:spcPts val="1000"/>
                        </a:spcAft>
                      </a:pPr>
                      <a:r>
                        <a:rPr lang="fa-IR" sz="1800" dirty="0">
                          <a:latin typeface="Calibri"/>
                          <a:ea typeface="Calibri"/>
                          <a:cs typeface="Lotus" pitchFamily="2" charset="-78"/>
                        </a:rPr>
                        <a:t>بلور سازی</a:t>
                      </a:r>
                      <a:endParaRPr lang="en-US" sz="1800" dirty="0">
                        <a:latin typeface="Calibri"/>
                        <a:ea typeface="Calibri"/>
                        <a:cs typeface="Lotus" pitchFamily="2" charset="-78"/>
                      </a:endParaRPr>
                    </a:p>
                    <a:p>
                      <a:pPr algn="r" rtl="1">
                        <a:lnSpc>
                          <a:spcPct val="115000"/>
                        </a:lnSpc>
                        <a:spcAft>
                          <a:spcPts val="1000"/>
                        </a:spcAft>
                      </a:pPr>
                      <a:r>
                        <a:rPr lang="fa-IR" sz="1800" dirty="0">
                          <a:latin typeface="Calibri"/>
                          <a:ea typeface="Calibri"/>
                          <a:cs typeface="Lotus" pitchFamily="2" charset="-78"/>
                        </a:rPr>
                        <a:t>صابون پزی</a:t>
                      </a:r>
                      <a:endParaRPr lang="en-US" sz="1800" dirty="0">
                        <a:latin typeface="Calibri"/>
                        <a:ea typeface="Calibri"/>
                        <a:cs typeface="Lotus" pitchFamily="2" charset="-78"/>
                      </a:endParaRPr>
                    </a:p>
                    <a:p>
                      <a:pPr algn="r" rtl="1">
                        <a:lnSpc>
                          <a:spcPct val="115000"/>
                        </a:lnSpc>
                        <a:spcAft>
                          <a:spcPts val="1000"/>
                        </a:spcAft>
                      </a:pPr>
                      <a:r>
                        <a:rPr lang="fa-IR" sz="1800" dirty="0">
                          <a:latin typeface="Calibri"/>
                          <a:ea typeface="Calibri"/>
                          <a:cs typeface="Lotus" pitchFamily="2" charset="-78"/>
                        </a:rPr>
                        <a:t>آجرپزی</a:t>
                      </a:r>
                      <a:endParaRPr lang="en-US" sz="1800" dirty="0">
                        <a:latin typeface="Calibri"/>
                        <a:ea typeface="Calibri"/>
                        <a:cs typeface="Lotus" pitchFamily="2" charset="-78"/>
                      </a:endParaRPr>
                    </a:p>
                    <a:p>
                      <a:pPr algn="r" rtl="1">
                        <a:lnSpc>
                          <a:spcPct val="115000"/>
                        </a:lnSpc>
                        <a:spcAft>
                          <a:spcPts val="1000"/>
                        </a:spcAft>
                      </a:pPr>
                      <a:r>
                        <a:rPr lang="fa-IR" sz="1800" dirty="0">
                          <a:latin typeface="Calibri"/>
                          <a:ea typeface="Calibri"/>
                          <a:cs typeface="Lotus" pitchFamily="2" charset="-78"/>
                        </a:rPr>
                        <a:t>فشنگ سازی</a:t>
                      </a:r>
                      <a:endParaRPr lang="en-US" sz="1800" dirty="0">
                        <a:latin typeface="Calibri"/>
                        <a:ea typeface="Calibri"/>
                        <a:cs typeface="Lotus" pitchFamily="2" charset="-78"/>
                      </a:endParaRPr>
                    </a:p>
                    <a:p>
                      <a:pPr algn="r" rtl="1">
                        <a:lnSpc>
                          <a:spcPct val="115000"/>
                        </a:lnSpc>
                        <a:spcAft>
                          <a:spcPts val="1000"/>
                        </a:spcAft>
                      </a:pPr>
                      <a:r>
                        <a:rPr lang="fa-IR" sz="1800" dirty="0">
                          <a:latin typeface="Calibri"/>
                          <a:ea typeface="Calibri"/>
                          <a:cs typeface="Lotus" pitchFamily="2" charset="-78"/>
                        </a:rPr>
                        <a:t>آبجو سازی</a:t>
                      </a:r>
                      <a:endParaRPr lang="en-US" sz="1800" dirty="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1800">
                          <a:latin typeface="Calibri"/>
                          <a:ea typeface="Calibri"/>
                          <a:cs typeface="Lotus" pitchFamily="2" charset="-78"/>
                        </a:rPr>
                        <a:t>گیلان</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مازندران</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تهران</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تبریز</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تبریز-مشهد تهران</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تهران</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تهران</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تهران</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تهران </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تهران</a:t>
                      </a:r>
                      <a:endParaRPr lang="en-US" sz="180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1800">
                          <a:latin typeface="Calibri"/>
                          <a:ea typeface="Calibri"/>
                          <a:cs typeface="Lotus" pitchFamily="2" charset="-78"/>
                        </a:rPr>
                        <a:t>1</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9</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1</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1</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3</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1</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1</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1</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1</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1</a:t>
                      </a:r>
                      <a:endParaRPr lang="en-US" sz="180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1800">
                          <a:latin typeface="Calibri"/>
                          <a:ea typeface="Calibri"/>
                          <a:cs typeface="Lotus" pitchFamily="2" charset="-78"/>
                        </a:rPr>
                        <a:t>150</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144</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60</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45</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45</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20</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20</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20</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10</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10</a:t>
                      </a:r>
                      <a:endParaRPr lang="en-US" sz="180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1800">
                          <a:latin typeface="Calibri"/>
                          <a:ea typeface="Calibri"/>
                          <a:cs typeface="Lotus" pitchFamily="2" charset="-78"/>
                        </a:rPr>
                        <a:t>6/28</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5/27</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4/11</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6/8</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6/8</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8/3</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8/3</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8/3</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9/1</a:t>
                      </a:r>
                      <a:endParaRPr lang="en-US" sz="1800">
                        <a:latin typeface="Calibri"/>
                        <a:ea typeface="Calibri"/>
                        <a:cs typeface="Lotus" pitchFamily="2" charset="-78"/>
                      </a:endParaRPr>
                    </a:p>
                    <a:p>
                      <a:pPr algn="r" rtl="1">
                        <a:lnSpc>
                          <a:spcPct val="115000"/>
                        </a:lnSpc>
                        <a:spcAft>
                          <a:spcPts val="1000"/>
                        </a:spcAft>
                      </a:pPr>
                      <a:r>
                        <a:rPr lang="fa-IR" sz="1800">
                          <a:latin typeface="Calibri"/>
                          <a:ea typeface="Calibri"/>
                          <a:cs typeface="Lotus" pitchFamily="2" charset="-78"/>
                        </a:rPr>
                        <a:t>9/1</a:t>
                      </a:r>
                      <a:endParaRPr lang="en-US" sz="1800">
                        <a:latin typeface="Calibri"/>
                        <a:ea typeface="Calibri"/>
                        <a:cs typeface="Lotus" pitchFamily="2" charset="-78"/>
                      </a:endParaRPr>
                    </a:p>
                  </a:txBody>
                  <a:tcPr marL="68580" marR="68580" marT="0" marB="0"/>
                </a:tc>
              </a:tr>
              <a:tr h="370840">
                <a:tc>
                  <a:txBody>
                    <a:bodyPr/>
                    <a:lstStyle/>
                    <a:p>
                      <a:pPr algn="r" rtl="1">
                        <a:lnSpc>
                          <a:spcPct val="115000"/>
                        </a:lnSpc>
                        <a:spcAft>
                          <a:spcPts val="1000"/>
                        </a:spcAft>
                      </a:pPr>
                      <a:endParaRPr lang="fa-IR" sz="1800">
                        <a:latin typeface="Calibri"/>
                        <a:ea typeface="Calibri"/>
                        <a:cs typeface="Lotus" pitchFamily="2" charset="-78"/>
                      </a:endParaRPr>
                    </a:p>
                  </a:txBody>
                  <a:tcPr marL="68580" marR="68580" marT="0" marB="0"/>
                </a:tc>
                <a:tc>
                  <a:txBody>
                    <a:bodyPr/>
                    <a:lstStyle/>
                    <a:p>
                      <a:pPr algn="r" rtl="1">
                        <a:lnSpc>
                          <a:spcPct val="115000"/>
                        </a:lnSpc>
                        <a:spcAft>
                          <a:spcPts val="1000"/>
                        </a:spcAft>
                      </a:pPr>
                      <a:endParaRPr lang="fa-IR" sz="1800" dirty="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1800" dirty="0" smtClean="0">
                          <a:latin typeface="Calibri"/>
                          <a:ea typeface="Calibri"/>
                          <a:cs typeface="Lotus" pitchFamily="2" charset="-78"/>
                        </a:rPr>
                        <a:t>20</a:t>
                      </a:r>
                      <a:endParaRPr lang="en-US" sz="1800" dirty="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1800">
                          <a:latin typeface="Calibri"/>
                          <a:ea typeface="Calibri"/>
                          <a:cs typeface="Lotus" pitchFamily="2" charset="-78"/>
                        </a:rPr>
                        <a:t>524</a:t>
                      </a:r>
                      <a:endParaRPr lang="en-US" sz="180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1800" dirty="0">
                          <a:latin typeface="Calibri"/>
                          <a:ea typeface="Calibri"/>
                          <a:cs typeface="Lotus" pitchFamily="2" charset="-78"/>
                        </a:rPr>
                        <a:t>100</a:t>
                      </a:r>
                      <a:endParaRPr lang="en-US" sz="1800" dirty="0">
                        <a:latin typeface="Calibri"/>
                        <a:ea typeface="Calibri"/>
                        <a:cs typeface="Lotus" pitchFamily="2" charset="-78"/>
                      </a:endParaRPr>
                    </a:p>
                  </a:txBody>
                  <a:tcPr marL="68580" marR="68580" marT="0" marB="0"/>
                </a:tc>
              </a:tr>
            </a:tbl>
          </a:graphicData>
        </a:graphic>
      </p:graphicFrame>
      <p:sp>
        <p:nvSpPr>
          <p:cNvPr id="4" name="Title 4"/>
          <p:cNvSpPr>
            <a:spLocks noGrp="1"/>
          </p:cNvSpPr>
          <p:nvPr>
            <p:ph type="title"/>
          </p:nvPr>
        </p:nvSpPr>
        <p:spPr/>
        <p:txBody>
          <a:bodyPr>
            <a:normAutofit/>
          </a:bodyPr>
          <a:lstStyle/>
          <a:p>
            <a:pPr lvl="0"/>
            <a:r>
              <a:rPr lang="fa-IR" b="1" dirty="0">
                <a:solidFill>
                  <a:srgbClr val="7030A0"/>
                </a:solidFill>
                <a:cs typeface="Lotus" pitchFamily="2" charset="-78"/>
              </a:rPr>
              <a:t>ماهیت رشد اقتصادی در شرایط نیمه </a:t>
            </a:r>
            <a:r>
              <a:rPr lang="fa-IR" b="1" dirty="0" smtClean="0">
                <a:solidFill>
                  <a:srgbClr val="7030A0"/>
                </a:solidFill>
                <a:cs typeface="Lotus" pitchFamily="2" charset="-78"/>
              </a:rPr>
              <a:t>استعماری</a:t>
            </a:r>
            <a:endParaRPr lang="fa-IR" dirty="0">
              <a:solidFill>
                <a:srgbClr val="7030A0"/>
              </a:solidFill>
            </a:endParaRPr>
          </a:p>
        </p:txBody>
      </p:sp>
      <p:sp>
        <p:nvSpPr>
          <p:cNvPr id="33793" name="Rectangle 1"/>
          <p:cNvSpPr>
            <a:spLocks noChangeArrowheads="1"/>
          </p:cNvSpPr>
          <p:nvPr/>
        </p:nvSpPr>
        <p:spPr bwMode="auto">
          <a:xfrm>
            <a:off x="4572000" y="1285860"/>
            <a:ext cx="4099199"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Lotus" pitchFamily="2" charset="-78"/>
              </a:rPr>
              <a:t>مشخصات کارخانه ها و کارگاههای ایرانی</a:t>
            </a:r>
            <a:endParaRPr kumimoji="0" lang="fa-IR"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1"/>
          <p:cNvSpPr>
            <a:spLocks noChangeArrowheads="1"/>
          </p:cNvSpPr>
          <p:nvPr/>
        </p:nvSpPr>
        <p:spPr bwMode="auto">
          <a:xfrm>
            <a:off x="6029045" y="14248"/>
            <a:ext cx="3114955"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accent6">
                    <a:lumMod val="75000"/>
                  </a:schemeClr>
                </a:solidFill>
                <a:effectLst/>
                <a:latin typeface="Calibri" pitchFamily="34" charset="0"/>
                <a:ea typeface="Calibri" pitchFamily="34" charset="0"/>
                <a:cs typeface="Lotus" pitchFamily="2" charset="-78"/>
              </a:rPr>
              <a:t>کارخانه ها و کارگاههای فرنگی</a:t>
            </a:r>
            <a:endParaRPr kumimoji="0" lang="fa-IR" sz="2000" b="1" i="0" u="none" strike="noStrike" cap="none" normalizeH="0" baseline="0" dirty="0" smtClean="0">
              <a:ln>
                <a:noFill/>
              </a:ln>
              <a:solidFill>
                <a:schemeClr val="accent6">
                  <a:lumMod val="75000"/>
                </a:schemeClr>
              </a:solidFill>
              <a:effectLst/>
              <a:latin typeface="Arial" pitchFamily="34" charset="0"/>
              <a:cs typeface="Arial" pitchFamily="34" charset="0"/>
            </a:endParaRPr>
          </a:p>
        </p:txBody>
      </p:sp>
      <p:graphicFrame>
        <p:nvGraphicFramePr>
          <p:cNvPr id="8" name="Content Placeholder 7"/>
          <p:cNvGraphicFramePr>
            <a:graphicFrameLocks noGrp="1"/>
          </p:cNvGraphicFramePr>
          <p:nvPr>
            <p:ph idx="1"/>
          </p:nvPr>
        </p:nvGraphicFramePr>
        <p:xfrm>
          <a:off x="642910" y="406286"/>
          <a:ext cx="8229600" cy="6451714"/>
        </p:xfrm>
        <a:graphic>
          <a:graphicData uri="http://schemas.openxmlformats.org/drawingml/2006/table">
            <a:tbl>
              <a:tblPr rtl="1" firstRow="1" bandRow="1">
                <a:tableStyleId>{5C22544A-7EE6-4342-B048-85BDC9FD1C3A}</a:tableStyleId>
              </a:tblPr>
              <a:tblGrid>
                <a:gridCol w="1371600"/>
                <a:gridCol w="1371600"/>
                <a:gridCol w="1371600"/>
                <a:gridCol w="1371600"/>
                <a:gridCol w="1371600"/>
                <a:gridCol w="1371600"/>
              </a:tblGrid>
              <a:tr h="292274">
                <a:tc>
                  <a:txBody>
                    <a:bodyPr/>
                    <a:lstStyle/>
                    <a:p>
                      <a:pPr algn="r" rtl="1">
                        <a:lnSpc>
                          <a:spcPct val="115000"/>
                        </a:lnSpc>
                        <a:spcAft>
                          <a:spcPts val="1000"/>
                        </a:spcAft>
                      </a:pPr>
                      <a:r>
                        <a:rPr lang="fa-IR" sz="1200" dirty="0">
                          <a:latin typeface="Calibri"/>
                          <a:ea typeface="Calibri"/>
                          <a:cs typeface="Lotus"/>
                        </a:rPr>
                        <a:t>نام کارخانه/کارگاه</a:t>
                      </a:r>
                      <a:endParaRPr lang="en-US" sz="1100" dirty="0">
                        <a:latin typeface="Calibri"/>
                        <a:ea typeface="Calibri"/>
                        <a:cs typeface="Arial"/>
                      </a:endParaRPr>
                    </a:p>
                  </a:txBody>
                  <a:tcPr marL="68580" marR="68580" marT="0" marB="0"/>
                </a:tc>
                <a:tc>
                  <a:txBody>
                    <a:bodyPr/>
                    <a:lstStyle/>
                    <a:p>
                      <a:pPr algn="r" rtl="1">
                        <a:lnSpc>
                          <a:spcPct val="115000"/>
                        </a:lnSpc>
                        <a:spcAft>
                          <a:spcPts val="1000"/>
                        </a:spcAft>
                      </a:pPr>
                      <a:r>
                        <a:rPr lang="fa-IR" sz="1200">
                          <a:latin typeface="Calibri"/>
                          <a:ea typeface="Calibri"/>
                          <a:cs typeface="Lotus"/>
                        </a:rPr>
                        <a:t>محل</a:t>
                      </a:r>
                      <a:endParaRPr lang="en-US" sz="1100">
                        <a:latin typeface="Calibri"/>
                        <a:ea typeface="Calibri"/>
                        <a:cs typeface="Arial"/>
                      </a:endParaRPr>
                    </a:p>
                  </a:txBody>
                  <a:tcPr marL="68580" marR="68580" marT="0" marB="0"/>
                </a:tc>
                <a:tc>
                  <a:txBody>
                    <a:bodyPr/>
                    <a:lstStyle/>
                    <a:p>
                      <a:pPr algn="r" rtl="1">
                        <a:lnSpc>
                          <a:spcPct val="115000"/>
                        </a:lnSpc>
                        <a:spcAft>
                          <a:spcPts val="1000"/>
                        </a:spcAft>
                      </a:pPr>
                      <a:r>
                        <a:rPr lang="fa-IR" sz="1200" dirty="0">
                          <a:latin typeface="Calibri"/>
                          <a:ea typeface="Calibri"/>
                          <a:cs typeface="Lotus"/>
                        </a:rPr>
                        <a:t>تعداد</a:t>
                      </a:r>
                      <a:endParaRPr lang="en-US" sz="1100" dirty="0">
                        <a:latin typeface="Calibri"/>
                        <a:ea typeface="Calibri"/>
                        <a:cs typeface="Arial"/>
                      </a:endParaRPr>
                    </a:p>
                  </a:txBody>
                  <a:tcPr marL="68580" marR="68580" marT="0" marB="0"/>
                </a:tc>
                <a:tc>
                  <a:txBody>
                    <a:bodyPr/>
                    <a:lstStyle/>
                    <a:p>
                      <a:pPr algn="ctr" rtl="1">
                        <a:lnSpc>
                          <a:spcPct val="115000"/>
                        </a:lnSpc>
                        <a:spcAft>
                          <a:spcPts val="1000"/>
                        </a:spcAft>
                      </a:pPr>
                      <a:r>
                        <a:rPr lang="fa-IR" sz="1200">
                          <a:latin typeface="Calibri"/>
                          <a:ea typeface="Calibri"/>
                          <a:cs typeface="Lotus"/>
                        </a:rPr>
                        <a:t>تابعیت</a:t>
                      </a:r>
                      <a:endParaRPr lang="en-US" sz="1100">
                        <a:latin typeface="Calibri"/>
                        <a:ea typeface="Calibri"/>
                        <a:cs typeface="Arial"/>
                      </a:endParaRPr>
                    </a:p>
                  </a:txBody>
                  <a:tcPr marL="68580" marR="68580" marT="0" marB="0"/>
                </a:tc>
                <a:tc>
                  <a:txBody>
                    <a:bodyPr/>
                    <a:lstStyle/>
                    <a:p>
                      <a:pPr algn="r" rtl="1">
                        <a:lnSpc>
                          <a:spcPct val="115000"/>
                        </a:lnSpc>
                        <a:spcAft>
                          <a:spcPts val="1000"/>
                        </a:spcAft>
                      </a:pPr>
                      <a:r>
                        <a:rPr lang="fa-IR" sz="1200">
                          <a:latin typeface="Calibri"/>
                          <a:ea typeface="Calibri"/>
                          <a:cs typeface="Lotus"/>
                        </a:rPr>
                        <a:t>تعدادکارگران</a:t>
                      </a:r>
                      <a:endParaRPr lang="en-US" sz="1100">
                        <a:latin typeface="Calibri"/>
                        <a:ea typeface="Calibri"/>
                        <a:cs typeface="Arial"/>
                      </a:endParaRPr>
                    </a:p>
                  </a:txBody>
                  <a:tcPr marL="68580" marR="68580" marT="0" marB="0"/>
                </a:tc>
                <a:tc>
                  <a:txBody>
                    <a:bodyPr/>
                    <a:lstStyle/>
                    <a:p>
                      <a:pPr algn="r" rtl="1">
                        <a:lnSpc>
                          <a:spcPct val="115000"/>
                        </a:lnSpc>
                        <a:spcAft>
                          <a:spcPts val="1000"/>
                        </a:spcAft>
                      </a:pPr>
                      <a:r>
                        <a:rPr lang="fa-IR" sz="1200">
                          <a:latin typeface="Calibri"/>
                          <a:ea typeface="Calibri"/>
                          <a:cs typeface="Lotus"/>
                        </a:rPr>
                        <a:t>درصد</a:t>
                      </a:r>
                      <a:endParaRPr lang="en-US" sz="1100">
                        <a:latin typeface="Calibri"/>
                        <a:ea typeface="Calibri"/>
                        <a:cs typeface="Arial"/>
                      </a:endParaRPr>
                    </a:p>
                  </a:txBody>
                  <a:tcPr marL="68580" marR="68580" marT="0" marB="0"/>
                </a:tc>
              </a:tr>
              <a:tr h="5867166">
                <a:tc>
                  <a:txBody>
                    <a:bodyPr/>
                    <a:lstStyle/>
                    <a:p>
                      <a:pPr algn="r" rtl="1">
                        <a:lnSpc>
                          <a:spcPct val="115000"/>
                        </a:lnSpc>
                        <a:spcAft>
                          <a:spcPts val="1000"/>
                        </a:spcAft>
                      </a:pPr>
                      <a:r>
                        <a:rPr lang="fa-IR" sz="1200">
                          <a:latin typeface="Calibri"/>
                          <a:ea typeface="Calibri"/>
                          <a:cs typeface="Lotus"/>
                        </a:rPr>
                        <a:t>قند</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قالیبافی</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کبریت سازی</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تاسیسات نفتی</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پنبه پاک کنی</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ساختمانی</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ابریشم تابی</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کارگاه مونتاژ</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برق</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آجرپزی</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روغن گیری</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تنباکو</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الکل سازی</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یخ سازی</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آسیای بخاری</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چوب بری</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فشنگ سازی</a:t>
                      </a:r>
                      <a:endParaRPr lang="en-US" sz="1100">
                        <a:latin typeface="Calibri"/>
                        <a:ea typeface="Calibri"/>
                        <a:cs typeface="Arial"/>
                      </a:endParaRPr>
                    </a:p>
                  </a:txBody>
                  <a:tcPr marL="68580" marR="68580" marT="0" marB="0"/>
                </a:tc>
                <a:tc>
                  <a:txBody>
                    <a:bodyPr/>
                    <a:lstStyle/>
                    <a:p>
                      <a:pPr algn="r" rtl="1">
                        <a:lnSpc>
                          <a:spcPct val="115000"/>
                        </a:lnSpc>
                        <a:spcAft>
                          <a:spcPts val="1000"/>
                        </a:spcAft>
                      </a:pPr>
                      <a:r>
                        <a:rPr lang="fa-IR" sz="1200" dirty="0">
                          <a:latin typeface="Calibri"/>
                          <a:ea typeface="Calibri"/>
                          <a:cs typeface="Lotus"/>
                        </a:rPr>
                        <a:t>کهریزک</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تبریز</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تهران</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انزلی-آستارا</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مازندران-خراسان</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آذربایجان</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برکاده</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تبریز</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انزلی </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ارومیه</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رودبار</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مشهد</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ارومیه</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انزلی</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قزوین- ارومیه</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ارومیه-گیلان</a:t>
                      </a:r>
                      <a:endParaRPr lang="en-US" sz="1100" dirty="0">
                        <a:latin typeface="Calibri"/>
                        <a:ea typeface="Calibri"/>
                        <a:cs typeface="Arial"/>
                      </a:endParaRPr>
                    </a:p>
                    <a:p>
                      <a:pPr algn="r" rtl="1">
                        <a:lnSpc>
                          <a:spcPct val="115000"/>
                        </a:lnSpc>
                        <a:spcAft>
                          <a:spcPts val="1000"/>
                        </a:spcAft>
                      </a:pPr>
                      <a:r>
                        <a:rPr lang="fa-IR" sz="1200" dirty="0">
                          <a:latin typeface="Calibri"/>
                          <a:ea typeface="Calibri"/>
                          <a:cs typeface="Lotus"/>
                        </a:rPr>
                        <a:t>اصفهان</a:t>
                      </a:r>
                      <a:endParaRPr lang="en-US" sz="1100" dirty="0">
                        <a:latin typeface="Calibri"/>
                        <a:ea typeface="Calibri"/>
                        <a:cs typeface="Arial"/>
                      </a:endParaRPr>
                    </a:p>
                  </a:txBody>
                  <a:tcPr marL="68580" marR="68580" marT="0" marB="0"/>
                </a:tc>
                <a:tc>
                  <a:txBody>
                    <a:bodyPr/>
                    <a:lstStyle/>
                    <a:p>
                      <a:pPr algn="r" rtl="1">
                        <a:lnSpc>
                          <a:spcPct val="115000"/>
                        </a:lnSpc>
                        <a:spcAft>
                          <a:spcPts val="1000"/>
                        </a:spcAft>
                      </a:pPr>
                      <a:r>
                        <a:rPr lang="fa-IR" sz="1200">
                          <a:latin typeface="Calibri"/>
                          <a:ea typeface="Calibri"/>
                          <a:cs typeface="Lotus"/>
                        </a:rPr>
                        <a:t>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5</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17</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2</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2</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3</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a:t>
                      </a:r>
                      <a:endParaRPr lang="en-US" sz="1100">
                        <a:latin typeface="Calibri"/>
                        <a:ea typeface="Calibri"/>
                        <a:cs typeface="Arial"/>
                      </a:endParaRPr>
                    </a:p>
                  </a:txBody>
                  <a:tcPr marL="68580" marR="68580" marT="0" marB="0"/>
                </a:tc>
                <a:tc>
                  <a:txBody>
                    <a:bodyPr/>
                    <a:lstStyle/>
                    <a:p>
                      <a:pPr algn="ctr" rtl="0">
                        <a:lnSpc>
                          <a:spcPct val="115000"/>
                        </a:lnSpc>
                        <a:spcAft>
                          <a:spcPts val="1000"/>
                        </a:spcAft>
                      </a:pPr>
                      <a:r>
                        <a:rPr lang="fa-IR" sz="1200">
                          <a:latin typeface="Calibri"/>
                          <a:ea typeface="Calibri"/>
                          <a:cs typeface="Lotus"/>
                        </a:rPr>
                        <a:t>بلژیک</a:t>
                      </a:r>
                      <a:endParaRPr lang="en-US" sz="1100">
                        <a:latin typeface="Calibri"/>
                        <a:ea typeface="Calibri"/>
                        <a:cs typeface="Arial"/>
                      </a:endParaRPr>
                    </a:p>
                    <a:p>
                      <a:pPr algn="ctr" rtl="0">
                        <a:lnSpc>
                          <a:spcPct val="115000"/>
                        </a:lnSpc>
                        <a:spcAft>
                          <a:spcPts val="1000"/>
                        </a:spcAft>
                      </a:pPr>
                      <a:r>
                        <a:rPr lang="fa-IR" sz="1200">
                          <a:latin typeface="Calibri"/>
                          <a:ea typeface="Calibri"/>
                          <a:cs typeface="Lotus"/>
                        </a:rPr>
                        <a:t>آلمانی</a:t>
                      </a:r>
                      <a:endParaRPr lang="en-US" sz="1100">
                        <a:latin typeface="Calibri"/>
                        <a:ea typeface="Calibri"/>
                        <a:cs typeface="Arial"/>
                      </a:endParaRPr>
                    </a:p>
                    <a:p>
                      <a:pPr algn="ctr" rtl="0">
                        <a:lnSpc>
                          <a:spcPct val="115000"/>
                        </a:lnSpc>
                        <a:spcAft>
                          <a:spcPts val="1000"/>
                        </a:spcAft>
                      </a:pPr>
                      <a:r>
                        <a:rPr lang="fa-IR" sz="1200">
                          <a:latin typeface="Calibri"/>
                          <a:ea typeface="Calibri"/>
                          <a:cs typeface="Lotus"/>
                        </a:rPr>
                        <a:t>روسی</a:t>
                      </a:r>
                      <a:endParaRPr lang="en-US" sz="1100">
                        <a:latin typeface="Calibri"/>
                        <a:ea typeface="Calibri"/>
                        <a:cs typeface="Arial"/>
                      </a:endParaRPr>
                    </a:p>
                    <a:p>
                      <a:pPr algn="ctr" rtl="0">
                        <a:lnSpc>
                          <a:spcPct val="115000"/>
                        </a:lnSpc>
                        <a:spcAft>
                          <a:spcPts val="1000"/>
                        </a:spcAft>
                      </a:pPr>
                      <a:r>
                        <a:rPr lang="fa-IR" sz="1200">
                          <a:latin typeface="Calibri"/>
                          <a:ea typeface="Calibri"/>
                          <a:cs typeface="Lotus"/>
                        </a:rPr>
                        <a:t>روسی</a:t>
                      </a:r>
                      <a:endParaRPr lang="en-US" sz="1100">
                        <a:latin typeface="Calibri"/>
                        <a:ea typeface="Calibri"/>
                        <a:cs typeface="Arial"/>
                      </a:endParaRPr>
                    </a:p>
                    <a:p>
                      <a:pPr algn="ctr" rtl="0">
                        <a:lnSpc>
                          <a:spcPct val="115000"/>
                        </a:lnSpc>
                        <a:spcAft>
                          <a:spcPts val="1000"/>
                        </a:spcAft>
                      </a:pPr>
                      <a:r>
                        <a:rPr lang="fa-IR" sz="1200">
                          <a:latin typeface="Calibri"/>
                          <a:ea typeface="Calibri"/>
                          <a:cs typeface="Lotus"/>
                        </a:rPr>
                        <a:t>روسی</a:t>
                      </a:r>
                      <a:endParaRPr lang="en-US" sz="1100">
                        <a:latin typeface="Calibri"/>
                        <a:ea typeface="Calibri"/>
                        <a:cs typeface="Arial"/>
                      </a:endParaRPr>
                    </a:p>
                    <a:p>
                      <a:pPr algn="ctr" rtl="0">
                        <a:lnSpc>
                          <a:spcPct val="115000"/>
                        </a:lnSpc>
                        <a:spcAft>
                          <a:spcPts val="1000"/>
                        </a:spcAft>
                      </a:pPr>
                      <a:r>
                        <a:rPr lang="fa-IR" sz="1200">
                          <a:latin typeface="Calibri"/>
                          <a:ea typeface="Calibri"/>
                          <a:cs typeface="Lotus"/>
                        </a:rPr>
                        <a:t>روسی</a:t>
                      </a:r>
                      <a:endParaRPr lang="en-US" sz="1100">
                        <a:latin typeface="Calibri"/>
                        <a:ea typeface="Calibri"/>
                        <a:cs typeface="Arial"/>
                      </a:endParaRPr>
                    </a:p>
                    <a:p>
                      <a:pPr algn="ctr" rtl="0">
                        <a:lnSpc>
                          <a:spcPct val="115000"/>
                        </a:lnSpc>
                        <a:spcAft>
                          <a:spcPts val="1000"/>
                        </a:spcAft>
                      </a:pPr>
                      <a:r>
                        <a:rPr lang="fa-IR" sz="1200">
                          <a:latin typeface="Calibri"/>
                          <a:ea typeface="Calibri"/>
                          <a:cs typeface="Lotus"/>
                        </a:rPr>
                        <a:t>روسی</a:t>
                      </a:r>
                      <a:endParaRPr lang="en-US" sz="1100">
                        <a:latin typeface="Calibri"/>
                        <a:ea typeface="Calibri"/>
                        <a:cs typeface="Arial"/>
                      </a:endParaRPr>
                    </a:p>
                    <a:p>
                      <a:pPr algn="ctr" rtl="0">
                        <a:lnSpc>
                          <a:spcPct val="115000"/>
                        </a:lnSpc>
                        <a:spcAft>
                          <a:spcPts val="1000"/>
                        </a:spcAft>
                      </a:pPr>
                      <a:r>
                        <a:rPr lang="fa-IR" sz="1200">
                          <a:latin typeface="Calibri"/>
                          <a:ea typeface="Calibri"/>
                          <a:cs typeface="Lotus"/>
                        </a:rPr>
                        <a:t>آلمانی</a:t>
                      </a:r>
                      <a:endParaRPr lang="en-US" sz="1100">
                        <a:latin typeface="Calibri"/>
                        <a:ea typeface="Calibri"/>
                        <a:cs typeface="Arial"/>
                      </a:endParaRPr>
                    </a:p>
                    <a:p>
                      <a:pPr algn="ctr" rtl="0">
                        <a:lnSpc>
                          <a:spcPct val="115000"/>
                        </a:lnSpc>
                        <a:spcAft>
                          <a:spcPts val="1000"/>
                        </a:spcAft>
                      </a:pPr>
                      <a:r>
                        <a:rPr lang="fa-IR" sz="1200">
                          <a:latin typeface="Calibri"/>
                          <a:ea typeface="Calibri"/>
                          <a:cs typeface="Lotus"/>
                        </a:rPr>
                        <a:t>روسی</a:t>
                      </a:r>
                      <a:endParaRPr lang="en-US" sz="1100">
                        <a:latin typeface="Calibri"/>
                        <a:ea typeface="Calibri"/>
                        <a:cs typeface="Arial"/>
                      </a:endParaRPr>
                    </a:p>
                    <a:p>
                      <a:pPr algn="ctr" rtl="1">
                        <a:lnSpc>
                          <a:spcPct val="115000"/>
                        </a:lnSpc>
                        <a:spcAft>
                          <a:spcPts val="1000"/>
                        </a:spcAft>
                      </a:pPr>
                      <a:r>
                        <a:rPr lang="fa-IR" sz="1200">
                          <a:latin typeface="Calibri"/>
                          <a:ea typeface="Calibri"/>
                          <a:cs typeface="Lotus"/>
                        </a:rPr>
                        <a:t>آلمانی</a:t>
                      </a:r>
                      <a:endParaRPr lang="en-US" sz="1100">
                        <a:latin typeface="Calibri"/>
                        <a:ea typeface="Calibri"/>
                        <a:cs typeface="Arial"/>
                      </a:endParaRPr>
                    </a:p>
                    <a:p>
                      <a:pPr algn="ctr" rtl="1">
                        <a:lnSpc>
                          <a:spcPct val="115000"/>
                        </a:lnSpc>
                        <a:spcAft>
                          <a:spcPts val="1000"/>
                        </a:spcAft>
                      </a:pPr>
                      <a:r>
                        <a:rPr lang="fa-IR" sz="1200">
                          <a:latin typeface="Calibri"/>
                          <a:ea typeface="Calibri"/>
                          <a:cs typeface="Lotus"/>
                        </a:rPr>
                        <a:t>روسی</a:t>
                      </a:r>
                      <a:endParaRPr lang="en-US" sz="1100">
                        <a:latin typeface="Calibri"/>
                        <a:ea typeface="Calibri"/>
                        <a:cs typeface="Arial"/>
                      </a:endParaRPr>
                    </a:p>
                    <a:p>
                      <a:pPr algn="ctr" rtl="1">
                        <a:lnSpc>
                          <a:spcPct val="115000"/>
                        </a:lnSpc>
                        <a:spcAft>
                          <a:spcPts val="1000"/>
                        </a:spcAft>
                      </a:pPr>
                      <a:r>
                        <a:rPr lang="fa-IR" sz="1200">
                          <a:latin typeface="Calibri"/>
                          <a:ea typeface="Calibri"/>
                          <a:cs typeface="Lotus"/>
                        </a:rPr>
                        <a:t>روسی</a:t>
                      </a:r>
                      <a:endParaRPr lang="en-US" sz="1100">
                        <a:latin typeface="Calibri"/>
                        <a:ea typeface="Calibri"/>
                        <a:cs typeface="Arial"/>
                      </a:endParaRPr>
                    </a:p>
                    <a:p>
                      <a:pPr algn="ctr" rtl="1">
                        <a:lnSpc>
                          <a:spcPct val="115000"/>
                        </a:lnSpc>
                        <a:spcAft>
                          <a:spcPts val="1000"/>
                        </a:spcAft>
                      </a:pPr>
                      <a:r>
                        <a:rPr lang="fa-IR" sz="1200">
                          <a:latin typeface="Calibri"/>
                          <a:ea typeface="Calibri"/>
                          <a:cs typeface="Lotus"/>
                        </a:rPr>
                        <a:t>روسی</a:t>
                      </a:r>
                      <a:endParaRPr lang="en-US" sz="1100">
                        <a:latin typeface="Calibri"/>
                        <a:ea typeface="Calibri"/>
                        <a:cs typeface="Arial"/>
                      </a:endParaRPr>
                    </a:p>
                    <a:p>
                      <a:pPr algn="ctr" rtl="1">
                        <a:lnSpc>
                          <a:spcPct val="115000"/>
                        </a:lnSpc>
                        <a:spcAft>
                          <a:spcPts val="1000"/>
                        </a:spcAft>
                      </a:pPr>
                      <a:r>
                        <a:rPr lang="fa-IR" sz="1200">
                          <a:latin typeface="Calibri"/>
                          <a:ea typeface="Calibri"/>
                          <a:cs typeface="Lotus"/>
                        </a:rPr>
                        <a:t>روسی</a:t>
                      </a:r>
                      <a:endParaRPr lang="en-US" sz="1100">
                        <a:latin typeface="Calibri"/>
                        <a:ea typeface="Calibri"/>
                        <a:cs typeface="Arial"/>
                      </a:endParaRPr>
                    </a:p>
                    <a:p>
                      <a:pPr algn="ctr" rtl="1">
                        <a:lnSpc>
                          <a:spcPct val="115000"/>
                        </a:lnSpc>
                        <a:spcAft>
                          <a:spcPts val="1000"/>
                        </a:spcAft>
                      </a:pPr>
                      <a:r>
                        <a:rPr lang="fa-IR" sz="1200">
                          <a:latin typeface="Calibri"/>
                          <a:ea typeface="Calibri"/>
                          <a:cs typeface="Lotus"/>
                        </a:rPr>
                        <a:t>روسی</a:t>
                      </a:r>
                      <a:endParaRPr lang="en-US" sz="1100">
                        <a:latin typeface="Calibri"/>
                        <a:ea typeface="Calibri"/>
                        <a:cs typeface="Arial"/>
                      </a:endParaRPr>
                    </a:p>
                    <a:p>
                      <a:pPr algn="just" rtl="1">
                        <a:lnSpc>
                          <a:spcPct val="115000"/>
                        </a:lnSpc>
                        <a:spcAft>
                          <a:spcPts val="1000"/>
                        </a:spcAft>
                      </a:pPr>
                      <a:r>
                        <a:rPr lang="fa-IR" sz="1200">
                          <a:latin typeface="Calibri"/>
                          <a:ea typeface="Calibri"/>
                          <a:cs typeface="Lotus"/>
                        </a:rPr>
                        <a:t>روسی-آلمانی</a:t>
                      </a:r>
                      <a:endParaRPr lang="en-US" sz="1100">
                        <a:latin typeface="Calibri"/>
                        <a:ea typeface="Calibri"/>
                        <a:cs typeface="Arial"/>
                      </a:endParaRPr>
                    </a:p>
                    <a:p>
                      <a:pPr algn="just" rtl="1">
                        <a:lnSpc>
                          <a:spcPct val="115000"/>
                        </a:lnSpc>
                        <a:spcAft>
                          <a:spcPts val="1000"/>
                        </a:spcAft>
                      </a:pPr>
                      <a:r>
                        <a:rPr lang="fa-IR" sz="1200">
                          <a:latin typeface="Calibri"/>
                          <a:ea typeface="Calibri"/>
                          <a:cs typeface="Lotus"/>
                        </a:rPr>
                        <a:t>آلمانی</a:t>
                      </a:r>
                      <a:endParaRPr lang="en-US" sz="1100">
                        <a:latin typeface="Calibri"/>
                        <a:ea typeface="Calibri"/>
                        <a:cs typeface="Arial"/>
                      </a:endParaRPr>
                    </a:p>
                  </a:txBody>
                  <a:tcPr marL="68580" marR="68580" marT="0" marB="0"/>
                </a:tc>
                <a:tc>
                  <a:txBody>
                    <a:bodyPr/>
                    <a:lstStyle/>
                    <a:p>
                      <a:pPr algn="r" rtl="1">
                        <a:lnSpc>
                          <a:spcPct val="115000"/>
                        </a:lnSpc>
                        <a:spcAft>
                          <a:spcPts val="1000"/>
                        </a:spcAft>
                      </a:pPr>
                      <a:r>
                        <a:rPr lang="fa-IR" sz="1200">
                          <a:latin typeface="Calibri"/>
                          <a:ea typeface="Calibri"/>
                          <a:cs typeface="Lotus"/>
                        </a:rPr>
                        <a:t>300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100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50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170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272</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30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20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20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30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20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20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20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15</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20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40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15</a:t>
                      </a:r>
                      <a:endParaRPr lang="en-US" sz="1100">
                        <a:latin typeface="Calibri"/>
                        <a:ea typeface="Calibri"/>
                        <a:cs typeface="Arial"/>
                      </a:endParaRPr>
                    </a:p>
                  </a:txBody>
                  <a:tcPr marL="68580" marR="68580" marT="0" marB="0"/>
                </a:tc>
                <a:tc>
                  <a:txBody>
                    <a:bodyPr/>
                    <a:lstStyle/>
                    <a:p>
                      <a:pPr algn="r" rtl="1">
                        <a:lnSpc>
                          <a:spcPct val="115000"/>
                        </a:lnSpc>
                        <a:spcAft>
                          <a:spcPts val="1000"/>
                        </a:spcAft>
                      </a:pPr>
                      <a:r>
                        <a:rPr lang="fa-IR" sz="1200">
                          <a:latin typeface="Calibri"/>
                          <a:ea typeface="Calibri"/>
                          <a:cs typeface="Lotus"/>
                        </a:rPr>
                        <a:t>26</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7/8</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3/4</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7/14</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6/23</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6/2</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7/1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7/1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6/2</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7/1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7/1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7/1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3/1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8/0</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7/1</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5/3</a:t>
                      </a:r>
                      <a:endParaRPr lang="en-US" sz="1100">
                        <a:latin typeface="Calibri"/>
                        <a:ea typeface="Calibri"/>
                        <a:cs typeface="Arial"/>
                      </a:endParaRPr>
                    </a:p>
                    <a:p>
                      <a:pPr algn="r" rtl="1">
                        <a:lnSpc>
                          <a:spcPct val="115000"/>
                        </a:lnSpc>
                        <a:spcAft>
                          <a:spcPts val="1000"/>
                        </a:spcAft>
                      </a:pPr>
                      <a:r>
                        <a:rPr lang="fa-IR" sz="1200">
                          <a:latin typeface="Calibri"/>
                          <a:ea typeface="Calibri"/>
                          <a:cs typeface="Lotus"/>
                        </a:rPr>
                        <a:t>3/1</a:t>
                      </a:r>
                      <a:endParaRPr lang="en-US" sz="1100">
                        <a:latin typeface="Calibri"/>
                        <a:ea typeface="Calibri"/>
                        <a:cs typeface="Arial"/>
                      </a:endParaRPr>
                    </a:p>
                  </a:txBody>
                  <a:tcPr marL="68580" marR="68580" marT="0" marB="0"/>
                </a:tc>
              </a:tr>
              <a:tr h="292274">
                <a:tc>
                  <a:txBody>
                    <a:bodyPr/>
                    <a:lstStyle/>
                    <a:p>
                      <a:pPr algn="r" rtl="1">
                        <a:lnSpc>
                          <a:spcPct val="115000"/>
                        </a:lnSpc>
                        <a:spcAft>
                          <a:spcPts val="1000"/>
                        </a:spcAft>
                      </a:pPr>
                      <a:endParaRPr lang="fa-IR" sz="1200">
                        <a:latin typeface="Calibri"/>
                        <a:ea typeface="Calibri"/>
                        <a:cs typeface="Lotus"/>
                      </a:endParaRPr>
                    </a:p>
                  </a:txBody>
                  <a:tcPr marL="68580" marR="68580" marT="0" marB="0"/>
                </a:tc>
                <a:tc>
                  <a:txBody>
                    <a:bodyPr/>
                    <a:lstStyle/>
                    <a:p>
                      <a:pPr algn="r" rtl="1">
                        <a:lnSpc>
                          <a:spcPct val="115000"/>
                        </a:lnSpc>
                        <a:spcAft>
                          <a:spcPts val="1000"/>
                        </a:spcAft>
                      </a:pPr>
                      <a:endParaRPr lang="fa-IR" sz="1200">
                        <a:latin typeface="Calibri"/>
                        <a:ea typeface="Calibri"/>
                        <a:cs typeface="Lotus"/>
                      </a:endParaRPr>
                    </a:p>
                  </a:txBody>
                  <a:tcPr marL="68580" marR="68580" marT="0" marB="0"/>
                </a:tc>
                <a:tc>
                  <a:txBody>
                    <a:bodyPr/>
                    <a:lstStyle/>
                    <a:p>
                      <a:pPr algn="r" rtl="1">
                        <a:lnSpc>
                          <a:spcPct val="115000"/>
                        </a:lnSpc>
                        <a:spcAft>
                          <a:spcPts val="1000"/>
                        </a:spcAft>
                      </a:pPr>
                      <a:r>
                        <a:rPr lang="fa-IR" sz="1200">
                          <a:latin typeface="Calibri"/>
                          <a:ea typeface="Calibri"/>
                          <a:cs typeface="Lotus"/>
                        </a:rPr>
                        <a:t>41</a:t>
                      </a:r>
                      <a:endParaRPr lang="en-US" sz="1100">
                        <a:latin typeface="Calibri"/>
                        <a:ea typeface="Calibri"/>
                        <a:cs typeface="Arial"/>
                      </a:endParaRPr>
                    </a:p>
                  </a:txBody>
                  <a:tcPr marL="68580" marR="68580" marT="0" marB="0"/>
                </a:tc>
                <a:tc>
                  <a:txBody>
                    <a:bodyPr/>
                    <a:lstStyle/>
                    <a:p>
                      <a:pPr algn="just" rtl="1">
                        <a:lnSpc>
                          <a:spcPct val="115000"/>
                        </a:lnSpc>
                        <a:spcAft>
                          <a:spcPts val="1000"/>
                        </a:spcAft>
                      </a:pPr>
                      <a:endParaRPr lang="fa-IR" sz="1200">
                        <a:latin typeface="Calibri"/>
                        <a:ea typeface="Calibri"/>
                        <a:cs typeface="Lotus"/>
                      </a:endParaRPr>
                    </a:p>
                  </a:txBody>
                  <a:tcPr marL="68580" marR="68580" marT="0" marB="0"/>
                </a:tc>
                <a:tc>
                  <a:txBody>
                    <a:bodyPr/>
                    <a:lstStyle/>
                    <a:p>
                      <a:pPr algn="r" rtl="1">
                        <a:lnSpc>
                          <a:spcPct val="115000"/>
                        </a:lnSpc>
                        <a:spcAft>
                          <a:spcPts val="1000"/>
                        </a:spcAft>
                      </a:pPr>
                      <a:r>
                        <a:rPr lang="fa-IR" sz="1200">
                          <a:latin typeface="Calibri"/>
                          <a:ea typeface="Calibri"/>
                          <a:cs typeface="Lotus"/>
                        </a:rPr>
                        <a:t>1152</a:t>
                      </a:r>
                      <a:endParaRPr lang="en-US" sz="1100">
                        <a:latin typeface="Calibri"/>
                        <a:ea typeface="Calibri"/>
                        <a:cs typeface="Arial"/>
                      </a:endParaRPr>
                    </a:p>
                  </a:txBody>
                  <a:tcPr marL="68580" marR="68580" marT="0" marB="0"/>
                </a:tc>
                <a:tc>
                  <a:txBody>
                    <a:bodyPr/>
                    <a:lstStyle/>
                    <a:p>
                      <a:pPr algn="r" rtl="1">
                        <a:lnSpc>
                          <a:spcPct val="115000"/>
                        </a:lnSpc>
                        <a:spcAft>
                          <a:spcPts val="1000"/>
                        </a:spcAft>
                      </a:pPr>
                      <a:r>
                        <a:rPr lang="fa-IR" sz="1200" dirty="0">
                          <a:latin typeface="Calibri"/>
                          <a:ea typeface="Calibri"/>
                          <a:cs typeface="Lotus"/>
                        </a:rPr>
                        <a:t>100</a:t>
                      </a:r>
                      <a:endParaRPr lang="en-US" sz="1100" dirty="0">
                        <a:latin typeface="Calibri"/>
                        <a:ea typeface="Calibri"/>
                        <a:cs typeface="Arial"/>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lvl="0">
              <a:buNone/>
            </a:pPr>
            <a:r>
              <a:rPr lang="fa-IR" sz="2600" b="1" i="1" u="sng" dirty="0">
                <a:solidFill>
                  <a:srgbClr val="C00000"/>
                </a:solidFill>
                <a:cs typeface="Lotus" pitchFamily="2" charset="-78"/>
              </a:rPr>
              <a:t>سه </a:t>
            </a:r>
            <a:r>
              <a:rPr lang="fa-IR" sz="2600" b="1" i="1" u="sng" dirty="0" smtClean="0">
                <a:solidFill>
                  <a:srgbClr val="C00000"/>
                </a:solidFill>
                <a:cs typeface="Lotus" pitchFamily="2" charset="-78"/>
              </a:rPr>
              <a:t>فعالیت مهم </a:t>
            </a:r>
            <a:r>
              <a:rPr lang="fa-IR" sz="2600" b="1" i="1" u="sng" dirty="0">
                <a:solidFill>
                  <a:srgbClr val="C00000"/>
                </a:solidFill>
                <a:cs typeface="Lotus" pitchFamily="2" charset="-78"/>
              </a:rPr>
              <a:t>در این دوره نشان از عزم تجار بر ایجاد یک سرمایه مستقل ملی دارد</a:t>
            </a:r>
            <a:endParaRPr lang="en-US" sz="2600" b="1" i="1" dirty="0">
              <a:solidFill>
                <a:srgbClr val="C00000"/>
              </a:solidFill>
              <a:cs typeface="Lotus" pitchFamily="2" charset="-78"/>
            </a:endParaRPr>
          </a:p>
          <a:p>
            <a:pPr lvl="0"/>
            <a:r>
              <a:rPr lang="fa-IR" sz="2600" b="1" dirty="0">
                <a:cs typeface="Lotus" pitchFamily="2" charset="-78"/>
              </a:rPr>
              <a:t>شکل گیری عزم ملی برای ایجاد شرکت های صنعتی ؛کانون این جنبش در اصفهان بود ،انجمن شرقی</a:t>
            </a:r>
            <a:endParaRPr lang="en-US" sz="2600" b="1" dirty="0">
              <a:cs typeface="Lotus" pitchFamily="2" charset="-78"/>
            </a:endParaRPr>
          </a:p>
          <a:p>
            <a:pPr lvl="0"/>
            <a:r>
              <a:rPr lang="fa-IR" sz="2600" b="1" dirty="0">
                <a:cs typeface="Lotus" pitchFamily="2" charset="-78"/>
              </a:rPr>
              <a:t>انجمن اسلامی برای ترویج پارچه های وطنی</a:t>
            </a:r>
            <a:endParaRPr lang="en-US" sz="2600" b="1" dirty="0">
              <a:cs typeface="Lotus" pitchFamily="2" charset="-78"/>
            </a:endParaRPr>
          </a:p>
          <a:p>
            <a:pPr lvl="0"/>
            <a:r>
              <a:rPr lang="fa-IR" sz="2600" b="1" dirty="0">
                <a:cs typeface="Lotus" pitchFamily="2" charset="-78"/>
              </a:rPr>
              <a:t>تشکیل شرکت اسلامیه </a:t>
            </a:r>
            <a:r>
              <a:rPr lang="fa-IR" sz="2600" b="1" dirty="0" smtClean="0">
                <a:cs typeface="Lotus" pitchFamily="2" charset="-78"/>
              </a:rPr>
              <a:t>اصفهان</a:t>
            </a:r>
          </a:p>
          <a:p>
            <a:r>
              <a:rPr lang="fa-IR" sz="2600" b="1" dirty="0"/>
              <a:t> </a:t>
            </a:r>
            <a:endParaRPr lang="en-US" sz="2600" b="1" dirty="0"/>
          </a:p>
          <a:p>
            <a:pPr lvl="0">
              <a:buNone/>
            </a:pPr>
            <a:r>
              <a:rPr lang="fa-IR" sz="2600" b="1" i="1" u="sng" dirty="0">
                <a:solidFill>
                  <a:srgbClr val="C00000"/>
                </a:solidFill>
                <a:cs typeface="Lotus" pitchFamily="2" charset="-78"/>
              </a:rPr>
              <a:t>رئوس کلی و برجسته در خواست های تجار ایرانی در نخستین سال های انقلاب مشروطیت</a:t>
            </a:r>
            <a:endParaRPr lang="en-US" sz="2600" b="1" i="1" dirty="0">
              <a:solidFill>
                <a:srgbClr val="C00000"/>
              </a:solidFill>
              <a:cs typeface="Lotus" pitchFamily="2" charset="-78"/>
            </a:endParaRPr>
          </a:p>
          <a:p>
            <a:pPr lvl="0"/>
            <a:r>
              <a:rPr lang="fa-IR" sz="2600" b="1" dirty="0">
                <a:cs typeface="Lotus" pitchFamily="2" charset="-78"/>
              </a:rPr>
              <a:t>انجمن تجار یزد اقدام به تاسیس شرکتی جهت راه اندازی کارخانه های پارچه بافی</a:t>
            </a:r>
            <a:endParaRPr lang="en-US" sz="2600" b="1" dirty="0">
              <a:cs typeface="Lotus" pitchFamily="2" charset="-78"/>
            </a:endParaRPr>
          </a:p>
          <a:p>
            <a:pPr lvl="0"/>
            <a:r>
              <a:rPr lang="fa-IR" sz="2600" b="1" dirty="0">
                <a:cs typeface="Lotus" pitchFamily="2" charset="-78"/>
              </a:rPr>
              <a:t>پیشنهاد توسعه چایکاری در ایران توسط کاشف السلطنه و تاسیس کارخانه های چای در گیلان –مازندران –تهران</a:t>
            </a:r>
            <a:endParaRPr lang="en-US" sz="2600" b="1" dirty="0">
              <a:cs typeface="Lotus" pitchFamily="2" charset="-78"/>
            </a:endParaRPr>
          </a:p>
          <a:p>
            <a:pPr lvl="0"/>
            <a:r>
              <a:rPr lang="fa-IR" sz="2600" b="1" dirty="0" smtClean="0">
                <a:cs typeface="Lotus" pitchFamily="2" charset="-78"/>
              </a:rPr>
              <a:t>پیشنهاد </a:t>
            </a:r>
            <a:r>
              <a:rPr lang="fa-IR" sz="2600" b="1" dirty="0">
                <a:cs typeface="Lotus" pitchFamily="2" charset="-78"/>
              </a:rPr>
              <a:t>تجار و اصناف مشهد برای تشکیل شرکت ملی </a:t>
            </a:r>
            <a:endParaRPr lang="en-US" sz="2600" b="1" dirty="0">
              <a:cs typeface="Lotus" pitchFamily="2" charset="-78"/>
            </a:endParaRPr>
          </a:p>
          <a:p>
            <a:pPr lvl="0"/>
            <a:r>
              <a:rPr lang="fa-IR" sz="2600" b="1" dirty="0">
                <a:cs typeface="Lotus" pitchFamily="2" charset="-78"/>
              </a:rPr>
              <a:t>تاسیس بانک ملی</a:t>
            </a:r>
            <a:endParaRPr lang="en-US" sz="2600" b="1" dirty="0">
              <a:cs typeface="Lotus" pitchFamily="2" charset="-78"/>
            </a:endParaRPr>
          </a:p>
          <a:p>
            <a:pPr lvl="0">
              <a:buNone/>
            </a:pPr>
            <a:endParaRPr lang="en-US" sz="2400" dirty="0">
              <a:cs typeface="Lotus" pitchFamily="2" charset="-78"/>
            </a:endParaRPr>
          </a:p>
          <a:p>
            <a:endParaRPr lang="fa-IR" sz="2400" dirty="0">
              <a:cs typeface="Lotus" pitchFamily="2" charset="-78"/>
            </a:endParaRPr>
          </a:p>
        </p:txBody>
      </p:sp>
      <p:sp>
        <p:nvSpPr>
          <p:cNvPr id="4" name="Title 4"/>
          <p:cNvSpPr>
            <a:spLocks noGrp="1"/>
          </p:cNvSpPr>
          <p:nvPr>
            <p:ph type="title"/>
          </p:nvPr>
        </p:nvSpPr>
        <p:spPr/>
        <p:txBody>
          <a:bodyPr>
            <a:normAutofit/>
          </a:bodyPr>
          <a:lstStyle/>
          <a:p>
            <a:pPr lvl="0"/>
            <a:r>
              <a:rPr lang="fa-IR" b="1" dirty="0">
                <a:solidFill>
                  <a:srgbClr val="7030A0"/>
                </a:solidFill>
                <a:cs typeface="Lotus" pitchFamily="2" charset="-78"/>
              </a:rPr>
              <a:t>ماهیت رشد اقتصادی در شرایط نیمه </a:t>
            </a:r>
            <a:r>
              <a:rPr lang="fa-IR" b="1" dirty="0" smtClean="0">
                <a:solidFill>
                  <a:srgbClr val="7030A0"/>
                </a:solidFill>
                <a:cs typeface="Lotus" pitchFamily="2" charset="-78"/>
              </a:rPr>
              <a:t>استعماری</a:t>
            </a:r>
            <a:endParaRPr lang="fa-IR" dirty="0">
              <a:solidFill>
                <a:srgbClr val="7030A0"/>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lvl="0">
              <a:buNone/>
            </a:pPr>
            <a:r>
              <a:rPr lang="fa-IR" b="1" i="1" u="sng" dirty="0" smtClean="0">
                <a:solidFill>
                  <a:srgbClr val="C00000"/>
                </a:solidFill>
                <a:cs typeface="Lotus" pitchFamily="2" charset="-78"/>
              </a:rPr>
              <a:t>ماهیت </a:t>
            </a:r>
            <a:r>
              <a:rPr lang="fa-IR" b="1" i="1" u="sng" dirty="0">
                <a:solidFill>
                  <a:srgbClr val="C00000"/>
                </a:solidFill>
                <a:cs typeface="Lotus" pitchFamily="2" charset="-78"/>
              </a:rPr>
              <a:t>رشد اقتصادی در شرایط نیمه استعماری</a:t>
            </a:r>
            <a:endParaRPr lang="en-US" i="1" dirty="0">
              <a:solidFill>
                <a:srgbClr val="C00000"/>
              </a:solidFill>
              <a:cs typeface="Lotus" pitchFamily="2" charset="-78"/>
            </a:endParaRPr>
          </a:p>
          <a:p>
            <a:pPr lvl="0"/>
            <a:r>
              <a:rPr lang="fa-IR" dirty="0">
                <a:cs typeface="Lotus" pitchFamily="2" charset="-78"/>
              </a:rPr>
              <a:t>افزایش تولید مواد خام موردنیاز بازارهای بین المللی</a:t>
            </a:r>
            <a:endParaRPr lang="en-US" dirty="0">
              <a:cs typeface="Lotus" pitchFamily="2" charset="-78"/>
            </a:endParaRPr>
          </a:p>
          <a:p>
            <a:pPr lvl="0"/>
            <a:r>
              <a:rPr lang="fa-IR" dirty="0">
                <a:cs typeface="Lotus" pitchFamily="2" charset="-78"/>
              </a:rPr>
              <a:t>رونق گرفتن واردات کالاهای فرنگی</a:t>
            </a:r>
            <a:endParaRPr lang="en-US" dirty="0">
              <a:cs typeface="Lotus" pitchFamily="2" charset="-78"/>
            </a:endParaRPr>
          </a:p>
          <a:p>
            <a:pPr lvl="0"/>
            <a:r>
              <a:rPr lang="fa-IR" dirty="0">
                <a:cs typeface="Lotus" pitchFamily="2" charset="-78"/>
              </a:rPr>
              <a:t>کاهش ارزش پول در برابر ارزخارجی ،ازبین رفتن ذخایر ارزی ؛افزایش واردات و صادرات</a:t>
            </a:r>
            <a:endParaRPr lang="en-US" dirty="0">
              <a:cs typeface="Lotus" pitchFamily="2" charset="-78"/>
            </a:endParaRPr>
          </a:p>
          <a:p>
            <a:pPr lvl="0"/>
            <a:r>
              <a:rPr lang="fa-IR" dirty="0">
                <a:cs typeface="Lotus" pitchFamily="2" charset="-78"/>
              </a:rPr>
              <a:t>زوال صنایع نساجی </a:t>
            </a:r>
            <a:endParaRPr lang="en-US" dirty="0">
              <a:cs typeface="Lotus" pitchFamily="2" charset="-78"/>
            </a:endParaRPr>
          </a:p>
          <a:p>
            <a:pPr lvl="0"/>
            <a:r>
              <a:rPr lang="fa-IR" dirty="0">
                <a:cs typeface="Lotus" pitchFamily="2" charset="-78"/>
              </a:rPr>
              <a:t>سیاست های نادرست مالی و گمرکی حکومت قاجار </a:t>
            </a:r>
            <a:endParaRPr lang="en-US" dirty="0">
              <a:cs typeface="Lotus" pitchFamily="2" charset="-78"/>
            </a:endParaRPr>
          </a:p>
          <a:p>
            <a:pPr lvl="0"/>
            <a:r>
              <a:rPr lang="fa-IR" dirty="0">
                <a:cs typeface="Lotus" pitchFamily="2" charset="-78"/>
              </a:rPr>
              <a:t>وابستگی تجار واردکننده به سرمایه داران غربی</a:t>
            </a:r>
            <a:endParaRPr lang="en-US" dirty="0">
              <a:cs typeface="Lotus" pitchFamily="2" charset="-78"/>
            </a:endParaRPr>
          </a:p>
          <a:p>
            <a:pPr lvl="0"/>
            <a:r>
              <a:rPr lang="fa-IR" dirty="0">
                <a:cs typeface="Lotus" pitchFamily="2" charset="-78"/>
              </a:rPr>
              <a:t>عقیم ماندن تلاش سرمایه داران ایرانی در زمینه ایجاد صنایع جدید ماشینی </a:t>
            </a:r>
            <a:endParaRPr lang="en-US" dirty="0">
              <a:cs typeface="Lotus" pitchFamily="2" charset="-78"/>
            </a:endParaRPr>
          </a:p>
          <a:p>
            <a:r>
              <a:rPr lang="fa-IR" dirty="0">
                <a:cs typeface="Lotus" pitchFamily="2" charset="-78"/>
              </a:rPr>
              <a:t>مقاومت بخش از تجار در برابر نفوذ سرمایه داران خارجی</a:t>
            </a:r>
          </a:p>
        </p:txBody>
      </p:sp>
      <p:sp>
        <p:nvSpPr>
          <p:cNvPr id="4" name="Title 4"/>
          <p:cNvSpPr>
            <a:spLocks noGrp="1"/>
          </p:cNvSpPr>
          <p:nvPr>
            <p:ph type="title"/>
          </p:nvPr>
        </p:nvSpPr>
        <p:spPr/>
        <p:txBody>
          <a:bodyPr>
            <a:normAutofit/>
          </a:bodyPr>
          <a:lstStyle/>
          <a:p>
            <a:pPr lvl="0"/>
            <a:r>
              <a:rPr lang="fa-IR" b="1" dirty="0">
                <a:solidFill>
                  <a:srgbClr val="7030A0"/>
                </a:solidFill>
                <a:cs typeface="Lotus" pitchFamily="2" charset="-78"/>
              </a:rPr>
              <a:t>ماهیت رشد اقتصادی در شرایط نیمه </a:t>
            </a:r>
            <a:r>
              <a:rPr lang="fa-IR" b="1" dirty="0" smtClean="0">
                <a:solidFill>
                  <a:srgbClr val="7030A0"/>
                </a:solidFill>
                <a:cs typeface="Lotus" pitchFamily="2" charset="-78"/>
              </a:rPr>
              <a:t>استعماری</a:t>
            </a:r>
            <a:endParaRPr lang="fa-IR" dirty="0">
              <a:solidFill>
                <a:srgbClr val="7030A0"/>
              </a:solidFil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r>
              <a:rPr lang="fa-IR" dirty="0" smtClean="0">
                <a:cs typeface="Lotus" pitchFamily="2" charset="-78"/>
              </a:rPr>
              <a:t>تاسیس وزارت تجارت وفلاحت</a:t>
            </a:r>
          </a:p>
          <a:p>
            <a:r>
              <a:rPr lang="fa-IR" dirty="0" smtClean="0">
                <a:cs typeface="Lotus" pitchFamily="2" charset="-78"/>
              </a:rPr>
              <a:t>تاسیس مجلس وکلای تجار</a:t>
            </a:r>
          </a:p>
          <a:p>
            <a:pPr lvl="0">
              <a:buNone/>
            </a:pPr>
            <a:r>
              <a:rPr lang="fa-IR" sz="3600" b="1" i="1" u="sng" dirty="0">
                <a:solidFill>
                  <a:srgbClr val="C00000"/>
                </a:solidFill>
                <a:cs typeface="Lotus" pitchFamily="2" charset="-78"/>
              </a:rPr>
              <a:t>وظایف مجلس وکلای تجار</a:t>
            </a:r>
            <a:endParaRPr lang="en-US" sz="3600" b="1" i="1" dirty="0">
              <a:solidFill>
                <a:srgbClr val="C00000"/>
              </a:solidFill>
              <a:cs typeface="Lotus" pitchFamily="2" charset="-78"/>
            </a:endParaRPr>
          </a:p>
          <a:p>
            <a:pPr lvl="0"/>
            <a:r>
              <a:rPr lang="fa-IR" dirty="0">
                <a:cs typeface="Lotus" pitchFamily="2" charset="-78"/>
              </a:rPr>
              <a:t>احترام به مالکیت فردی و تامین حقوق مالی </a:t>
            </a:r>
            <a:endParaRPr lang="en-US" dirty="0">
              <a:cs typeface="Lotus" pitchFamily="2" charset="-78"/>
            </a:endParaRPr>
          </a:p>
          <a:p>
            <a:pPr lvl="0"/>
            <a:r>
              <a:rPr lang="fa-IR" dirty="0">
                <a:cs typeface="Lotus" pitchFamily="2" charset="-78"/>
              </a:rPr>
              <a:t>پرداخت دیون و مطالبات تجار از مقامات دولتی</a:t>
            </a:r>
            <a:endParaRPr lang="en-US" dirty="0">
              <a:cs typeface="Lotus" pitchFamily="2" charset="-78"/>
            </a:endParaRPr>
          </a:p>
          <a:p>
            <a:pPr lvl="0"/>
            <a:r>
              <a:rPr lang="fa-IR" dirty="0">
                <a:cs typeface="Lotus" pitchFamily="2" charset="-78"/>
              </a:rPr>
              <a:t>نظارت و کنترل بازار پولی کشور از طریق ایجاد بانک توسط تجار </a:t>
            </a:r>
            <a:endParaRPr lang="en-US" dirty="0">
              <a:cs typeface="Lotus" pitchFamily="2" charset="-78"/>
            </a:endParaRPr>
          </a:p>
          <a:p>
            <a:pPr lvl="0"/>
            <a:r>
              <a:rPr lang="fa-IR" dirty="0">
                <a:cs typeface="Lotus" pitchFamily="2" charset="-78"/>
              </a:rPr>
              <a:t>حفظ و حمایت از منافع تجار و کسبه ایرانی در داخل و خارج در برابر تجار خارجی</a:t>
            </a:r>
            <a:endParaRPr lang="en-US" dirty="0">
              <a:cs typeface="Lotus" pitchFamily="2" charset="-78"/>
            </a:endParaRPr>
          </a:p>
          <a:p>
            <a:pPr lvl="0"/>
            <a:r>
              <a:rPr lang="fa-IR" dirty="0">
                <a:cs typeface="Lotus" pitchFamily="2" charset="-78"/>
              </a:rPr>
              <a:t>ایجاد بازار مکاره مختص ایران</a:t>
            </a:r>
            <a:endParaRPr lang="en-US" dirty="0">
              <a:cs typeface="Lotus" pitchFamily="2" charset="-78"/>
            </a:endParaRPr>
          </a:p>
          <a:p>
            <a:pPr lvl="0"/>
            <a:r>
              <a:rPr lang="fa-IR" dirty="0">
                <a:cs typeface="Lotus" pitchFamily="2" charset="-78"/>
              </a:rPr>
              <a:t>رواج امتعه ایرانی و جلو گیری ازورود امتعه خارجی </a:t>
            </a:r>
            <a:endParaRPr lang="en-US" dirty="0">
              <a:cs typeface="Lotus" pitchFamily="2" charset="-78"/>
            </a:endParaRPr>
          </a:p>
          <a:p>
            <a:pPr lvl="0"/>
            <a:r>
              <a:rPr lang="fa-IR" dirty="0">
                <a:cs typeface="Lotus" pitchFamily="2" charset="-78"/>
              </a:rPr>
              <a:t>سپردن امور تجار و حل وفصل دعاوی آنان و احقاق حق آنان ازسایر طبقات به خود آنان</a:t>
            </a:r>
            <a:endParaRPr lang="en-US" dirty="0">
              <a:cs typeface="Lotus" pitchFamily="2" charset="-78"/>
            </a:endParaRPr>
          </a:p>
          <a:p>
            <a:pPr>
              <a:buNone/>
            </a:pPr>
            <a:endParaRPr lang="fa-IR" dirty="0">
              <a:cs typeface="Lotus" pitchFamily="2" charset="-78"/>
            </a:endParaRPr>
          </a:p>
        </p:txBody>
      </p:sp>
      <p:sp>
        <p:nvSpPr>
          <p:cNvPr id="4" name="Title 4"/>
          <p:cNvSpPr>
            <a:spLocks noGrp="1"/>
          </p:cNvSpPr>
          <p:nvPr>
            <p:ph type="title"/>
          </p:nvPr>
        </p:nvSpPr>
        <p:spPr/>
        <p:txBody>
          <a:bodyPr>
            <a:normAutofit/>
          </a:bodyPr>
          <a:lstStyle/>
          <a:p>
            <a:r>
              <a:rPr lang="fa-IR" b="1" dirty="0">
                <a:solidFill>
                  <a:srgbClr val="7030A0"/>
                </a:solidFill>
                <a:cs typeface="Lotus" pitchFamily="2" charset="-78"/>
              </a:rPr>
              <a:t>قیام </a:t>
            </a:r>
            <a:r>
              <a:rPr lang="fa-IR" b="1" dirty="0" smtClean="0">
                <a:solidFill>
                  <a:srgbClr val="7030A0"/>
                </a:solidFill>
                <a:cs typeface="Lotus" pitchFamily="2" charset="-78"/>
              </a:rPr>
              <a:t>بازاریان</a:t>
            </a:r>
            <a:endParaRPr lang="fa-IR" dirty="0">
              <a:solidFill>
                <a:srgbClr val="7030A0"/>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buNone/>
            </a:pPr>
            <a:r>
              <a:rPr lang="fa-IR" sz="2800" b="1" i="1" u="sng" dirty="0">
                <a:solidFill>
                  <a:srgbClr val="C00000"/>
                </a:solidFill>
                <a:cs typeface="Lotus" pitchFamily="2" charset="-78"/>
              </a:rPr>
              <a:t>جنبش ضد امتیاز تنباکو</a:t>
            </a:r>
            <a:endParaRPr lang="en-US" sz="2800" b="1" i="1" dirty="0">
              <a:solidFill>
                <a:srgbClr val="C00000"/>
              </a:solidFill>
              <a:cs typeface="Lotus" pitchFamily="2" charset="-78"/>
            </a:endParaRPr>
          </a:p>
          <a:p>
            <a:pPr>
              <a:buNone/>
            </a:pPr>
            <a:r>
              <a:rPr lang="fa-IR" sz="2800" dirty="0" smtClean="0">
                <a:cs typeface="Lotus" pitchFamily="2" charset="-78"/>
              </a:rPr>
              <a:t>   1)در </a:t>
            </a:r>
            <a:r>
              <a:rPr lang="fa-IR" sz="2800" dirty="0">
                <a:cs typeface="Lotus" pitchFamily="2" charset="-78"/>
              </a:rPr>
              <a:t>نتیجه امتیاز تنباکو ،تجارو کسبه تنباکو به طور کل به یک شرکت بیگانه فروخته شدنددر واقع کسب و کارشان مصادره شد و خود تبدیل به کارکنان و حق العملکاران کمپانی خارجی شدند.</a:t>
            </a:r>
            <a:endParaRPr lang="en-US" sz="2800" dirty="0">
              <a:cs typeface="Lotus" pitchFamily="2" charset="-78"/>
            </a:endParaRPr>
          </a:p>
          <a:p>
            <a:pPr>
              <a:buNone/>
            </a:pPr>
            <a:r>
              <a:rPr lang="fa-IR" sz="2800" dirty="0" smtClean="0">
                <a:cs typeface="Lotus" pitchFamily="2" charset="-78"/>
              </a:rPr>
              <a:t>  2)دو </a:t>
            </a:r>
            <a:r>
              <a:rPr lang="fa-IR" sz="2800" dirty="0">
                <a:cs typeface="Lotus" pitchFamily="2" charset="-78"/>
              </a:rPr>
              <a:t>شیوه تجار برای مقابله با این موضوع :اعتراض و مذاکره با پادشاه و طرح پرداخت مالیات پیش از حق الامتیاز،تحصن در شاه عبدالعظیم ،فتوی تحریم تنباکو توسط میرزای شیرازی.این جنبش دو ویژگی عمده داشت هم ضد خودکامگی بود و هم ضد استعمارخارجی</a:t>
            </a:r>
          </a:p>
        </p:txBody>
      </p:sp>
      <p:sp>
        <p:nvSpPr>
          <p:cNvPr id="4" name="Title 4"/>
          <p:cNvSpPr>
            <a:spLocks noGrp="1"/>
          </p:cNvSpPr>
          <p:nvPr>
            <p:ph type="title"/>
          </p:nvPr>
        </p:nvSpPr>
        <p:spPr/>
        <p:txBody>
          <a:bodyPr>
            <a:normAutofit/>
          </a:bodyPr>
          <a:lstStyle/>
          <a:p>
            <a:r>
              <a:rPr lang="fa-IR" b="1" dirty="0">
                <a:solidFill>
                  <a:srgbClr val="7030A0"/>
                </a:solidFill>
                <a:cs typeface="Lotus" pitchFamily="2" charset="-78"/>
              </a:rPr>
              <a:t>قیام </a:t>
            </a:r>
            <a:r>
              <a:rPr lang="fa-IR" b="1" dirty="0" smtClean="0">
                <a:solidFill>
                  <a:srgbClr val="7030A0"/>
                </a:solidFill>
                <a:cs typeface="Lotus" pitchFamily="2" charset="-78"/>
              </a:rPr>
              <a:t>بازاریان</a:t>
            </a:r>
            <a:endParaRPr lang="fa-IR" dirty="0">
              <a:solidFill>
                <a:srgbClr val="7030A0"/>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buNone/>
            </a:pPr>
            <a:r>
              <a:rPr lang="fa-IR" sz="2800" b="1" i="1" u="sng" dirty="0">
                <a:solidFill>
                  <a:srgbClr val="C00000"/>
                </a:solidFill>
                <a:cs typeface="Lotus" pitchFamily="2" charset="-78"/>
              </a:rPr>
              <a:t>نهضت مشرو طیت</a:t>
            </a:r>
            <a:endParaRPr lang="en-US" sz="2800" i="1" dirty="0">
              <a:solidFill>
                <a:srgbClr val="C00000"/>
              </a:solidFill>
              <a:cs typeface="Lotus" pitchFamily="2" charset="-78"/>
            </a:endParaRPr>
          </a:p>
          <a:p>
            <a:pPr lvl="0"/>
            <a:r>
              <a:rPr lang="fa-IR" sz="2800" dirty="0">
                <a:cs typeface="Lotus" pitchFamily="2" charset="-78"/>
              </a:rPr>
              <a:t>در گیری بازاریان و تجار بزرگ با روسای بلژیکی گمرک و دارایی </a:t>
            </a:r>
            <a:endParaRPr lang="en-US" sz="2800" dirty="0">
              <a:cs typeface="Lotus" pitchFamily="2" charset="-78"/>
            </a:endParaRPr>
          </a:p>
          <a:p>
            <a:pPr lvl="0"/>
            <a:r>
              <a:rPr lang="fa-IR" sz="2800" dirty="0">
                <a:cs typeface="Lotus" pitchFamily="2" charset="-78"/>
              </a:rPr>
              <a:t>وثیقه قرار دادن حقوق گمرکی کشور بابت وام های روسیه</a:t>
            </a:r>
            <a:endParaRPr lang="en-US" sz="2800" dirty="0">
              <a:cs typeface="Lotus" pitchFamily="2" charset="-78"/>
            </a:endParaRPr>
          </a:p>
          <a:p>
            <a:pPr lvl="0"/>
            <a:r>
              <a:rPr lang="fa-IR" sz="2800" dirty="0">
                <a:cs typeface="Lotus" pitchFamily="2" charset="-78"/>
              </a:rPr>
              <a:t>اعتراض تجار به تعرفه گمرکی جدید ،نادرست بودن عوارض سه دصد بر صادرات و حق عبور کالا </a:t>
            </a:r>
            <a:endParaRPr lang="en-US" sz="2800" dirty="0">
              <a:cs typeface="Lotus" pitchFamily="2" charset="-78"/>
            </a:endParaRPr>
          </a:p>
          <a:p>
            <a:r>
              <a:rPr lang="fa-IR" sz="2800" dirty="0">
                <a:cs typeface="Lotus" pitchFamily="2" charset="-78"/>
              </a:rPr>
              <a:t>عامل انگیزشی به فلک بستن یکی از تجار عمده شکر</a:t>
            </a:r>
          </a:p>
        </p:txBody>
      </p:sp>
      <p:sp>
        <p:nvSpPr>
          <p:cNvPr id="4" name="Title 4"/>
          <p:cNvSpPr>
            <a:spLocks noGrp="1"/>
          </p:cNvSpPr>
          <p:nvPr>
            <p:ph type="title"/>
          </p:nvPr>
        </p:nvSpPr>
        <p:spPr/>
        <p:txBody>
          <a:bodyPr>
            <a:normAutofit/>
          </a:bodyPr>
          <a:lstStyle/>
          <a:p>
            <a:r>
              <a:rPr lang="fa-IR" b="1" dirty="0">
                <a:solidFill>
                  <a:srgbClr val="7030A0"/>
                </a:solidFill>
                <a:cs typeface="Lotus" pitchFamily="2" charset="-78"/>
              </a:rPr>
              <a:t>قیام </a:t>
            </a:r>
            <a:r>
              <a:rPr lang="fa-IR" b="1" dirty="0" smtClean="0">
                <a:solidFill>
                  <a:srgbClr val="7030A0"/>
                </a:solidFill>
                <a:cs typeface="Lotus" pitchFamily="2" charset="-78"/>
              </a:rPr>
              <a:t>بازاریان</a:t>
            </a:r>
            <a:endParaRPr lang="fa-IR" dirty="0">
              <a:solidFill>
                <a:srgbClr val="7030A0"/>
              </a:solidFill>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buNone/>
            </a:pPr>
            <a:r>
              <a:rPr lang="fa-IR" sz="2800" b="1" i="1" u="sng" dirty="0">
                <a:solidFill>
                  <a:srgbClr val="C00000"/>
                </a:solidFill>
                <a:cs typeface="Lotus" pitchFamily="2" charset="-78"/>
              </a:rPr>
              <a:t>نقش تجار در مجلس اول</a:t>
            </a:r>
            <a:endParaRPr lang="en-US" sz="2800" i="1" dirty="0">
              <a:solidFill>
                <a:srgbClr val="C00000"/>
              </a:solidFill>
              <a:cs typeface="Lotus" pitchFamily="2" charset="-78"/>
            </a:endParaRPr>
          </a:p>
          <a:p>
            <a:pPr lvl="0"/>
            <a:r>
              <a:rPr lang="fa-IR" sz="2800" dirty="0">
                <a:cs typeface="Lotus" pitchFamily="2" charset="-78"/>
              </a:rPr>
              <a:t>عکس العمل در برابر قرضه ی خارجی</a:t>
            </a:r>
            <a:endParaRPr lang="en-US" sz="2800" dirty="0">
              <a:cs typeface="Lotus" pitchFamily="2" charset="-78"/>
            </a:endParaRPr>
          </a:p>
          <a:p>
            <a:pPr lvl="0"/>
            <a:r>
              <a:rPr lang="fa-IR" sz="2800" dirty="0">
                <a:cs typeface="Lotus" pitchFamily="2" charset="-78"/>
              </a:rPr>
              <a:t>پیشنهاد تاسیس بانک ملی</a:t>
            </a:r>
            <a:endParaRPr lang="en-US" sz="2800" dirty="0">
              <a:cs typeface="Lotus" pitchFamily="2" charset="-78"/>
            </a:endParaRPr>
          </a:p>
          <a:p>
            <a:pPr lvl="0"/>
            <a:r>
              <a:rPr lang="fa-IR" sz="2800" dirty="0">
                <a:cs typeface="Lotus" pitchFamily="2" charset="-78"/>
              </a:rPr>
              <a:t>مسئله اجرای قانون اساسی </a:t>
            </a:r>
            <a:endParaRPr lang="en-US" sz="2800" dirty="0">
              <a:cs typeface="Lotus" pitchFamily="2" charset="-78"/>
            </a:endParaRPr>
          </a:p>
          <a:p>
            <a:pPr lvl="0"/>
            <a:r>
              <a:rPr lang="fa-IR" sz="2800" dirty="0">
                <a:cs typeface="Lotus" pitchFamily="2" charset="-78"/>
              </a:rPr>
              <a:t>تنظیم رابطه مجلس ،دولت و مسئولیت وزراء</a:t>
            </a:r>
            <a:endParaRPr lang="en-US" sz="2800" dirty="0">
              <a:cs typeface="Lotus" pitchFamily="2" charset="-78"/>
            </a:endParaRPr>
          </a:p>
          <a:p>
            <a:pPr lvl="0"/>
            <a:r>
              <a:rPr lang="fa-IR" sz="2800" dirty="0">
                <a:cs typeface="Lotus" pitchFamily="2" charset="-78"/>
              </a:rPr>
              <a:t>انجام اصلاحات مالیه</a:t>
            </a:r>
            <a:endParaRPr lang="en-US" sz="2800" dirty="0">
              <a:cs typeface="Lotus" pitchFamily="2" charset="-78"/>
            </a:endParaRPr>
          </a:p>
          <a:p>
            <a:pPr lvl="0"/>
            <a:r>
              <a:rPr lang="fa-IR" sz="2800" dirty="0">
                <a:cs typeface="Lotus" pitchFamily="2" charset="-78"/>
              </a:rPr>
              <a:t>رسیدگی به وضع درآمد گمرک</a:t>
            </a:r>
            <a:endParaRPr lang="en-US" sz="2800" dirty="0">
              <a:cs typeface="Lotus" pitchFamily="2" charset="-78"/>
            </a:endParaRPr>
          </a:p>
          <a:p>
            <a:pPr lvl="0">
              <a:buNone/>
            </a:pPr>
            <a:endParaRPr lang="fa-IR" sz="2800" dirty="0">
              <a:cs typeface="Lotus" pitchFamily="2" charset="-78"/>
            </a:endParaRPr>
          </a:p>
        </p:txBody>
      </p:sp>
      <p:sp>
        <p:nvSpPr>
          <p:cNvPr id="4" name="Title 4"/>
          <p:cNvSpPr>
            <a:spLocks noGrp="1"/>
          </p:cNvSpPr>
          <p:nvPr>
            <p:ph type="title"/>
          </p:nvPr>
        </p:nvSpPr>
        <p:spPr/>
        <p:txBody>
          <a:bodyPr>
            <a:normAutofit/>
          </a:bodyPr>
          <a:lstStyle/>
          <a:p>
            <a:r>
              <a:rPr lang="fa-IR" b="1" dirty="0">
                <a:solidFill>
                  <a:srgbClr val="7030A0"/>
                </a:solidFill>
                <a:cs typeface="Lotus" pitchFamily="2" charset="-78"/>
              </a:rPr>
              <a:t>قیام </a:t>
            </a:r>
            <a:r>
              <a:rPr lang="fa-IR" b="1" dirty="0" smtClean="0">
                <a:solidFill>
                  <a:srgbClr val="7030A0"/>
                </a:solidFill>
                <a:cs typeface="Lotus" pitchFamily="2" charset="-78"/>
              </a:rPr>
              <a:t>بازاریان</a:t>
            </a:r>
            <a:endParaRPr lang="fa-IR" dirty="0">
              <a:solidFill>
                <a:srgbClr val="7030A0"/>
              </a:solidFill>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57200" y="1600200"/>
          <a:ext cx="8229600" cy="4547616"/>
        </p:xfrm>
        <a:graphic>
          <a:graphicData uri="http://schemas.openxmlformats.org/drawingml/2006/table">
            <a:tbl>
              <a:tblPr rtl="1" firstRow="1" bandRow="1">
                <a:tableStyleId>{5C22544A-7EE6-4342-B048-85BDC9FD1C3A}</a:tableStyleId>
              </a:tblPr>
              <a:tblGrid>
                <a:gridCol w="2743200"/>
                <a:gridCol w="2743200"/>
                <a:gridCol w="2743200"/>
              </a:tblGrid>
              <a:tr h="370840">
                <a:tc>
                  <a:txBody>
                    <a:bodyPr/>
                    <a:lstStyle/>
                    <a:p>
                      <a:pPr algn="r" rtl="1">
                        <a:lnSpc>
                          <a:spcPct val="115000"/>
                        </a:lnSpc>
                        <a:spcAft>
                          <a:spcPts val="1000"/>
                        </a:spcAft>
                      </a:pPr>
                      <a:r>
                        <a:rPr lang="fa-IR" sz="2400" dirty="0">
                          <a:latin typeface="Calibri"/>
                          <a:ea typeface="Calibri"/>
                          <a:cs typeface="Lotus" pitchFamily="2" charset="-78"/>
                        </a:rPr>
                        <a:t>مراتب اجتماعی</a:t>
                      </a:r>
                      <a:endParaRPr lang="en-US" sz="2400" dirty="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2400">
                          <a:latin typeface="Calibri"/>
                          <a:ea typeface="Calibri"/>
                          <a:cs typeface="Lotus" pitchFamily="2" charset="-78"/>
                        </a:rPr>
                        <a:t>تعداد</a:t>
                      </a:r>
                      <a:endParaRPr lang="en-US" sz="240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2400">
                          <a:latin typeface="Calibri"/>
                          <a:ea typeface="Calibri"/>
                          <a:cs typeface="Lotus" pitchFamily="2" charset="-78"/>
                        </a:rPr>
                        <a:t>درصد</a:t>
                      </a:r>
                      <a:endParaRPr lang="en-US" sz="2400">
                        <a:latin typeface="Calibri"/>
                        <a:ea typeface="Calibri"/>
                        <a:cs typeface="Lotus" pitchFamily="2" charset="-78"/>
                      </a:endParaRPr>
                    </a:p>
                  </a:txBody>
                  <a:tcPr marL="68580" marR="68580" marT="0" marB="0"/>
                </a:tc>
              </a:tr>
              <a:tr h="370840">
                <a:tc>
                  <a:txBody>
                    <a:bodyPr/>
                    <a:lstStyle/>
                    <a:p>
                      <a:pPr algn="r" rtl="1">
                        <a:lnSpc>
                          <a:spcPct val="115000"/>
                        </a:lnSpc>
                        <a:spcAft>
                          <a:spcPts val="1000"/>
                        </a:spcAft>
                      </a:pPr>
                      <a:endParaRPr lang="fa-IR"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1- شاهزادگان و قاجاریه</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2-علما و طلاب</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3-عمال دیوانی</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4-تجار </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5-اصناف</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6-سایر یا نامعلوم</a:t>
                      </a:r>
                      <a:endParaRPr lang="en-US" sz="2400">
                        <a:latin typeface="Calibri"/>
                        <a:ea typeface="Calibri"/>
                        <a:cs typeface="Lotus" pitchFamily="2" charset="-78"/>
                      </a:endParaRPr>
                    </a:p>
                  </a:txBody>
                  <a:tcPr marL="68580" marR="68580" marT="0" marB="0"/>
                </a:tc>
                <a:tc>
                  <a:txBody>
                    <a:bodyPr/>
                    <a:lstStyle/>
                    <a:p>
                      <a:pPr algn="r" rtl="1">
                        <a:lnSpc>
                          <a:spcPct val="115000"/>
                        </a:lnSpc>
                        <a:spcAft>
                          <a:spcPts val="1000"/>
                        </a:spcAft>
                      </a:pPr>
                      <a:endParaRPr lang="fa-IR"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8</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47</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36</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28</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29</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13</a:t>
                      </a:r>
                      <a:endParaRPr lang="en-US" sz="2400">
                        <a:latin typeface="Calibri"/>
                        <a:ea typeface="Calibri"/>
                        <a:cs typeface="Lotus" pitchFamily="2" charset="-78"/>
                      </a:endParaRPr>
                    </a:p>
                  </a:txBody>
                  <a:tcPr marL="68580" marR="68580" marT="0" marB="0"/>
                </a:tc>
                <a:tc>
                  <a:txBody>
                    <a:bodyPr/>
                    <a:lstStyle/>
                    <a:p>
                      <a:pPr algn="r" rtl="1">
                        <a:lnSpc>
                          <a:spcPct val="115000"/>
                        </a:lnSpc>
                        <a:spcAft>
                          <a:spcPts val="1000"/>
                        </a:spcAft>
                      </a:pPr>
                      <a:endParaRPr lang="fa-IR"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5</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2/29</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3/22</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4/17</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18</a:t>
                      </a:r>
                      <a:endParaRPr lang="en-US" sz="2400">
                        <a:latin typeface="Calibri"/>
                        <a:ea typeface="Calibri"/>
                        <a:cs typeface="Lotus" pitchFamily="2" charset="-78"/>
                      </a:endParaRPr>
                    </a:p>
                    <a:p>
                      <a:pPr algn="r" rtl="1">
                        <a:lnSpc>
                          <a:spcPct val="115000"/>
                        </a:lnSpc>
                        <a:spcAft>
                          <a:spcPts val="1000"/>
                        </a:spcAft>
                      </a:pPr>
                      <a:r>
                        <a:rPr lang="fa-IR" sz="2400">
                          <a:latin typeface="Calibri"/>
                          <a:ea typeface="Calibri"/>
                          <a:cs typeface="Lotus" pitchFamily="2" charset="-78"/>
                        </a:rPr>
                        <a:t>18</a:t>
                      </a:r>
                      <a:endParaRPr lang="en-US" sz="2400">
                        <a:latin typeface="Calibri"/>
                        <a:ea typeface="Calibri"/>
                        <a:cs typeface="Lotus" pitchFamily="2" charset="-78"/>
                      </a:endParaRPr>
                    </a:p>
                  </a:txBody>
                  <a:tcPr marL="68580" marR="68580" marT="0" marB="0"/>
                </a:tc>
              </a:tr>
              <a:tr h="370840">
                <a:tc>
                  <a:txBody>
                    <a:bodyPr/>
                    <a:lstStyle/>
                    <a:p>
                      <a:pPr algn="r" rtl="1">
                        <a:lnSpc>
                          <a:spcPct val="115000"/>
                        </a:lnSpc>
                        <a:spcAft>
                          <a:spcPts val="1000"/>
                        </a:spcAft>
                      </a:pPr>
                      <a:endParaRPr lang="fa-IR" sz="240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2400">
                          <a:latin typeface="Calibri"/>
                          <a:ea typeface="Calibri"/>
                          <a:cs typeface="Lotus" pitchFamily="2" charset="-78"/>
                        </a:rPr>
                        <a:t>161</a:t>
                      </a:r>
                      <a:endParaRPr lang="en-US" sz="2400">
                        <a:latin typeface="Calibri"/>
                        <a:ea typeface="Calibri"/>
                        <a:cs typeface="Lotus" pitchFamily="2" charset="-78"/>
                      </a:endParaRPr>
                    </a:p>
                  </a:txBody>
                  <a:tcPr marL="68580" marR="68580" marT="0" marB="0"/>
                </a:tc>
                <a:tc>
                  <a:txBody>
                    <a:bodyPr/>
                    <a:lstStyle/>
                    <a:p>
                      <a:pPr algn="r" rtl="1">
                        <a:lnSpc>
                          <a:spcPct val="115000"/>
                        </a:lnSpc>
                        <a:spcAft>
                          <a:spcPts val="1000"/>
                        </a:spcAft>
                      </a:pPr>
                      <a:r>
                        <a:rPr lang="fa-IR" sz="2400" dirty="0">
                          <a:latin typeface="Calibri"/>
                          <a:ea typeface="Calibri"/>
                          <a:cs typeface="Lotus" pitchFamily="2" charset="-78"/>
                        </a:rPr>
                        <a:t>100</a:t>
                      </a:r>
                      <a:endParaRPr lang="en-US" sz="2400" dirty="0">
                        <a:latin typeface="Calibri"/>
                        <a:ea typeface="Calibri"/>
                        <a:cs typeface="Lotus" pitchFamily="2" charset="-78"/>
                      </a:endParaRPr>
                    </a:p>
                  </a:txBody>
                  <a:tcPr marL="68580" marR="68580" marT="0" marB="0"/>
                </a:tc>
              </a:tr>
            </a:tbl>
          </a:graphicData>
        </a:graphic>
      </p:graphicFrame>
      <p:sp>
        <p:nvSpPr>
          <p:cNvPr id="4" name="Title 4"/>
          <p:cNvSpPr>
            <a:spLocks noGrp="1"/>
          </p:cNvSpPr>
          <p:nvPr>
            <p:ph type="title"/>
          </p:nvPr>
        </p:nvSpPr>
        <p:spPr/>
        <p:txBody>
          <a:bodyPr>
            <a:normAutofit/>
          </a:bodyPr>
          <a:lstStyle/>
          <a:p>
            <a:r>
              <a:rPr lang="fa-IR" b="1" dirty="0">
                <a:solidFill>
                  <a:srgbClr val="7030A0"/>
                </a:solidFill>
                <a:cs typeface="Lotus" pitchFamily="2" charset="-78"/>
              </a:rPr>
              <a:t>قیام </a:t>
            </a:r>
            <a:r>
              <a:rPr lang="fa-IR" b="1" dirty="0" smtClean="0">
                <a:solidFill>
                  <a:srgbClr val="7030A0"/>
                </a:solidFill>
                <a:cs typeface="Lotus" pitchFamily="2" charset="-78"/>
              </a:rPr>
              <a:t>بازاریان</a:t>
            </a:r>
            <a:endParaRPr lang="fa-IR" dirty="0">
              <a:solidFill>
                <a:srgbClr val="7030A0"/>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r>
              <a:rPr lang="fa-IR" sz="2400" dirty="0">
                <a:solidFill>
                  <a:srgbClr val="FF0000"/>
                </a:solidFill>
                <a:cs typeface="Lotus" pitchFamily="2" charset="-78"/>
              </a:rPr>
              <a:t>در مجموع می توان موانع رشد تاریخی سرمایه داری را درایران به دو دسته تقسیم کرد:</a:t>
            </a:r>
            <a:endParaRPr lang="en-US" sz="2400" dirty="0">
              <a:solidFill>
                <a:srgbClr val="FF0000"/>
              </a:solidFill>
              <a:cs typeface="Lotus" pitchFamily="2" charset="-78"/>
            </a:endParaRPr>
          </a:p>
          <a:p>
            <a:pPr>
              <a:buNone/>
            </a:pPr>
            <a:r>
              <a:rPr lang="fa-IR" sz="2800" dirty="0" smtClean="0">
                <a:cs typeface="Lotus" pitchFamily="2" charset="-78"/>
              </a:rPr>
              <a:t>1)عوامل </a:t>
            </a:r>
            <a:r>
              <a:rPr lang="fa-IR" sz="2800" dirty="0">
                <a:cs typeface="Lotus" pitchFamily="2" charset="-78"/>
              </a:rPr>
              <a:t>داخلی؛خصوصیات شیوه ها ی تولیدی شهری ،روستایی وایلی و نظام سیاسی</a:t>
            </a:r>
            <a:endParaRPr lang="en-US" sz="2800" dirty="0">
              <a:cs typeface="Lotus" pitchFamily="2" charset="-78"/>
            </a:endParaRPr>
          </a:p>
          <a:p>
            <a:pPr>
              <a:buNone/>
            </a:pPr>
            <a:r>
              <a:rPr lang="fa-IR" sz="2800" dirty="0">
                <a:cs typeface="Lotus" pitchFamily="2" charset="-78"/>
              </a:rPr>
              <a:t>2) عوامل خارجی؛وضعیت نیمه استعماری و شرایط سلطه استعماری</a:t>
            </a:r>
            <a:endParaRPr lang="en-US" sz="2800" dirty="0">
              <a:cs typeface="Lotus" pitchFamily="2" charset="-78"/>
            </a:endParaRPr>
          </a:p>
          <a:p>
            <a:pPr>
              <a:buNone/>
            </a:pPr>
            <a:r>
              <a:rPr lang="fa-IR" sz="2800" dirty="0" smtClean="0">
                <a:cs typeface="Lotus" pitchFamily="2" charset="-78"/>
              </a:rPr>
              <a:t> </a:t>
            </a:r>
            <a:r>
              <a:rPr lang="fa-IR" sz="2800" dirty="0" smtClean="0">
                <a:solidFill>
                  <a:srgbClr val="FF0000"/>
                </a:solidFill>
                <a:cs typeface="Lotus" pitchFamily="2" charset="-78"/>
              </a:rPr>
              <a:t>موانع </a:t>
            </a:r>
            <a:r>
              <a:rPr lang="fa-IR" sz="2800" dirty="0">
                <a:solidFill>
                  <a:srgbClr val="FF0000"/>
                </a:solidFill>
                <a:cs typeface="Lotus" pitchFamily="2" charset="-78"/>
              </a:rPr>
              <a:t>داخلی خود تابع شرایط دوگانه اندکه عبارتند </a:t>
            </a:r>
            <a:r>
              <a:rPr lang="fa-IR" sz="2800" dirty="0" smtClean="0">
                <a:solidFill>
                  <a:srgbClr val="FF0000"/>
                </a:solidFill>
                <a:cs typeface="Lotus" pitchFamily="2" charset="-78"/>
              </a:rPr>
              <a:t>از: </a:t>
            </a:r>
            <a:endParaRPr lang="en-US" sz="2800" dirty="0">
              <a:solidFill>
                <a:srgbClr val="FF0000"/>
              </a:solidFill>
              <a:cs typeface="Lotus" pitchFamily="2" charset="-78"/>
            </a:endParaRPr>
          </a:p>
          <a:p>
            <a:pPr>
              <a:buNone/>
            </a:pPr>
            <a:r>
              <a:rPr lang="fa-IR" sz="2800" dirty="0">
                <a:cs typeface="Lotus" pitchFamily="2" charset="-78"/>
              </a:rPr>
              <a:t>1)خصوصیات نظام سیاسی و اقتصادی جامعه شهری و روابط خاص آن با جامعه روستایی</a:t>
            </a:r>
            <a:endParaRPr lang="en-US" sz="2800" dirty="0">
              <a:cs typeface="Lotus" pitchFamily="2" charset="-78"/>
            </a:endParaRPr>
          </a:p>
          <a:p>
            <a:pPr>
              <a:buNone/>
            </a:pPr>
            <a:r>
              <a:rPr lang="fa-IR" sz="2800" dirty="0">
                <a:cs typeface="Lotus" pitchFamily="2" charset="-78"/>
              </a:rPr>
              <a:t>2)تداخل و تزاحم شیوه تولید عشایری با شیوه های دیگر تولید و سلطه ی ایلات و عشایر بر اجتماعات شهری و روستایی</a:t>
            </a:r>
            <a:endParaRPr lang="en-US" sz="2800" dirty="0">
              <a:cs typeface="Lotus" pitchFamily="2" charset="-78"/>
            </a:endParaRPr>
          </a:p>
          <a:p>
            <a:pPr lvl="0">
              <a:buNone/>
            </a:pPr>
            <a:endParaRPr lang="fa-IR" sz="2800" dirty="0">
              <a:cs typeface="Lotus" pitchFamily="2" charset="-78"/>
            </a:endParaRPr>
          </a:p>
        </p:txBody>
      </p:sp>
      <p:sp>
        <p:nvSpPr>
          <p:cNvPr id="4" name="Title 4"/>
          <p:cNvSpPr>
            <a:spLocks noGrp="1"/>
          </p:cNvSpPr>
          <p:nvPr>
            <p:ph type="title"/>
          </p:nvPr>
        </p:nvSpPr>
        <p:spPr/>
        <p:txBody>
          <a:bodyPr>
            <a:normAutofit/>
          </a:bodyPr>
          <a:lstStyle/>
          <a:p>
            <a:pPr lvl="0"/>
            <a:r>
              <a:rPr lang="fa-IR" b="1" dirty="0">
                <a:solidFill>
                  <a:srgbClr val="7030A0"/>
                </a:solidFill>
                <a:cs typeface="Lotus" pitchFamily="2" charset="-78"/>
              </a:rPr>
              <a:t>نتیجه</a:t>
            </a:r>
            <a:endParaRPr lang="en-US" dirty="0">
              <a:solidFill>
                <a:srgbClr val="7030A0"/>
              </a:solidFill>
              <a:cs typeface="Lotus" pitchFamily="2" charset="-78"/>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rgbClr val="7030A0"/>
                </a:solidFill>
                <a:cs typeface="Lotus" pitchFamily="2" charset="-78"/>
              </a:rPr>
              <a:t>نتیجه</a:t>
            </a:r>
            <a:endParaRPr lang="fa-IR" dirty="0"/>
          </a:p>
        </p:txBody>
      </p:sp>
      <p:sp>
        <p:nvSpPr>
          <p:cNvPr id="3" name="Content Placeholder 2"/>
          <p:cNvSpPr>
            <a:spLocks noGrp="1"/>
          </p:cNvSpPr>
          <p:nvPr>
            <p:ph idx="1"/>
          </p:nvPr>
        </p:nvSpPr>
        <p:spPr/>
        <p:txBody>
          <a:bodyPr/>
          <a:lstStyle/>
          <a:p>
            <a:pPr lvl="0">
              <a:buNone/>
            </a:pPr>
            <a:r>
              <a:rPr lang="fa-IR" b="1" i="1" u="sng" dirty="0">
                <a:solidFill>
                  <a:srgbClr val="C00000"/>
                </a:solidFill>
                <a:cs typeface="Lotus" pitchFamily="2" charset="-78"/>
              </a:rPr>
              <a:t>اثرات شیوه تولید شهری</a:t>
            </a:r>
            <a:endParaRPr lang="en-US" i="1" dirty="0">
              <a:solidFill>
                <a:srgbClr val="C00000"/>
              </a:solidFill>
              <a:cs typeface="Lotus" pitchFamily="2" charset="-78"/>
            </a:endParaRPr>
          </a:p>
          <a:p>
            <a:pPr lvl="0"/>
            <a:r>
              <a:rPr lang="fa-IR" dirty="0">
                <a:cs typeface="Lotus" pitchFamily="2" charset="-78"/>
              </a:rPr>
              <a:t>توسعه نیافتگی تقسیم کار اجتماعی بین شهرو روستا</a:t>
            </a:r>
            <a:endParaRPr lang="en-US" dirty="0">
              <a:cs typeface="Lotus" pitchFamily="2" charset="-78"/>
            </a:endParaRPr>
          </a:p>
          <a:p>
            <a:pPr lvl="0"/>
            <a:r>
              <a:rPr lang="fa-IR" dirty="0">
                <a:cs typeface="Lotus" pitchFamily="2" charset="-78"/>
              </a:rPr>
              <a:t>عدم جدایی شهر از روستا</a:t>
            </a:r>
            <a:endParaRPr lang="en-US" dirty="0">
              <a:cs typeface="Lotus" pitchFamily="2" charset="-78"/>
            </a:endParaRPr>
          </a:p>
          <a:p>
            <a:r>
              <a:rPr lang="fa-IR" dirty="0">
                <a:cs typeface="Lotus" pitchFamily="2" charset="-78"/>
              </a:rPr>
              <a:t>گرد آمدن اجتماعات شهری و روستایی حول یک واحد بزرگتر منطقه ای</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rgbClr val="7030A0"/>
                </a:solidFill>
                <a:cs typeface="Lotus" pitchFamily="2" charset="-78"/>
              </a:rPr>
              <a:t>نتیجه</a:t>
            </a:r>
            <a:endParaRPr lang="fa-IR" dirty="0"/>
          </a:p>
        </p:txBody>
      </p:sp>
      <p:sp>
        <p:nvSpPr>
          <p:cNvPr id="3" name="Content Placeholder 2"/>
          <p:cNvSpPr>
            <a:spLocks noGrp="1"/>
          </p:cNvSpPr>
          <p:nvPr>
            <p:ph idx="1"/>
          </p:nvPr>
        </p:nvSpPr>
        <p:spPr/>
        <p:txBody>
          <a:bodyPr>
            <a:normAutofit lnSpcReduction="10000"/>
          </a:bodyPr>
          <a:lstStyle/>
          <a:p>
            <a:pPr lvl="0">
              <a:buNone/>
            </a:pPr>
            <a:r>
              <a:rPr lang="fa-IR" u="sng" dirty="0" smtClean="0">
                <a:solidFill>
                  <a:srgbClr val="C00000"/>
                </a:solidFill>
                <a:cs typeface="Lotus" pitchFamily="2" charset="-78"/>
              </a:rPr>
              <a:t>سلطه </a:t>
            </a:r>
            <a:r>
              <a:rPr lang="fa-IR" u="sng" dirty="0">
                <a:solidFill>
                  <a:srgbClr val="C00000"/>
                </a:solidFill>
                <a:cs typeface="Lotus" pitchFamily="2" charset="-78"/>
              </a:rPr>
              <a:t>کشورهای استعماری</a:t>
            </a:r>
            <a:endParaRPr lang="en-US" dirty="0">
              <a:solidFill>
                <a:srgbClr val="C00000"/>
              </a:solidFill>
              <a:cs typeface="Lotus" pitchFamily="2" charset="-78"/>
            </a:endParaRPr>
          </a:p>
          <a:p>
            <a:pPr lvl="0"/>
            <a:r>
              <a:rPr lang="fa-IR" dirty="0">
                <a:cs typeface="Lotus" pitchFamily="2" charset="-78"/>
              </a:rPr>
              <a:t>اولویت تامین منافع سیاسی </a:t>
            </a:r>
            <a:endParaRPr lang="en-US" dirty="0">
              <a:cs typeface="Lotus" pitchFamily="2" charset="-78"/>
            </a:endParaRPr>
          </a:p>
          <a:p>
            <a:pPr lvl="0"/>
            <a:r>
              <a:rPr lang="fa-IR" dirty="0">
                <a:cs typeface="Lotus" pitchFamily="2" charset="-78"/>
              </a:rPr>
              <a:t>گرفتن امتیازات متعدد در حوزه اقتصادی</a:t>
            </a:r>
            <a:endParaRPr lang="en-US" dirty="0">
              <a:cs typeface="Lotus" pitchFamily="2" charset="-78"/>
            </a:endParaRPr>
          </a:p>
          <a:p>
            <a:pPr lvl="0"/>
            <a:r>
              <a:rPr lang="fa-IR" dirty="0">
                <a:cs typeface="Lotus" pitchFamily="2" charset="-78"/>
              </a:rPr>
              <a:t>توسعه ی روابط استعماری مستلزم تخصص مستعمرات در تولید مواد خام بود</a:t>
            </a:r>
            <a:endParaRPr lang="en-US" dirty="0">
              <a:cs typeface="Lotus" pitchFamily="2" charset="-78"/>
            </a:endParaRPr>
          </a:p>
          <a:p>
            <a:pPr lvl="0"/>
            <a:r>
              <a:rPr lang="fa-IR" dirty="0">
                <a:cs typeface="Lotus" pitchFamily="2" charset="-78"/>
              </a:rPr>
              <a:t>رونق مبادلات از طریق صدور مواد خام و واردات مصنوعات غربی</a:t>
            </a:r>
            <a:endParaRPr lang="en-US" dirty="0">
              <a:cs typeface="Lotus" pitchFamily="2" charset="-78"/>
            </a:endParaRPr>
          </a:p>
          <a:p>
            <a:pPr lvl="0"/>
            <a:r>
              <a:rPr lang="fa-IR" dirty="0">
                <a:cs typeface="Lotus" pitchFamily="2" charset="-78"/>
              </a:rPr>
              <a:t>عدم گسترش شبکه ارتباطی</a:t>
            </a:r>
            <a:endParaRPr lang="en-US" dirty="0">
              <a:cs typeface="Lotus" pitchFamily="2" charset="-78"/>
            </a:endParaRPr>
          </a:p>
          <a:p>
            <a:r>
              <a:rPr lang="fa-IR" dirty="0">
                <a:cs typeface="Lotus" pitchFamily="2" charset="-78"/>
              </a:rPr>
              <a:t>شکل گیری گروهی از تجار ثروتمند که نقش عمده ای در تحولات اجتماعی بازی کردند</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39784"/>
          </a:xfrm>
        </p:spPr>
        <p:txBody>
          <a:bodyPr/>
          <a:lstStyle/>
          <a:p>
            <a:r>
              <a:rPr lang="fa-IR" b="1" dirty="0" smtClean="0">
                <a:solidFill>
                  <a:srgbClr val="7030A0"/>
                </a:solidFill>
                <a:cs typeface="Lotus" pitchFamily="2" charset="-78"/>
              </a:rPr>
              <a:t>نتیجه</a:t>
            </a:r>
            <a:endParaRPr lang="fa-IR" dirty="0"/>
          </a:p>
        </p:txBody>
      </p:sp>
      <p:sp>
        <p:nvSpPr>
          <p:cNvPr id="3" name="Content Placeholder 2"/>
          <p:cNvSpPr>
            <a:spLocks noGrp="1"/>
          </p:cNvSpPr>
          <p:nvPr>
            <p:ph idx="1"/>
          </p:nvPr>
        </p:nvSpPr>
        <p:spPr>
          <a:xfrm>
            <a:off x="357158" y="1142984"/>
            <a:ext cx="8229600" cy="4740277"/>
          </a:xfrm>
        </p:spPr>
        <p:txBody>
          <a:bodyPr>
            <a:noAutofit/>
          </a:bodyPr>
          <a:lstStyle/>
          <a:p>
            <a:pPr lvl="0">
              <a:buNone/>
            </a:pPr>
            <a:r>
              <a:rPr lang="fa-IR" sz="2800" u="sng" dirty="0" smtClean="0">
                <a:solidFill>
                  <a:srgbClr val="C00000"/>
                </a:solidFill>
                <a:cs typeface="2  Lotus" pitchFamily="2" charset="-78"/>
              </a:rPr>
              <a:t>خصوصیات اقتصادی و سیاسی تجاربزرگ در شرایط نیمه استعماری</a:t>
            </a:r>
          </a:p>
          <a:p>
            <a:pPr lvl="0"/>
            <a:r>
              <a:rPr lang="fa-IR" sz="2400" dirty="0" smtClean="0">
                <a:cs typeface="2  Lotus" pitchFamily="2" charset="-78"/>
              </a:rPr>
              <a:t>صدور مواد خام مورد نیاز بازارها ی خارجی و واردات کالاهای صنعتی </a:t>
            </a:r>
            <a:endParaRPr lang="en-US" sz="2400" dirty="0" smtClean="0">
              <a:cs typeface="2  Lotus" pitchFamily="2" charset="-78"/>
            </a:endParaRPr>
          </a:p>
          <a:p>
            <a:pPr lvl="0"/>
            <a:r>
              <a:rPr lang="fa-IR" sz="2400" dirty="0" smtClean="0">
                <a:cs typeface="2  Lotus" pitchFamily="2" charset="-78"/>
              </a:rPr>
              <a:t>فقدان تخصص در صدور و واردات کالا ،یا رشته ای خاص از تجارت</a:t>
            </a:r>
            <a:endParaRPr lang="en-US" sz="2400" dirty="0" smtClean="0">
              <a:cs typeface="2  Lotus" pitchFamily="2" charset="-78"/>
            </a:endParaRPr>
          </a:p>
          <a:p>
            <a:pPr lvl="0"/>
            <a:r>
              <a:rPr lang="fa-IR" sz="2400" dirty="0" smtClean="0">
                <a:cs typeface="2  Lotus" pitchFamily="2" charset="-78"/>
              </a:rPr>
              <a:t>اقدام به سرمایه گذاری در صنایع در کنارتجارت که ناموفق بود</a:t>
            </a:r>
            <a:endParaRPr lang="en-US" sz="2400" dirty="0" smtClean="0">
              <a:cs typeface="2  Lotus" pitchFamily="2" charset="-78"/>
            </a:endParaRPr>
          </a:p>
          <a:p>
            <a:pPr lvl="0"/>
            <a:r>
              <a:rPr lang="fa-IR" sz="2400" dirty="0" smtClean="0">
                <a:cs typeface="2  Lotus" pitchFamily="2" charset="-78"/>
              </a:rPr>
              <a:t>گرایش شدید تجار بزرگ و متوسط به سرمایه گذاری در املاک مزروعی</a:t>
            </a:r>
            <a:endParaRPr lang="en-US" sz="2400" dirty="0" smtClean="0">
              <a:cs typeface="2  Lotus" pitchFamily="2" charset="-78"/>
            </a:endParaRPr>
          </a:p>
          <a:p>
            <a:pPr lvl="0"/>
            <a:r>
              <a:rPr lang="fa-IR" sz="2400" dirty="0" smtClean="0">
                <a:cs typeface="2  Lotus" pitchFamily="2" charset="-78"/>
              </a:rPr>
              <a:t>نمایندگی تجاری شرکت های بزرگ و یا تحت الحمایگی و تبعیت کشورهای استعماری زمانه</a:t>
            </a:r>
            <a:endParaRPr lang="en-US" sz="2400" dirty="0" smtClean="0">
              <a:cs typeface="2  Lotus" pitchFamily="2" charset="-78"/>
            </a:endParaRPr>
          </a:p>
          <a:p>
            <a:pPr lvl="0"/>
            <a:r>
              <a:rPr lang="fa-IR" sz="2400" dirty="0" smtClean="0">
                <a:cs typeface="2  Lotus" pitchFamily="2" charset="-78"/>
              </a:rPr>
              <a:t>افزایش ثروت تجار و برتری آن ها برعمال دیوانی </a:t>
            </a:r>
            <a:endParaRPr lang="en-US" sz="2400" dirty="0" smtClean="0">
              <a:cs typeface="2  Lotus" pitchFamily="2" charset="-78"/>
            </a:endParaRPr>
          </a:p>
          <a:p>
            <a:pPr lvl="0"/>
            <a:r>
              <a:rPr lang="fa-IR" sz="2400" dirty="0" smtClean="0">
                <a:cs typeface="2  Lotus" pitchFamily="2" charset="-78"/>
              </a:rPr>
              <a:t>وابستگی تجار بزرگ به بازرگانی خارجی</a:t>
            </a:r>
            <a:endParaRPr lang="en-US" sz="2400" dirty="0" smtClean="0">
              <a:cs typeface="2  Lotus" pitchFamily="2" charset="-78"/>
            </a:endParaRPr>
          </a:p>
          <a:p>
            <a:pPr lvl="0"/>
            <a:r>
              <a:rPr lang="fa-IR" sz="2400" dirty="0" smtClean="0">
                <a:cs typeface="2  Lotus" pitchFamily="2" charset="-78"/>
              </a:rPr>
              <a:t>آشنایی با فرهنگ غربی و پذیرش برخی از رفتارهای همتایان غربی خود</a:t>
            </a:r>
            <a:endParaRPr lang="en-US" sz="2400" dirty="0" smtClean="0">
              <a:cs typeface="2  Lotus" pitchFamily="2" charset="-78"/>
            </a:endParaRPr>
          </a:p>
          <a:p>
            <a:pPr lvl="0"/>
            <a:r>
              <a:rPr lang="fa-IR" sz="2400" dirty="0" smtClean="0">
                <a:cs typeface="2  Lotus" pitchFamily="2" charset="-78"/>
              </a:rPr>
              <a:t>افزایش قدرت سیاسی </a:t>
            </a:r>
            <a:endParaRPr lang="en-US" sz="2400" dirty="0" smtClean="0">
              <a:cs typeface="2  Lotus" pitchFamily="2" charset="-78"/>
            </a:endParaRPr>
          </a:p>
          <a:p>
            <a:pPr lvl="0"/>
            <a:r>
              <a:rPr lang="fa-IR" sz="2400" dirty="0" smtClean="0">
                <a:cs typeface="2  Lotus" pitchFamily="2" charset="-78"/>
              </a:rPr>
              <a:t>ضدیت با استبداد و بی قانونی </a:t>
            </a:r>
            <a:endParaRPr lang="en-US" sz="2400" dirty="0" smtClean="0">
              <a:cs typeface="2  Lotus" pitchFamily="2" charset="-78"/>
            </a:endParaRPr>
          </a:p>
          <a:p>
            <a:pPr lvl="0"/>
            <a:r>
              <a:rPr lang="fa-IR" sz="2400" dirty="0" smtClean="0">
                <a:cs typeface="2  Lotus" pitchFamily="2" charset="-78"/>
              </a:rPr>
              <a:t>وجود گرایشات وطن پرستانه در بخشی از تجار</a:t>
            </a:r>
            <a:endParaRPr lang="en-US" sz="2400" dirty="0" smtClean="0">
              <a:cs typeface="2  Lotus" pitchFamily="2" charset="-78"/>
            </a:endParaRPr>
          </a:p>
          <a:p>
            <a:r>
              <a:rPr lang="en-US" sz="2400" dirty="0" smtClean="0">
                <a:cs typeface="2  Lotus" pitchFamily="2" charset="-78"/>
              </a:rPr>
              <a:t> </a:t>
            </a:r>
            <a:endParaRPr lang="en-US" sz="2400" dirty="0">
              <a:cs typeface="2  Lotus"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477</TotalTime>
  <Words>2048</Words>
  <Application>Microsoft Office PowerPoint</Application>
  <PresentationFormat>On-screen Show (4:3)</PresentationFormat>
  <Paragraphs>496</Paragraphs>
  <Slides>38</Slides>
  <Notes>0</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بنام خدا</vt:lpstr>
      <vt:lpstr>موانع  تاریخی رشد سرمایه داری در ایران : دوره قاجاریه </vt:lpstr>
      <vt:lpstr>موقعیت تجار و اصناف در جامعه شهری</vt:lpstr>
      <vt:lpstr>موقعیت تجار و اصناف در جامعه شهری(ادامه)</vt:lpstr>
      <vt:lpstr>موقعیت تجار و اصناف در جامعه شهری(ادامه)</vt:lpstr>
      <vt:lpstr>موقعیت تجار و اصناف در جامعه شهری(ادامه)</vt:lpstr>
      <vt:lpstr>موقعیت تجار و اصناف در جامعه شهری(ادامه)</vt:lpstr>
      <vt:lpstr>موقعیت تجار و اصناف در جامعه شهری(ادامه)</vt:lpstr>
      <vt:lpstr>موقعیت تجار و اصناف در جامعه شهری(ادامه)</vt:lpstr>
      <vt:lpstr>وضعیت نیمه استعماری</vt:lpstr>
      <vt:lpstr>وضعیت نیمه استعماری(ادامه)</vt:lpstr>
      <vt:lpstr>وضعیت نیمه استعماری(ادامه)</vt:lpstr>
      <vt:lpstr>وضعیت نیمه استعماری(ادامه)</vt:lpstr>
      <vt:lpstr>وضعیت نیمه استعماری(ادامه)</vt:lpstr>
      <vt:lpstr>وضعیت نیمه استعماری(ادامه)</vt:lpstr>
      <vt:lpstr>وضعیت نیمه استعماری(ادامه)</vt:lpstr>
      <vt:lpstr>وضعیت نیمه استعماری(ادامه)</vt:lpstr>
      <vt:lpstr>رشد سرمایه داری در وضعیت نیمه استعماری</vt:lpstr>
      <vt:lpstr>رشد سرمایه داری در وضعیت نیمه استعماری</vt:lpstr>
      <vt:lpstr>رشد سرمایه داری در وضعیت نیمه استعماری</vt:lpstr>
      <vt:lpstr>ماهیت رشد اقتصادی در شرایط نیمه استعماری</vt:lpstr>
      <vt:lpstr>ماهیت رشد اقتصادی در شرایط نیمه استعماری</vt:lpstr>
      <vt:lpstr>ماهیت رشد اقتصادی در شرایط نیمه استعماری</vt:lpstr>
      <vt:lpstr>ماهیت رشد اقتصادی در شرایط نیمه استعماری</vt:lpstr>
      <vt:lpstr>ماهیت رشد اقتصادی در شرایط نیمه استعماری</vt:lpstr>
      <vt:lpstr>ماهیت رشد اقتصادی در شرایط نیمه استعماری</vt:lpstr>
      <vt:lpstr>PowerPoint Presentation</vt:lpstr>
      <vt:lpstr>ماهیت رشد اقتصادی در شرایط نیمه استعماری</vt:lpstr>
      <vt:lpstr>ماهیت رشد اقتصادی در شرایط نیمه استعماری</vt:lpstr>
      <vt:lpstr>قیام بازاریان</vt:lpstr>
      <vt:lpstr>قیام بازاریان</vt:lpstr>
      <vt:lpstr>قیام بازاریان</vt:lpstr>
      <vt:lpstr>قیام بازاریان</vt:lpstr>
      <vt:lpstr>قیام بازاریان</vt:lpstr>
      <vt:lpstr>نتیجه</vt:lpstr>
      <vt:lpstr>نتیجه</vt:lpstr>
      <vt:lpstr>نتیجه</vt:lpstr>
      <vt:lpstr>نتیجه</vt:lpstr>
    </vt:vector>
  </TitlesOfParts>
  <Company>NPSoft.ir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موانع  تاریخی رشد سرمایه داری در ایران : دوره قاجاریه احمد اشرف</dc:title>
  <dc:creator>NPSoft</dc:creator>
  <cp:lastModifiedBy>Windows User</cp:lastModifiedBy>
  <cp:revision>89</cp:revision>
  <dcterms:created xsi:type="dcterms:W3CDTF">2013-11-10T20:08:51Z</dcterms:created>
  <dcterms:modified xsi:type="dcterms:W3CDTF">2020-05-14T23:00:38Z</dcterms:modified>
</cp:coreProperties>
</file>