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69" r:id="rId3"/>
    <p:sldId id="270" r:id="rId4"/>
    <p:sldId id="271" r:id="rId5"/>
    <p:sldId id="272" r:id="rId6"/>
    <p:sldId id="273" r:id="rId7"/>
    <p:sldId id="274" r:id="rId8"/>
    <p:sldId id="275"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6/14/2020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fa-IR" b="1" i="1" dirty="0" smtClean="0"/>
              <a:t> به نام خدا                                              </a:t>
            </a:r>
            <a:br>
              <a:rPr lang="fa-IR" b="1" i="1" dirty="0" smtClean="0"/>
            </a:br>
            <a:r>
              <a:rPr lang="fa-IR" b="1" i="1" dirty="0"/>
              <a:t/>
            </a:r>
            <a:br>
              <a:rPr lang="fa-IR" b="1" i="1" dirty="0"/>
            </a:br>
            <a:r>
              <a:rPr lang="fa-IR" b="1" i="1" dirty="0" smtClean="0"/>
              <a:t/>
            </a:r>
            <a:br>
              <a:rPr lang="fa-IR" b="1" i="1" dirty="0" smtClean="0"/>
            </a:br>
            <a:r>
              <a:rPr lang="fa-IR" b="1" i="1" dirty="0" smtClean="0"/>
              <a:t>موارد </a:t>
            </a:r>
            <a:r>
              <a:rPr lang="fa-IR" b="1" i="1" dirty="0"/>
              <a:t>شایع منجر به قصور در روند انجام روان درمانی</a:t>
            </a:r>
            <a:r>
              <a:rPr lang="en-US" dirty="0"/>
              <a:t/>
            </a:r>
            <a:br>
              <a:rPr lang="en-US" dirty="0"/>
            </a:br>
            <a:endParaRPr lang="en-US" dirty="0"/>
          </a:p>
        </p:txBody>
      </p:sp>
    </p:spTree>
    <p:extLst>
      <p:ext uri="{BB962C8B-B14F-4D97-AF65-F5344CB8AC3E}">
        <p14:creationId xmlns:p14="http://schemas.microsoft.com/office/powerpoint/2010/main" val="19586304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43200"/>
            <a:ext cx="7772400" cy="1470025"/>
          </a:xfrm>
        </p:spPr>
        <p:txBody>
          <a:bodyPr>
            <a:normAutofit fontScale="90000"/>
          </a:bodyPr>
          <a:lstStyle/>
          <a:p>
            <a:pPr rtl="1"/>
            <a:r>
              <a:rPr lang="fa-IR" sz="3200" dirty="0"/>
              <a:t>انجام روان درمانی همانند سایر روش های درمانی ممکن است با خطاهای حرفه ای همراه شود. در این صورت بیمار ممکن است آسیب ببیند و نسبت به فرایند درمان معترض شود. تفاوتی که در این نوع درمان ، نسبت به سایر روش های درمانی،وجود دارد این است که اساس و پایه درمان در روان درمانی ایجاد رابطه ی درمانی است و همین موضوع سبب می شود که بیمار در اعلام شکایت از درمانگر خود دچار تردید شود. خطاهای حرفه ای در روان درمانی مانند سایر درمانها شامل همان اصل </a:t>
            </a:r>
            <a:r>
              <a:rPr lang="en-US" sz="3200" dirty="0" smtClean="0"/>
              <a:t/>
            </a:r>
            <a:br>
              <a:rPr lang="en-US" sz="3200" dirty="0" smtClean="0"/>
            </a:br>
            <a:r>
              <a:rPr lang="fa-IR" sz="3200" dirty="0" smtClean="0"/>
              <a:t>«</a:t>
            </a:r>
            <a:r>
              <a:rPr lang="en-US" sz="3200" dirty="0" smtClean="0"/>
              <a:t>4D</a:t>
            </a:r>
            <a:r>
              <a:rPr lang="fa-IR" sz="3200" dirty="0" smtClean="0"/>
              <a:t>»</a:t>
            </a:r>
            <a:r>
              <a:rPr lang="en-GB" sz="3200" dirty="0" smtClean="0"/>
              <a:t>  </a:t>
            </a:r>
            <a:r>
              <a:rPr lang="fa-IR" sz="3200" dirty="0" smtClean="0"/>
              <a:t>  خواهد شد</a:t>
            </a:r>
            <a:r>
              <a:rPr lang="en-US" sz="3200" dirty="0" smtClean="0"/>
              <a:t>.</a:t>
            </a:r>
            <a:br>
              <a:rPr lang="en-US" sz="3200" dirty="0" smtClean="0"/>
            </a:br>
            <a:r>
              <a:rPr lang="en-US" sz="3200" dirty="0"/>
              <a:t/>
            </a:r>
            <a:br>
              <a:rPr lang="en-US" sz="3200" dirty="0"/>
            </a:br>
            <a:r>
              <a:rPr lang="en-GB" sz="3200" dirty="0"/>
              <a:t>Dereliction, Duty, Direct cause, Damage</a:t>
            </a:r>
            <a:endParaRPr lang="en-US" sz="3200" dirty="0"/>
          </a:p>
        </p:txBody>
      </p:sp>
      <p:sp>
        <p:nvSpPr>
          <p:cNvPr id="3" name="Subtitle 2"/>
          <p:cNvSpPr>
            <a:spLocks noGrp="1"/>
          </p:cNvSpPr>
          <p:nvPr>
            <p:ph type="subTitle" idx="1"/>
          </p:nvPr>
        </p:nvSpPr>
        <p:spPr>
          <a:xfrm>
            <a:off x="1371600" y="1905000"/>
            <a:ext cx="6400800" cy="1752600"/>
          </a:xfrm>
        </p:spPr>
        <p:txBody>
          <a:bodyPr/>
          <a:lstStyle/>
          <a:p>
            <a:r>
              <a:rPr lang="en-US" dirty="0" smtClean="0"/>
              <a:t>  </a:t>
            </a:r>
            <a:endParaRPr lang="en-US" dirty="0"/>
          </a:p>
        </p:txBody>
      </p:sp>
    </p:spTree>
    <p:extLst>
      <p:ext uri="{BB962C8B-B14F-4D97-AF65-F5344CB8AC3E}">
        <p14:creationId xmlns:p14="http://schemas.microsoft.com/office/powerpoint/2010/main" val="17944991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19400"/>
            <a:ext cx="7772400" cy="1470025"/>
          </a:xfrm>
        </p:spPr>
        <p:txBody>
          <a:bodyPr>
            <a:noAutofit/>
          </a:bodyPr>
          <a:lstStyle/>
          <a:p>
            <a:pPr rtl="1"/>
            <a:r>
              <a:rPr lang="ar-SA" sz="3200" dirty="0"/>
              <a:t>بی توجهی به رعایت استاندارد </a:t>
            </a:r>
            <a:r>
              <a:rPr lang="fa-IR" sz="3200" dirty="0"/>
              <a:t>ها </a:t>
            </a:r>
            <a:r>
              <a:rPr lang="ar-SA" sz="3200" dirty="0"/>
              <a:t> در روان درماني معمولاً ناشی از احساسات جايگزيني متقابل در فرايند درمان است. بنابراين درمانگري كه به علت خشم از رفتار بيمار، وي را سرزنش مي‏كند يا پيشنهاد مي‏كند كه بيمار اقدامي انجام دهد كه مورد علاقه او </a:t>
            </a:r>
            <a:r>
              <a:rPr lang="fa-IR" sz="3200" dirty="0"/>
              <a:t>نیست</a:t>
            </a:r>
            <a:r>
              <a:rPr lang="ar-SA" sz="3200" dirty="0"/>
              <a:t>، هرچند در تهیه مدارک و شواهد مشکلات جدی وجود خواهد داشت، اما او در نهایت مسؤول آسيب هايي است كه ممكن است براي </a:t>
            </a:r>
            <a:r>
              <a:rPr lang="en-US" sz="3200" dirty="0" smtClean="0"/>
              <a:t> </a:t>
            </a:r>
            <a:r>
              <a:rPr lang="ar-SA" sz="3200" dirty="0" smtClean="0"/>
              <a:t>بيمار </a:t>
            </a:r>
            <a:r>
              <a:rPr lang="ar-SA" sz="3200" dirty="0"/>
              <a:t>رخ </a:t>
            </a:r>
            <a:r>
              <a:rPr lang="ar-SA" sz="3200" dirty="0" smtClean="0"/>
              <a:t>ده</a:t>
            </a:r>
            <a:r>
              <a:rPr lang="fa-IR" sz="3200" dirty="0" smtClean="0"/>
              <a:t>د.</a:t>
            </a:r>
            <a:r>
              <a:rPr lang="ar-SA" sz="3200" dirty="0" smtClean="0"/>
              <a:t> </a:t>
            </a:r>
            <a:r>
              <a:rPr lang="fa-IR" sz="3200" dirty="0" smtClean="0"/>
              <a:t>(</a:t>
            </a:r>
            <a:r>
              <a:rPr lang="en-GB" sz="3200" dirty="0"/>
              <a:t>Counter- transference</a:t>
            </a:r>
            <a:r>
              <a:rPr lang="fa-IR" sz="3200" dirty="0" smtClean="0"/>
              <a:t>)</a:t>
            </a:r>
            <a:r>
              <a:rPr lang="en-US" sz="3200" dirty="0"/>
              <a:t/>
            </a:r>
            <a:br>
              <a:rPr lang="en-US" sz="3200" dirty="0"/>
            </a:br>
            <a:endParaRPr lang="en-US" sz="3200" dirty="0"/>
          </a:p>
        </p:txBody>
      </p:sp>
      <p:sp>
        <p:nvSpPr>
          <p:cNvPr id="3" name="Subtitle 2"/>
          <p:cNvSpPr>
            <a:spLocks noGrp="1"/>
          </p:cNvSpPr>
          <p:nvPr>
            <p:ph type="subTitle" idx="1"/>
          </p:nvPr>
        </p:nvSpPr>
        <p:spPr>
          <a:xfrm>
            <a:off x="1371600" y="2895600"/>
            <a:ext cx="6400800" cy="1752600"/>
          </a:xfrm>
        </p:spPr>
        <p:txBody>
          <a:bodyPr/>
          <a:lstStyle/>
          <a:p>
            <a:r>
              <a:rPr lang="en-US" dirty="0" smtClean="0"/>
              <a:t>  </a:t>
            </a:r>
            <a:endParaRPr lang="en-US" dirty="0"/>
          </a:p>
        </p:txBody>
      </p:sp>
    </p:spTree>
    <p:extLst>
      <p:ext uri="{BB962C8B-B14F-4D97-AF65-F5344CB8AC3E}">
        <p14:creationId xmlns:p14="http://schemas.microsoft.com/office/powerpoint/2010/main" val="3397916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2895600"/>
            <a:ext cx="8610600" cy="1470025"/>
          </a:xfrm>
        </p:spPr>
        <p:txBody>
          <a:bodyPr>
            <a:noAutofit/>
          </a:bodyPr>
          <a:lstStyle/>
          <a:p>
            <a:r>
              <a:rPr lang="fa-IR" sz="3600" b="1" dirty="0"/>
              <a:t>نقض رازداری:</a:t>
            </a:r>
            <a:r>
              <a:rPr lang="fa-IR" sz="3600" dirty="0"/>
              <a:t> </a:t>
            </a:r>
            <a:r>
              <a:rPr lang="fa-IR" sz="3600" dirty="0" smtClean="0"/>
              <a:t/>
            </a:r>
            <a:br>
              <a:rPr lang="fa-IR" sz="3600" dirty="0" smtClean="0"/>
            </a:br>
            <a:r>
              <a:rPr lang="fa-IR" sz="3600" dirty="0"/>
              <a:t/>
            </a:r>
            <a:br>
              <a:rPr lang="fa-IR" sz="3600" dirty="0"/>
            </a:br>
            <a:r>
              <a:rPr lang="fa-IR" sz="3600" dirty="0" smtClean="0"/>
              <a:t>روان </a:t>
            </a:r>
            <a:r>
              <a:rPr lang="fa-IR" sz="3600" dirty="0"/>
              <a:t>پزشکان در جریان روان درمانی  از اسرار بیمار آگاه می شوند و قانون نیز آنها را ملزم به رازداری کرده است، بنابراین افشاء اسرار بیمار منجر به اعمال مجازات خواهد شد. این مورد در </a:t>
            </a:r>
            <a:r>
              <a:rPr lang="fa-IR" sz="3600" i="1" dirty="0"/>
              <a:t>ماده648 قانون مجازات اسلامی مقرر شده است.</a:t>
            </a:r>
            <a:r>
              <a:rPr lang="en-US" sz="3600" dirty="0"/>
              <a:t/>
            </a:r>
            <a:br>
              <a:rPr lang="en-US" sz="3600" dirty="0"/>
            </a:br>
            <a:endParaRPr lang="en-US" sz="3600" dirty="0"/>
          </a:p>
        </p:txBody>
      </p:sp>
      <p:sp>
        <p:nvSpPr>
          <p:cNvPr id="3" name="Subtitle 2"/>
          <p:cNvSpPr>
            <a:spLocks noGrp="1"/>
          </p:cNvSpPr>
          <p:nvPr>
            <p:ph type="subTitle" idx="1"/>
          </p:nvPr>
        </p:nvSpPr>
        <p:spPr/>
        <p:txBody>
          <a:bodyPr/>
          <a:lstStyle/>
          <a:p>
            <a:r>
              <a:rPr lang="fa-IR" dirty="0" smtClean="0"/>
              <a:t>  </a:t>
            </a:r>
            <a:endParaRPr lang="en-US" dirty="0"/>
          </a:p>
        </p:txBody>
      </p:sp>
    </p:spTree>
    <p:extLst>
      <p:ext uri="{BB962C8B-B14F-4D97-AF65-F5344CB8AC3E}">
        <p14:creationId xmlns:p14="http://schemas.microsoft.com/office/powerpoint/2010/main" val="4224425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533400" y="914400"/>
            <a:ext cx="7772400" cy="1431925"/>
          </a:xfrm>
        </p:spPr>
        <p:txBody>
          <a:bodyPr>
            <a:normAutofit/>
          </a:bodyPr>
          <a:lstStyle/>
          <a:p>
            <a:r>
              <a:rPr lang="fa-IR" dirty="0"/>
              <a:t>ماده 648 قانون مجازات اسلامی</a:t>
            </a:r>
            <a:endParaRPr lang="en-US" dirty="0"/>
          </a:p>
        </p:txBody>
      </p:sp>
      <p:sp>
        <p:nvSpPr>
          <p:cNvPr id="10243" name="Rectangle 3"/>
          <p:cNvSpPr>
            <a:spLocks noGrp="1" noChangeArrowheads="1"/>
          </p:cNvSpPr>
          <p:nvPr>
            <p:ph type="subTitle" idx="1"/>
          </p:nvPr>
        </p:nvSpPr>
        <p:spPr>
          <a:xfrm>
            <a:off x="-34636" y="3276600"/>
            <a:ext cx="9144000" cy="1752600"/>
          </a:xfrm>
        </p:spPr>
        <p:txBody>
          <a:bodyPr>
            <a:noAutofit/>
          </a:bodyPr>
          <a:lstStyle/>
          <a:p>
            <a:pPr>
              <a:lnSpc>
                <a:spcPct val="80000"/>
              </a:lnSpc>
            </a:pPr>
            <a:r>
              <a:rPr lang="fa-IR" sz="3200" b="1" i="1" dirty="0">
                <a:solidFill>
                  <a:srgbClr val="FF0000"/>
                </a:solidFill>
              </a:rPr>
              <a:t>اطباء، جراحان، ماماها، داروفروشان و کلیه کسانی که به مناسبت شغل یا حرفه خود محرم اسرار می شوند،هرگاه در غیر از موارد قانونی اسرار مردم را فاش نمایند به سه ماه و یک روز تا یک سال حبس و یا به یک میلیون وپانصدهزار تا شش میلیون ریال </a:t>
            </a:r>
          </a:p>
          <a:p>
            <a:pPr>
              <a:lnSpc>
                <a:spcPct val="80000"/>
              </a:lnSpc>
            </a:pPr>
            <a:r>
              <a:rPr lang="fa-IR" sz="3200" b="1" i="1" dirty="0">
                <a:solidFill>
                  <a:srgbClr val="FF0000"/>
                </a:solidFill>
              </a:rPr>
              <a:t>جزای نقدی محکوم می شوند.</a:t>
            </a:r>
          </a:p>
          <a:p>
            <a:pPr>
              <a:lnSpc>
                <a:spcPct val="80000"/>
              </a:lnSpc>
            </a:pPr>
            <a:endParaRPr lang="en-US" sz="3200" b="1" i="1" dirty="0">
              <a:solidFill>
                <a:srgbClr val="FF0000"/>
              </a:solidFill>
            </a:endParaRPr>
          </a:p>
        </p:txBody>
      </p:sp>
    </p:spTree>
    <p:extLst>
      <p:ext uri="{BB962C8B-B14F-4D97-AF65-F5344CB8AC3E}">
        <p14:creationId xmlns:p14="http://schemas.microsoft.com/office/powerpoint/2010/main" val="3892065776"/>
      </p:ext>
    </p:extLst>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19400"/>
            <a:ext cx="7772400" cy="1470025"/>
          </a:xfrm>
        </p:spPr>
        <p:txBody>
          <a:bodyPr>
            <a:normAutofit fontScale="90000"/>
          </a:bodyPr>
          <a:lstStyle/>
          <a:p>
            <a:r>
              <a:rPr lang="fa-IR" sz="2800" b="1" dirty="0"/>
              <a:t>ارتباط جنسی با بیمار:</a:t>
            </a:r>
            <a:r>
              <a:rPr lang="fa-IR" sz="2800" dirty="0"/>
              <a:t>  </a:t>
            </a:r>
            <a:r>
              <a:rPr lang="fa-IR" sz="2800" dirty="0" smtClean="0"/>
              <a:t/>
            </a:r>
            <a:br>
              <a:rPr lang="fa-IR" sz="2800" dirty="0" smtClean="0"/>
            </a:br>
            <a:r>
              <a:rPr lang="fa-IR" sz="2800" dirty="0"/>
              <a:t/>
            </a:r>
            <a:br>
              <a:rPr lang="fa-IR" sz="2800" dirty="0"/>
            </a:br>
            <a:r>
              <a:rPr lang="ar-SA" sz="2800" dirty="0" smtClean="0"/>
              <a:t>بيماراني </a:t>
            </a:r>
            <a:r>
              <a:rPr lang="ar-SA" sz="2800" dirty="0"/>
              <a:t>كه وارد رابطه جنسي با درمانگر خود مي‏شوند تقريباً هميشه دچار عوارض سوء و ناخوشايندي مي‏شوند. </a:t>
            </a:r>
            <a:r>
              <a:rPr lang="ar-SA" sz="2800" dirty="0" smtClean="0"/>
              <a:t>اتفاق</a:t>
            </a:r>
            <a:r>
              <a:rPr lang="ar-SA" sz="2800" dirty="0"/>
              <a:t>‏نظر بر اين است كه رابطه جنسي بين بيمار و درمانگر هرگز قابل قبول نيست. اين اعتقاد در اصول اخلاقي همه رده های شاغلین در سیستم بهداشت رواني نيز منعكس شده است. شرايط ويژه درمان و قرارداد آن درمانگر را ملزم مي‏سازد كه احساسات احتمالی ایجاد شده را با ديدگاه كمك به بيمار براي فهم منشأ آن ها و رابطه آن ها با ساير حوادث در زندگي وي مورد بررسي و تحلیل قرار دهد. برطبق اصول اخلاقي انجمن روانپزشكي آمريكا برقراري روابط جنسي با بيمار قبلي هميشه به عنوان سوءاستفاده از بيمار تلقي مي‏شود.</a:t>
            </a:r>
            <a:r>
              <a:rPr lang="en-US" sz="2800" dirty="0"/>
              <a:t/>
            </a:r>
            <a:br>
              <a:rPr lang="en-US" sz="2800" dirty="0"/>
            </a:br>
            <a:endParaRPr lang="en-US" sz="2800" dirty="0"/>
          </a:p>
        </p:txBody>
      </p:sp>
      <p:sp>
        <p:nvSpPr>
          <p:cNvPr id="3" name="Subtitle 2"/>
          <p:cNvSpPr>
            <a:spLocks noGrp="1"/>
          </p:cNvSpPr>
          <p:nvPr>
            <p:ph type="subTitle" idx="1"/>
          </p:nvPr>
        </p:nvSpPr>
        <p:spPr/>
        <p:txBody>
          <a:bodyPr/>
          <a:lstStyle/>
          <a:p>
            <a:r>
              <a:rPr lang="fa-IR" dirty="0" smtClean="0"/>
              <a:t>  </a:t>
            </a:r>
            <a:endParaRPr lang="en-US" dirty="0"/>
          </a:p>
        </p:txBody>
      </p:sp>
    </p:spTree>
    <p:extLst>
      <p:ext uri="{BB962C8B-B14F-4D97-AF65-F5344CB8AC3E}">
        <p14:creationId xmlns:p14="http://schemas.microsoft.com/office/powerpoint/2010/main" val="1113202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895600"/>
            <a:ext cx="7772400" cy="1470025"/>
          </a:xfrm>
        </p:spPr>
        <p:txBody>
          <a:bodyPr>
            <a:normAutofit fontScale="90000"/>
          </a:bodyPr>
          <a:lstStyle/>
          <a:p>
            <a:pPr rtl="1"/>
            <a:r>
              <a:rPr lang="fa-IR" sz="3200" b="1" dirty="0"/>
              <a:t>ترک و سپردن بیمار به درمانگر دیگر</a:t>
            </a:r>
            <a:r>
              <a:rPr lang="fa-IR" sz="3200" dirty="0" smtClean="0"/>
              <a:t>:</a:t>
            </a:r>
            <a:br>
              <a:rPr lang="fa-IR" sz="3200" dirty="0" smtClean="0"/>
            </a:br>
            <a:r>
              <a:rPr lang="en-US" sz="3200" dirty="0" smtClean="0"/>
              <a:t>A</a:t>
            </a:r>
            <a:r>
              <a:rPr lang="en-GB" sz="3200" dirty="0" err="1" smtClean="0"/>
              <a:t>bandonment</a:t>
            </a:r>
            <a:r>
              <a:rPr lang="fa-IR" sz="3200" dirty="0" smtClean="0"/>
              <a:t/>
            </a:r>
            <a:br>
              <a:rPr lang="fa-IR" sz="3200" dirty="0" smtClean="0"/>
            </a:br>
            <a:r>
              <a:rPr lang="fa-IR" sz="3200" dirty="0"/>
              <a:t/>
            </a:r>
            <a:br>
              <a:rPr lang="fa-IR" sz="3200" dirty="0"/>
            </a:br>
            <a:r>
              <a:rPr lang="ar-SA" sz="3200" dirty="0" smtClean="0"/>
              <a:t> </a:t>
            </a:r>
            <a:r>
              <a:rPr lang="ar-SA" sz="3200" dirty="0"/>
              <a:t>به علت ماهيت اعتماد و اطميناني كه در روان درمانی وجود دارد، روان پزشك بايد قبل از اينكه بطور يك طرفه درمان بيمار را متوقف كند  این موضوع را با او در میان گذاشته و دلایل خود را برای او توضیح دهد و موافقت وي را دراین زمینه جلب كند</a:t>
            </a:r>
            <a:r>
              <a:rPr lang="ar-SA" sz="3200" dirty="0" smtClean="0"/>
              <a:t>.</a:t>
            </a:r>
            <a:r>
              <a:rPr lang="fa-IR" sz="3200" dirty="0" smtClean="0"/>
              <a:t/>
            </a:r>
            <a:br>
              <a:rPr lang="fa-IR" sz="3200" dirty="0" smtClean="0"/>
            </a:br>
            <a:r>
              <a:rPr lang="ar-SA" sz="3200" dirty="0" smtClean="0"/>
              <a:t> </a:t>
            </a:r>
            <a:r>
              <a:rPr lang="en-US" sz="3200" dirty="0"/>
              <a:t/>
            </a:r>
            <a:br>
              <a:rPr lang="en-US" sz="3200" dirty="0"/>
            </a:br>
            <a:r>
              <a:rPr lang="en-US" sz="3200" dirty="0"/>
              <a:t/>
            </a:r>
            <a:br>
              <a:rPr lang="en-US" sz="3200" dirty="0"/>
            </a:br>
            <a:endParaRPr lang="en-US" sz="3200" dirty="0"/>
          </a:p>
        </p:txBody>
      </p:sp>
      <p:sp>
        <p:nvSpPr>
          <p:cNvPr id="3" name="Subtitle 2"/>
          <p:cNvSpPr>
            <a:spLocks noGrp="1"/>
          </p:cNvSpPr>
          <p:nvPr>
            <p:ph type="subTitle" idx="1"/>
          </p:nvPr>
        </p:nvSpPr>
        <p:spPr>
          <a:xfrm>
            <a:off x="1447800" y="2590800"/>
            <a:ext cx="6400800" cy="1752600"/>
          </a:xfrm>
        </p:spPr>
        <p:txBody>
          <a:bodyPr/>
          <a:lstStyle/>
          <a:p>
            <a:r>
              <a:rPr lang="fa-IR" dirty="0" smtClean="0"/>
              <a:t>  </a:t>
            </a:r>
            <a:endParaRPr lang="en-US" dirty="0"/>
          </a:p>
        </p:txBody>
      </p:sp>
    </p:spTree>
    <p:extLst>
      <p:ext uri="{BB962C8B-B14F-4D97-AF65-F5344CB8AC3E}">
        <p14:creationId xmlns:p14="http://schemas.microsoft.com/office/powerpoint/2010/main" val="2581596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895600"/>
            <a:ext cx="7772400" cy="1470025"/>
          </a:xfrm>
        </p:spPr>
        <p:txBody>
          <a:bodyPr>
            <a:normAutofit fontScale="90000"/>
          </a:bodyPr>
          <a:lstStyle/>
          <a:p>
            <a:pPr rtl="1"/>
            <a:r>
              <a:rPr lang="fa-IR" sz="2800" b="1" dirty="0"/>
              <a:t>خاطرات بازیافته</a:t>
            </a:r>
            <a:r>
              <a:rPr lang="ar-SA" sz="2800" dirty="0"/>
              <a:t> : </a:t>
            </a:r>
            <a:r>
              <a:rPr lang="en-GB" sz="2800" dirty="0"/>
              <a:t>Recovered memory </a:t>
            </a:r>
            <a:r>
              <a:rPr lang="fa-IR" sz="2800" dirty="0" smtClean="0"/>
              <a:t/>
            </a:r>
            <a:br>
              <a:rPr lang="fa-IR" sz="2800" dirty="0" smtClean="0"/>
            </a:br>
            <a:r>
              <a:rPr lang="fa-IR" sz="2800" dirty="0"/>
              <a:t/>
            </a:r>
            <a:br>
              <a:rPr lang="fa-IR" sz="2800" dirty="0"/>
            </a:br>
            <a:r>
              <a:rPr lang="fa-IR" sz="2800" dirty="0" smtClean="0"/>
              <a:t>برخی</a:t>
            </a:r>
            <a:r>
              <a:rPr lang="ar-SA" sz="2800" dirty="0" smtClean="0"/>
              <a:t> </a:t>
            </a:r>
            <a:r>
              <a:rPr lang="ar-SA" sz="2800" dirty="0"/>
              <a:t>بيماران ممکن است رفتار درمانگر را به علت القا كردن خاطراتي كه </a:t>
            </a:r>
            <a:r>
              <a:rPr lang="fa-IR" sz="2800" dirty="0" smtClean="0"/>
              <a:t>مدت هاست</a:t>
            </a:r>
            <a:r>
              <a:rPr lang="ar-SA" sz="2800" dirty="0" smtClean="0"/>
              <a:t> </a:t>
            </a:r>
            <a:r>
              <a:rPr lang="ar-SA" sz="2800" dirty="0"/>
              <a:t>آنها را طرد </a:t>
            </a:r>
            <a:r>
              <a:rPr lang="fa-IR" sz="2800" dirty="0" smtClean="0"/>
              <a:t>کرده </a:t>
            </a:r>
            <a:r>
              <a:rPr lang="ar-SA" sz="2800" dirty="0" smtClean="0"/>
              <a:t>سرزنش </a:t>
            </a:r>
            <a:r>
              <a:rPr lang="ar-SA" sz="2800" dirty="0"/>
              <a:t>‏كنند و در برخی موارد شکایتی عليه درمانگر خود، با اين ادعا كه روش های پيشنهادي وي در درمان نامناسب بوده است، به دادگاه ارائه </a:t>
            </a:r>
            <a:r>
              <a:rPr lang="ar-SA" sz="2800" dirty="0" smtClean="0"/>
              <a:t>نمایند</a:t>
            </a:r>
            <a:r>
              <a:rPr lang="fa-IR" sz="2800" dirty="0" smtClean="0"/>
              <a:t>.</a:t>
            </a:r>
            <a:br>
              <a:rPr lang="fa-IR" sz="2800" dirty="0" smtClean="0"/>
            </a:br>
            <a:r>
              <a:rPr lang="fa-IR" sz="2800" dirty="0"/>
              <a:t/>
            </a:r>
            <a:br>
              <a:rPr lang="fa-IR" sz="2800" dirty="0"/>
            </a:br>
            <a:r>
              <a:rPr lang="ar-SA" sz="2800" dirty="0" smtClean="0"/>
              <a:t>متأسفانه </a:t>
            </a:r>
            <a:r>
              <a:rPr lang="ar-SA" sz="2800" dirty="0"/>
              <a:t>بعضي درمانگرها روش هاي مشكل برانگيزي را اتخاذ مي‏كنند كه نمايانگر پيش فرضهاي آنها درباره ريشه مشكلات بيمارانشان مي‏باشد </a:t>
            </a:r>
            <a:r>
              <a:rPr lang="fa-IR" sz="2800" dirty="0" smtClean="0"/>
              <a:t>.</a:t>
            </a:r>
            <a:br>
              <a:rPr lang="fa-IR" sz="2800" dirty="0" smtClean="0"/>
            </a:br>
            <a:r>
              <a:rPr lang="fa-IR" sz="2800" dirty="0"/>
              <a:t/>
            </a:r>
            <a:br>
              <a:rPr lang="fa-IR" sz="2800" dirty="0"/>
            </a:br>
            <a:r>
              <a:rPr lang="ar-SA" sz="2800" dirty="0" smtClean="0"/>
              <a:t> </a:t>
            </a:r>
            <a:r>
              <a:rPr lang="ar-SA" sz="2800" dirty="0"/>
              <a:t>كاربرد این نوع سلائق در روان درمانی، به احتمال زیاد می تواند </a:t>
            </a:r>
            <a:r>
              <a:rPr lang="fa-IR" sz="2800" dirty="0" smtClean="0"/>
              <a:t>باعث </a:t>
            </a:r>
            <a:r>
              <a:rPr lang="ar-SA" sz="2800" dirty="0" smtClean="0"/>
              <a:t>موفقیت </a:t>
            </a:r>
            <a:r>
              <a:rPr lang="ar-SA" sz="2800"/>
              <a:t>شاکی </a:t>
            </a:r>
            <a:r>
              <a:rPr lang="ar-SA" sz="2800" smtClean="0"/>
              <a:t>در </a:t>
            </a:r>
            <a:r>
              <a:rPr lang="ar-SA" sz="2800" dirty="0"/>
              <a:t>مسیر اثبات ادعای خود </a:t>
            </a:r>
            <a:r>
              <a:rPr lang="fa-IR" sz="2800" dirty="0" smtClean="0"/>
              <a:t>بشود</a:t>
            </a:r>
            <a:r>
              <a:rPr lang="ar-SA" sz="2800" dirty="0" smtClean="0"/>
              <a:t>.</a:t>
            </a:r>
            <a:r>
              <a:rPr lang="en-US" sz="2800" dirty="0" smtClean="0"/>
              <a:t> </a:t>
            </a:r>
            <a:r>
              <a:rPr lang="en-US" sz="2800" dirty="0"/>
              <a:t/>
            </a:r>
            <a:br>
              <a:rPr lang="en-US" sz="2800" dirty="0"/>
            </a:br>
            <a:endParaRPr lang="en-US" sz="2800" dirty="0"/>
          </a:p>
        </p:txBody>
      </p:sp>
      <p:sp>
        <p:nvSpPr>
          <p:cNvPr id="3" name="Subtitle 2"/>
          <p:cNvSpPr>
            <a:spLocks noGrp="1"/>
          </p:cNvSpPr>
          <p:nvPr>
            <p:ph type="subTitle" idx="1"/>
          </p:nvPr>
        </p:nvSpPr>
        <p:spPr>
          <a:xfrm>
            <a:off x="1219200" y="2743200"/>
            <a:ext cx="6400800" cy="1752600"/>
          </a:xfrm>
        </p:spPr>
        <p:txBody>
          <a:bodyPr/>
          <a:lstStyle/>
          <a:p>
            <a:r>
              <a:rPr lang="fa-IR" dirty="0" smtClean="0"/>
              <a:t> </a:t>
            </a:r>
            <a:endParaRPr lang="en-US" dirty="0"/>
          </a:p>
        </p:txBody>
      </p:sp>
    </p:spTree>
    <p:extLst>
      <p:ext uri="{BB962C8B-B14F-4D97-AF65-F5344CB8AC3E}">
        <p14:creationId xmlns:p14="http://schemas.microsoft.com/office/powerpoint/2010/main" val="3408173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269</TotalTime>
  <Words>270</Words>
  <Application>Microsoft Office PowerPoint</Application>
  <PresentationFormat>On-screen Show (4:3)</PresentationFormat>
  <Paragraphs>16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 به نام خدا                                                 موارد شایع منجر به قصور در روند انجام روان درمانی </vt:lpstr>
      <vt:lpstr>انجام روان درمانی همانند سایر روش های درمانی ممکن است با خطاهای حرفه ای همراه شود. در این صورت بیمار ممکن است آسیب ببیند و نسبت به فرایند درمان معترض شود. تفاوتی که در این نوع درمان ، نسبت به سایر روش های درمانی،وجود دارد این است که اساس و پایه درمان در روان درمانی ایجاد رابطه ی درمانی است و همین موضوع سبب می شود که بیمار در اعلام شکایت از درمانگر خود دچار تردید شود. خطاهای حرفه ای در روان درمانی مانند سایر درمانها شامل همان اصل  «4D»    خواهد شد.  Dereliction, Duty, Direct cause, Damage</vt:lpstr>
      <vt:lpstr>بی توجهی به رعایت استاندارد ها  در روان درماني معمولاً ناشی از احساسات جايگزيني متقابل در فرايند درمان است. بنابراين درمانگري كه به علت خشم از رفتار بيمار، وي را سرزنش مي‏كند يا پيشنهاد مي‏كند كه بيمار اقدامي انجام دهد كه مورد علاقه او نیست، هرچند در تهیه مدارک و شواهد مشکلات جدی وجود خواهد داشت، اما او در نهایت مسؤول آسيب هايي است كه ممكن است براي  بيمار رخ دهد. (Counter- transference) </vt:lpstr>
      <vt:lpstr>نقض رازداری:   روان پزشکان در جریان روان درمانی  از اسرار بیمار آگاه می شوند و قانون نیز آنها را ملزم به رازداری کرده است، بنابراین افشاء اسرار بیمار منجر به اعمال مجازات خواهد شد. این مورد در ماده648 قانون مجازات اسلامی مقرر شده است. </vt:lpstr>
      <vt:lpstr>ماده 648 قانون مجازات اسلامی</vt:lpstr>
      <vt:lpstr>ارتباط جنسی با بیمار:    بيماراني كه وارد رابطه جنسي با درمانگر خود مي‏شوند تقريباً هميشه دچار عوارض سوء و ناخوشايندي مي‏شوند. اتفاق‏نظر بر اين است كه رابطه جنسي بين بيمار و درمانگر هرگز قابل قبول نيست. اين اعتقاد در اصول اخلاقي همه رده های شاغلین در سیستم بهداشت رواني نيز منعكس شده است. شرايط ويژه درمان و قرارداد آن درمانگر را ملزم مي‏سازد كه احساسات احتمالی ایجاد شده را با ديدگاه كمك به بيمار براي فهم منشأ آن ها و رابطه آن ها با ساير حوادث در زندگي وي مورد بررسي و تحلیل قرار دهد. برطبق اصول اخلاقي انجمن روانپزشكي آمريكا برقراري روابط جنسي با بيمار قبلي هميشه به عنوان سوءاستفاده از بيمار تلقي مي‏شود. </vt:lpstr>
      <vt:lpstr>ترک و سپردن بیمار به درمانگر دیگر: Abandonment   به علت ماهيت اعتماد و اطميناني كه در روان درمانی وجود دارد، روان پزشك بايد قبل از اينكه بطور يك طرفه درمان بيمار را متوقف كند  این موضوع را با او در میان گذاشته و دلایل خود را برای او توضیح دهد و موافقت وي را دراین زمینه جلب كند.    </vt:lpstr>
      <vt:lpstr>خاطرات بازیافته : Recovered memory   برخی بيماران ممکن است رفتار درمانگر را به علت القا كردن خاطراتي كه مدت هاست آنها را طرد کرده سرزنش ‏كنند و در برخی موارد شکایتی عليه درمانگر خود، با اين ادعا كه روش های پيشنهادي وي در درمان نامناسب بوده است، به دادگاه ارائه نمایند.  متأسفانه بعضي درمانگرها روش هاي مشكل برانگيزي را اتخاذ مي‏كنند كه نمايانگر پيش فرضهاي آنها درباره ريشه مشكلات بيمارانشان مي‏باشد .   كاربرد این نوع سلائق در روان درمانی، به احتمال زیاد می تواند باعث موفقیت شاکی در مسیر اثبات ادعای خود بشود.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"There are a lot of good data showing that you can form a good therapeutic alliance using telepsychology, and that these modalities can help people with all sorts of issues. Now we just need to develop the formal guidelines, and hopefully the laws and regulations, to make this a successful and safe area of practice."</dc:title>
  <dc:creator>HUFU</dc:creator>
  <cp:lastModifiedBy>Windows User</cp:lastModifiedBy>
  <cp:revision>18</cp:revision>
  <dcterms:created xsi:type="dcterms:W3CDTF">2006-08-16T00:00:00Z</dcterms:created>
  <dcterms:modified xsi:type="dcterms:W3CDTF">2020-06-14T13:20:49Z</dcterms:modified>
</cp:coreProperties>
</file>