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C498E-9208-445A-8578-E02CFD7579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614CF-DF70-4985-973A-7F0BF1C518F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64792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مواد مغذی انرژی زا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مواد مغذی انرژی زا شامل سه گروه هستند</a:t>
            </a:r>
            <a:r>
              <a:rPr lang="fa-IR" dirty="0"/>
              <a:t>:</a:t>
            </a:r>
            <a:endParaRPr lang="en-US" dirty="0"/>
          </a:p>
          <a:p>
            <a:pPr lvl="0" algn="r" rtl="1"/>
            <a:r>
              <a:rPr lang="fa-IR" dirty="0"/>
              <a:t>کربوهیدرات ها</a:t>
            </a:r>
            <a:endParaRPr lang="en-US" dirty="0"/>
          </a:p>
          <a:p>
            <a:pPr lvl="0" algn="r" rtl="1"/>
            <a:r>
              <a:rPr lang="fa-IR" dirty="0"/>
              <a:t>پروتئین ها</a:t>
            </a:r>
            <a:endParaRPr lang="en-US" dirty="0"/>
          </a:p>
          <a:p>
            <a:pPr lvl="0" algn="r" rtl="1"/>
            <a:r>
              <a:rPr lang="fa-IR" dirty="0"/>
              <a:t>چربی ها</a:t>
            </a:r>
            <a:endParaRPr lang="en-US" dirty="0"/>
          </a:p>
          <a:p>
            <a:pPr algn="r" rtl="1"/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کربوهیدرات ها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fa-IR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در سراسر جهان </a:t>
            </a:r>
            <a:r>
              <a:rPr lang="fa-IR" b="1" dirty="0"/>
              <a:t>مقدار مصرف کر بو هیدرات </a:t>
            </a:r>
            <a:r>
              <a:rPr lang="fa-IR" dirty="0"/>
              <a:t>ها دامنه ای بین </a:t>
            </a:r>
            <a:r>
              <a:rPr lang="fa-IR" b="1" dirty="0"/>
              <a:t>80-50 در صد </a:t>
            </a:r>
            <a:r>
              <a:rPr lang="fa-IR" dirty="0"/>
              <a:t>دارد . گیاهان سبز با استفاده از آب موجود در خاک ، گاز کربنیک هوا و انرژی خورشید یا طی فرایند فتوسنتز کربوهیدرات ها را می سازند. تمامی کربوهیدرات ها حاوی عناصر شیمیایی ، کربن ،هیدرروژن و اکسیژن هستند و </a:t>
            </a:r>
            <a:r>
              <a:rPr lang="fa-IR" dirty="0" smtClean="0"/>
              <a:t>انها </a:t>
            </a:r>
            <a:r>
              <a:rPr lang="fa-IR" dirty="0"/>
              <a:t>را با </a:t>
            </a:r>
            <a:r>
              <a:rPr lang="en-US" dirty="0"/>
              <a:t>CHO</a:t>
            </a:r>
            <a:r>
              <a:rPr lang="fa-IR" dirty="0"/>
              <a:t> نشان می دهند. </a:t>
            </a:r>
            <a:r>
              <a:rPr lang="fa-IR" b="1" dirty="0"/>
              <a:t>هر گرم کربوهیدرات 4 کیلوکالری انرژی تولید می کنند</a:t>
            </a:r>
            <a:r>
              <a:rPr lang="fa-IR" dirty="0"/>
              <a:t>. مقدار و نوع کربوهیدرات </a:t>
            </a:r>
            <a:r>
              <a:rPr lang="fa-IR"/>
              <a:t>های </a:t>
            </a:r>
            <a:r>
              <a:rPr lang="fa-IR" smtClean="0"/>
              <a:t>موادغذایی </a:t>
            </a:r>
            <a:r>
              <a:rPr lang="fa-IR" dirty="0"/>
              <a:t>با یکدیگر متفاوت هستند. در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بدن یک فرد بالغ حدود 350-300 گرم کربوهیدرات به صورت گلیکوژن در کبد و عضلات و حدود 10 گرم در جریان خون وجود دارند</a:t>
            </a:r>
            <a:r>
              <a:rPr lang="fa-IR" dirty="0"/>
              <a:t>. </a:t>
            </a:r>
            <a:endParaRPr lang="en-US" dirty="0"/>
          </a:p>
          <a:p>
            <a:pPr algn="r" rtl="1"/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طبقه بندی کربوهیدرات ها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fa-IR" dirty="0"/>
              <a:t> کربوهیدرات ها را به دو گروه عمده تقسیم بندی می کنند:</a:t>
            </a:r>
            <a:endParaRPr lang="en-US" dirty="0"/>
          </a:p>
          <a:p>
            <a:pPr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الف- کربوهیدرات ها ی ساده(کربوهیدرات ها ی ساده شامل : منو و دی ساکاریدها هستند)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ب- کربوهیدرات های  پیچیده( شامل  الیگو و پلی ساکارید ها هستند.)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algn="r" rtl="1"/>
            <a:r>
              <a:rPr lang="fa-IR" dirty="0"/>
              <a:t>الف- کربوهیدرات ها ی ساده :</a:t>
            </a:r>
            <a:endParaRPr lang="en-US" dirty="0"/>
          </a:p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منوساکاریدها:</a:t>
            </a:r>
            <a:r>
              <a:rPr lang="fa-IR" dirty="0"/>
              <a:t> نیاز به هضم ندارند و برای جذب اماده هستند. مهمترین انها عبارتند از : 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گلوکز یا قند خون و یا قند انگور ویا قند ذرت. در منابع غذایی مانند سبزی ها و میوه ها، عصاره ذرت و عسل </a:t>
            </a:r>
            <a:r>
              <a:rPr lang="fa-IR" dirty="0"/>
              <a:t>یافت می شود. 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فروکتوز (قند میوه یا لولز): در  منایع غذایی مانند میوه هاو سبزی ها،ذرت و عسل</a:t>
            </a:r>
            <a:r>
              <a:rPr lang="fa-IR" dirty="0"/>
              <a:t> وجوددارد.</a:t>
            </a:r>
            <a:endParaRPr lang="en-US" dirty="0"/>
          </a:p>
          <a:p>
            <a:pPr lvl="0" algn="r" rtl="1"/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گالاکتوز </a:t>
            </a:r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که فقط حاصل هیدرولیز لاکتوز می باشد.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دی ساکارید ها(دو قندی ها): </a:t>
            </a:r>
            <a:r>
              <a:rPr lang="fa-IR" dirty="0"/>
              <a:t>از دو منوساکارید تشکیل شده اند و جهت جذب بایست  هضم گشته و به دو واحد منوساکارید جداگانه تبدیل شوند مانند: 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سوکروز(قند و شکر معمولی) در منایع غذایی مانند  نیشکر و چغندر وبه مقدا ر کم در </a:t>
            </a:r>
            <a:r>
              <a:rPr lang="fa-IR" dirty="0">
                <a:solidFill>
                  <a:srgbClr val="FF0000"/>
                </a:solidFill>
              </a:rPr>
              <a:t>میوه ها و سبزی ها </a:t>
            </a:r>
            <a:r>
              <a:rPr lang="fa-IR" dirty="0"/>
              <a:t>و جود دارند. </a:t>
            </a:r>
            <a:endParaRPr lang="en-US" dirty="0"/>
          </a:p>
          <a:p>
            <a:pPr lvl="0"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مالتوز: از هیدرولیز اسیدی نشاسته و از حالت  مالت شدن غلات </a:t>
            </a:r>
            <a:r>
              <a:rPr lang="fa-IR" dirty="0"/>
              <a:t>بوجود می اید.</a:t>
            </a:r>
            <a:endParaRPr lang="en-US" dirty="0"/>
          </a:p>
          <a:p>
            <a:pPr lvl="0"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لاکتوز، قند موجود در شیر </a:t>
            </a:r>
            <a:r>
              <a:rPr lang="fa-IR" dirty="0"/>
              <a:t>می باشد و جزء ترکیبات کربوهیدرات با منبع حیوانی می باشد. </a:t>
            </a:r>
            <a:endParaRPr lang="en-US" dirty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/>
              <a:t>ب-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کربوهیدرات های  پیچیده( شامل  الیگو و پلی ساکارید ها) :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fa-IR" dirty="0"/>
              <a:t>الیگوساکاریدها: حاوی بیش از دو منوساکارید بوده و یعنی 10-3 واحد منوساکارید را دارا می باشند. بعضی از انواع </a:t>
            </a:r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اولیگو ساکارید ها با منشاء طبیعی دارای پیوند هایی هستند که توسط انزیم های هضمی انسان شکسته نمی شوند و غیر قابل هضم می باشند</a:t>
            </a:r>
            <a:r>
              <a:rPr lang="fa-IR" dirty="0"/>
              <a:t>.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 نوع از الیگو ساکارید ها عبارتند از ، استاکیوز و رافینوز که در حبوباتی نظیر نخود ، لوبیا و لوبیا سویا </a:t>
            </a:r>
            <a:r>
              <a:rPr lang="fa-IR" dirty="0"/>
              <a:t>یافت می شوندالیگو ساکارید ها تحت تاثیر باکتری های کولون قرار گرفته و مقدار زیادی گاز تولید می کنند که سبب ناراحتی و نفخ می شوند 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جهت کم کردن میزان این قندها درحبوبات روش های مختلفی را می توان اعمال کرد مثلا</a:t>
            </a:r>
            <a:r>
              <a:rPr lang="fa-IR" dirty="0"/>
              <a:t>: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خیساندن</a:t>
            </a:r>
            <a:r>
              <a:rPr lang="fa-IR" dirty="0"/>
              <a:t>: خیساندن حبوبات در اب گرم و تعویض اب پس از چند ساعت و سپس جند بار افزودن اب با حرارت معمولی به مدت چند ساعت و دور ریختن اب  وتکرار این عمل باعث حل شدن مقدار زیادی استاکیوز و رافینوز در اب شده و با دورریختن این اب </a:t>
            </a:r>
            <a:r>
              <a:rPr lang="fa-IR" dirty="0" smtClean="0"/>
              <a:t>غلظت </a:t>
            </a:r>
            <a:r>
              <a:rPr lang="fa-IR" dirty="0"/>
              <a:t>انها کم شده و در نتیجه نفخ حاصل از ان ها کاهش می یابد. 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حرارت خشک </a:t>
            </a:r>
            <a:r>
              <a:rPr lang="fa-IR" dirty="0"/>
              <a:t>( برشته کردن) حرارت دادن به حبوبات و سپس سرد کردن  و ساییدن انها به منظور جدا کردن پوست  سب میشود که از میزان الیگو ساکاریدهای ان که درپوست است کاسته شود .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جوانه زدن حبوبات </a:t>
            </a:r>
            <a:r>
              <a:rPr lang="fa-IR" dirty="0"/>
              <a:t>سبب خروج مقادیر زیادی از این قند ها از ان خارج شوند.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پلی ساکارید ها( کربوهیدرات های پیچیده):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نشاسته:</a:t>
            </a:r>
            <a:r>
              <a:rPr lang="fa-IR" dirty="0"/>
              <a:t> پلی مر گلوکز می باشند و در منابعی مانند غلات و فراورده های ان ، حبوبات، سیب زمینی و گیاهان ریشه ای و میو های نارس وجود دارد. نشاسته ذخیره  کربوهیدرات  در گیاهان است.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گلیکوژن:</a:t>
            </a:r>
            <a:r>
              <a:rPr lang="fa-IR" dirty="0"/>
              <a:t> پلی مر گلوکز می باشد ولی در مقایسه با نشاسته انشعاب بیشتری دارد. گلیکوژن در منابع غذایی مانند جگر و گوشت حیوانات به شرطی که تازه  ذبح شده باشند وجود دارد ، ولی در جگر و </a:t>
            </a:r>
            <a:r>
              <a:rPr lang="fa-IR"/>
              <a:t>گوشت </a:t>
            </a:r>
            <a:r>
              <a:rPr lang="fa-IR" smtClean="0"/>
              <a:t>معمولی مصرفی </a:t>
            </a:r>
            <a:r>
              <a:rPr lang="fa-IR" dirty="0"/>
              <a:t>انسان  که مدت ها از ذبح  ان گذشته باشد  تقریبا تمامی به اسید لاکتیک  تبدیل می شود. گلیکوژن ذخیره کربوهیدرات حیوانی می باشد.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10000"/>
          </a:bodyPr>
          <a:lstStyle/>
          <a:p>
            <a:pPr lvl="0" algn="r"/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فیبر های غذایی</a:t>
            </a:r>
            <a:r>
              <a:rPr lang="fa-IR" dirty="0" smtClean="0"/>
              <a:t>(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Dietary fibers</a:t>
            </a:r>
            <a:r>
              <a:rPr lang="fa-IR" dirty="0" smtClean="0"/>
              <a:t>)</a:t>
            </a:r>
            <a:endParaRPr lang="en-US" dirty="0" smtClean="0"/>
          </a:p>
          <a:p>
            <a:pPr lvl="0" algn="r"/>
            <a:r>
              <a:rPr lang="fa-IR" dirty="0" smtClean="0"/>
              <a:t> </a:t>
            </a:r>
            <a:r>
              <a:rPr lang="fa-IR" dirty="0"/>
              <a:t>:این گروه از کربوهیدرات ها قابلیت هضم در دستگاه گوارش انسان را ندارند و </a:t>
            </a:r>
            <a:r>
              <a:rPr lang="fa-IR" b="1" dirty="0">
                <a:solidFill>
                  <a:srgbClr val="FF0000"/>
                </a:solidFill>
              </a:rPr>
              <a:t>منحصرا در منابع گیاهی </a:t>
            </a:r>
            <a:r>
              <a:rPr lang="fa-IR" dirty="0"/>
              <a:t>یافت می شوند. فیبرهای غذایی دارای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ویژگی های فیزیکی ، ساختمانی و عملکردی گوناگونی در دستگاه گوارش هستند</a:t>
            </a:r>
            <a:r>
              <a:rPr lang="fa-IR" dirty="0"/>
              <a:t>. این نوع کربوهیدرات ها پس از خوردن دست نخورده باقی مانده و از روده کوچک وارد کولون شده و در انجا تحت تاثیر تخمیر  باکتریایی قرار می گیرند و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تولید اسیدهای چرب کوتاه زنجیر به نام های اسید استیک و اسید پروپیونیک و اسید بوتیریک می کنند</a:t>
            </a:r>
            <a:r>
              <a:rPr lang="fa-IR" dirty="0"/>
              <a:t>. اسید بوتیریک منبع انرژی ارجح برای سلول های کولون می باشد و زمانی که در دسترس  نیست خطر بیماری های کولون مانند کولیت اولسراتیو و سرطان کولون افزایش می یابد.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فیبرهای غذایی را بر اساس قابلیت حلالیت انها در اب به دو دسته تقسیم بندی می کنند که عبارتند از :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</a:rPr>
              <a:t>فیبر های محلول در اب و فیبر های نامحلول در اب</a:t>
            </a:r>
            <a:endParaRPr lang="en-US" b="1" dirty="0">
              <a:solidFill>
                <a:srgbClr val="FF0000"/>
              </a:solidFill>
            </a:endParaRPr>
          </a:p>
          <a:p>
            <a:pPr algn="r" rtl="1"/>
            <a:r>
              <a:rPr lang="fa-IR" dirty="0"/>
              <a:t>فیبر های محلول در اب عبارتند از :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پکتین ها که در مرکبات و هویج و سیب و توت فرنگی </a:t>
            </a:r>
            <a:r>
              <a:rPr lang="fa-IR" dirty="0"/>
              <a:t>وجود دارند.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صمغ ها که  در جو، جو دو سر و </a:t>
            </a: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لوبیا </a:t>
            </a:r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خشک </a:t>
            </a:r>
            <a:r>
              <a:rPr lang="fa-IR" dirty="0"/>
              <a:t>وجود دارند.</a:t>
            </a:r>
            <a:endParaRPr lang="en-US" dirty="0"/>
          </a:p>
          <a:p>
            <a:pPr lvl="0" algn="r" rtl="1"/>
            <a:r>
              <a:rPr lang="fa-I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موسیلاژها(لعاب دهنده ها) در حبوبات، نخود و انواع لوبیاها </a:t>
            </a:r>
            <a:r>
              <a:rPr lang="fa-IR" dirty="0"/>
              <a:t>یافت می شود. 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r" rtl="1"/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فیبر های نامحلول در اب </a:t>
            </a:r>
            <a:r>
              <a:rPr lang="fa-IR" dirty="0"/>
              <a:t>مانند:</a:t>
            </a:r>
            <a:endParaRPr lang="en-US" dirty="0"/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سلولز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موجود در گندم ، دانه ها، مغزها، سبوس، خانواده کلم، سبزی های ریشه ای و سیب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همی سلولز 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موجود در سبز ی هاو غلات و  دانه های کامل سبوس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لیگنین</a:t>
            </a:r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موجود در سبزی های بالغ و مسن و گندم. لیگنین در واقع ترکیب غیر کربوهیدراته ای است  </a:t>
            </a:r>
            <a:r>
              <a:rPr lang="fa-IR" dirty="0"/>
              <a:t>ولی چون  خواص مشابه فیبر های نامحلول را در دستگاه گوارش دارد و نیز در منابع غذایی حاوی فیبر نا محلول یافت می شونددر این دسته جای داده می شوند.</a:t>
            </a:r>
            <a:endParaRPr lang="en-US" dirty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/>
          <a:lstStyle/>
          <a:p>
            <a:endParaRPr lang="en-US" dirty="0" smtClean="0"/>
          </a:p>
          <a:p>
            <a:pPr algn="r" rtl="1"/>
            <a:r>
              <a:rPr lang="fa-IR" b="1" dirty="0">
                <a:solidFill>
                  <a:srgbClr val="FF0000"/>
                </a:solidFill>
              </a:rPr>
              <a:t>خصوصیات فیبر های محلول در اب:</a:t>
            </a:r>
            <a:endParaRPr lang="en-US" b="1" dirty="0">
              <a:solidFill>
                <a:srgbClr val="FF0000"/>
              </a:solidFill>
            </a:endParaRPr>
          </a:p>
          <a:p>
            <a:pPr algn="r" rtl="1"/>
            <a:r>
              <a:rPr lang="fa-IR" b="1" dirty="0"/>
              <a:t>جاذب اب بوده و اب را در خود نگه داشته </a:t>
            </a:r>
            <a:endParaRPr lang="fa-IR" dirty="0" smtClean="0"/>
          </a:p>
          <a:p>
            <a:pPr algn="r" rtl="1"/>
            <a:r>
              <a:rPr lang="fa-IR" dirty="0" smtClean="0"/>
              <a:t> </a:t>
            </a:r>
            <a:r>
              <a:rPr lang="fa-IR" b="1" dirty="0"/>
              <a:t>تخلیه معده را به تاخیر انداخته</a:t>
            </a:r>
            <a:r>
              <a:rPr lang="fa-IR" dirty="0"/>
              <a:t> و ممکن است که </a:t>
            </a:r>
            <a:r>
              <a:rPr lang="fa-IR" b="1" dirty="0"/>
              <a:t>فشار داخل روده بزرگ را کاهش </a:t>
            </a:r>
            <a:r>
              <a:rPr lang="fa-IR" b="1" dirty="0" smtClean="0"/>
              <a:t>بدهند</a:t>
            </a:r>
            <a:endParaRPr lang="fa-IR" dirty="0" smtClean="0"/>
          </a:p>
          <a:p>
            <a:pPr algn="r" rtl="1"/>
            <a:r>
              <a:rPr lang="fa-IR" dirty="0" smtClean="0"/>
              <a:t> </a:t>
            </a:r>
            <a:r>
              <a:rPr lang="fa-IR" dirty="0"/>
              <a:t>تا حدودی توسط </a:t>
            </a:r>
            <a:r>
              <a:rPr lang="fa-IR" b="1" dirty="0"/>
              <a:t>میکروارگانیسم های روده بزرگ تخمیر شده </a:t>
            </a:r>
            <a:endParaRPr lang="fa-IR" b="1" dirty="0" smtClean="0"/>
          </a:p>
          <a:p>
            <a:pPr algn="r" rtl="1"/>
            <a:r>
              <a:rPr lang="fa-IR" b="1" dirty="0" smtClean="0"/>
              <a:t>همچنین </a:t>
            </a:r>
            <a:r>
              <a:rPr lang="fa-IR" b="1" dirty="0"/>
              <a:t>با اسید های صفراوی و کلسترول در روده بزرگ ترکیب شده و سبب تغییر فلور میکروبی روده </a:t>
            </a:r>
            <a:r>
              <a:rPr lang="fa-IR" dirty="0"/>
              <a:t>می شوند.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 algn="r" rtl="1"/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خصوصیات فیبر های نامحلول در اب</a:t>
            </a:r>
            <a:r>
              <a:rPr lang="fa-IR" dirty="0">
                <a:solidFill>
                  <a:srgbClr val="FF0000"/>
                </a:solidFill>
              </a:rPr>
              <a:t>:</a:t>
            </a:r>
            <a:endParaRPr lang="en-US" dirty="0">
              <a:solidFill>
                <a:srgbClr val="FF0000"/>
              </a:solidFill>
            </a:endParaRPr>
          </a:p>
          <a:p>
            <a:pPr algn="r" rtl="1"/>
            <a:r>
              <a:rPr lang="fa-IR" b="1" dirty="0"/>
              <a:t>جویدن بیشتری نیار دارند</a:t>
            </a:r>
            <a:r>
              <a:rPr lang="fa-IR" b="1" dirty="0" smtClean="0"/>
              <a:t>،</a:t>
            </a:r>
          </a:p>
          <a:p>
            <a:pPr algn="r" rtl="1"/>
            <a:r>
              <a:rPr lang="fa-IR" b="1" dirty="0" smtClean="0"/>
              <a:t> </a:t>
            </a:r>
            <a:r>
              <a:rPr lang="fa-IR" b="1" dirty="0"/>
              <a:t>حس پری را افزایش </a:t>
            </a:r>
            <a:r>
              <a:rPr lang="fa-IR" b="1" dirty="0" smtClean="0"/>
              <a:t>داده</a:t>
            </a:r>
          </a:p>
          <a:p>
            <a:pPr algn="r" rtl="1"/>
            <a:r>
              <a:rPr lang="fa-IR" b="1" dirty="0" smtClean="0"/>
              <a:t> </a:t>
            </a:r>
            <a:r>
              <a:rPr lang="fa-IR" b="1" dirty="0"/>
              <a:t>زمان عبور غذا را در دستگاه گوارش کاهش داده </a:t>
            </a:r>
            <a:endParaRPr lang="fa-IR" b="1" dirty="0" smtClean="0"/>
          </a:p>
          <a:p>
            <a:pPr algn="r" rtl="1"/>
            <a:r>
              <a:rPr lang="fa-IR" b="1" dirty="0" smtClean="0"/>
              <a:t> </a:t>
            </a:r>
            <a:r>
              <a:rPr lang="fa-IR" b="1" dirty="0"/>
              <a:t>سبب کاهش فشار داخل کولون </a:t>
            </a:r>
            <a:r>
              <a:rPr lang="fa-IR" dirty="0"/>
              <a:t>می شوند.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77500" lnSpcReduction="20000"/>
          </a:bodyPr>
          <a:lstStyle/>
          <a:p>
            <a:pPr algn="r" rtl="1"/>
            <a:r>
              <a:rPr lang="fa-IR" dirty="0"/>
              <a:t>دکسترین ها:</a:t>
            </a:r>
            <a:endParaRPr lang="en-US" dirty="0"/>
          </a:p>
          <a:p>
            <a:pPr algn="r" rtl="1"/>
            <a:r>
              <a:rPr lang="fa-IR" dirty="0"/>
              <a:t>کربوهیدرات های حاصل از تجزیه نسبی نشاسته توسط حرارت و یا در قرایند هضم می باشند.</a:t>
            </a:r>
            <a:endParaRPr lang="en-US" dirty="0"/>
          </a:p>
          <a:p>
            <a:pPr algn="r" rtl="1"/>
            <a:r>
              <a:rPr lang="fa-IR" dirty="0"/>
              <a:t>پلی اول ها( </a:t>
            </a:r>
            <a:r>
              <a:rPr lang="en-US" dirty="0" err="1" smtClean="0"/>
              <a:t>Polyols</a:t>
            </a:r>
            <a:r>
              <a:rPr lang="fa-IR" dirty="0" smtClean="0"/>
              <a:t> </a:t>
            </a:r>
            <a:r>
              <a:rPr lang="fa-IR" dirty="0"/>
              <a:t>): </a:t>
            </a:r>
            <a:endParaRPr lang="en-US" dirty="0"/>
          </a:p>
          <a:p>
            <a:pPr algn="r" rtl="1"/>
            <a:r>
              <a:rPr lang="fa-IR" dirty="0"/>
              <a:t>فرم دیگری از کربوهید رات ها قند های الکلی هستند. این قند ها دارای قدرت شیرین کنندگی بوده و انواع مختلفی دارند که می توان به سوربیتول (</a:t>
            </a:r>
            <a:r>
              <a:rPr lang="en-US" dirty="0" err="1"/>
              <a:t>Sorbitol</a:t>
            </a:r>
            <a:r>
              <a:rPr lang="fa-IR" dirty="0"/>
              <a:t>)، مانیتول ( </a:t>
            </a:r>
            <a:r>
              <a:rPr lang="en-US" dirty="0" err="1"/>
              <a:t>Manitol</a:t>
            </a:r>
            <a:r>
              <a:rPr lang="fa-IR" dirty="0"/>
              <a:t> )و زایلیتول( </a:t>
            </a:r>
            <a:r>
              <a:rPr lang="en-US" dirty="0" err="1"/>
              <a:t>Xylitol</a:t>
            </a:r>
            <a:r>
              <a:rPr lang="fa-IR" dirty="0"/>
              <a:t>) اشاره کرد.</a:t>
            </a:r>
            <a:endParaRPr lang="en-US" dirty="0"/>
          </a:p>
          <a:p>
            <a:pPr algn="r" rtl="1"/>
            <a:r>
              <a:rPr lang="fa-IR" dirty="0"/>
              <a:t>بعضی از قند های الکلی جذب شان از روده کوچک کامل نیست و مقدار کالری حاصل از انها </a:t>
            </a:r>
            <a:r>
              <a:rPr lang="en-US" dirty="0"/>
              <a:t>2.6- 1.6</a:t>
            </a:r>
            <a:r>
              <a:rPr lang="fa-IR" dirty="0"/>
              <a:t> کیلو کالری در هر گرم در مقایسه با سایر قندها که 4 کیلو کالری به ازای  هر گرم انرژی تولید می کنند می باشند.</a:t>
            </a:r>
            <a:endParaRPr lang="en-US" dirty="0"/>
          </a:p>
          <a:p>
            <a:pPr algn="r" rtl="1"/>
            <a:r>
              <a:rPr lang="fa-IR" dirty="0"/>
              <a:t>قند های الکلی چون مورد استفاده باکتری های دهان </a:t>
            </a:r>
            <a:r>
              <a:rPr lang="fa-IR" dirty="0" smtClean="0"/>
              <a:t>قرار </a:t>
            </a:r>
            <a:r>
              <a:rPr lang="fa-IR" dirty="0"/>
              <a:t>نمی گیرند بنابر این سبب خرابی دندان نمی شوند. این قند ها برای متابولیسم نیاز به انسولین ندارند ولی خوردن مقادیر زیاد انها سبب دردهای شکمی و اسهال میشوند.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>
            <a:normAutofit/>
          </a:bodyPr>
          <a:lstStyle/>
          <a:p>
            <a:r>
              <a:rPr lang="fa-IR" sz="3200" b="1" dirty="0"/>
              <a:t>کربوهیدرات ها را می توان از نظر طعم  و شیرینی در مقایسه با قند و شکر معمولی به ترتیب زیر طبفه بندی می کنند</a:t>
            </a:r>
            <a:r>
              <a:rPr lang="fa-IR" sz="3200" dirty="0"/>
              <a:t>: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925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نسبت شیرینی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کربوهیدرات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150-170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فروکتوز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100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سوکروز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70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گلوکز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30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دکسترین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15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لاکتوز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بدون شیرینی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Calibri"/>
                          <a:ea typeface="Calibri"/>
                          <a:cs typeface="Arial"/>
                        </a:rPr>
                        <a:t>نشاسته</a:t>
                      </a:r>
                      <a:endParaRPr lang="en-US" sz="32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وظایف و اعمال کربوهیدرات ها: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r" rtl="1"/>
            <a:r>
              <a:rPr lang="fa-IR" dirty="0"/>
              <a:t>تولید انرژی </a:t>
            </a:r>
            <a:endParaRPr lang="en-US" dirty="0"/>
          </a:p>
          <a:p>
            <a:pPr lvl="0" algn="r" rtl="1"/>
            <a:r>
              <a:rPr lang="fa-IR" dirty="0"/>
              <a:t>صرفه جویی در مصرف پروتئین ها</a:t>
            </a:r>
            <a:endParaRPr lang="en-US" dirty="0"/>
          </a:p>
          <a:p>
            <a:pPr lvl="0" algn="r" rtl="1"/>
            <a:r>
              <a:rPr lang="fa-IR" dirty="0"/>
              <a:t>اثر انتی کتوژنیک</a:t>
            </a:r>
            <a:endParaRPr lang="en-US" dirty="0"/>
          </a:p>
          <a:p>
            <a:pPr lvl="0" algn="r" rtl="1"/>
            <a:r>
              <a:rPr lang="fa-IR" smtClean="0"/>
              <a:t>نقش </a:t>
            </a:r>
            <a:r>
              <a:rPr lang="fa-IR" dirty="0"/>
              <a:t>ساختمانی</a:t>
            </a:r>
            <a:endParaRPr lang="en-US" dirty="0"/>
          </a:p>
          <a:p>
            <a:pPr lvl="0" algn="r" rtl="1"/>
            <a:r>
              <a:rPr lang="fa-IR" dirty="0"/>
              <a:t>تولید طعم و قوام</a:t>
            </a:r>
            <a:endParaRPr lang="en-US" dirty="0"/>
          </a:p>
          <a:p>
            <a:pPr lvl="0" algn="r" rtl="1"/>
            <a:r>
              <a:rPr lang="fa-IR" dirty="0"/>
              <a:t>نقش فیبر غذایی</a:t>
            </a:r>
            <a:endParaRPr lang="en-US" dirty="0"/>
          </a:p>
          <a:p>
            <a:pPr lvl="0" algn="r" rtl="1"/>
            <a:r>
              <a:rPr lang="fa-IR" dirty="0"/>
              <a:t>نقش لاکتوز (باعث افزایش جذب کلسیم و فسفر از روده کوچک می شوند و همین طور سبب رشد باکتری لاکتوبیفیدو می شود. ) </a:t>
            </a:r>
            <a:endParaRPr lang="en-US" dirty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r" rtl="1"/>
            <a:r>
              <a:rPr lang="fa-IR" dirty="0"/>
              <a:t>نقش فیبر غذایی:</a:t>
            </a:r>
            <a:endParaRPr lang="en-US" dirty="0"/>
          </a:p>
          <a:p>
            <a:pPr algn="r" rtl="1"/>
            <a:r>
              <a:rPr lang="fa-IR" dirty="0"/>
              <a:t>فیبر غذایی به عنوان نوعی کربوهیدرات پیچیده سبب افزایش جذب اب شده و به همین سبب مقدار اب موجود در مدفوع را زیاد کرده و سبب نرم تر و    حجیم شدن مدفوع و دفع راحت ان می گردد از </a:t>
            </a:r>
            <a:r>
              <a:rPr lang="fa-IR" b="1" dirty="0">
                <a:solidFill>
                  <a:srgbClr val="FF0000"/>
                </a:solidFill>
              </a:rPr>
              <a:t>طرفی فیبرهای غذایی با کاهش سرعت جذب کربوهیدرات از لوله گوارش در کنترل قند خون موثرند </a:t>
            </a:r>
            <a:endParaRPr lang="fa-IR" b="1" dirty="0" smtClean="0">
              <a:solidFill>
                <a:srgbClr val="FF0000"/>
              </a:solidFill>
            </a:endParaRPr>
          </a:p>
          <a:p>
            <a:pPr algn="r" rtl="1"/>
            <a:r>
              <a:rPr lang="fa-IR" b="1" smtClean="0">
                <a:solidFill>
                  <a:srgbClr val="FF0000"/>
                </a:solidFill>
              </a:rPr>
              <a:t>و نیز فیبرهای غذایی با </a:t>
            </a:r>
            <a:r>
              <a:rPr lang="fa-IR" b="1" dirty="0">
                <a:solidFill>
                  <a:srgbClr val="FF0000"/>
                </a:solidFill>
              </a:rPr>
              <a:t>اتصال به اسیدهای صفراوی در لومن روده دفع اسید های صفراوی را زیاد کرده و بدین سبب در کاهش کلسترول خون دخالت دارند 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1446</Words>
  <Application>Microsoft Office PowerPoint</Application>
  <PresentationFormat>On-screen Show (4:3)</PresentationFormat>
  <Paragraphs>85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بنام خدا</vt:lpstr>
      <vt:lpstr>مواد مغذی انرژی زا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پلی ساکارید ها( کربوهیدرات های پیچیده):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کربوهیدرات ها را می توان از نظر طعم  و شیرینی در مقایسه با قند و شکر معمولی به ترتیب زیر طبفه بندی می کنند:</vt:lpstr>
      <vt:lpstr>وظایف و اعمال کربوهیدرات ها: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مواد مغذی انرژی زا </dc:title>
  <dc:creator>Dr.behdasht</dc:creator>
  <cp:lastModifiedBy>Windows User</cp:lastModifiedBy>
  <cp:revision>34</cp:revision>
  <dcterms:created xsi:type="dcterms:W3CDTF">2013-02-16T05:00:27Z</dcterms:created>
  <dcterms:modified xsi:type="dcterms:W3CDTF">2020-05-01T21:05:24Z</dcterms:modified>
</cp:coreProperties>
</file>