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9" r:id="rId2"/>
    <p:sldId id="256" r:id="rId3"/>
    <p:sldId id="257" r:id="rId4"/>
    <p:sldId id="258" r:id="rId5"/>
    <p:sldId id="259" r:id="rId6"/>
    <p:sldId id="260" r:id="rId7"/>
    <p:sldId id="261" r:id="rId8"/>
    <p:sldId id="288" r:id="rId9"/>
    <p:sldId id="289" r:id="rId10"/>
    <p:sldId id="290" r:id="rId11"/>
    <p:sldId id="292" r:id="rId12"/>
    <p:sldId id="316" r:id="rId13"/>
    <p:sldId id="293" r:id="rId14"/>
    <p:sldId id="294" r:id="rId15"/>
    <p:sldId id="295" r:id="rId16"/>
    <p:sldId id="296" r:id="rId17"/>
    <p:sldId id="297" r:id="rId18"/>
    <p:sldId id="299" r:id="rId19"/>
    <p:sldId id="300" r:id="rId20"/>
    <p:sldId id="298" r:id="rId21"/>
    <p:sldId id="301" r:id="rId22"/>
    <p:sldId id="302" r:id="rId23"/>
    <p:sldId id="303" r:id="rId24"/>
    <p:sldId id="304" r:id="rId25"/>
    <p:sldId id="305" r:id="rId26"/>
    <p:sldId id="306" r:id="rId27"/>
    <p:sldId id="317" r:id="rId28"/>
    <p:sldId id="318" r:id="rId29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1A858-665A-493E-AED9-ED2665439662}" type="datetimeFigureOut">
              <a:rPr lang="fa-IR" smtClean="0"/>
              <a:pPr/>
              <a:t>23/09/1441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8CCF7-2BA9-44D6-B1A5-8591CF0FEDE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1A858-665A-493E-AED9-ED2665439662}" type="datetimeFigureOut">
              <a:rPr lang="fa-IR" smtClean="0"/>
              <a:pPr/>
              <a:t>23/09/1441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8CCF7-2BA9-44D6-B1A5-8591CF0FEDE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1A858-665A-493E-AED9-ED2665439662}" type="datetimeFigureOut">
              <a:rPr lang="fa-IR" smtClean="0"/>
              <a:pPr/>
              <a:t>23/09/1441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8CCF7-2BA9-44D6-B1A5-8591CF0FEDE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1A858-665A-493E-AED9-ED2665439662}" type="datetimeFigureOut">
              <a:rPr lang="fa-IR" smtClean="0"/>
              <a:pPr/>
              <a:t>23/09/1441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8CCF7-2BA9-44D6-B1A5-8591CF0FEDE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1A858-665A-493E-AED9-ED2665439662}" type="datetimeFigureOut">
              <a:rPr lang="fa-IR" smtClean="0"/>
              <a:pPr/>
              <a:t>23/09/1441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8CCF7-2BA9-44D6-B1A5-8591CF0FEDE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1A858-665A-493E-AED9-ED2665439662}" type="datetimeFigureOut">
              <a:rPr lang="fa-IR" smtClean="0"/>
              <a:pPr/>
              <a:t>23/09/1441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8CCF7-2BA9-44D6-B1A5-8591CF0FEDE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1A858-665A-493E-AED9-ED2665439662}" type="datetimeFigureOut">
              <a:rPr lang="fa-IR" smtClean="0"/>
              <a:pPr/>
              <a:t>23/09/1441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8CCF7-2BA9-44D6-B1A5-8591CF0FEDE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1A858-665A-493E-AED9-ED2665439662}" type="datetimeFigureOut">
              <a:rPr lang="fa-IR" smtClean="0"/>
              <a:pPr/>
              <a:t>23/09/1441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8CCF7-2BA9-44D6-B1A5-8591CF0FEDE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1A858-665A-493E-AED9-ED2665439662}" type="datetimeFigureOut">
              <a:rPr lang="fa-IR" smtClean="0"/>
              <a:pPr/>
              <a:t>23/09/1441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8CCF7-2BA9-44D6-B1A5-8591CF0FEDE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1A858-665A-493E-AED9-ED2665439662}" type="datetimeFigureOut">
              <a:rPr lang="fa-IR" smtClean="0"/>
              <a:pPr/>
              <a:t>23/09/1441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8CCF7-2BA9-44D6-B1A5-8591CF0FEDE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1A858-665A-493E-AED9-ED2665439662}" type="datetimeFigureOut">
              <a:rPr lang="fa-IR" smtClean="0"/>
              <a:pPr/>
              <a:t>23/09/1441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8CCF7-2BA9-44D6-B1A5-8591CF0FEDE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21A858-665A-493E-AED9-ED2665439662}" type="datetimeFigureOut">
              <a:rPr lang="fa-IR" smtClean="0"/>
              <a:pPr/>
              <a:t>23/09/1441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B8CCF7-2BA9-44D6-B1A5-8591CF0FEDE5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fa.wikipedia.org/wiki/%D9%82%D8%A7%D8%B4%D9%82" TargetMode="External"/><Relationship Id="rId2" Type="http://schemas.openxmlformats.org/officeDocument/2006/relationships/hyperlink" Target="https://fa.wikipedia.org/wiki/%DA%A9%D8%A7%D8%B1%D8%A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fa.wikipedia.org/wiki/%DA%86%D9%86%DA%AF%D8%A7%D9%84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0517922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a-IR" sz="7200" dirty="0" smtClean="0">
                <a:cs typeface="B Titr" pitchFamily="2" charset="-78"/>
              </a:rPr>
              <a:t>مواد پلیمری</a:t>
            </a:r>
            <a:endParaRPr lang="fa-IR" sz="72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Titr" pitchFamily="2" charset="-78"/>
              </a:rPr>
              <a:t>تعریف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b="1" dirty="0" smtClean="0">
                <a:cs typeface="B Nazanin" pitchFamily="2" charset="-78"/>
              </a:rPr>
              <a:t>بسپار </a:t>
            </a:r>
            <a:r>
              <a:rPr lang="fa-IR" dirty="0" smtClean="0">
                <a:cs typeface="B Nazanin" pitchFamily="2" charset="-78"/>
              </a:rPr>
              <a:t>یا </a:t>
            </a:r>
            <a:r>
              <a:rPr lang="fa-IR" b="1" dirty="0" smtClean="0">
                <a:cs typeface="B Nazanin" pitchFamily="2" charset="-78"/>
              </a:rPr>
              <a:t>پلیمر</a:t>
            </a:r>
            <a:r>
              <a:rPr lang="fa-IR" dirty="0" smtClean="0">
                <a:cs typeface="B Nazanin" pitchFamily="2" charset="-78"/>
              </a:rPr>
              <a:t> (polymer) ماده‌ای شامل مولکول‌های زنجیره‌ای بزرگی است که از به هم پیوستن واحدهای کوچک تکرار شونده که تکپار یا مونومر نامیده می‌شود، ساخته شده است.</a:t>
            </a:r>
          </a:p>
          <a:p>
            <a:r>
              <a:rPr lang="fa-IR" dirty="0" smtClean="0">
                <a:cs typeface="B Nazanin" pitchFamily="2" charset="-78"/>
              </a:rPr>
              <a:t>پلاستیک‌ها از پلیمرها ساخته می‌شوند. (مثال‌های بارزآنها از لحاظ کاربرد در ساختمان یو پی وی سی و پلاستیک‌های فومی شکل هستند).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Titr" pitchFamily="2" charset="-78"/>
              </a:rPr>
              <a:t>تقسیم بندی پلاستیک‌ها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>
                <a:cs typeface="B Nazanin" pitchFamily="2" charset="-78"/>
              </a:rPr>
              <a:t>پلاستیک‌ها بر اساس خصوصیات فیزیکی خود تقسیم بندی می‌شوند.</a:t>
            </a:r>
          </a:p>
          <a:p>
            <a:pPr lvl="1"/>
            <a:r>
              <a:rPr lang="fa-IR" dirty="0" smtClean="0">
                <a:cs typeface="B Nazanin" pitchFamily="2" charset="-78"/>
              </a:rPr>
              <a:t>ترموپلاست‌ها</a:t>
            </a:r>
          </a:p>
          <a:p>
            <a:pPr lvl="1"/>
            <a:r>
              <a:rPr lang="fa-IR" dirty="0" smtClean="0">
                <a:cs typeface="B Nazanin" pitchFamily="2" charset="-78"/>
              </a:rPr>
              <a:t>ترموست‌ها</a:t>
            </a:r>
          </a:p>
          <a:p>
            <a:pPr lvl="1">
              <a:buNone/>
            </a:pP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Titr" pitchFamily="2" charset="-78"/>
              </a:rPr>
              <a:t>ترموپلاست‌ها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724399"/>
          </a:xfrm>
        </p:spPr>
        <p:txBody>
          <a:bodyPr>
            <a:normAutofit fontScale="85000" lnSpcReduction="20000"/>
          </a:bodyPr>
          <a:lstStyle/>
          <a:p>
            <a:r>
              <a:rPr lang="fa-IR" dirty="0" smtClean="0">
                <a:cs typeface="B Nazanin" pitchFamily="2" charset="-78"/>
              </a:rPr>
              <a:t>هرگاه گرم شوند، نرم می‌شوند و هرگاه سرد شوند سخت می‌شوند. (قابل حل در حلال‌های آلی).</a:t>
            </a:r>
          </a:p>
          <a:p>
            <a:r>
              <a:rPr lang="fa-IR" dirty="0" smtClean="0">
                <a:cs typeface="B Nazanin" pitchFamily="2" charset="-78"/>
              </a:rPr>
              <a:t>برخی از این پلاستیک‌ها عبارتند از:</a:t>
            </a:r>
          </a:p>
          <a:p>
            <a:endParaRPr lang="fa-IR" dirty="0" smtClean="0">
              <a:cs typeface="B Nazanin" pitchFamily="2" charset="-78"/>
            </a:endParaRPr>
          </a:p>
          <a:p>
            <a:pPr lvl="1"/>
            <a:r>
              <a:rPr lang="fa-IR" dirty="0" smtClean="0">
                <a:cs typeface="B Nazanin" pitchFamily="2" charset="-78"/>
              </a:rPr>
              <a:t>پلی اتیلن: انواع عایق‌های رطوبتی و عایق‌های زیر تخته بندی بام، مخازن آب سرد، لوله کشی آب.</a:t>
            </a:r>
          </a:p>
          <a:p>
            <a:pPr lvl="1"/>
            <a:r>
              <a:rPr lang="fa-IR" dirty="0" smtClean="0">
                <a:cs typeface="B Nazanin" pitchFamily="2" charset="-78"/>
              </a:rPr>
              <a:t>پلی پروپیلن: لوله کشی آب، مخازن آب، عایق‌های رطوبتی، سیستم‌های زه کشی، الیاف مسلح کننده در بتن مسلح.</a:t>
            </a:r>
          </a:p>
          <a:p>
            <a:pPr lvl="1"/>
            <a:r>
              <a:rPr lang="fa-IR" dirty="0" smtClean="0">
                <a:cs typeface="B Nazanin" pitchFamily="2" charset="-78"/>
              </a:rPr>
              <a:t>پلی بوتیلن: لوله‌کشی آب</a:t>
            </a:r>
          </a:p>
          <a:p>
            <a:pPr lvl="1"/>
            <a:r>
              <a:rPr lang="fa-IR" dirty="0" smtClean="0">
                <a:cs typeface="B Nazanin" pitchFamily="2" charset="-78"/>
              </a:rPr>
              <a:t>پی وی سی: اجزای شبکه‌های جمع آوری آب باران، سیستم‌های زه کشی، تاسیسات زیرزمینی، قاب در و پنجره، کاشی‌ها و ورق‌های مورد استفادذه در کف سازی.</a:t>
            </a:r>
          </a:p>
          <a:p>
            <a:pPr lvl="1"/>
            <a:r>
              <a:rPr lang="fa-IR" dirty="0" smtClean="0">
                <a:cs typeface="B Nazanin" pitchFamily="2" charset="-78"/>
              </a:rPr>
              <a:t>پلی متیل متا اکریلات: وان حمام، تشتک زیر دوشی، ظرفشویی آشپزخانه.</a:t>
            </a:r>
          </a:p>
          <a:p>
            <a:pPr lvl="1"/>
            <a:r>
              <a:rPr lang="fa-IR" dirty="0" smtClean="0">
                <a:cs typeface="B Nazanin" pitchFamily="2" charset="-78"/>
              </a:rPr>
              <a:t>پلی کربنات: شیشه نشکن، وان جکوزی، ظرفشویی آشپزخانه.</a:t>
            </a:r>
          </a:p>
          <a:p>
            <a:pPr lvl="1"/>
            <a:r>
              <a:rPr lang="fa-IR" dirty="0" smtClean="0">
                <a:cs typeface="B Nazanin" pitchFamily="2" charset="-78"/>
              </a:rPr>
              <a:t>پلی استایرن: وان و زیردوشی حمام، کاشی‌های تزئینی.</a:t>
            </a:r>
          </a:p>
          <a:p>
            <a:pPr lvl="1"/>
            <a:r>
              <a:rPr lang="fa-IR" dirty="0" smtClean="0">
                <a:cs typeface="B Nazanin" pitchFamily="2" charset="-78"/>
              </a:rPr>
              <a:t>نایلون‌ها: لوله‌های دفنی کابل، درز بندی در و پنجره‌ها، کاشی‌های مورد استفاده در کف سازی.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Titr" pitchFamily="2" charset="-78"/>
              </a:rPr>
              <a:t>ترموست‌ها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 smtClean="0">
                <a:cs typeface="B Nazanin" pitchFamily="2" charset="-78"/>
              </a:rPr>
              <a:t>با حرارت دادن حالت خمیری در آنها ایجاد نمی‌شود. (غیر قابل حل در حلال‌های آلی).</a:t>
            </a:r>
          </a:p>
          <a:p>
            <a:r>
              <a:rPr lang="fa-IR" dirty="0" smtClean="0">
                <a:cs typeface="B Nazanin" pitchFamily="2" charset="-78"/>
              </a:rPr>
              <a:t>مهمترین انواع این پلاستیک‌ها عبارتند از:</a:t>
            </a:r>
          </a:p>
          <a:p>
            <a:pPr lvl="1"/>
            <a:r>
              <a:rPr lang="fa-IR" dirty="0" smtClean="0">
                <a:cs typeface="B Nazanin" pitchFamily="2" charset="-78"/>
              </a:rPr>
              <a:t>(فنل فرم‌آلدئید-ملامین فرم‌آلدئید-اوره فرم‌آلدئید): لایه‌های پوششی تزئینی (برای سطوح درها و پنجره‌ها و ...).</a:t>
            </a:r>
          </a:p>
          <a:p>
            <a:pPr lvl="1"/>
            <a:r>
              <a:rPr lang="fa-IR" dirty="0" smtClean="0">
                <a:cs typeface="B Nazanin" pitchFamily="2" charset="-78"/>
              </a:rPr>
              <a:t>پلی استر مسلح شده با الیاف شیشه‌ای: پانل‌های پوششی سقف‌ها و دیوارها، سیستم‌های جمع‌آوری آب باران، کاشی‌های تزئینی، مخازن آب سرد.</a:t>
            </a:r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fa-IR" dirty="0" smtClean="0">
                <a:cs typeface="B Titr" pitchFamily="2" charset="-78"/>
              </a:rPr>
              <a:t>ویژگی‌های پلاستیک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a-IR" dirty="0" smtClean="0">
                <a:cs typeface="B Nazanin" pitchFamily="2" charset="-78"/>
              </a:rPr>
              <a:t>شفافیت و نورگذرانی، ثبات رنگ، پایداری در برابر هوازدگی، ضربه پذیری، جذب آب کم، مقاومت در برابر سایش، شکل پذیری، چسب پذیری، مقاومت در برابر مواد شیمیایی و خوردگی، و سبک بودن، نا مقاوم در برابر نور خورشید، دارای قابلیت اشتعال (تولید گاز سمی در اثر اشتعال).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4525963"/>
          </a:xfrm>
        </p:spPr>
        <p:txBody>
          <a:bodyPr/>
          <a:lstStyle/>
          <a:p>
            <a:endParaRPr lang="fa-IR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  <a:p>
            <a:endParaRPr lang="fa-IR" dirty="0" smtClean="0">
              <a:cs typeface="B Nazanin" pitchFamily="2" charset="-78"/>
            </a:endParaRPr>
          </a:p>
          <a:p>
            <a:pPr algn="ctr">
              <a:buNone/>
            </a:pPr>
            <a:r>
              <a:rPr lang="fa-IR" sz="5400" dirty="0" smtClean="0">
                <a:cs typeface="B Titr" pitchFamily="2" charset="-78"/>
              </a:rPr>
              <a:t>فلزات</a:t>
            </a:r>
            <a:endParaRPr lang="fa-IR" sz="54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Titr" pitchFamily="2" charset="-78"/>
              </a:rPr>
              <a:t>آهن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>
                <a:cs typeface="B Nazanin" pitchFamily="2" charset="-78"/>
              </a:rPr>
              <a:t>فلزی است که در ساختمان به صورت تیر آهن، ناودانی، نبشی، ورق، میل گرد، در و پنجره، ...کاربرد دارد.</a:t>
            </a:r>
          </a:p>
          <a:p>
            <a:r>
              <a:rPr lang="fa-IR" dirty="0" smtClean="0">
                <a:cs typeface="B Nazanin" pitchFamily="2" charset="-78"/>
              </a:rPr>
              <a:t>وزن مخصوص: 7.87 تن بر متر مکعب.</a:t>
            </a:r>
          </a:p>
          <a:p>
            <a:r>
              <a:rPr lang="fa-IR" dirty="0" smtClean="0">
                <a:cs typeface="B Nazanin" pitchFamily="2" charset="-78"/>
              </a:rPr>
              <a:t>دمای ذوب: 1500 درجه سانتیگراد.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Titr" pitchFamily="2" charset="-78"/>
              </a:rPr>
              <a:t>روش‌های استخراج آهن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a-IR" sz="3600" b="1" dirty="0" smtClean="0">
                <a:cs typeface="B Nazanin" pitchFamily="2" charset="-78"/>
              </a:rPr>
              <a:t>کوره بلند</a:t>
            </a:r>
          </a:p>
          <a:p>
            <a:r>
              <a:rPr lang="fa-IR" dirty="0" smtClean="0">
                <a:cs typeface="B Nazanin" pitchFamily="2" charset="-78"/>
              </a:rPr>
              <a:t>دارای </a:t>
            </a:r>
            <a:r>
              <a:rPr lang="fa-IR" dirty="0" smtClean="0">
                <a:solidFill>
                  <a:srgbClr val="00B0F0"/>
                </a:solidFill>
                <a:cs typeface="B Nazanin" pitchFamily="2" charset="-78"/>
              </a:rPr>
              <a:t>تنوره بلند </a:t>
            </a:r>
            <a:r>
              <a:rPr lang="fa-IR" dirty="0" smtClean="0">
                <a:cs typeface="B Nazanin" pitchFamily="2" charset="-78"/>
              </a:rPr>
              <a:t>بوده درون آن از </a:t>
            </a:r>
            <a:r>
              <a:rPr lang="fa-IR" dirty="0" smtClean="0">
                <a:solidFill>
                  <a:srgbClr val="00B0F0"/>
                </a:solidFill>
                <a:cs typeface="B Nazanin" pitchFamily="2" charset="-78"/>
              </a:rPr>
              <a:t>مواد نسوز و دیر گداز </a:t>
            </a:r>
            <a:r>
              <a:rPr lang="fa-IR" dirty="0" smtClean="0">
                <a:cs typeface="B Nazanin" pitchFamily="2" charset="-78"/>
              </a:rPr>
              <a:t>ساخته می‌شود.</a:t>
            </a:r>
          </a:p>
          <a:p>
            <a:r>
              <a:rPr lang="fa-IR" sz="3500" b="1" dirty="0" smtClean="0">
                <a:cs typeface="B Nazanin" pitchFamily="2" charset="-78"/>
              </a:rPr>
              <a:t>مراحل تولید آهن خام در کوره بلند:</a:t>
            </a:r>
          </a:p>
          <a:p>
            <a:pPr algn="just"/>
            <a:r>
              <a:rPr lang="fa-IR" dirty="0" smtClean="0">
                <a:cs typeface="B Nazanin" pitchFamily="2" charset="-78"/>
              </a:rPr>
              <a:t> از بالای کوره بلند، </a:t>
            </a:r>
            <a:r>
              <a:rPr lang="fa-IR" dirty="0" smtClean="0">
                <a:solidFill>
                  <a:srgbClr val="00B0F0"/>
                </a:solidFill>
                <a:cs typeface="B Nazanin" pitchFamily="2" charset="-78"/>
              </a:rPr>
              <a:t>سنگ آهن</a:t>
            </a:r>
            <a:r>
              <a:rPr lang="fa-IR" dirty="0" smtClean="0">
                <a:cs typeface="B Nazanin" pitchFamily="2" charset="-78"/>
              </a:rPr>
              <a:t>، </a:t>
            </a:r>
            <a:r>
              <a:rPr lang="fa-IR" dirty="0" smtClean="0">
                <a:solidFill>
                  <a:srgbClr val="00B0F0"/>
                </a:solidFill>
                <a:cs typeface="B Nazanin" pitchFamily="2" charset="-78"/>
              </a:rPr>
              <a:t>کک</a:t>
            </a:r>
            <a:r>
              <a:rPr lang="fa-IR" dirty="0" smtClean="0">
                <a:cs typeface="B Nazanin" pitchFamily="2" charset="-78"/>
              </a:rPr>
              <a:t> و </a:t>
            </a:r>
            <a:r>
              <a:rPr lang="fa-IR" dirty="0" smtClean="0">
                <a:solidFill>
                  <a:srgbClr val="00B0F0"/>
                </a:solidFill>
                <a:cs typeface="B Nazanin" pitchFamily="2" charset="-78"/>
              </a:rPr>
              <a:t>سنگ آهک </a:t>
            </a:r>
            <a:r>
              <a:rPr lang="fa-IR" dirty="0" smtClean="0">
                <a:cs typeface="B Nazanin" pitchFamily="2" charset="-78"/>
              </a:rPr>
              <a:t>را وارد می‌کنند و از پایین کوره نیز جریان شدیدی از هوای گرم می‌دهند. </a:t>
            </a:r>
          </a:p>
          <a:p>
            <a:pPr algn="just"/>
            <a:r>
              <a:rPr lang="fa-IR" dirty="0" smtClean="0">
                <a:cs typeface="B Nazanin" pitchFamily="2" charset="-78"/>
              </a:rPr>
              <a:t>هوای ورودی داغ با کک یا همان کربن، ترکیب شده، به کربن منوکسید کاهیده می‌شود و مقدار قابل ملاحظه‌ای گرما آزاد می‌کند که این </a:t>
            </a:r>
            <a:r>
              <a:rPr lang="fa-IR" dirty="0" smtClean="0">
                <a:solidFill>
                  <a:srgbClr val="00B0F0"/>
                </a:solidFill>
                <a:cs typeface="B Nazanin" pitchFamily="2" charset="-78"/>
              </a:rPr>
              <a:t>گرما به حفظ دمای کوره </a:t>
            </a:r>
            <a:r>
              <a:rPr lang="fa-IR" dirty="0" smtClean="0">
                <a:cs typeface="B Nazanin" pitchFamily="2" charset="-78"/>
              </a:rPr>
              <a:t>کمک می‌کند.</a:t>
            </a:r>
          </a:p>
          <a:p>
            <a:pPr algn="ctr">
              <a:buNone/>
            </a:pPr>
            <a:r>
              <a:rPr lang="pl-PL" sz="3000" b="1" dirty="0" smtClean="0"/>
              <a:t>2 C(s) + O</a:t>
            </a:r>
            <a:r>
              <a:rPr lang="pl-PL" sz="3000" b="1" baseline="-25000" dirty="0" smtClean="0"/>
              <a:t>2</a:t>
            </a:r>
            <a:r>
              <a:rPr lang="pl-PL" sz="3000" b="1" dirty="0" smtClean="0"/>
              <a:t>(g) → 2 CO(g)</a:t>
            </a:r>
            <a:endParaRPr lang="fa-IR" sz="3000" b="1" dirty="0" smtClean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92500"/>
          </a:bodyPr>
          <a:lstStyle/>
          <a:p>
            <a:pPr algn="r"/>
            <a:r>
              <a:rPr lang="fa-IR" sz="3000" dirty="0" smtClean="0">
                <a:cs typeface="B Nazanin" pitchFamily="2" charset="-78"/>
              </a:rPr>
              <a:t>واکنش گاز </a:t>
            </a:r>
            <a:r>
              <a:rPr lang="en-US" sz="3000" dirty="0" smtClean="0">
                <a:cs typeface="B Nazanin" pitchFamily="2" charset="-78"/>
              </a:rPr>
              <a:t>CO </a:t>
            </a:r>
            <a:r>
              <a:rPr lang="fa-IR" sz="3000" dirty="0" smtClean="0">
                <a:cs typeface="B Nazanin" pitchFamily="2" charset="-78"/>
              </a:rPr>
              <a:t> با اکسید آهن باعث آزاد شدن آهن خالص می‌شود.</a:t>
            </a:r>
            <a:endParaRPr lang="en-US" sz="3000" dirty="0" smtClean="0">
              <a:cs typeface="B Nazanin" pitchFamily="2" charset="-78"/>
            </a:endParaRPr>
          </a:p>
          <a:p>
            <a:pPr algn="ctr">
              <a:buNone/>
            </a:pPr>
            <a:r>
              <a:rPr lang="en-US" sz="2400" b="1" dirty="0" smtClean="0"/>
              <a:t>3 Fe</a:t>
            </a:r>
            <a:r>
              <a:rPr lang="en-US" sz="2400" b="1" baseline="-25000" dirty="0" smtClean="0"/>
              <a:t>2</a:t>
            </a:r>
            <a:r>
              <a:rPr lang="en-US" sz="2400" b="1" dirty="0" smtClean="0"/>
              <a:t>O</a:t>
            </a:r>
            <a:r>
              <a:rPr lang="en-US" sz="2400" b="1" baseline="-25000" dirty="0" smtClean="0"/>
              <a:t>3</a:t>
            </a:r>
            <a:r>
              <a:rPr lang="en-US" sz="2400" b="1" i="1" dirty="0" smtClean="0"/>
              <a:t>(s)</a:t>
            </a:r>
            <a:r>
              <a:rPr lang="en-US" sz="2400" b="1" dirty="0" smtClean="0"/>
              <a:t> + 3CO</a:t>
            </a:r>
            <a:r>
              <a:rPr lang="en-US" sz="2400" b="1" i="1" dirty="0" smtClean="0"/>
              <a:t>(g)</a:t>
            </a:r>
            <a:r>
              <a:rPr lang="en-US" sz="2400" b="1" dirty="0" smtClean="0"/>
              <a:t> → 2 Fe</a:t>
            </a:r>
            <a:r>
              <a:rPr lang="en-US" sz="2400" b="1" baseline="-25000" dirty="0" smtClean="0"/>
              <a:t> </a:t>
            </a:r>
            <a:r>
              <a:rPr lang="en-US" sz="2400" b="1" i="1" dirty="0" smtClean="0"/>
              <a:t>(s)</a:t>
            </a:r>
            <a:r>
              <a:rPr lang="en-US" sz="2400" b="1" dirty="0" smtClean="0"/>
              <a:t> + 3CO</a:t>
            </a:r>
            <a:r>
              <a:rPr lang="en-US" sz="2400" b="1" baseline="-25000" dirty="0" smtClean="0"/>
              <a:t>2</a:t>
            </a:r>
            <a:r>
              <a:rPr lang="en-US" sz="2400" b="1" i="1" dirty="0" smtClean="0"/>
              <a:t>(g)</a:t>
            </a:r>
            <a:endParaRPr lang="fa-IR" sz="2400" b="1" i="1" dirty="0" smtClean="0"/>
          </a:p>
          <a:p>
            <a:r>
              <a:rPr lang="fa-IR" sz="3000" dirty="0" smtClean="0">
                <a:cs typeface="B Nazanin" pitchFamily="2" charset="-78"/>
              </a:rPr>
              <a:t>به دلیل اینکه دمای کوره نزدیک به 1500 درجه است، آهن تولید شده مذاب بوده و به سمت پایین کوره جریان می‌یابد.</a:t>
            </a:r>
          </a:p>
          <a:p>
            <a:r>
              <a:rPr lang="fa-IR" sz="3000" dirty="0" smtClean="0">
                <a:cs typeface="B Nazanin" pitchFamily="2" charset="-78"/>
              </a:rPr>
              <a:t>دمای کوره همچنین برای تجزیه  سنگ آهک نیز کافی است:</a:t>
            </a:r>
            <a:r>
              <a:rPr lang="en-US" sz="3000" dirty="0" smtClean="0">
                <a:cs typeface="B Nazanin" pitchFamily="2" charset="-78"/>
              </a:rPr>
              <a:t> </a:t>
            </a:r>
            <a:endParaRPr lang="fa-IR" sz="3000" dirty="0" smtClean="0">
              <a:cs typeface="B Nazanin" pitchFamily="2" charset="-78"/>
            </a:endParaRPr>
          </a:p>
          <a:p>
            <a:pPr algn="ctr">
              <a:buNone/>
            </a:pPr>
            <a:r>
              <a:rPr lang="en-US" sz="2400" b="1" dirty="0" smtClean="0"/>
              <a:t>CaCO</a:t>
            </a:r>
            <a:r>
              <a:rPr lang="en-US" sz="2400" b="1" baseline="-25000" dirty="0" smtClean="0"/>
              <a:t>3</a:t>
            </a:r>
            <a:r>
              <a:rPr lang="en-US" sz="2400" b="1" i="1" dirty="0" smtClean="0"/>
              <a:t>(s)</a:t>
            </a:r>
            <a:r>
              <a:rPr lang="en-US" sz="2400" b="1" dirty="0" smtClean="0"/>
              <a:t> → </a:t>
            </a:r>
            <a:r>
              <a:rPr lang="en-US" sz="2400" b="1" dirty="0" err="1" smtClean="0"/>
              <a:t>CaO</a:t>
            </a:r>
            <a:r>
              <a:rPr lang="en-US" sz="2400" b="1" i="1" dirty="0" smtClean="0"/>
              <a:t>(s)</a:t>
            </a:r>
            <a:r>
              <a:rPr lang="en-US" sz="2400" b="1" dirty="0" smtClean="0"/>
              <a:t> + CO</a:t>
            </a:r>
            <a:r>
              <a:rPr lang="en-US" sz="2400" b="1" baseline="-25000" dirty="0" smtClean="0"/>
              <a:t>2</a:t>
            </a:r>
            <a:r>
              <a:rPr lang="en-US" sz="2400" b="1" i="1" dirty="0" smtClean="0"/>
              <a:t>(g)</a:t>
            </a:r>
            <a:endParaRPr lang="fa-IR" sz="2400" b="1" i="1" dirty="0" smtClean="0"/>
          </a:p>
          <a:p>
            <a:r>
              <a:rPr lang="fa-IR" sz="3000" dirty="0" smtClean="0">
                <a:cs typeface="B Nazanin" pitchFamily="2" charset="-78"/>
              </a:rPr>
              <a:t>اکسید کلسیم از طریق واکنش با ناخالصی‌های اسیدی (مانند اکسید سیلیسیم) آنها را به صورت سرباره جدا می‌کند.</a:t>
            </a:r>
          </a:p>
          <a:p>
            <a:pPr algn="ctr">
              <a:buNone/>
            </a:pPr>
            <a:r>
              <a:rPr lang="fa-IR" sz="2400" b="1" dirty="0" smtClean="0"/>
              <a:t> </a:t>
            </a:r>
            <a:r>
              <a:rPr lang="fa-IR" sz="2400" b="1" dirty="0" smtClean="0">
                <a:cs typeface="B Nazanin" pitchFamily="2" charset="-78"/>
              </a:rPr>
              <a:t>(</a:t>
            </a:r>
            <a:r>
              <a:rPr lang="fa-IR" sz="2400" b="1" dirty="0" smtClean="0">
                <a:solidFill>
                  <a:srgbClr val="00B0F0"/>
                </a:solidFill>
                <a:cs typeface="B Nazanin" pitchFamily="2" charset="-78"/>
              </a:rPr>
              <a:t>سرباره</a:t>
            </a:r>
            <a:r>
              <a:rPr lang="fa-IR" sz="2400" b="1" dirty="0" smtClean="0">
                <a:cs typeface="B Nazanin" pitchFamily="2" charset="-78"/>
              </a:rPr>
              <a:t>)  </a:t>
            </a:r>
            <a:r>
              <a:rPr lang="en-US" sz="2400" b="1" dirty="0" smtClean="0"/>
              <a:t>SiO</a:t>
            </a:r>
            <a:r>
              <a:rPr lang="en-US" sz="2400" b="1" baseline="-25000" dirty="0" smtClean="0"/>
              <a:t>2</a:t>
            </a:r>
            <a:r>
              <a:rPr lang="en-US" sz="2400" b="1" dirty="0" smtClean="0"/>
              <a:t> + </a:t>
            </a:r>
            <a:r>
              <a:rPr lang="en-US" sz="2400" b="1" dirty="0" err="1" smtClean="0"/>
              <a:t>CaO</a:t>
            </a:r>
            <a:r>
              <a:rPr lang="en-US" sz="2400" b="1" dirty="0" smtClean="0"/>
              <a:t> → CaSiO</a:t>
            </a:r>
            <a:r>
              <a:rPr lang="en-US" sz="2400" b="1" baseline="-25000" dirty="0" smtClean="0"/>
              <a:t>3</a:t>
            </a:r>
            <a:r>
              <a:rPr lang="fa-IR" sz="2400" b="1" baseline="-25000" dirty="0" smtClean="0"/>
              <a:t>   </a:t>
            </a:r>
          </a:p>
          <a:p>
            <a:r>
              <a:rPr lang="fa-IR" dirty="0" smtClean="0">
                <a:cs typeface="B Nazanin" pitchFamily="2" charset="-78"/>
              </a:rPr>
              <a:t>وجود سرباره از اکسید شدن دوباره مذاب آهن جلوگیری می‌کند.</a:t>
            </a:r>
            <a:endParaRPr lang="fa-IR" sz="2400" i="1" dirty="0" smtClean="0"/>
          </a:p>
          <a:p>
            <a:pPr algn="r"/>
            <a:endParaRPr lang="en-US" sz="2400" dirty="0" smtClean="0">
              <a:cs typeface="+mj-cs"/>
            </a:endParaRPr>
          </a:p>
          <a:p>
            <a:pPr algn="r"/>
            <a:endParaRPr lang="fa-IR" sz="2400" dirty="0">
              <a:cs typeface="+mj-cs"/>
            </a:endParaRPr>
          </a:p>
        </p:txBody>
      </p:sp>
      <p:pic>
        <p:nvPicPr>
          <p:cNvPr id="22531" name="Picture 3" descr="http://resources.schoolscience.co.uk/Corus/14-16/steel/images/equation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886200" cy="123825"/>
          </a:xfrm>
          <a:prstGeom prst="rect">
            <a:avLst/>
          </a:prstGeom>
          <a:noFill/>
        </p:spPr>
      </p:pic>
      <p:pic>
        <p:nvPicPr>
          <p:cNvPr id="22532" name="Picture 4" descr="http://resources.schoolscience.co.uk/Corus/14-16/steel/images/arrow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33350" cy="133350"/>
          </a:xfrm>
          <a:prstGeom prst="rect">
            <a:avLst/>
          </a:prstGeom>
          <a:noFill/>
        </p:spPr>
      </p:pic>
      <p:pic>
        <p:nvPicPr>
          <p:cNvPr id="22530" name="Picture 2" descr="http://resources.schoolscience.co.uk/Corus/14-16/steel/images/arrow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038600" y="-76200"/>
            <a:ext cx="133350" cy="133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a-IR" sz="4000" dirty="0" smtClean="0">
                <a:cs typeface="B Nazanin" pitchFamily="2" charset="-78"/>
              </a:rPr>
              <a:t>در قسمت بالای کوره که دما بین 200 تا 700 درجه است:</a:t>
            </a:r>
          </a:p>
          <a:p>
            <a:pPr algn="ctr">
              <a:buNone/>
            </a:pPr>
            <a:r>
              <a:rPr lang="en-US" dirty="0" smtClean="0"/>
              <a:t>3 Fe</a:t>
            </a:r>
            <a:r>
              <a:rPr lang="en-US" baseline="-25000" dirty="0" smtClean="0"/>
              <a:t>2</a:t>
            </a:r>
            <a:r>
              <a:rPr lang="en-US" dirty="0" smtClean="0"/>
              <a:t>O</a:t>
            </a:r>
            <a:r>
              <a:rPr lang="en-US" baseline="-25000" dirty="0" smtClean="0"/>
              <a:t>3</a:t>
            </a:r>
            <a:r>
              <a:rPr lang="en-US" i="1" dirty="0" smtClean="0"/>
              <a:t>(s)</a:t>
            </a:r>
            <a:r>
              <a:rPr lang="en-US" dirty="0" smtClean="0"/>
              <a:t> + CO</a:t>
            </a:r>
            <a:r>
              <a:rPr lang="en-US" i="1" dirty="0" smtClean="0"/>
              <a:t>(g)</a:t>
            </a:r>
            <a:r>
              <a:rPr lang="en-US" dirty="0" smtClean="0"/>
              <a:t> → 2 Fe</a:t>
            </a:r>
            <a:r>
              <a:rPr lang="en-US" baseline="-25000" dirty="0" smtClean="0"/>
              <a:t>3</a:t>
            </a:r>
            <a:r>
              <a:rPr lang="en-US" dirty="0" smtClean="0"/>
              <a:t>O</a:t>
            </a:r>
            <a:r>
              <a:rPr lang="en-US" baseline="-25000" dirty="0" smtClean="0"/>
              <a:t>4</a:t>
            </a:r>
            <a:r>
              <a:rPr lang="en-US" i="1" dirty="0" smtClean="0"/>
              <a:t>(s)</a:t>
            </a:r>
            <a:r>
              <a:rPr lang="en-US" dirty="0" smtClean="0"/>
              <a:t> + CO</a:t>
            </a:r>
            <a:r>
              <a:rPr lang="en-US" baseline="-25000" dirty="0" smtClean="0"/>
              <a:t>2</a:t>
            </a:r>
            <a:r>
              <a:rPr lang="en-US" i="1" dirty="0" smtClean="0"/>
              <a:t>(g)</a:t>
            </a:r>
            <a:endParaRPr lang="fa-IR" i="1" dirty="0" smtClean="0"/>
          </a:p>
          <a:p>
            <a:pPr>
              <a:buNone/>
            </a:pPr>
            <a:r>
              <a:rPr lang="fa-IR" dirty="0" smtClean="0">
                <a:cs typeface="B Nazanin" pitchFamily="2" charset="-78"/>
              </a:rPr>
              <a:t>در دمای نزدیک به 850 درجه:</a:t>
            </a:r>
          </a:p>
          <a:p>
            <a:pPr algn="ctr">
              <a:buNone/>
            </a:pPr>
            <a:r>
              <a:rPr lang="pl-PL" dirty="0" smtClean="0"/>
              <a:t>Fe</a:t>
            </a:r>
            <a:r>
              <a:rPr lang="pl-PL" baseline="-25000" dirty="0" smtClean="0"/>
              <a:t>3</a:t>
            </a:r>
            <a:r>
              <a:rPr lang="pl-PL" dirty="0" smtClean="0"/>
              <a:t>O</a:t>
            </a:r>
            <a:r>
              <a:rPr lang="pl-PL" baseline="-25000" dirty="0" smtClean="0"/>
              <a:t>4</a:t>
            </a:r>
            <a:r>
              <a:rPr lang="pl-PL" i="1" dirty="0" smtClean="0"/>
              <a:t>(s)</a:t>
            </a:r>
            <a:r>
              <a:rPr lang="pl-PL" dirty="0" smtClean="0"/>
              <a:t> + CO</a:t>
            </a:r>
            <a:r>
              <a:rPr lang="pl-PL" i="1" dirty="0" smtClean="0"/>
              <a:t>(g)</a:t>
            </a:r>
            <a:r>
              <a:rPr lang="pl-PL" dirty="0" smtClean="0"/>
              <a:t> → 3 FeO</a:t>
            </a:r>
            <a:r>
              <a:rPr lang="pl-PL" i="1" dirty="0" smtClean="0"/>
              <a:t>(s)</a:t>
            </a:r>
            <a:r>
              <a:rPr lang="pl-PL" dirty="0" smtClean="0"/>
              <a:t> + CO</a:t>
            </a:r>
            <a:r>
              <a:rPr lang="pl-PL" baseline="-25000" dirty="0" smtClean="0"/>
              <a:t>2</a:t>
            </a:r>
            <a:r>
              <a:rPr lang="pl-PL" i="1" dirty="0" smtClean="0"/>
              <a:t>(g)</a:t>
            </a:r>
            <a:endParaRPr lang="fa-IR" i="1" dirty="0" smtClean="0"/>
          </a:p>
          <a:p>
            <a:pPr>
              <a:buNone/>
            </a:pPr>
            <a:r>
              <a:rPr lang="fa-IR" dirty="0" smtClean="0">
                <a:cs typeface="B Nazanin" pitchFamily="2" charset="-78"/>
              </a:rPr>
              <a:t>در لول‌های پایین‌تر:</a:t>
            </a:r>
          </a:p>
          <a:p>
            <a:pPr algn="ctr">
              <a:buNone/>
            </a:pPr>
            <a:r>
              <a:rPr lang="en-US" dirty="0" smtClean="0"/>
              <a:t>CaCO</a:t>
            </a:r>
            <a:r>
              <a:rPr lang="en-US" baseline="-25000" dirty="0" smtClean="0"/>
              <a:t>3</a:t>
            </a:r>
            <a:r>
              <a:rPr lang="en-US" i="1" dirty="0" smtClean="0"/>
              <a:t>(s)</a:t>
            </a:r>
            <a:r>
              <a:rPr lang="en-US" dirty="0" smtClean="0"/>
              <a:t> → </a:t>
            </a:r>
            <a:r>
              <a:rPr lang="en-US" dirty="0" err="1" smtClean="0"/>
              <a:t>CaO</a:t>
            </a:r>
            <a:r>
              <a:rPr lang="en-US" i="1" dirty="0" smtClean="0"/>
              <a:t>(s)</a:t>
            </a:r>
            <a:r>
              <a:rPr lang="en-US" dirty="0" smtClean="0"/>
              <a:t> + CO</a:t>
            </a:r>
            <a:r>
              <a:rPr lang="en-US" baseline="-25000" dirty="0" smtClean="0"/>
              <a:t>2</a:t>
            </a:r>
            <a:r>
              <a:rPr lang="en-US" i="1" dirty="0" smtClean="0"/>
              <a:t>(g)</a:t>
            </a:r>
            <a:endParaRPr lang="fa-IR" i="1" dirty="0" smtClean="0"/>
          </a:p>
          <a:p>
            <a:pPr algn="ctr">
              <a:buNone/>
            </a:pPr>
            <a:r>
              <a:rPr lang="fa-IR" dirty="0" smtClean="0"/>
              <a:t> (</a:t>
            </a:r>
            <a:r>
              <a:rPr lang="fa-IR" dirty="0" smtClean="0">
                <a:solidFill>
                  <a:srgbClr val="00B0F0"/>
                </a:solidFill>
              </a:rPr>
              <a:t>سرباره</a:t>
            </a:r>
            <a:r>
              <a:rPr lang="fa-IR" dirty="0" smtClean="0"/>
              <a:t>)  </a:t>
            </a:r>
            <a:r>
              <a:rPr lang="en-US" dirty="0" smtClean="0"/>
              <a:t>SiO</a:t>
            </a:r>
            <a:r>
              <a:rPr lang="en-US" baseline="-25000" dirty="0" smtClean="0"/>
              <a:t>2</a:t>
            </a:r>
            <a:r>
              <a:rPr lang="en-US" dirty="0" smtClean="0"/>
              <a:t> + </a:t>
            </a:r>
            <a:r>
              <a:rPr lang="en-US" dirty="0" err="1" smtClean="0"/>
              <a:t>CaO</a:t>
            </a:r>
            <a:r>
              <a:rPr lang="en-US" dirty="0" smtClean="0"/>
              <a:t> → CaSiO</a:t>
            </a:r>
            <a:r>
              <a:rPr lang="en-US" baseline="-25000" dirty="0" smtClean="0"/>
              <a:t>3</a:t>
            </a:r>
            <a:r>
              <a:rPr lang="fa-IR" baseline="-25000" dirty="0" smtClean="0"/>
              <a:t>   </a:t>
            </a:r>
            <a:endParaRPr lang="fa-IR" dirty="0" smtClean="0">
              <a:cs typeface="B Nazanin" pitchFamily="2" charset="-78"/>
            </a:endParaRPr>
          </a:p>
          <a:p>
            <a:r>
              <a:rPr lang="fa-IR" dirty="0" smtClean="0">
                <a:cs typeface="B Nazanin" pitchFamily="2" charset="-78"/>
              </a:rPr>
              <a:t>با حرکت اکسید آهن به سمت پایین‌تر در دمای 1200 درجه:</a:t>
            </a:r>
          </a:p>
          <a:p>
            <a:pPr algn="ctr">
              <a:buNone/>
            </a:pPr>
            <a:r>
              <a:rPr lang="en-US" dirty="0" err="1" smtClean="0"/>
              <a:t>FeO</a:t>
            </a:r>
            <a:r>
              <a:rPr lang="en-US" i="1" dirty="0" smtClean="0"/>
              <a:t>(s)</a:t>
            </a:r>
            <a:r>
              <a:rPr lang="en-US" dirty="0" smtClean="0"/>
              <a:t> + CO</a:t>
            </a:r>
            <a:r>
              <a:rPr lang="en-US" i="1" dirty="0" smtClean="0"/>
              <a:t>(g)</a:t>
            </a:r>
            <a:r>
              <a:rPr lang="en-US" dirty="0" smtClean="0"/>
              <a:t> → Fe</a:t>
            </a:r>
            <a:r>
              <a:rPr lang="en-US" i="1" dirty="0" smtClean="0"/>
              <a:t>(s)</a:t>
            </a:r>
            <a:r>
              <a:rPr lang="en-US" dirty="0" smtClean="0"/>
              <a:t> + </a:t>
            </a:r>
            <a:r>
              <a:rPr lang="en-US" dirty="0" smtClean="0">
                <a:solidFill>
                  <a:srgbClr val="00B0F0"/>
                </a:solidFill>
              </a:rPr>
              <a:t>CO</a:t>
            </a:r>
            <a:r>
              <a:rPr lang="en-US" baseline="-25000" dirty="0" smtClean="0">
                <a:solidFill>
                  <a:srgbClr val="00B0F0"/>
                </a:solidFill>
              </a:rPr>
              <a:t>2</a:t>
            </a:r>
            <a:r>
              <a:rPr lang="en-US" i="1" dirty="0" smtClean="0"/>
              <a:t>(g)</a:t>
            </a:r>
            <a:endParaRPr lang="fa-IR" i="1" dirty="0" smtClean="0"/>
          </a:p>
          <a:p>
            <a:pPr algn="ctr">
              <a:buNone/>
            </a:pPr>
            <a:r>
              <a:rPr lang="en-US" dirty="0" smtClean="0"/>
              <a:t>C</a:t>
            </a:r>
            <a:r>
              <a:rPr lang="en-US" i="1" dirty="0" smtClean="0"/>
              <a:t>(s)</a:t>
            </a:r>
            <a:r>
              <a:rPr lang="en-US" dirty="0" smtClean="0"/>
              <a:t> + </a:t>
            </a:r>
            <a:r>
              <a:rPr lang="en-US" dirty="0" smtClean="0">
                <a:solidFill>
                  <a:srgbClr val="00B0F0"/>
                </a:solidFill>
              </a:rPr>
              <a:t>CO</a:t>
            </a:r>
            <a:r>
              <a:rPr lang="en-US" baseline="-25000" dirty="0" smtClean="0">
                <a:solidFill>
                  <a:srgbClr val="00B0F0"/>
                </a:solidFill>
              </a:rPr>
              <a:t>2</a:t>
            </a:r>
            <a:r>
              <a:rPr lang="en-US" i="1" dirty="0" smtClean="0"/>
              <a:t>(g)</a:t>
            </a:r>
            <a:r>
              <a:rPr lang="en-US" dirty="0" smtClean="0"/>
              <a:t> → 2 CO</a:t>
            </a:r>
            <a:r>
              <a:rPr lang="en-US" i="1" dirty="0" smtClean="0"/>
              <a:t>(g)</a:t>
            </a:r>
            <a:endParaRPr lang="fa-IR" dirty="0" smtClean="0">
              <a:cs typeface="B Nazanin" pitchFamily="2" charset="-78"/>
            </a:endParaRPr>
          </a:p>
          <a:p>
            <a:endParaRPr lang="fa-IR" dirty="0" smtClean="0">
              <a:cs typeface="B Nazanin" pitchFamily="2" charset="-78"/>
            </a:endParaRPr>
          </a:p>
          <a:p>
            <a:pPr algn="l" rtl="0">
              <a:buNone/>
            </a:pPr>
            <a:endParaRPr lang="fa-IR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Titr" pitchFamily="2" charset="-78"/>
              </a:rPr>
              <a:t>کوره‌های گازی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>
                <a:cs typeface="B Nazanin" pitchFamily="2" charset="-78"/>
              </a:rPr>
              <a:t>در این کوره‌ها با استفاده از گازهای اتان و متان کوره را گرم می‌کنند.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Titr" pitchFamily="2" charset="-78"/>
              </a:rPr>
              <a:t>چدن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a-IR" dirty="0" smtClean="0">
                <a:cs typeface="B Nazanin" pitchFamily="2" charset="-78"/>
              </a:rPr>
              <a:t>آهن خام ناخالصی‌های کربن، سیلیسیم، گوگرد، فسفر، منگنز، .. دارد و خاصیت چکش خواری ندارد.</a:t>
            </a:r>
          </a:p>
          <a:p>
            <a:r>
              <a:rPr lang="fa-IR" dirty="0" smtClean="0">
                <a:cs typeface="B Nazanin" pitchFamily="2" charset="-78"/>
              </a:rPr>
              <a:t>آهن خام را دوباره ذوب کرده و کربن، فسفر، منگنز، سیلیس، ... به مقدار مورد نظر اضافه می‌کنند. محصول حاصل چدن نامیده می‌شود.</a:t>
            </a:r>
          </a:p>
          <a:p>
            <a:r>
              <a:rPr lang="fa-IR" dirty="0" smtClean="0">
                <a:cs typeface="B Nazanin" pitchFamily="2" charset="-78"/>
              </a:rPr>
              <a:t>کربن: 4/5-2/067</a:t>
            </a:r>
          </a:p>
          <a:p>
            <a:r>
              <a:rPr lang="fa-IR" dirty="0" smtClean="0">
                <a:cs typeface="B Nazanin" pitchFamily="2" charset="-78"/>
              </a:rPr>
              <a:t>سیلیسیم: 2/6-1/1</a:t>
            </a:r>
          </a:p>
          <a:p>
            <a:r>
              <a:rPr lang="fa-IR" dirty="0" smtClean="0">
                <a:cs typeface="B Nazanin" pitchFamily="2" charset="-78"/>
              </a:rPr>
              <a:t>منگنز: 0/95-0/45</a:t>
            </a:r>
          </a:p>
          <a:p>
            <a:r>
              <a:rPr lang="fa-IR" dirty="0" smtClean="0">
                <a:cs typeface="B Nazanin" pitchFamily="2" charset="-78"/>
              </a:rPr>
              <a:t>فسفر: 0/42-0/16</a:t>
            </a:r>
          </a:p>
          <a:p>
            <a:r>
              <a:rPr lang="fa-IR" dirty="0" smtClean="0">
                <a:cs typeface="B Nazanin" pitchFamily="2" charset="-78"/>
              </a:rPr>
              <a:t>گوگرد: 1/4-0/07</a:t>
            </a:r>
          </a:p>
          <a:p>
            <a:r>
              <a:rPr lang="fa-IR" dirty="0" smtClean="0">
                <a:cs typeface="B Nazanin" pitchFamily="2" charset="-78"/>
              </a:rPr>
              <a:t>در ساخت لوله‌های آب و فاضلاب، خطوط برق، نرده‌ها، شیرآلات و ... استفاده می‌شود.</a:t>
            </a:r>
          </a:p>
          <a:p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Titr" pitchFamily="2" charset="-78"/>
              </a:rPr>
              <a:t>فولاد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a-IR" dirty="0" smtClean="0">
                <a:cs typeface="B Nazanin" pitchFamily="2" charset="-78"/>
              </a:rPr>
              <a:t>با اضافه کردن </a:t>
            </a:r>
            <a:r>
              <a:rPr lang="fa-IR" dirty="0" smtClean="0">
                <a:solidFill>
                  <a:srgbClr val="00B0F0"/>
                </a:solidFill>
                <a:cs typeface="B Nazanin" pitchFamily="2" charset="-78"/>
              </a:rPr>
              <a:t>کربن، مس، کرم، آلومینیوم، سیلیسیم، منگنز، گوگرد، فسفر</a:t>
            </a:r>
            <a:r>
              <a:rPr lang="fa-IR" dirty="0" smtClean="0">
                <a:cs typeface="B Nazanin" pitchFamily="2" charset="-78"/>
              </a:rPr>
              <a:t> به آهن خام بدست می‌آید.</a:t>
            </a:r>
          </a:p>
          <a:p>
            <a:r>
              <a:rPr lang="fa-IR" b="1" dirty="0" smtClean="0">
                <a:cs typeface="B Nazanin" pitchFamily="2" charset="-78"/>
              </a:rPr>
              <a:t>کربن</a:t>
            </a:r>
            <a:r>
              <a:rPr lang="fa-IR" dirty="0" smtClean="0">
                <a:cs typeface="B Nazanin" pitchFamily="2" charset="-78"/>
              </a:rPr>
              <a:t>: </a:t>
            </a:r>
            <a:r>
              <a:rPr lang="fa-IR" sz="2800" dirty="0" smtClean="0">
                <a:cs typeface="B Nazanin" pitchFamily="2" charset="-78"/>
              </a:rPr>
              <a:t>کربن فولاد را ترد می‌کند، سختی آن را زیاد می‌کند و دمای ذوب آن را پایین می‌آورد. میزان کربن </a:t>
            </a:r>
            <a:r>
              <a:rPr lang="fa-IR" dirty="0" smtClean="0">
                <a:cs typeface="B Nazanin" pitchFamily="2" charset="-78"/>
              </a:rPr>
              <a:t>فولاد </a:t>
            </a:r>
            <a:r>
              <a:rPr lang="fa-IR" dirty="0">
                <a:cs typeface="B Nazanin" pitchFamily="2" charset="-78"/>
              </a:rPr>
              <a:t>نرمه معمولی برای مصارف </a:t>
            </a:r>
            <a:r>
              <a:rPr lang="fa-IR" dirty="0" smtClean="0">
                <a:cs typeface="B Nazanin" pitchFamily="2" charset="-78"/>
              </a:rPr>
              <a:t>ساختمانی(0/3-0/1)% است.</a:t>
            </a:r>
          </a:p>
          <a:p>
            <a:r>
              <a:rPr lang="fa-IR" b="1" dirty="0" smtClean="0">
                <a:cs typeface="B Nazanin" pitchFamily="2" charset="-78"/>
              </a:rPr>
              <a:t>منگنز</a:t>
            </a:r>
            <a:r>
              <a:rPr lang="fa-IR" dirty="0" smtClean="0">
                <a:cs typeface="B Nazanin" pitchFamily="2" charset="-78"/>
              </a:rPr>
              <a:t>: تاب کششی فولاد را زیاد می‌کند، به طوریکه شکل دادن به آن سخت می‌شود. به فولاد از ۵/0 تا 1/5٪ وزنش منگنز می‌زنند. با فولاد منگنزی؛ تکه‌های فولادی سخت مانند ساچمه فلزی می‌سازند. </a:t>
            </a:r>
          </a:p>
          <a:p>
            <a:r>
              <a:rPr lang="fa-IR" b="1" dirty="0" smtClean="0">
                <a:cs typeface="B Nazanin" pitchFamily="2" charset="-78"/>
              </a:rPr>
              <a:t>مس</a:t>
            </a:r>
            <a:r>
              <a:rPr lang="fa-IR" dirty="0" smtClean="0">
                <a:cs typeface="B Nazanin" pitchFamily="2" charset="-78"/>
              </a:rPr>
              <a:t>: برای جلوگیری از زنگ زدن فولاد در آب دریا، به آن مس می‌افزایند.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fa-IR" b="1" dirty="0" smtClean="0">
                <a:cs typeface="B Nazanin" pitchFamily="2" charset="-78"/>
              </a:rPr>
              <a:t>سیلیسیم</a:t>
            </a:r>
            <a:r>
              <a:rPr lang="fa-IR" dirty="0" smtClean="0">
                <a:cs typeface="B Nazanin" pitchFamily="2" charset="-78"/>
              </a:rPr>
              <a:t>: تاب کششی و سختی را بالا می‌برد. فولاد سیلیسیمی ترد و نورد کردن آن دشوار است، به فولاد تا 0/35درصد وزنش سیلیسیم می‌زنند.</a:t>
            </a:r>
          </a:p>
          <a:p>
            <a:pPr algn="just"/>
            <a:r>
              <a:rPr lang="fa-IR" b="1" dirty="0" smtClean="0">
                <a:cs typeface="B Nazanin" pitchFamily="2" charset="-78"/>
              </a:rPr>
              <a:t>گوگرد</a:t>
            </a:r>
            <a:r>
              <a:rPr lang="fa-IR" dirty="0" smtClean="0">
                <a:cs typeface="B Nazanin" pitchFamily="2" charset="-78"/>
              </a:rPr>
              <a:t>: فولاد آب شده را کند روان می‌کند و از تاب ضربه‌ای آن می‌کاهد، تا آنجا که فولاد گوگرد دار سرخ شده با ضربه پتک می‌شکند. به فولاد از 0/06 تا 0/2 درصد وزنش گوگرد می‌زنند.</a:t>
            </a:r>
          </a:p>
          <a:p>
            <a:pPr algn="just"/>
            <a:r>
              <a:rPr lang="fa-IR" b="1" dirty="0" smtClean="0">
                <a:cs typeface="B Nazanin" pitchFamily="2" charset="-78"/>
              </a:rPr>
              <a:t>فسفر</a:t>
            </a:r>
            <a:r>
              <a:rPr lang="fa-IR" dirty="0" smtClean="0">
                <a:cs typeface="B Nazanin" pitchFamily="2" charset="-78"/>
              </a:rPr>
              <a:t>: فولاد را ترد می‌کند و در سرما پوسته می‌شود.</a:t>
            </a:r>
          </a:p>
          <a:p>
            <a:pPr algn="just"/>
            <a:r>
              <a:rPr lang="fa-IR" b="1" dirty="0" smtClean="0">
                <a:cs typeface="B Nazanin" pitchFamily="2" charset="-78"/>
              </a:rPr>
              <a:t>کرم</a:t>
            </a:r>
            <a:r>
              <a:rPr lang="fa-IR" dirty="0" smtClean="0">
                <a:cs typeface="B Nazanin" pitchFamily="2" charset="-78"/>
              </a:rPr>
              <a:t>: به تاب کششی فولاد می‌افزاید و از زنگ زدن آن جلوگیری می‌کند. </a:t>
            </a:r>
            <a:r>
              <a:rPr lang="fa-IR" dirty="0" smtClean="0">
                <a:cs typeface="B Nazanin" pitchFamily="2" charset="-78"/>
                <a:hlinkClick r:id="rId2" action="ppaction://hlinkfile" tooltip="کارد"/>
              </a:rPr>
              <a:t>کارد</a:t>
            </a:r>
            <a:r>
              <a:rPr lang="fa-IR" dirty="0" smtClean="0">
                <a:cs typeface="B Nazanin" pitchFamily="2" charset="-78"/>
              </a:rPr>
              <a:t>، </a:t>
            </a:r>
            <a:r>
              <a:rPr lang="fa-IR" dirty="0" smtClean="0">
                <a:cs typeface="B Nazanin" pitchFamily="2" charset="-78"/>
                <a:hlinkClick r:id="rId3" action="ppaction://hlinkfile" tooltip="قاشق"/>
              </a:rPr>
              <a:t>قاشق</a:t>
            </a:r>
            <a:r>
              <a:rPr lang="fa-IR" dirty="0" smtClean="0">
                <a:cs typeface="B Nazanin" pitchFamily="2" charset="-78"/>
              </a:rPr>
              <a:t>، </a:t>
            </a:r>
            <a:r>
              <a:rPr lang="fa-IR" dirty="0" smtClean="0">
                <a:cs typeface="B Nazanin" pitchFamily="2" charset="-78"/>
                <a:hlinkClick r:id="rId4" action="ppaction://hlinkfile" tooltip="چنگال"/>
              </a:rPr>
              <a:t>چنگال</a:t>
            </a:r>
            <a:r>
              <a:rPr lang="fa-IR" dirty="0" smtClean="0">
                <a:cs typeface="B Nazanin" pitchFamily="2" charset="-78"/>
              </a:rPr>
              <a:t> و ظرف‌های فولادی زنگ نزن را از فولاد کرم دار می‌سازند. در سازه‌های دریایی هم کاربرد دارد (اضافه کردن 7 تا 13 درصد کرم منجر به ساخت فولاد زنگ نزن می‌شود).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667000"/>
            <a:ext cx="8229600" cy="1143000"/>
          </a:xfrm>
        </p:spPr>
        <p:txBody>
          <a:bodyPr>
            <a:normAutofit/>
          </a:bodyPr>
          <a:lstStyle/>
          <a:p>
            <a:r>
              <a:rPr lang="fa-IR" sz="6000" dirty="0" smtClean="0">
                <a:cs typeface="B Titr" pitchFamily="2" charset="-78"/>
              </a:rPr>
              <a:t>آلومینیوم</a:t>
            </a:r>
            <a:endParaRPr lang="fa-IR" sz="60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Titr" pitchFamily="2" charset="-78"/>
              </a:rPr>
              <a:t>نحوه استخراج آلومینیوم 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>
                <a:cs typeface="B Nazanin" pitchFamily="2" charset="-78"/>
              </a:rPr>
              <a:t>از بوکسیت (سنگ معدن حاوی</a:t>
            </a:r>
            <a:r>
              <a:rPr lang="en-US" dirty="0" smtClean="0">
                <a:cs typeface="B Nazanin" pitchFamily="2" charset="-78"/>
              </a:rPr>
              <a:t>Al2O3</a:t>
            </a:r>
            <a:r>
              <a:rPr lang="fa-IR" dirty="0" smtClean="0">
                <a:cs typeface="B Nazanin" pitchFamily="2" charset="-78"/>
              </a:rPr>
              <a:t>) تهیه می‌شود.</a:t>
            </a:r>
          </a:p>
          <a:p>
            <a:r>
              <a:rPr lang="en-US" b="1" dirty="0" smtClean="0">
                <a:cs typeface="B Nazanin" pitchFamily="2" charset="-78"/>
              </a:rPr>
              <a:t>Fe</a:t>
            </a:r>
            <a:r>
              <a:rPr lang="en-US" b="1" baseline="-25000" dirty="0" smtClean="0">
                <a:cs typeface="B Nazanin" pitchFamily="2" charset="-78"/>
              </a:rPr>
              <a:t>2</a:t>
            </a:r>
            <a:r>
              <a:rPr lang="en-US" b="1" dirty="0" smtClean="0">
                <a:cs typeface="B Nazanin" pitchFamily="2" charset="-78"/>
              </a:rPr>
              <a:t>O</a:t>
            </a:r>
            <a:r>
              <a:rPr lang="en-US" b="1" baseline="-25000" dirty="0" smtClean="0">
                <a:cs typeface="B Nazanin" pitchFamily="2" charset="-78"/>
              </a:rPr>
              <a:t>3</a:t>
            </a:r>
            <a:r>
              <a:rPr lang="en-US" b="1" dirty="0" smtClean="0">
                <a:cs typeface="B Nazanin" pitchFamily="2" charset="-78"/>
              </a:rPr>
              <a:t> </a:t>
            </a:r>
            <a:r>
              <a:rPr lang="fa-IR" dirty="0" smtClean="0">
                <a:cs typeface="B Nazanin" pitchFamily="2" charset="-78"/>
              </a:rPr>
              <a:t>و </a:t>
            </a:r>
            <a:r>
              <a:rPr lang="en-US" b="1" dirty="0" smtClean="0">
                <a:cs typeface="B Nazanin" pitchFamily="2" charset="-78"/>
              </a:rPr>
              <a:t>SiO</a:t>
            </a:r>
            <a:r>
              <a:rPr lang="en-US" b="1" baseline="-25000" dirty="0" smtClean="0">
                <a:cs typeface="B Nazanin" pitchFamily="2" charset="-78"/>
              </a:rPr>
              <a:t>2</a:t>
            </a:r>
            <a:r>
              <a:rPr lang="en-US" dirty="0" smtClean="0">
                <a:cs typeface="B Nazanin" pitchFamily="2" charset="-78"/>
              </a:rPr>
              <a:t> </a:t>
            </a:r>
            <a:r>
              <a:rPr lang="fa-IR" dirty="0" smtClean="0">
                <a:cs typeface="B Nazanin" pitchFamily="2" charset="-78"/>
              </a:rPr>
              <a:t> که ناخالصی های بوکسیت هستند، در </a:t>
            </a:r>
            <a:r>
              <a:rPr lang="en-US" b="1" dirty="0" err="1" smtClean="0">
                <a:cs typeface="B Nazanin" pitchFamily="2" charset="-78"/>
              </a:rPr>
              <a:t>NaOH</a:t>
            </a:r>
            <a:r>
              <a:rPr lang="en-US" dirty="0" smtClean="0">
                <a:cs typeface="B Nazanin" pitchFamily="2" charset="-78"/>
              </a:rPr>
              <a:t> </a:t>
            </a:r>
            <a:r>
              <a:rPr lang="fa-IR" dirty="0" smtClean="0">
                <a:cs typeface="B Nazanin" pitchFamily="2" charset="-78"/>
              </a:rPr>
              <a:t>حل شده و جدا می‌شوند. </a:t>
            </a:r>
          </a:p>
          <a:p>
            <a:r>
              <a:rPr lang="fa-IR" dirty="0" smtClean="0">
                <a:cs typeface="B Nazanin" pitchFamily="2" charset="-78"/>
              </a:rPr>
              <a:t>سپس آلومینای خالص (</a:t>
            </a:r>
            <a:r>
              <a:rPr lang="en-US" b="1" dirty="0" smtClean="0">
                <a:cs typeface="B Nazanin" pitchFamily="2" charset="-78"/>
              </a:rPr>
              <a:t>Al</a:t>
            </a:r>
            <a:r>
              <a:rPr lang="en-US" b="1" baseline="-25000" dirty="0" smtClean="0">
                <a:cs typeface="B Nazanin" pitchFamily="2" charset="-78"/>
              </a:rPr>
              <a:t>2</a:t>
            </a:r>
            <a:r>
              <a:rPr lang="en-US" b="1" dirty="0" smtClean="0">
                <a:cs typeface="B Nazanin" pitchFamily="2" charset="-78"/>
              </a:rPr>
              <a:t>O</a:t>
            </a:r>
            <a:r>
              <a:rPr lang="en-US" b="1" baseline="-25000" dirty="0" smtClean="0">
                <a:cs typeface="B Nazanin" pitchFamily="2" charset="-78"/>
              </a:rPr>
              <a:t>3</a:t>
            </a:r>
            <a:r>
              <a:rPr lang="fa-IR" dirty="0" smtClean="0">
                <a:cs typeface="B Nazanin" pitchFamily="2" charset="-78"/>
              </a:rPr>
              <a:t>) را در کریولیت مذاب حل کرده و در دمای </a:t>
            </a:r>
            <a:r>
              <a:rPr lang="fa-IR" b="1" dirty="0" smtClean="0">
                <a:cs typeface="B Nazanin" pitchFamily="2" charset="-78"/>
              </a:rPr>
              <a:t>960</a:t>
            </a:r>
            <a:r>
              <a:rPr lang="en-US" dirty="0" smtClean="0">
                <a:cs typeface="B Nazanin" pitchFamily="2" charset="-78"/>
              </a:rPr>
              <a:t> </a:t>
            </a:r>
            <a:r>
              <a:rPr lang="fa-IR" dirty="0" smtClean="0">
                <a:cs typeface="B Nazanin" pitchFamily="2" charset="-78"/>
              </a:rPr>
              <a:t>درجه به حالت مذاب در می آورند.</a:t>
            </a:r>
          </a:p>
          <a:p>
            <a:pPr algn="l" rtl="0">
              <a:buNone/>
            </a:pP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r>
              <a:rPr lang="fa-IR" dirty="0" smtClean="0">
                <a:cs typeface="B Titr" pitchFamily="2" charset="-78"/>
              </a:rPr>
              <a:t>نحوه استخراج آلومینیوم 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410200"/>
          </a:xfrm>
        </p:spPr>
        <p:txBody>
          <a:bodyPr>
            <a:normAutofit fontScale="85000" lnSpcReduction="20000"/>
          </a:bodyPr>
          <a:lstStyle/>
          <a:p>
            <a:endParaRPr lang="fa-IR" dirty="0" smtClean="0"/>
          </a:p>
          <a:p>
            <a:endParaRPr lang="fa-IR" dirty="0"/>
          </a:p>
          <a:p>
            <a:endParaRPr lang="fa-IR" dirty="0" smtClean="0"/>
          </a:p>
          <a:p>
            <a:endParaRPr lang="fa-IR" dirty="0"/>
          </a:p>
          <a:p>
            <a:endParaRPr lang="fa-IR" dirty="0" smtClean="0"/>
          </a:p>
          <a:p>
            <a:endParaRPr lang="fa-IR" dirty="0"/>
          </a:p>
          <a:p>
            <a:endParaRPr lang="fa-IR" sz="2800" dirty="0" smtClean="0">
              <a:cs typeface="B Nazanin" pitchFamily="2" charset="-78"/>
            </a:endParaRPr>
          </a:p>
          <a:p>
            <a:endParaRPr lang="fa-IR" sz="2800" dirty="0" smtClean="0">
              <a:cs typeface="B Nazanin" pitchFamily="2" charset="-78"/>
            </a:endParaRPr>
          </a:p>
          <a:p>
            <a:endParaRPr lang="fa-IR" sz="2800" dirty="0" smtClean="0">
              <a:cs typeface="B Nazanin" pitchFamily="2" charset="-78"/>
            </a:endParaRPr>
          </a:p>
          <a:p>
            <a:endParaRPr lang="fa-IR" sz="2800" dirty="0" smtClean="0">
              <a:cs typeface="B Nazanin" pitchFamily="2" charset="-78"/>
            </a:endParaRPr>
          </a:p>
          <a:p>
            <a:endParaRPr lang="fa-IR" sz="2800" dirty="0" smtClean="0">
              <a:cs typeface="B Nazanin" pitchFamily="2" charset="-78"/>
            </a:endParaRPr>
          </a:p>
          <a:p>
            <a:endParaRPr lang="fa-IR" sz="1400" dirty="0">
              <a:cs typeface="B Nazanin" pitchFamily="2" charset="-78"/>
            </a:endParaRPr>
          </a:p>
          <a:p>
            <a:r>
              <a:rPr lang="fa-IR" sz="3300" dirty="0" smtClean="0">
                <a:cs typeface="B Nazanin" pitchFamily="2" charset="-78"/>
              </a:rPr>
              <a:t>فلز آلومینیوم که به حالت مذاب به دست می آید از طریق لوله ی تعبیه شده در قسمت پایینی دستگاه خارج می شود.</a:t>
            </a:r>
            <a:endParaRPr lang="fa-IR" sz="3300" dirty="0">
              <a:cs typeface="B Nazanin" pitchFamily="2" charset="-78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4396661"/>
            <a:ext cx="2209800" cy="480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5" descr="20141216123249152_77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1143000"/>
            <a:ext cx="6428395" cy="3124200"/>
          </a:xfrm>
          <a:prstGeom prst="rect">
            <a:avLst/>
          </a:prstGeom>
        </p:spPr>
      </p:pic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62400" y="4343400"/>
            <a:ext cx="3124200" cy="515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90600" y="5334000"/>
            <a:ext cx="5238750" cy="500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66800" y="4876800"/>
            <a:ext cx="5153025" cy="49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Titr" pitchFamily="2" charset="-78"/>
              </a:rPr>
              <a:t>خواص آلومینیوم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>
                <a:cs typeface="B Nazanin" pitchFamily="2" charset="-78"/>
              </a:rPr>
              <a:t>جلاپذیر، سبک، ظاهر زیبا، ساخت آسان، مقاومت به خوردگی بالا، استحکام به وزن بالا و چقرمگی شکست بالا است.</a:t>
            </a:r>
          </a:p>
          <a:p>
            <a:pPr algn="just"/>
            <a:r>
              <a:rPr lang="fa-IR" dirty="0" smtClean="0">
                <a:cs typeface="B Nazanin" pitchFamily="2" charset="-78"/>
              </a:rPr>
              <a:t>آلومینیوم در </a:t>
            </a:r>
            <a:r>
              <a:rPr lang="fa-IR" dirty="0" smtClean="0">
                <a:solidFill>
                  <a:srgbClr val="00B0F0"/>
                </a:solidFill>
                <a:cs typeface="B Nazanin" pitchFamily="2" charset="-78"/>
              </a:rPr>
              <a:t>مقابل ملات سیمان </a:t>
            </a:r>
            <a:r>
              <a:rPr lang="fa-IR" dirty="0" smtClean="0">
                <a:cs typeface="B Nazanin" pitchFamily="2" charset="-78"/>
              </a:rPr>
              <a:t>حساس است لذا موقع جای‌گذاری باید نایلون پیچ شود. </a:t>
            </a:r>
            <a:r>
              <a:rPr lang="fa-IR" dirty="0" smtClean="0">
                <a:solidFill>
                  <a:srgbClr val="00B0F0"/>
                </a:solidFill>
                <a:cs typeface="B Nazanin" pitchFamily="2" charset="-78"/>
              </a:rPr>
              <a:t>قلیایی‌ها و آهک و آب دریا </a:t>
            </a:r>
            <a:r>
              <a:rPr lang="fa-IR" dirty="0" smtClean="0">
                <a:cs typeface="B Nazanin" pitchFamily="2" charset="-78"/>
              </a:rPr>
              <a:t>بر آن اثر می‌گذارند. </a:t>
            </a:r>
            <a:r>
              <a:rPr lang="fa-IR" dirty="0" smtClean="0">
                <a:solidFill>
                  <a:srgbClr val="00B0F0"/>
                </a:solidFill>
                <a:cs typeface="B Nazanin" pitchFamily="2" charset="-78"/>
              </a:rPr>
              <a:t>سولفاتها بر آلومینیوم اثر نمی‌گذارند </a:t>
            </a:r>
            <a:r>
              <a:rPr lang="fa-IR" dirty="0" smtClean="0">
                <a:cs typeface="B Nazanin" pitchFamily="2" charset="-78"/>
              </a:rPr>
              <a:t>ولی </a:t>
            </a:r>
            <a:r>
              <a:rPr lang="fa-IR" dirty="0" smtClean="0">
                <a:solidFill>
                  <a:srgbClr val="00B0F0"/>
                </a:solidFill>
                <a:cs typeface="B Nazanin" pitchFamily="2" charset="-78"/>
              </a:rPr>
              <a:t>سولفیدکربن</a:t>
            </a:r>
            <a:r>
              <a:rPr lang="fa-IR" dirty="0" smtClean="0">
                <a:cs typeface="B Nazanin" pitchFamily="2" charset="-78"/>
              </a:rPr>
              <a:t> با آن واکنش می‌دهد. بنابراین با آلومینیوم دودکش نمی‌سازند.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Titr" pitchFamily="2" charset="-78"/>
              </a:rPr>
              <a:t>کاربردهای آلومینیوم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 fontScale="85000" lnSpcReduction="20000"/>
          </a:bodyPr>
          <a:lstStyle/>
          <a:p>
            <a:r>
              <a:rPr lang="fa-IR" dirty="0" smtClean="0">
                <a:cs typeface="B Nazanin" pitchFamily="2" charset="-78"/>
              </a:rPr>
              <a:t>پوشش پشت بام.</a:t>
            </a:r>
          </a:p>
          <a:p>
            <a:r>
              <a:rPr lang="fa-IR" dirty="0" smtClean="0">
                <a:cs typeface="B Nazanin" pitchFamily="2" charset="-78"/>
              </a:rPr>
              <a:t>در و پنجره سازی.</a:t>
            </a:r>
          </a:p>
          <a:p>
            <a:r>
              <a:rPr lang="fa-IR" b="1" dirty="0" smtClean="0">
                <a:cs typeface="B Nazanin" pitchFamily="2" charset="-78"/>
              </a:rPr>
              <a:t>آلیاژ آن با منگنز </a:t>
            </a:r>
            <a:r>
              <a:rPr lang="fa-IR" dirty="0" smtClean="0">
                <a:cs typeface="B Nazanin" pitchFamily="2" charset="-78"/>
              </a:rPr>
              <a:t>در برابر نزولات جوی آلوده مقاوم می‌باشد.</a:t>
            </a:r>
          </a:p>
          <a:p>
            <a:r>
              <a:rPr lang="fa-IR" b="1" dirty="0" smtClean="0">
                <a:cs typeface="B Nazanin" pitchFamily="2" charset="-78"/>
              </a:rPr>
              <a:t>آلیاژ با روی </a:t>
            </a:r>
            <a:r>
              <a:rPr lang="fa-IR" dirty="0" smtClean="0">
                <a:cs typeface="B Nazanin" pitchFamily="2" charset="-78"/>
              </a:rPr>
              <a:t>(</a:t>
            </a:r>
            <a:r>
              <a:rPr lang="en-US" dirty="0" smtClean="0">
                <a:cs typeface="B Nazanin" pitchFamily="2" charset="-78"/>
              </a:rPr>
              <a:t>Zn</a:t>
            </a:r>
            <a:r>
              <a:rPr lang="fa-IR" dirty="0" smtClean="0">
                <a:cs typeface="B Nazanin" pitchFamily="2" charset="-78"/>
              </a:rPr>
              <a:t>) آن در ساختمان‌های فلزی به علت سبکی و عدم حساسیت در مقابل مواد و استحکام بالا مصرف می‌شود. </a:t>
            </a:r>
          </a:p>
          <a:p>
            <a:r>
              <a:rPr lang="fa-IR" b="1" dirty="0" smtClean="0">
                <a:cs typeface="B Nazanin" pitchFamily="2" charset="-78"/>
              </a:rPr>
              <a:t>آلیاژ با سیلیسیم و منیزیم </a:t>
            </a:r>
            <a:r>
              <a:rPr lang="fa-IR" dirty="0" smtClean="0">
                <a:cs typeface="B Nazanin" pitchFamily="2" charset="-78"/>
              </a:rPr>
              <a:t>جلا پذیر و مقاوم به مواد شیمیایی است. در پل و خرپا مصرف می‌شود.</a:t>
            </a:r>
          </a:p>
          <a:p>
            <a:r>
              <a:rPr lang="fa-IR" b="1" dirty="0" smtClean="0">
                <a:cs typeface="B Nazanin" pitchFamily="2" charset="-78"/>
              </a:rPr>
              <a:t>آلیاژ با منیزیم </a:t>
            </a:r>
            <a:r>
              <a:rPr lang="fa-IR" dirty="0" smtClean="0">
                <a:cs typeface="B Nazanin" pitchFamily="2" charset="-78"/>
              </a:rPr>
              <a:t>قابلیت تورق خوبی دارد و در ساخت پوشش‌ها مصرف دارد.</a:t>
            </a:r>
          </a:p>
          <a:p>
            <a:r>
              <a:rPr lang="fa-IR" b="1" dirty="0" smtClean="0">
                <a:cs typeface="B Nazanin" pitchFamily="2" charset="-78"/>
              </a:rPr>
              <a:t>آلیاژ با مس </a:t>
            </a:r>
            <a:r>
              <a:rPr lang="fa-IR" dirty="0" smtClean="0">
                <a:cs typeface="B Nazanin" pitchFamily="2" charset="-78"/>
              </a:rPr>
              <a:t>در مقابل عوامل جوی آسیب پذیر است. برای تزئینات داخلی کاربرد دارد.</a:t>
            </a:r>
          </a:p>
          <a:p>
            <a:r>
              <a:rPr lang="fa-IR" b="1" dirty="0" smtClean="0">
                <a:cs typeface="B Nazanin" pitchFamily="2" charset="-78"/>
              </a:rPr>
              <a:t>آلومینیم برای ساخت منبع آب گرم، لوله، مخازن بخار آب مناسب نیست.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590800"/>
            <a:ext cx="8229600" cy="1143000"/>
          </a:xfrm>
        </p:spPr>
        <p:txBody>
          <a:bodyPr>
            <a:normAutofit/>
          </a:bodyPr>
          <a:lstStyle/>
          <a:p>
            <a:r>
              <a:rPr lang="fa-IR" sz="6000" dirty="0" smtClean="0">
                <a:cs typeface="B Titr" pitchFamily="2" charset="-78"/>
              </a:rPr>
              <a:t>شیشه</a:t>
            </a:r>
            <a:endParaRPr lang="fa-IR" sz="60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Titr" pitchFamily="2" charset="-78"/>
              </a:rPr>
              <a:t>روش تولید شیشه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fa-IR" dirty="0" smtClean="0">
                <a:cs typeface="B Nazanin" pitchFamily="2" charset="-78"/>
              </a:rPr>
              <a:t>از اختلاط و ذوب چند ماده غیر آلی که قسمت اصلی آنها </a:t>
            </a:r>
            <a:r>
              <a:rPr lang="en-US" dirty="0" smtClean="0">
                <a:cs typeface="B Nazanin" pitchFamily="2" charset="-78"/>
              </a:rPr>
              <a:t>SiO2</a:t>
            </a:r>
            <a:r>
              <a:rPr lang="fa-IR" dirty="0" smtClean="0">
                <a:cs typeface="B Nazanin" pitchFamily="2" charset="-78"/>
              </a:rPr>
              <a:t> است (ماسه سیلیسی یا سنگ سیلیسی، سنگ آهک، کربنات سدیم و گاهی دولومیت)، بدست می‌آید. ماده مذاب به گونه‌ای سرد می‌شود که مولکول‌ها فرصت تبلور مجدد نداشته باشند (حالت آمورف).</a:t>
            </a:r>
          </a:p>
          <a:p>
            <a:pPr>
              <a:buNone/>
            </a:pPr>
            <a:r>
              <a:rPr lang="fa-IR" dirty="0" smtClean="0">
                <a:cs typeface="B Nazanin" pitchFamily="2" charset="-78"/>
              </a:rPr>
              <a:t>برای کاهش انرژی مورد نیاز و سهولت ذوب و نیز برای ایجاد خصوصیات مطلوب در شیشه حاصل از ذوب سیلیکا، مواد دیگری هم به ان اضافه می‌شود.</a:t>
            </a:r>
          </a:p>
          <a:p>
            <a:pPr>
              <a:buNone/>
            </a:pPr>
            <a:r>
              <a:rPr lang="fa-IR" dirty="0" smtClean="0">
                <a:cs typeface="B Nazanin" pitchFamily="2" charset="-78"/>
              </a:rPr>
              <a:t>ماده خام اصلی تشکیل دهنده شیشه، ماسه سیلیسی است که دمای ذوبش 1700 درجه است. افزودن کربنات سدیم (</a:t>
            </a:r>
            <a:r>
              <a:rPr lang="en-US" dirty="0" smtClean="0">
                <a:cs typeface="B Nazanin" pitchFamily="2" charset="-78"/>
              </a:rPr>
              <a:t>Na2CO3</a:t>
            </a:r>
            <a:r>
              <a:rPr lang="fa-IR" dirty="0" smtClean="0">
                <a:cs typeface="B Nazanin" pitchFamily="2" charset="-78"/>
              </a:rPr>
              <a:t>) به نسبت 25 به 75 دمای ذوب را به حدود 800 درجه کاهش می‌دهد. ولی چنین ترکیبی انحلال پذیر است. بنابراین برای ایجاد پایداری </a:t>
            </a:r>
            <a:r>
              <a:rPr lang="en-US" dirty="0" err="1" smtClean="0">
                <a:cs typeface="B Nazanin" pitchFamily="2" charset="-78"/>
              </a:rPr>
              <a:t>CaO</a:t>
            </a:r>
            <a:r>
              <a:rPr lang="fa-IR" dirty="0" smtClean="0">
                <a:cs typeface="B Nazanin" pitchFamily="2" charset="-78"/>
              </a:rPr>
              <a:t> و </a:t>
            </a:r>
            <a:r>
              <a:rPr lang="en-US" dirty="0" err="1" smtClean="0">
                <a:cs typeface="B Nazanin" pitchFamily="2" charset="-78"/>
              </a:rPr>
              <a:t>MgO</a:t>
            </a:r>
            <a:r>
              <a:rPr lang="fa-IR" dirty="0" smtClean="0">
                <a:cs typeface="B Nazanin" pitchFamily="2" charset="-78"/>
              </a:rPr>
              <a:t> اضافه می‌شود که از سنگ آهک و دولومیت تامین می‌شوند.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Titr" pitchFamily="2" charset="-78"/>
              </a:rPr>
              <a:t>ترکیب شیمیایی معمول شیشه‌های تجاری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 smtClean="0">
                <a:cs typeface="B Nazanin" pitchFamily="2" charset="-78"/>
              </a:rPr>
              <a:t>SiO2: 70-74 %</a:t>
            </a:r>
          </a:p>
          <a:p>
            <a:pPr algn="l" rtl="0"/>
            <a:r>
              <a:rPr lang="en-US" dirty="0" smtClean="0">
                <a:cs typeface="B Nazanin" pitchFamily="2" charset="-78"/>
              </a:rPr>
              <a:t>Na2O: 13-16 %</a:t>
            </a:r>
          </a:p>
          <a:p>
            <a:pPr algn="l" rtl="0"/>
            <a:r>
              <a:rPr lang="en-US" dirty="0" err="1" smtClean="0">
                <a:cs typeface="B Nazanin" pitchFamily="2" charset="-78"/>
              </a:rPr>
              <a:t>CaO</a:t>
            </a:r>
            <a:r>
              <a:rPr lang="en-US" dirty="0" smtClean="0">
                <a:cs typeface="B Nazanin" pitchFamily="2" charset="-78"/>
              </a:rPr>
              <a:t>: 11-12 %</a:t>
            </a:r>
          </a:p>
          <a:p>
            <a:pPr algn="l" rtl="0"/>
            <a:r>
              <a:rPr lang="en-US" dirty="0" err="1" smtClean="0">
                <a:cs typeface="B Nazanin" pitchFamily="2" charset="-78"/>
              </a:rPr>
              <a:t>MgO</a:t>
            </a:r>
            <a:r>
              <a:rPr lang="en-US" dirty="0" smtClean="0">
                <a:cs typeface="B Nazanin" pitchFamily="2" charset="-78"/>
              </a:rPr>
              <a:t>: 3-5 %</a:t>
            </a:r>
          </a:p>
          <a:p>
            <a:pPr algn="l" rtl="0"/>
            <a:r>
              <a:rPr lang="en-US" dirty="0" smtClean="0">
                <a:cs typeface="B Nazanin" pitchFamily="2" charset="-78"/>
              </a:rPr>
              <a:t>Al2O3: 1-3 %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Titr" pitchFamily="2" charset="-78"/>
              </a:rPr>
              <a:t>شیشه ساختمانی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a-IR" dirty="0" smtClean="0">
                <a:cs typeface="B Nazanin" pitchFamily="2" charset="-78"/>
              </a:rPr>
              <a:t>سختی: 7-6</a:t>
            </a:r>
          </a:p>
          <a:p>
            <a:r>
              <a:rPr lang="fa-IR" dirty="0" smtClean="0">
                <a:cs typeface="B Nazanin" pitchFamily="2" charset="-78"/>
              </a:rPr>
              <a:t>وزن مخصوص: 2/5 تن بر متر مکعب</a:t>
            </a:r>
          </a:p>
          <a:p>
            <a:r>
              <a:rPr lang="fa-IR" dirty="0" smtClean="0">
                <a:cs typeface="B Nazanin" pitchFamily="2" charset="-78"/>
              </a:rPr>
              <a:t>غیر از فلوئور در مقابل مواد دیگر مقاوم است.</a:t>
            </a:r>
          </a:p>
          <a:p>
            <a:r>
              <a:rPr lang="fa-IR" b="1" dirty="0" smtClean="0">
                <a:cs typeface="B Nazanin" pitchFamily="2" charset="-78"/>
              </a:rPr>
              <a:t>ضخامت شیشه‌های ساختمانی:</a:t>
            </a:r>
          </a:p>
          <a:p>
            <a:r>
              <a:rPr lang="fa-IR" dirty="0" smtClean="0">
                <a:cs typeface="B Nazanin" pitchFamily="2" charset="-78"/>
              </a:rPr>
              <a:t>برای زیر 1 متر مربع: </a:t>
            </a:r>
            <a:r>
              <a:rPr lang="fa-IR" b="1" dirty="0" smtClean="0">
                <a:cs typeface="B Nazanin" pitchFamily="2" charset="-78"/>
              </a:rPr>
              <a:t>2 میلیمتر </a:t>
            </a:r>
            <a:r>
              <a:rPr lang="fa-IR" dirty="0" smtClean="0">
                <a:cs typeface="B Nazanin" pitchFamily="2" charset="-78"/>
              </a:rPr>
              <a:t>و برای 1 تا 2 متر مربع: 3 میلیمتر، برای 2-3 متر مربع: 4 میلیمتر.</a:t>
            </a:r>
          </a:p>
          <a:p>
            <a:r>
              <a:rPr lang="fa-IR" dirty="0" smtClean="0">
                <a:cs typeface="B Nazanin" pitchFamily="2" charset="-78"/>
              </a:rPr>
              <a:t>نوع کارخانه و ابعاد در ضخامت تاثیر دارد. مثلا ضخامت شیشه 1/5</a:t>
            </a:r>
            <a:r>
              <a:rPr lang="fa-IR" dirty="0" smtClean="0"/>
              <a:t>×</a:t>
            </a:r>
            <a:r>
              <a:rPr lang="fa-IR" dirty="0" smtClean="0">
                <a:cs typeface="B Nazanin" pitchFamily="2" charset="-78"/>
              </a:rPr>
              <a:t>0/5 متر مربع می‌تواند 2 میلیمتر باشد ولی1</a:t>
            </a:r>
            <a:r>
              <a:rPr lang="fa-IR" dirty="0" smtClean="0"/>
              <a:t>×</a:t>
            </a:r>
            <a:r>
              <a:rPr lang="fa-IR" dirty="0" smtClean="0">
                <a:cs typeface="B Nazanin" pitchFamily="2" charset="-78"/>
              </a:rPr>
              <a:t>1 نه.</a:t>
            </a:r>
          </a:p>
          <a:p>
            <a:r>
              <a:rPr lang="fa-IR" dirty="0" smtClean="0">
                <a:cs typeface="B Nazanin" pitchFamily="2" charset="-78"/>
              </a:rPr>
              <a:t>شیشه را از هر طرف 2 میلیمتر کوچک می‌گیرند.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Titr" pitchFamily="2" charset="-78"/>
              </a:rPr>
              <a:t>شیشه پیرکس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>
                <a:cs typeface="B Nazanin" pitchFamily="2" charset="-78"/>
              </a:rPr>
              <a:t>حاوی اکسید بور و مقدار کمی اکسیدهای سدیم، پتاسیم و آلومینیم می‌باشد. مشخصه اصلی این شیشه مقاومت در برابر شوک‌های حرارتی است.</a:t>
            </a:r>
          </a:p>
          <a:p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cs typeface="B Titr" pitchFamily="2" charset="-78"/>
              </a:rPr>
              <a:t>شیشه‌های بازتابنده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fa-IR" dirty="0" smtClean="0">
                <a:cs typeface="B Nazanin" pitchFamily="2" charset="-78"/>
              </a:rPr>
              <a:t>این شیشه‌ها بخش زیادی از طیف‌های مختلف نور را بازتاب می‌دهند و در کنترل ورود و خروج نور و انرژی تاثیر می‌گذارند. در انتخاب شیشه رفلکس باید به محدودیت‌های آن از جمله آیینه‌ای بودن آن در شب از سمت داخل نیز توجه نمود.</a:t>
            </a:r>
          </a:p>
          <a:p>
            <a:r>
              <a:rPr lang="fa-IR" dirty="0" smtClean="0">
                <a:cs typeface="B Nazanin" pitchFamily="2" charset="-78"/>
              </a:rPr>
              <a:t>در این نوع شیشه در حین تولید یا بعد از آن از اندودهای فلزی استفاده می‌شود. برای تولید شیشه ی قرمز از </a:t>
            </a:r>
            <a:r>
              <a:rPr lang="fa-IR" b="1" dirty="0" smtClean="0">
                <a:cs typeface="B Nazanin" pitchFamily="2" charset="-78"/>
              </a:rPr>
              <a:t>اکسید مس</a:t>
            </a:r>
            <a:r>
              <a:rPr lang="fa-IR" dirty="0" smtClean="0">
                <a:cs typeface="B Nazanin" pitchFamily="2" charset="-78"/>
              </a:rPr>
              <a:t>، برای تولید شیشه آبی پر رنگ از </a:t>
            </a:r>
            <a:r>
              <a:rPr lang="fa-IR" b="1" dirty="0" smtClean="0">
                <a:cs typeface="B Nazanin" pitchFamily="2" charset="-78"/>
              </a:rPr>
              <a:t>اکسید کبالت</a:t>
            </a:r>
            <a:r>
              <a:rPr lang="fa-IR" dirty="0" smtClean="0">
                <a:cs typeface="B Nazanin" pitchFamily="2" charset="-78"/>
              </a:rPr>
              <a:t> و برای تولید شیشه های زرد از </a:t>
            </a:r>
            <a:r>
              <a:rPr lang="fa-IR" b="1" dirty="0" smtClean="0">
                <a:cs typeface="B Nazanin" pitchFamily="2" charset="-78"/>
              </a:rPr>
              <a:t>اکسید کادمیوم</a:t>
            </a:r>
            <a:r>
              <a:rPr lang="fa-IR" dirty="0" smtClean="0">
                <a:cs typeface="B Nazanin" pitchFamily="2" charset="-78"/>
              </a:rPr>
              <a:t> استفاده می شود.</a:t>
            </a:r>
          </a:p>
          <a:p>
            <a:r>
              <a:rPr lang="fa-IR" dirty="0" smtClean="0">
                <a:cs typeface="B Nazanin" pitchFamily="2" charset="-78"/>
              </a:rPr>
              <a:t>اگر در روشنایی روز از بیرون به شیشه انعکاسی نگاه کنیم مشاهده می‌کینم که تصاویر اطراف را مانند آینه باز می‌تاباند و اگر از داخل به بیرون نگاه کنیم، شیشه کاملا شفاف خواهد بود. شبها پدیده مذکور برعکس است. یعنی شیشه از خارج شفاف و از داخل مانند آینه است.</a:t>
            </a:r>
          </a:p>
          <a:p>
            <a:endParaRPr lang="fa-IR" dirty="0" smtClean="0">
              <a:cs typeface="B Nazanin" pitchFamily="2" charset="-78"/>
            </a:endParaRPr>
          </a:p>
          <a:p>
            <a:pPr algn="just"/>
            <a:endParaRPr lang="fa-IR" dirty="0" smtClean="0">
              <a:cs typeface="B Nazanin" pitchFamily="2" charset="-78"/>
            </a:endParaRPr>
          </a:p>
          <a:p>
            <a:pPr algn="just"/>
            <a:endParaRPr lang="fa-IR" dirty="0" smtClean="0">
              <a:cs typeface="B Nazanin" pitchFamily="2" charset="-78"/>
            </a:endParaRPr>
          </a:p>
          <a:p>
            <a:pPr algn="just"/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Titr" pitchFamily="2" charset="-78"/>
              </a:rPr>
              <a:t>شیشه مات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 smtClean="0">
                <a:cs typeface="B Nazanin" pitchFamily="2" charset="-78"/>
              </a:rPr>
              <a:t>در این نوع شیشه سطح شیشه به کمک ماسه پاشی، سایش مکانیکی، خوردگی با اسید هیدروفلوریک و یا ریختن پودر شیشه و ذوب آن در سطح شیشه به صورت مات در می‌آید.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4971</TotalTime>
  <Words>1818</Words>
  <Application>Microsoft Office PowerPoint</Application>
  <PresentationFormat>On-screen Show (4:3)</PresentationFormat>
  <Paragraphs>142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بنام خدا</vt:lpstr>
      <vt:lpstr>مواد پلیمری</vt:lpstr>
      <vt:lpstr>تعریف</vt:lpstr>
      <vt:lpstr>تقسیم بندی پلاستیک‌ها</vt:lpstr>
      <vt:lpstr>ترموپلاست‌ها</vt:lpstr>
      <vt:lpstr>ترموست‌ها</vt:lpstr>
      <vt:lpstr>ویژگی‌های پلاستیک</vt:lpstr>
      <vt:lpstr>PowerPoint Presentation</vt:lpstr>
      <vt:lpstr>آهن</vt:lpstr>
      <vt:lpstr>روش‌های استخراج آهن</vt:lpstr>
      <vt:lpstr>PowerPoint Presentation</vt:lpstr>
      <vt:lpstr>PowerPoint Presentation</vt:lpstr>
      <vt:lpstr>کوره‌های گازی</vt:lpstr>
      <vt:lpstr>چدن</vt:lpstr>
      <vt:lpstr>فولاد</vt:lpstr>
      <vt:lpstr>PowerPoint Presentation</vt:lpstr>
      <vt:lpstr>آلومینیوم</vt:lpstr>
      <vt:lpstr>نحوه استخراج آلومینیوم </vt:lpstr>
      <vt:lpstr>نحوه استخراج آلومینیوم </vt:lpstr>
      <vt:lpstr>خواص آلومینیوم</vt:lpstr>
      <vt:lpstr>کاربردهای آلومینیوم</vt:lpstr>
      <vt:lpstr>شیشه</vt:lpstr>
      <vt:lpstr>روش تولید شیشه</vt:lpstr>
      <vt:lpstr>ترکیب شیمیایی معمول شیشه‌های تجاری</vt:lpstr>
      <vt:lpstr>شیشه ساختمانی</vt:lpstr>
      <vt:lpstr>شیشه پیرکس</vt:lpstr>
      <vt:lpstr>شیشه‌های بازتابنده</vt:lpstr>
      <vt:lpstr>شیشه مات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مواد پلیمری</dc:title>
  <dc:creator>hp</dc:creator>
  <cp:lastModifiedBy>Windows User</cp:lastModifiedBy>
  <cp:revision>70</cp:revision>
  <dcterms:created xsi:type="dcterms:W3CDTF">2016-05-16T16:52:31Z</dcterms:created>
  <dcterms:modified xsi:type="dcterms:W3CDTF">2020-05-14T22:56:24Z</dcterms:modified>
</cp:coreProperties>
</file>