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sldIdLst>
    <p:sldId id="293" r:id="rId2"/>
    <p:sldId id="256" r:id="rId3"/>
    <p:sldId id="266" r:id="rId4"/>
    <p:sldId id="292" r:id="rId5"/>
    <p:sldId id="268" r:id="rId6"/>
    <p:sldId id="269" r:id="rId7"/>
    <p:sldId id="270" r:id="rId8"/>
    <p:sldId id="289" r:id="rId9"/>
    <p:sldId id="290" r:id="rId10"/>
    <p:sldId id="271" r:id="rId11"/>
    <p:sldId id="272" r:id="rId12"/>
    <p:sldId id="258" r:id="rId13"/>
    <p:sldId id="267" r:id="rId14"/>
    <p:sldId id="274" r:id="rId15"/>
    <p:sldId id="275" r:id="rId16"/>
    <p:sldId id="259" r:id="rId17"/>
    <p:sldId id="276" r:id="rId18"/>
    <p:sldId id="277" r:id="rId19"/>
    <p:sldId id="260" r:id="rId20"/>
    <p:sldId id="261" r:id="rId21"/>
    <p:sldId id="262" r:id="rId22"/>
    <p:sldId id="278" r:id="rId23"/>
    <p:sldId id="263" r:id="rId24"/>
    <p:sldId id="280" r:id="rId25"/>
    <p:sldId id="264" r:id="rId26"/>
    <p:sldId id="279" r:id="rId27"/>
    <p:sldId id="281" r:id="rId28"/>
    <p:sldId id="282" r:id="rId29"/>
    <p:sldId id="283" r:id="rId30"/>
    <p:sldId id="284" r:id="rId31"/>
    <p:sldId id="285" r:id="rId32"/>
    <p:sldId id="286" r:id="rId33"/>
    <p:sldId id="287" r:id="rId34"/>
    <p:sldId id="288" r:id="rId35"/>
    <p:sldId id="291"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24E325B5-DC2C-4DE3-A4A2-3BFC266F92DC}" type="datetimeFigureOut">
              <a:rPr lang="en-US" smtClean="0"/>
              <a:t>6/1/2020</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F75ADEC2-067F-4C70-880F-BEF1312CBFBD}" type="slidenum">
              <a:rPr lang="en-US" smtClean="0"/>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5ADEC2-067F-4C70-880F-BEF1312CBFB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24E325B5-DC2C-4DE3-A4A2-3BFC266F92DC}" type="datetimeFigureOut">
              <a:rPr lang="en-US" smtClean="0"/>
              <a:t>6/1/2020</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F75ADEC2-067F-4C70-880F-BEF1312CBFBD}" type="slidenum">
              <a:rPr lang="en-US" smtClean="0"/>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F75ADEC2-067F-4C70-880F-BEF1312CBFBD}" type="slidenum">
              <a:rPr lang="en-US" smtClean="0"/>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F75ADEC2-067F-4C70-880F-BEF1312CBFB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75ADEC2-067F-4C70-880F-BEF1312CBFBD}" type="slidenum">
              <a:rPr lang="en-US" smtClean="0"/>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F75ADEC2-067F-4C70-880F-BEF1312CBFB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24E325B5-DC2C-4DE3-A4A2-3BFC266F92DC}" type="datetimeFigureOut">
              <a:rPr lang="en-US" smtClean="0"/>
              <a:t>6/1/2020</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F75ADEC2-067F-4C70-880F-BEF1312CBFBD}" type="slidenum">
              <a:rPr lang="en-US" smtClean="0"/>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24E325B5-DC2C-4DE3-A4A2-3BFC266F92DC}" type="datetimeFigureOut">
              <a:rPr lang="en-US" smtClean="0"/>
              <a:t>6/1/2020</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F75ADEC2-067F-4C70-880F-BEF1312CBFBD}" type="slidenum">
              <a:rPr lang="en-US" smtClean="0"/>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5ADEC2-067F-4C70-880F-BEF1312CBFB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4E325B5-DC2C-4DE3-A4A2-3BFC266F92DC}" type="datetimeFigureOut">
              <a:rPr lang="en-US" smtClean="0"/>
              <a:t>6/1/2020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5ADEC2-067F-4C70-880F-BEF1312CBFB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24E325B5-DC2C-4DE3-A4A2-3BFC266F92DC}" type="datetimeFigureOut">
              <a:rPr lang="en-US" smtClean="0"/>
              <a:t>6/1/2020</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F75ADEC2-067F-4C70-880F-BEF1312CBFBD}" type="slidenum">
              <a:rPr lang="en-US" smtClean="0"/>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3273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solidFill>
                  <a:schemeClr val="tx1"/>
                </a:solidFill>
              </a:rPr>
              <a:t>مهندسی معکوس</a:t>
            </a:r>
            <a:endParaRPr lang="en-US"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000" b="0" dirty="0" smtClean="0">
                <a:solidFill>
                  <a:schemeClr val="tx1"/>
                </a:solidFill>
              </a:rPr>
              <a:t>جواد بهمن زاده</a:t>
            </a:r>
            <a:endParaRPr lang="en-US" sz="2000" b="0" dirty="0">
              <a:solidFill>
                <a:schemeClr val="tx1"/>
              </a:solidFill>
            </a:endParaRPr>
          </a:p>
        </p:txBody>
      </p:sp>
      <p:sp>
        <p:nvSpPr>
          <p:cNvPr id="3" name="Content Placeholder 2"/>
          <p:cNvSpPr>
            <a:spLocks noGrp="1"/>
          </p:cNvSpPr>
          <p:nvPr>
            <p:ph idx="1"/>
          </p:nvPr>
        </p:nvSpPr>
        <p:spPr/>
        <p:txBody>
          <a:bodyPr>
            <a:normAutofit fontScale="85000" lnSpcReduction="10000"/>
          </a:bodyPr>
          <a:lstStyle/>
          <a:p>
            <a:pPr marL="0" marR="0" algn="just" rtl="1">
              <a:lnSpc>
                <a:spcPct val="200000"/>
              </a:lnSpc>
              <a:spcBef>
                <a:spcPts val="0"/>
              </a:spcBef>
              <a:spcAft>
                <a:spcPts val="1000"/>
              </a:spcAft>
            </a:pPr>
            <a:r>
              <a:rPr lang="ar-SA" sz="2800" dirty="0">
                <a:latin typeface="Calibri"/>
                <a:ea typeface="Calibri"/>
                <a:cs typeface="Arial"/>
              </a:rPr>
              <a:t>مهندسی معکوس چیست؟</a:t>
            </a:r>
            <a:endParaRPr lang="en-US" sz="2800" dirty="0">
              <a:latin typeface="Calibri"/>
              <a:ea typeface="Calibri"/>
              <a:cs typeface="Arial"/>
            </a:endParaRPr>
          </a:p>
          <a:p>
            <a:pPr marL="0" marR="0" algn="just" rtl="1">
              <a:lnSpc>
                <a:spcPct val="200000"/>
              </a:lnSpc>
              <a:spcBef>
                <a:spcPts val="0"/>
              </a:spcBef>
              <a:spcAft>
                <a:spcPts val="1000"/>
              </a:spcAft>
            </a:pPr>
            <a:r>
              <a:rPr lang="ar-SA" sz="2800" dirty="0">
                <a:latin typeface="Calibri"/>
                <a:ea typeface="Calibri"/>
                <a:cs typeface="Arial"/>
              </a:rPr>
              <a:t>مهندسی معکوس یکی از روشهایی است که شرکتها با به کارگیری آن، فرایند تکوین محصول خود را سرعت می بخشند. این روش در کشورهای درحال توسعه چون ایران که ازنظر دانش طراحی محصول و فناوری تولید عقب تر از کشورهای پیشرفته هستند، پاسخی به افزایش توان طراحی و تسریع فرایند تکوین است</a:t>
            </a:r>
            <a:r>
              <a:rPr lang="en-US" sz="2800" dirty="0">
                <a:latin typeface="Calibri"/>
                <a:ea typeface="Calibri"/>
                <a:cs typeface="Arial"/>
              </a:rPr>
              <a:t>.</a:t>
            </a:r>
          </a:p>
          <a:p>
            <a:endParaRPr lang="en-US" dirty="0"/>
          </a:p>
        </p:txBody>
      </p:sp>
    </p:spTree>
    <p:extLst>
      <p:ext uri="{BB962C8B-B14F-4D97-AF65-F5344CB8AC3E}">
        <p14:creationId xmlns:p14="http://schemas.microsoft.com/office/powerpoint/2010/main" val="887733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rtl="1"/>
            <a:endParaRPr lang="en-US"/>
          </a:p>
        </p:txBody>
      </p:sp>
      <p:sp>
        <p:nvSpPr>
          <p:cNvPr id="3" name="Content Placeholder 2"/>
          <p:cNvSpPr>
            <a:spLocks noGrp="1"/>
          </p:cNvSpPr>
          <p:nvPr>
            <p:ph idx="1"/>
          </p:nvPr>
        </p:nvSpPr>
        <p:spPr/>
        <p:txBody>
          <a:bodyPr>
            <a:noAutofit/>
          </a:bodyPr>
          <a:lstStyle/>
          <a:p>
            <a:pPr algn="r" rtl="1">
              <a:lnSpc>
                <a:spcPct val="120000"/>
              </a:lnSpc>
            </a:pPr>
            <a:r>
              <a:rPr lang="fa-IR" sz="2600" dirty="0"/>
              <a:t>مهندسی معکوس (به انگلیسی: </a:t>
            </a:r>
            <a:r>
              <a:rPr lang="en-US" sz="2600" dirty="0"/>
              <a:t>Reverse Engineering) </a:t>
            </a:r>
            <a:r>
              <a:rPr lang="fa-IR" sz="2600" dirty="0"/>
              <a:t>به علمی گفته می‌شود که از پاسخ به سوال می‌رسند و در واقع فرآیند کشف اصول تکنولوژیکی یک دستگاه، شیئ یا یک سیستم می‌باشد که از طریق تجزیه و تحلیل ساختار و عملکرد آن حاصل می‌شود. در اکثر مواقع موضوع مورد بررسی یک دستگاه مکانیکی، الکتریکی، برنامه نرم افزاری یا یک ماده بیولوژیکی یا شیمیایی می‌باشد که بدون داشتن دانش قبلی و تنها با جداسازی اجزا و تجزیه و تحلیل شیوه عملکرد آن، سعی در ایجاد یک نمونه جدید از آن می‌گردد</a:t>
            </a:r>
            <a:r>
              <a:rPr lang="fa-IR" sz="2600"/>
              <a:t>. </a:t>
            </a:r>
            <a:r>
              <a:rPr lang="fa-IR" sz="2600" smtClean="0"/>
              <a:t>هدف </a:t>
            </a:r>
            <a:r>
              <a:rPr lang="fa-IR" sz="2600" dirty="0"/>
              <a:t>آن استنباط پارامترهای طراحی یک محصول موجود بدون داشتن دانش کافی در زمینه تولید آن محصول و فقط با پیمودن فرآیند معکوس و به کارگیری تکنیک‌های مشابه می‌باشد</a:t>
            </a:r>
            <a:endParaRPr lang="en-US" sz="2600" dirty="0"/>
          </a:p>
        </p:txBody>
      </p:sp>
    </p:spTree>
    <p:extLst>
      <p:ext uri="{BB962C8B-B14F-4D97-AF65-F5344CB8AC3E}">
        <p14:creationId xmlns:p14="http://schemas.microsoft.com/office/powerpoint/2010/main" val="1064522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marL="0" marR="0" algn="just" rtl="1">
              <a:lnSpc>
                <a:spcPct val="220000"/>
              </a:lnSpc>
              <a:spcBef>
                <a:spcPts val="0"/>
              </a:spcBef>
              <a:spcAft>
                <a:spcPts val="1000"/>
              </a:spcAft>
            </a:pPr>
            <a:r>
              <a:rPr lang="ar-SA" sz="2200" dirty="0">
                <a:latin typeface="Calibri"/>
                <a:ea typeface="Calibri"/>
                <a:cs typeface="Arial"/>
              </a:rPr>
              <a:t>مقدمه </a:t>
            </a:r>
            <a:endParaRPr lang="fa-IR" sz="2200" dirty="0" smtClean="0">
              <a:latin typeface="Calibri"/>
              <a:ea typeface="Calibri"/>
              <a:cs typeface="Arial"/>
            </a:endParaRPr>
          </a:p>
          <a:p>
            <a:pPr marL="0" marR="0" indent="0" algn="just" rtl="1">
              <a:lnSpc>
                <a:spcPct val="220000"/>
              </a:lnSpc>
              <a:spcBef>
                <a:spcPts val="0"/>
              </a:spcBef>
              <a:spcAft>
                <a:spcPts val="1000"/>
              </a:spcAft>
              <a:buNone/>
            </a:pPr>
            <a:r>
              <a:rPr lang="ar-SA" sz="2200" dirty="0" smtClean="0">
                <a:latin typeface="Calibri"/>
                <a:ea typeface="Calibri"/>
                <a:cs typeface="Arial"/>
              </a:rPr>
              <a:t>بی </a:t>
            </a:r>
            <a:r>
              <a:rPr lang="ar-SA" sz="2200" dirty="0">
                <a:latin typeface="Calibri"/>
                <a:ea typeface="Calibri"/>
                <a:cs typeface="Arial"/>
              </a:rPr>
              <a:t>شک شناخت محصول و درک عوامل موثر در مشخصه های آن، اولین پیش نیاز بهبود کیفیت و نوآوری است که لازمه آن درک مهندسی از مبانی عملکردی قطعه است</a:t>
            </a:r>
            <a:r>
              <a:rPr lang="en-US" sz="2200" dirty="0">
                <a:latin typeface="Calibri"/>
                <a:ea typeface="Calibri"/>
                <a:cs typeface="Arial"/>
              </a:rPr>
              <a:t>.</a:t>
            </a:r>
          </a:p>
          <a:p>
            <a:pPr marL="0" marR="0" algn="just" rtl="1">
              <a:lnSpc>
                <a:spcPct val="220000"/>
              </a:lnSpc>
              <a:spcBef>
                <a:spcPts val="0"/>
              </a:spcBef>
              <a:spcAft>
                <a:spcPts val="1000"/>
              </a:spcAft>
            </a:pPr>
            <a:r>
              <a:rPr lang="ar-SA" sz="2200" dirty="0">
                <a:latin typeface="Calibri"/>
                <a:ea typeface="Calibri"/>
                <a:cs typeface="Arial"/>
              </a:rPr>
              <a:t>مهندسی معکوس برای بازیابی و تشخیص اجزای متشکله یک محصول بویژه در صورت عدم دسترسی به طراحی اولیه کاربرد داشته و برای نگهداری، گسترش و توسعه امکانات موجود و مهندسی مجدد</a:t>
            </a:r>
            <a:r>
              <a:rPr lang="en-US" sz="2200" dirty="0">
                <a:latin typeface="Calibri"/>
                <a:ea typeface="Calibri"/>
                <a:cs typeface="Arial"/>
              </a:rPr>
              <a:t> (RE-ENGINEERING) </a:t>
            </a:r>
            <a:r>
              <a:rPr lang="ar-SA" sz="2200" dirty="0">
                <a:latin typeface="Calibri"/>
                <a:ea typeface="Calibri"/>
                <a:cs typeface="Arial"/>
              </a:rPr>
              <a:t>مورداستفاده قرار می گیرد</a:t>
            </a:r>
            <a:r>
              <a:rPr lang="en-US" sz="2200" dirty="0">
                <a:latin typeface="Calibri"/>
                <a:ea typeface="Calibri"/>
                <a:cs typeface="Arial"/>
              </a:rPr>
              <a:t>.</a:t>
            </a:r>
          </a:p>
          <a:p>
            <a:pPr algn="just">
              <a:lnSpc>
                <a:spcPct val="220000"/>
              </a:lnSpc>
            </a:pPr>
            <a:endParaRPr lang="en-US" sz="2200" dirty="0"/>
          </a:p>
        </p:txBody>
      </p:sp>
    </p:spTree>
    <p:extLst>
      <p:ext uri="{BB962C8B-B14F-4D97-AF65-F5344CB8AC3E}">
        <p14:creationId xmlns:p14="http://schemas.microsoft.com/office/powerpoint/2010/main" val="3976670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rtl="1">
              <a:lnSpc>
                <a:spcPct val="150000"/>
              </a:lnSpc>
            </a:pPr>
            <a:r>
              <a:rPr lang="ar-SA" sz="2800" dirty="0">
                <a:latin typeface="Calibri"/>
                <a:ea typeface="Calibri"/>
                <a:cs typeface="Arial"/>
              </a:rPr>
              <a:t>این روش ، روش پذیرفته ای برای کشورهای درحال توسعه به شمار می رود. در این فرایند ابتدا میزان کمبود اطلاعات فنی برای پشتیبانی از تولید یک محصول معین می شود. سپس با انجام یک کار تیمی منسجم، متشکل از متخصصان و محققان رشته های مختلف علوم پایه به همراه مدیریت و سازماندهی مناسب تشکیلات تحقیقاتی و توسعه ای</a:t>
            </a:r>
            <a:r>
              <a:rPr lang="en-US" sz="2800" dirty="0">
                <a:latin typeface="Calibri"/>
                <a:ea typeface="Calibri"/>
                <a:cs typeface="Arial"/>
              </a:rPr>
              <a:t> (R&amp;D) </a:t>
            </a:r>
            <a:r>
              <a:rPr lang="ar-SA" sz="2800" dirty="0">
                <a:latin typeface="Calibri"/>
                <a:ea typeface="Calibri"/>
                <a:cs typeface="Arial"/>
              </a:rPr>
              <a:t>سعی می شود مدارک و نقشه های خاص طراحی محصول به دست آید. </a:t>
            </a:r>
            <a:endParaRPr lang="en-US" dirty="0"/>
          </a:p>
        </p:txBody>
      </p:sp>
    </p:spTree>
    <p:extLst>
      <p:ext uri="{BB962C8B-B14F-4D97-AF65-F5344CB8AC3E}">
        <p14:creationId xmlns:p14="http://schemas.microsoft.com/office/powerpoint/2010/main" val="3543734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marR="0" algn="just" rtl="1">
              <a:lnSpc>
                <a:spcPct val="200000"/>
              </a:lnSpc>
              <a:spcBef>
                <a:spcPts val="0"/>
              </a:spcBef>
              <a:spcAft>
                <a:spcPts val="1000"/>
              </a:spcAft>
            </a:pPr>
            <a:r>
              <a:rPr lang="ar-SA" sz="2800" dirty="0">
                <a:latin typeface="Calibri"/>
                <a:ea typeface="Calibri"/>
                <a:cs typeface="Arial"/>
              </a:rPr>
              <a:t>با درنظر گرفتن مشخصات، هدف و شرایط طراحی محصول، استانداردهای ملی و رایج و همچنین پوشش دادن نقاط مجهول و ناشناخته سعی می شود مراحل نمونه سازی و نیمه صنعتی و در صورت لزوم ساخت و تولید محصول، انجام گردد</a:t>
            </a:r>
            <a:r>
              <a:rPr lang="en-US" sz="2800" dirty="0">
                <a:latin typeface="Calibri"/>
                <a:ea typeface="Calibri"/>
                <a:cs typeface="Arial"/>
              </a:rPr>
              <a:t>.</a:t>
            </a:r>
          </a:p>
          <a:p>
            <a:endParaRPr lang="en-US" dirty="0"/>
          </a:p>
        </p:txBody>
      </p:sp>
    </p:spTree>
    <p:extLst>
      <p:ext uri="{BB962C8B-B14F-4D97-AF65-F5344CB8AC3E}">
        <p14:creationId xmlns:p14="http://schemas.microsoft.com/office/powerpoint/2010/main" val="2052560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20000"/>
          </a:bodyPr>
          <a:lstStyle/>
          <a:p>
            <a:pPr algn="just" rtl="1">
              <a:lnSpc>
                <a:spcPct val="150000"/>
              </a:lnSpc>
            </a:pPr>
            <a:r>
              <a:rPr lang="fa-IR" sz="2800" dirty="0"/>
              <a:t>براي مثال هنگاميكه يك خودرو به بازار مي‏آيد رقيبان آن شركت توليدي ، مدلي از خودرو را تهيه كرده و آن را جداسازي ميكنند (</a:t>
            </a:r>
            <a:r>
              <a:rPr lang="en-US" sz="2800" dirty="0"/>
              <a:t>Disassembling) </a:t>
            </a:r>
            <a:r>
              <a:rPr lang="fa-IR" sz="2800" dirty="0"/>
              <a:t>تا طرز كار و چگونگي ساخت آن را ببينند و از تكنيكهاي آن در توليدات خود استفاده كنند ؛ يا در مهندسي راه و ساختمان از طرح پلها و ساختمانهاي قديمي كه هنوز پابرجا باقي مانده‏اند كپي گرفته مي‌شود و در مورد چگونگي ساخت آنها ، مواد اوليه استفاده شده و علل سالم ماندن آن تحقيق مي‌شود تا در طرحهاي خود براي استحكام بيشتر استفاده كنند .</a:t>
            </a:r>
            <a:endParaRPr lang="en-US" sz="2800" dirty="0"/>
          </a:p>
        </p:txBody>
      </p:sp>
    </p:spTree>
    <p:extLst>
      <p:ext uri="{BB962C8B-B14F-4D97-AF65-F5344CB8AC3E}">
        <p14:creationId xmlns:p14="http://schemas.microsoft.com/office/powerpoint/2010/main" val="1745174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r>
              <a:rPr lang="fa-IR" sz="2800" dirty="0"/>
              <a:t>پس مي‌توان گفت كه مهندسي معكوس با كالا آغاز مي‌شود و به فرايند طراحي مي‌رسد و اين دقيقا مخالف مسير روش توليد (</a:t>
            </a:r>
            <a:r>
              <a:rPr lang="en-US" sz="2800" dirty="0"/>
              <a:t>Product Definition Statement = PDS) </a:t>
            </a:r>
            <a:r>
              <a:rPr lang="fa-IR" sz="2800" dirty="0"/>
              <a:t>است و به همين علت آن را مهندسي معكوس ناميده‏اند . به وسيله اين روش بيشترين اطلاعات ممكن درباره‏ ايده‏هاي مختلف طراحي كه براي توليد يك كالا استفاده مي‌شود بدست مي‏آيد . بدين وسيله هم مي‌توان كالا را دوباره توليد كرد و هم مي‌توان از ايده‏هاي مفيد آن براي توليد كالايي جديد بهره برد . همين امر باعث شده كه مهندسي معكوس به يكي از شاخه‏هاي مهم مهندسي تبديل گردد و همواره نگاهها به سوي توليدات وارد شده به بازار جلب شود .</a:t>
            </a:r>
          </a:p>
          <a:p>
            <a:pPr algn="just" rtl="1"/>
            <a:endParaRPr lang="fa-IR" sz="2800" dirty="0"/>
          </a:p>
          <a:p>
            <a:pPr algn="just" rtl="1"/>
            <a:endParaRPr lang="en-US" sz="2800" dirty="0"/>
          </a:p>
        </p:txBody>
      </p:sp>
    </p:spTree>
    <p:extLst>
      <p:ext uri="{BB962C8B-B14F-4D97-AF65-F5344CB8AC3E}">
        <p14:creationId xmlns:p14="http://schemas.microsoft.com/office/powerpoint/2010/main" val="359097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marR="0" algn="just" rtl="1">
              <a:lnSpc>
                <a:spcPct val="200000"/>
              </a:lnSpc>
              <a:spcBef>
                <a:spcPts val="0"/>
              </a:spcBef>
              <a:spcAft>
                <a:spcPts val="1000"/>
              </a:spcAft>
            </a:pPr>
            <a:r>
              <a:rPr lang="ar-SA" sz="2800" dirty="0">
                <a:latin typeface="Calibri"/>
                <a:ea typeface="Calibri"/>
                <a:cs typeface="Arial"/>
              </a:rPr>
              <a:t>متدولوژی مهندسی </a:t>
            </a:r>
            <a:r>
              <a:rPr lang="ar-SA" sz="2800" dirty="0" smtClean="0">
                <a:latin typeface="Calibri"/>
                <a:ea typeface="Calibri"/>
                <a:cs typeface="Arial"/>
              </a:rPr>
              <a:t>معکوس</a:t>
            </a:r>
            <a:r>
              <a:rPr lang="fa-IR" sz="2800" dirty="0" smtClean="0">
                <a:latin typeface="Calibri"/>
                <a:ea typeface="Calibri"/>
                <a:cs typeface="Arial"/>
              </a:rPr>
              <a:t>:</a:t>
            </a:r>
            <a:endParaRPr lang="en-US" sz="2800" dirty="0">
              <a:latin typeface="Calibri"/>
              <a:ea typeface="Calibri"/>
              <a:cs typeface="Arial"/>
            </a:endParaRPr>
          </a:p>
          <a:p>
            <a:pPr marL="0" marR="0" algn="just" rtl="1">
              <a:lnSpc>
                <a:spcPct val="200000"/>
              </a:lnSpc>
              <a:spcBef>
                <a:spcPts val="0"/>
              </a:spcBef>
              <a:spcAft>
                <a:spcPts val="1000"/>
              </a:spcAft>
            </a:pPr>
            <a:r>
              <a:rPr lang="ar-SA" sz="2800" dirty="0">
                <a:latin typeface="Calibri"/>
                <a:ea typeface="Calibri"/>
                <a:cs typeface="Arial"/>
              </a:rPr>
              <a:t>مهندسی معکوس یکی از روشهایی است که شرکتها با به کارگیری آن، فرایند تکوین محصول خود را سرعت می بخشند. این روش در کشورهای درحال توسعه چون ایران که ازنظر دانش طراحی محصول و فناوری تولید عقب تر از کشورهای پیشرفته هستند، پاسخی به افزایش توان طراحی و تسریع فرایند تکوین است</a:t>
            </a:r>
            <a:r>
              <a:rPr lang="en-US" sz="2800" dirty="0">
                <a:latin typeface="Calibri"/>
                <a:ea typeface="Calibri"/>
                <a:cs typeface="Arial"/>
              </a:rPr>
              <a:t>.</a:t>
            </a:r>
            <a:endParaRPr lang="en-US" sz="2800" dirty="0">
              <a:effectLst/>
              <a:latin typeface="Calibri"/>
              <a:ea typeface="Calibri"/>
              <a:cs typeface="Arial"/>
            </a:endParaRPr>
          </a:p>
        </p:txBody>
      </p:sp>
    </p:spTree>
    <p:extLst>
      <p:ext uri="{BB962C8B-B14F-4D97-AF65-F5344CB8AC3E}">
        <p14:creationId xmlns:p14="http://schemas.microsoft.com/office/powerpoint/2010/main" val="1783884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marR="0" algn="just" rtl="1">
              <a:lnSpc>
                <a:spcPct val="200000"/>
              </a:lnSpc>
              <a:spcBef>
                <a:spcPts val="0"/>
              </a:spcBef>
              <a:spcAft>
                <a:spcPts val="1000"/>
              </a:spcAft>
            </a:pPr>
            <a:r>
              <a:rPr lang="ar-SA" sz="2800" dirty="0">
                <a:latin typeface="Calibri"/>
                <a:ea typeface="Calibri"/>
                <a:cs typeface="Arial"/>
              </a:rPr>
              <a:t>ایجاد یک روش منطقی و سیستماتیک برای تعیین میزان کمبود اطلاعات فنی برای پشتیبانی از تولید یک محصول و سپس انجام یک کار تیمی منسجم برای تکمیل این اطلاعات، مجموعه عملیاتی است که در فرایند مهندسی معکوس به وقوع می پیوندد. سطحی از اطلاعات فنی موردنیاز که کلیه تلاشها در راستای تشخیص میزان کمبود آن و سپس رفع این کمبود اطلاعاتی است، بسته اطلاعات فنی</a:t>
            </a:r>
            <a:r>
              <a:rPr lang="en-US" sz="2800" dirty="0">
                <a:latin typeface="Calibri"/>
                <a:ea typeface="Calibri"/>
                <a:cs typeface="Arial"/>
              </a:rPr>
              <a:t> (TECHNICAL DATA PACKAGE=TDP) </a:t>
            </a:r>
            <a:r>
              <a:rPr lang="ar-SA" sz="2800" dirty="0">
                <a:latin typeface="Calibri"/>
                <a:ea typeface="Calibri"/>
                <a:cs typeface="Arial"/>
              </a:rPr>
              <a:t>نامیده می شود</a:t>
            </a:r>
            <a:r>
              <a:rPr lang="en-US" sz="2800" dirty="0">
                <a:latin typeface="Calibri"/>
                <a:ea typeface="Calibri"/>
                <a:cs typeface="Arial"/>
              </a:rPr>
              <a:t>.</a:t>
            </a:r>
          </a:p>
          <a:p>
            <a:endParaRPr lang="en-US" dirty="0"/>
          </a:p>
        </p:txBody>
      </p:sp>
    </p:spTree>
    <p:extLst>
      <p:ext uri="{BB962C8B-B14F-4D97-AF65-F5344CB8AC3E}">
        <p14:creationId xmlns:p14="http://schemas.microsoft.com/office/powerpoint/2010/main" val="649101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pPr algn="just" rtl="1">
              <a:lnSpc>
                <a:spcPct val="250000"/>
              </a:lnSpc>
            </a:pPr>
            <a:r>
              <a:rPr lang="ar-SA" dirty="0" smtClean="0"/>
              <a:t>به رغم ظرافت و نیاز به دقت بسیار زیاد در مهندسی معكوس ، كاهش زمان عملیات امری بسیار مهم در این زمینه است . در اینجا شرح مختصری از فرایند كلی مهندسی معكوس و متدولوژی آن بیان می‌كنیم :</a:t>
            </a:r>
            <a:endParaRPr lang="en-US" dirty="0" smtClean="0"/>
          </a:p>
          <a:p>
            <a:pPr algn="just" rtl="1">
              <a:lnSpc>
                <a:spcPct val="250000"/>
              </a:lnSpc>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lvl="0" algn="just" rtl="1">
              <a:lnSpc>
                <a:spcPct val="200000"/>
              </a:lnSpc>
              <a:buClr>
                <a:srgbClr val="0BD0D9"/>
              </a:buClr>
            </a:pPr>
            <a:r>
              <a:rPr lang="ar-SA" sz="4000" dirty="0"/>
              <a:t>مرحله اول - تجزیه‌وتحلیل عملكردی - اقتصادی </a:t>
            </a:r>
            <a:r>
              <a:rPr lang="ar-SA" dirty="0"/>
              <a:t>: </a:t>
            </a:r>
            <a:endParaRPr lang="en-US" dirty="0"/>
          </a:p>
          <a:p>
            <a:pPr lvl="0" algn="just" rtl="1">
              <a:lnSpc>
                <a:spcPct val="200000"/>
              </a:lnSpc>
              <a:buClr>
                <a:srgbClr val="0BD0D9"/>
              </a:buClr>
            </a:pPr>
            <a:r>
              <a:rPr lang="ar-SA" dirty="0"/>
              <a:t>این فعالیت شامل 2 بخش است :</a:t>
            </a:r>
            <a:endParaRPr lang="en-US" dirty="0"/>
          </a:p>
          <a:p>
            <a:pPr lvl="0" algn="just" rtl="1">
              <a:lnSpc>
                <a:spcPct val="200000"/>
              </a:lnSpc>
              <a:buClr>
                <a:srgbClr val="0BD0D9"/>
              </a:buClr>
            </a:pPr>
            <a:r>
              <a:rPr lang="ar-SA" dirty="0"/>
              <a:t>الف - هدف‌گذاری و جمع‌آوری اطلاعات : در این مرحله توسعه محصول ، رفع عیب محصول و خودكفایی معرفی و سپس هدف از انجام پروژه درمورد هر یك تبیین می‌شود . هدف از فاز جمع‌آوری اطلاعات این است كه كلیه مستندات جمع‌آوری شده و تولید اطلاعات و مستندات فنی در حین اجرای مهندسی معكوس آسان گردد . </a:t>
            </a:r>
            <a:endParaRPr lang="en-US" dirty="0"/>
          </a:p>
        </p:txBody>
      </p:sp>
    </p:spTree>
    <p:extLst>
      <p:ext uri="{BB962C8B-B14F-4D97-AF65-F5344CB8AC3E}">
        <p14:creationId xmlns:p14="http://schemas.microsoft.com/office/powerpoint/2010/main" val="2579527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Autofit/>
          </a:bodyPr>
          <a:lstStyle/>
          <a:p>
            <a:pPr algn="just" rtl="1">
              <a:lnSpc>
                <a:spcPct val="220000"/>
              </a:lnSpc>
            </a:pPr>
            <a:r>
              <a:rPr lang="ar-SA" sz="2200" dirty="0">
                <a:latin typeface="Calibri"/>
                <a:ea typeface="Calibri"/>
                <a:cs typeface="Arial"/>
              </a:rPr>
              <a:t>با روشهایی چون شناسایی موردهای مشابه، جمع آوری اطلاعات در زمینه تولیدکنندگان و موردبررسی قراردادن قطعات و مجموعه های مونتاژی یک سطح بالاتر که اطلاعات موجود درمورد عوامل خروجی و ورودی، قطعات مجاور و مصرف نهایی را مشخص می سازد، مشخصات و توضیحات مربوط به خرید قطعات، فهرست قطعات و شماتیک ها که اطلاعات اولیه برای بررسی پیکربندی یک قطعه و یا یک مجموعه را دراختیار قرار می دهند می توان بسته اطلاعات فنــــی را به دست آورد. </a:t>
            </a:r>
            <a:endParaRPr lang="en-US" sz="2200" dirty="0"/>
          </a:p>
        </p:txBody>
      </p:sp>
    </p:spTree>
    <p:extLst>
      <p:ext uri="{BB962C8B-B14F-4D97-AF65-F5344CB8AC3E}">
        <p14:creationId xmlns:p14="http://schemas.microsoft.com/office/powerpoint/2010/main" val="293475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rtl="1">
              <a:lnSpc>
                <a:spcPct val="200000"/>
              </a:lnSpc>
            </a:pPr>
            <a:r>
              <a:rPr lang="fa-IR" dirty="0"/>
              <a:t>طبیعی است که با طبقه بندی سطح اطلاعاتی در فرایندهای مهندسی، این فعالیت جامع تر و سیستماتیک تر انجام می شود و از دوباره کاریهای احتمالی جلوگیری و در هزینه ها صرفه جویی به عمل خواهدآمد.</a:t>
            </a:r>
          </a:p>
          <a:p>
            <a:pPr algn="just" rtl="1">
              <a:lnSpc>
                <a:spcPct val="200000"/>
              </a:lnSpc>
            </a:pPr>
            <a:endParaRPr lang="fa-IR" dirty="0"/>
          </a:p>
          <a:p>
            <a:pPr algn="just" rtl="1">
              <a:lnSpc>
                <a:spcPct val="200000"/>
              </a:lnSpc>
            </a:pPr>
            <a:r>
              <a:rPr lang="fa-IR" dirty="0"/>
              <a:t>ب - ارزیابی اطلاعات و برنامه ریزی: </a:t>
            </a:r>
            <a:endParaRPr lang="en-US" dirty="0"/>
          </a:p>
        </p:txBody>
      </p:sp>
    </p:spTree>
    <p:extLst>
      <p:ext uri="{BB962C8B-B14F-4D97-AF65-F5344CB8AC3E}">
        <p14:creationId xmlns:p14="http://schemas.microsoft.com/office/powerpoint/2010/main" val="1530175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700807"/>
            <a:ext cx="8229600" cy="4471709"/>
          </a:xfrm>
        </p:spPr>
        <p:txBody>
          <a:bodyPr>
            <a:noAutofit/>
          </a:bodyPr>
          <a:lstStyle/>
          <a:p>
            <a:pPr algn="just" rtl="1">
              <a:lnSpc>
                <a:spcPct val="150000"/>
              </a:lnSpc>
            </a:pPr>
            <a:r>
              <a:rPr lang="ar-SA" sz="2800" dirty="0" smtClean="0"/>
              <a:t>هدف از انجام این فاز ، مشخص كردن سطح اطلاعات ناقص موردنیاز و نیز تخمین هزینه انجام مهندسی معكوس است . باتوجه به این سطح تخمین زده شده ، برآوردهای اولیه روی تخصصها ، آزمایشات ، تجهیزات و مواردی ازین دست برای اجرای مهندسی معكوس صورت می‌گیرد و پس از تخمین هزینه ، تخصیص منابع و برآورد زمان معقول برای تولید این اطلاعات در جهت كامل كردن بسته اطلاعات فنی ، نمودار گانت اجرایی پروژه ارائه می‌شود و یك نقشه برای روند كار حاصل می‌آید .</a:t>
            </a:r>
            <a:endParaRPr lang="en-US" sz="2800" dirty="0" smtClean="0"/>
          </a:p>
          <a:p>
            <a:pPr algn="just" rtl="1">
              <a:lnSpc>
                <a:spcPct val="150000"/>
              </a:lnSpc>
            </a:pPr>
            <a:r>
              <a:rPr lang="ar-SA" sz="2800" dirty="0" smtClean="0"/>
              <a:t>.</a:t>
            </a:r>
            <a:endParaRPr lang="en-US"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lnSpc>
                <a:spcPct val="150000"/>
              </a:lnSpc>
            </a:pPr>
            <a:r>
              <a:rPr lang="ar-SA" sz="2800" dirty="0">
                <a:latin typeface="Calibri"/>
                <a:ea typeface="Calibri"/>
                <a:cs typeface="Arial"/>
              </a:rPr>
              <a:t>مرحله دوم - آنالیز عملکرد و دمونتاژ مورد: هر مـــوردی می تواند متشکل از چند جزء (مکانیسم ها و اجزای مختلف) باشد که هریک وظیفه خاصی را برعهده دارند و برآیند آنها وظیفه موردنظر را برای مورد به وجود می آورد. و در این مرحله از فرایند، تیم مهندسی معکوس باید بتواند پارامترها و مشخصه های مهم ورودی و خروجی هر جزء را شناسایی کند.</a:t>
            </a:r>
            <a:endParaRPr lang="en-US" dirty="0"/>
          </a:p>
        </p:txBody>
      </p:sp>
    </p:spTree>
    <p:extLst>
      <p:ext uri="{BB962C8B-B14F-4D97-AF65-F5344CB8AC3E}">
        <p14:creationId xmlns:p14="http://schemas.microsoft.com/office/powerpoint/2010/main" val="4058560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rtl="1">
              <a:lnSpc>
                <a:spcPct val="150000"/>
              </a:lnSpc>
            </a:pPr>
            <a:r>
              <a:rPr lang="ar-SA" sz="2800" dirty="0">
                <a:latin typeface="Calibri"/>
                <a:ea typeface="Calibri"/>
                <a:cs typeface="Arial"/>
              </a:rPr>
              <a:t>پس از شناسایی اجزاء و ورودی و خروجیهای آن (با استفاده از قضاوت مهندسی، طراحی آزمایشات، شبیه سازی رایانه ای و...)، باید عملکرد اجزاء با مدارک فنی موجود ممیزی شود تا مغایرتهای آن مشخص شود</a:t>
            </a:r>
            <a:r>
              <a:rPr lang="en-US" sz="2800" dirty="0">
                <a:latin typeface="Calibri"/>
                <a:ea typeface="Calibri"/>
                <a:cs typeface="Arial"/>
              </a:rPr>
              <a:t> (FUNCTIONAL CONFIGURATION AUDIT= </a:t>
            </a:r>
            <a:r>
              <a:rPr lang="ar-SA" sz="2800" dirty="0">
                <a:latin typeface="Calibri"/>
                <a:ea typeface="Calibri"/>
                <a:cs typeface="Arial"/>
              </a:rPr>
              <a:t>فاز</a:t>
            </a:r>
            <a:r>
              <a:rPr lang="en-US" sz="2800" dirty="0">
                <a:latin typeface="Calibri"/>
                <a:ea typeface="Calibri"/>
                <a:cs typeface="Arial"/>
              </a:rPr>
              <a:t> FCA = </a:t>
            </a:r>
            <a:r>
              <a:rPr lang="ar-SA" sz="2800" dirty="0">
                <a:latin typeface="Calibri"/>
                <a:ea typeface="Calibri"/>
                <a:cs typeface="Arial"/>
              </a:rPr>
              <a:t>ممیزی عملکرد فنی اجزاء). درادامه اطلاعات فنی موردنیاز اجزاء ازطریق آزمایش استخراج می شود. (فاز</a:t>
            </a:r>
            <a:r>
              <a:rPr lang="en-US" sz="2800" dirty="0">
                <a:latin typeface="Calibri"/>
                <a:ea typeface="Calibri"/>
                <a:cs typeface="Arial"/>
              </a:rPr>
              <a:t> PCA </a:t>
            </a:r>
            <a:r>
              <a:rPr lang="ar-SA" sz="2800" dirty="0">
                <a:latin typeface="Calibri"/>
                <a:ea typeface="Calibri"/>
                <a:cs typeface="Arial"/>
              </a:rPr>
              <a:t>یا ممیزی فیزیکی اجزاء</a:t>
            </a:r>
            <a:r>
              <a:rPr lang="en-US" sz="2800" dirty="0">
                <a:latin typeface="Calibri"/>
                <a:ea typeface="Calibri"/>
                <a:cs typeface="Arial"/>
              </a:rPr>
              <a:t> (PHYSICAL CONFIGURATION AUDIT)</a:t>
            </a:r>
            <a:endParaRPr lang="en-US" dirty="0"/>
          </a:p>
        </p:txBody>
      </p:sp>
    </p:spTree>
    <p:extLst>
      <p:ext uri="{BB962C8B-B14F-4D97-AF65-F5344CB8AC3E}">
        <p14:creationId xmlns:p14="http://schemas.microsoft.com/office/powerpoint/2010/main" val="1381571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algn="just" rtl="1"/>
            <a:r>
              <a:rPr lang="ar-SA" sz="2800" dirty="0" smtClean="0"/>
              <a:t>تفكیك و مونتاژ اجزاء ، درصورتیكه قابل‌تجزیه به اجزای سطح پایین‌تر باشند می‌تواند تا رسیدن به سطح قطعه ادامه یابد تا اینكه یك سطح برای مونتاژ بیان شود درتفكیك بایـــد وظیفه عملكردی اجزای پایین‌تر شناسایی شود تا ممیزی عملكرد فنی اجزاء و ممیزی فیزیكی اجزاء بر روی آنها نیز صورت گیرد .</a:t>
            </a:r>
            <a:endParaRPr lang="en-US" sz="2800" dirty="0" smtClean="0"/>
          </a:p>
          <a:p>
            <a:pPr algn="just" rtl="1"/>
            <a:r>
              <a:rPr lang="ar-SA" sz="2800" dirty="0" smtClean="0"/>
              <a:t>در انتهای این مرحله بسته‌های اطلاعات فنی كه طی عملیات ممیزی عملكرد فنی اجزاء و ممیزی فیزیكی اجزاء ایجاد و تكمیل شده‌اند پس از صحه‌گذاری ، اطلاعات لازم درباره تهیه نقشه‌های سطح یك (كه چگونگی حركت مكانیسمها و انتقال عملكرد به اجزای دیگر را كاملا مشخص می كنند) را فراهم خواهندآورد .</a:t>
            </a:r>
            <a:endParaRPr lang="en-US" sz="2800" dirty="0" smtClean="0"/>
          </a:p>
          <a:p>
            <a:pPr algn="just" rtl="1"/>
            <a:r>
              <a:rPr lang="ar-SA" sz="2800" dirty="0" smtClean="0"/>
              <a:t>. </a:t>
            </a:r>
            <a:endParaRPr lang="en-US"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4" name="Content Placeholder 3"/>
          <p:cNvSpPr>
            <a:spLocks noGrp="1"/>
          </p:cNvSpPr>
          <p:nvPr>
            <p:ph idx="1"/>
          </p:nvPr>
        </p:nvSpPr>
        <p:spPr/>
        <p:txBody>
          <a:bodyPr>
            <a:noAutofit/>
          </a:bodyPr>
          <a:lstStyle/>
          <a:p>
            <a:pPr marL="0" indent="0" algn="just" rtl="1">
              <a:buNone/>
            </a:pPr>
            <a:r>
              <a:rPr lang="fa-IR" sz="2800" dirty="0" smtClean="0"/>
              <a:t>مرحلــــــــه </a:t>
            </a:r>
            <a:r>
              <a:rPr lang="fa-IR" sz="2800" dirty="0"/>
              <a:t>سوم - آنالیز سخت افزاری و نرم افزاری: این فعالیت که مهمترین بخش مهندسی معکوس است شامل موارد زیراست</a:t>
            </a:r>
            <a:r>
              <a:rPr lang="fa-IR" sz="2800" dirty="0" smtClean="0"/>
              <a:t>:</a:t>
            </a:r>
            <a:endParaRPr lang="fa-IR" sz="2800" dirty="0"/>
          </a:p>
          <a:p>
            <a:pPr algn="just" rtl="1"/>
            <a:r>
              <a:rPr lang="fa-IR" sz="2800" dirty="0"/>
              <a:t>الف) آنالیز مواد: با آنالیز شیمیایی و متالورژیک، مطالعه لایه های سطحی، اندازه گیری خواص مکانیکی، بررسیهای ساختاری و عیوب انجام می گیرد</a:t>
            </a:r>
            <a:r>
              <a:rPr lang="fa-IR" sz="2800" dirty="0" smtClean="0"/>
              <a:t>؛</a:t>
            </a:r>
            <a:endParaRPr lang="fa-IR" sz="2800" dirty="0"/>
          </a:p>
          <a:p>
            <a:pPr algn="just" rtl="1"/>
            <a:r>
              <a:rPr lang="fa-IR" sz="2800" dirty="0"/>
              <a:t>ب) بررسی فرایند ساخت: باتوجه به نوع سطوح فیزیکی در قطعه، فرایند ممکن برای تولید این سطوح، بررسی تنشهای سطحی و ساختار میکروسکوپی و اندازه گیری بعضی از ویژگیهای غیـــربحرانی مانند صافی سطح که به طورفرعی در تشخیص فرایند ساخت کمک می کند، انجام می شود.</a:t>
            </a:r>
          </a:p>
          <a:p>
            <a:pPr algn="just" rtl="1"/>
            <a:endParaRPr lang="en-US" sz="2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Content Placeholder 3"/>
          <p:cNvSpPr>
            <a:spLocks noGrp="1"/>
          </p:cNvSpPr>
          <p:nvPr>
            <p:ph idx="1"/>
          </p:nvPr>
        </p:nvSpPr>
        <p:spPr/>
        <p:txBody>
          <a:bodyPr>
            <a:noAutofit/>
          </a:bodyPr>
          <a:lstStyle/>
          <a:p>
            <a:pPr marL="0" marR="0" algn="just" rtl="1">
              <a:lnSpc>
                <a:spcPct val="200000"/>
              </a:lnSpc>
              <a:spcBef>
                <a:spcPts val="0"/>
              </a:spcBef>
              <a:spcAft>
                <a:spcPts val="1000"/>
              </a:spcAft>
            </a:pPr>
            <a:r>
              <a:rPr lang="ar-SA" sz="2800" dirty="0">
                <a:latin typeface="Calibri"/>
                <a:ea typeface="Calibri"/>
                <a:cs typeface="Arial"/>
              </a:rPr>
              <a:t>ج) آنالیز ابعادی: که مشتمل بر مراحلی چون اندازه گیری ابعادی، آنالیز تلرانس و آنالیز حساسیت </a:t>
            </a:r>
            <a:r>
              <a:rPr lang="ar-SA" sz="2800" dirty="0" smtClean="0">
                <a:latin typeface="Calibri"/>
                <a:ea typeface="Calibri"/>
                <a:cs typeface="Arial"/>
              </a:rPr>
              <a:t>است</a:t>
            </a:r>
            <a:endParaRPr lang="en-US" sz="2800" dirty="0">
              <a:latin typeface="Calibri"/>
              <a:ea typeface="Calibri"/>
              <a:cs typeface="Arial"/>
            </a:endParaRPr>
          </a:p>
          <a:p>
            <a:pPr marL="0" marR="0" indent="0" algn="just" rtl="1">
              <a:lnSpc>
                <a:spcPct val="200000"/>
              </a:lnSpc>
              <a:spcBef>
                <a:spcPts val="0"/>
              </a:spcBef>
              <a:spcAft>
                <a:spcPts val="1000"/>
              </a:spcAft>
              <a:buNone/>
            </a:pPr>
            <a:r>
              <a:rPr lang="ar-SA" sz="2800" dirty="0" smtClean="0">
                <a:latin typeface="Calibri"/>
                <a:ea typeface="Calibri"/>
                <a:cs typeface="Arial"/>
              </a:rPr>
              <a:t>د</a:t>
            </a:r>
            <a:r>
              <a:rPr lang="ar-SA" sz="2800" dirty="0">
                <a:latin typeface="Calibri"/>
                <a:ea typeface="Calibri"/>
                <a:cs typeface="Arial"/>
              </a:rPr>
              <a:t>) آنالیز الکتریکی - الکترونیکی درصورت نیاز: باتوجه به مشخصه های خروجی مدار، مسیر مدارها، مواد، روشهای زدودن پوششها، اتصالات موردنیاز برای تولید مجدد</a:t>
            </a:r>
            <a:r>
              <a:rPr lang="en-US" sz="2800" dirty="0" smtClean="0">
                <a:latin typeface="Calibri"/>
                <a:ea typeface="Calibri"/>
                <a:cs typeface="Arial"/>
              </a:rPr>
              <a:t>.</a:t>
            </a:r>
            <a:r>
              <a:rPr lang="ar-SA" sz="2800" dirty="0">
                <a:latin typeface="Calibri"/>
                <a:ea typeface="Calibri"/>
                <a:cs typeface="Arial"/>
              </a:rPr>
              <a:t> نتایج حاصل از این قسمت در نقشه های سطح 2 ثبت و ترسیم می شوند</a:t>
            </a:r>
            <a:r>
              <a:rPr lang="en-US" sz="2800" dirty="0">
                <a:latin typeface="Calibri"/>
                <a:ea typeface="Calibri"/>
                <a:cs typeface="Arial"/>
              </a:rPr>
              <a:t>.</a:t>
            </a:r>
          </a:p>
          <a:p>
            <a:pPr marL="0" marR="0" algn="just" rtl="1">
              <a:lnSpc>
                <a:spcPct val="200000"/>
              </a:lnSpc>
              <a:spcBef>
                <a:spcPts val="0"/>
              </a:spcBef>
              <a:spcAft>
                <a:spcPts val="1000"/>
              </a:spcAft>
            </a:pPr>
            <a:endParaRPr lang="en-US" sz="2800" dirty="0">
              <a:latin typeface="Calibri"/>
              <a:ea typeface="Calibri"/>
              <a:cs typeface="Arial"/>
            </a:endParaRPr>
          </a:p>
          <a:p>
            <a:endParaRPr lang="en-US" sz="2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just" rtl="1">
              <a:lnSpc>
                <a:spcPct val="150000"/>
              </a:lnSpc>
            </a:pPr>
            <a:r>
              <a:rPr lang="fa-IR" dirty="0"/>
              <a:t>مرحله چهارم - بهبود محصول و آنالیز ارزش: با استفاده از اطلاعات جدید تهیه شده هنگام فرایند و انجام بازنگری مهندسی ارزشی در کاندیداهای درنظرگرفته شده برای مهندسی معکوس می توان برخی از حوزه های پرهزینه مثل عیوب طراحی، طراحی اضافی، عملکرد بهبود، محدودیتهای بیش از حد درمورد تلرانس ها، نیازمندیهای بیش از اندازه برای عملکردها و... را آشکار و آنها را قبل از تکمیل فرایند اصلاح کرد.</a:t>
            </a:r>
            <a:endParaRPr lang="en-US" dirty="0"/>
          </a:p>
        </p:txBody>
      </p:sp>
    </p:spTree>
    <p:extLst>
      <p:ext uri="{BB962C8B-B14F-4D97-AF65-F5344CB8AC3E}">
        <p14:creationId xmlns:p14="http://schemas.microsoft.com/office/powerpoint/2010/main" val="1965485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rtl="1">
              <a:lnSpc>
                <a:spcPct val="150000"/>
              </a:lnSpc>
            </a:pPr>
            <a:r>
              <a:rPr lang="ar-SA" dirty="0" smtClean="0"/>
              <a:t>مرحله پنجم - برنامه‌ریزی فرایند تولید و تهیه ملزومات تضمین كیفیت : </a:t>
            </a:r>
            <a:endParaRPr lang="en-US" dirty="0" smtClean="0"/>
          </a:p>
          <a:p>
            <a:pPr algn="just" rtl="1">
              <a:lnSpc>
                <a:spcPct val="150000"/>
              </a:lnSpc>
            </a:pPr>
            <a:r>
              <a:rPr lang="ar-SA" dirty="0" smtClean="0"/>
              <a:t>در این مرحله كلیه بسته‌های اطلاعاتی كه تاكنون كامل شده از دیدگاه قابلیت تولید و فرایندهای ساخت موردتوجه قرار می‌گیرند ؛ به طور خلاصه خروجی این مرحله به ایجاد نقشه‌های سطح سه منجر می‌شود كه ملزومات ضروری و موردنیاز واحدهای طراحی ، مهندسی ، ساخت و كنترل كیفیت را برای دستیابی یا ساخت آیتم موردنظر شامل می‌شود </a:t>
            </a:r>
            <a:endParaRPr lang="en-US" dirty="0" smtClean="0"/>
          </a:p>
          <a:p>
            <a:pPr algn="just" rtl="1">
              <a:lnSpc>
                <a:spcPct val="150000"/>
              </a:lnSpc>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lnSpc>
                <a:spcPct val="150000"/>
              </a:lnSpc>
            </a:pPr>
            <a:r>
              <a:rPr lang="fa-IR" sz="2800" dirty="0"/>
              <a:t>به طورکلی نقشه های سطح 3 نتیجه فرایند مهندسی معکوس بوده که شامل کلیه پارامترهای مستندسازی شده لازم جهت تولید یک آیتم خواهندبود و هدف از انجام آن تصدیق و تایید دقت بسته اطلاعات فنی برای پشتیبانی از تولید قطعات است تا از این طریق اطمینان کافی از صحت و دقت و کامل بودن نقشه ها و مشخصه های ایجاد شده توسط فرایند مهندسی معکوس حاصل شود.</a:t>
            </a:r>
            <a:endParaRPr lang="en-US" sz="2800" dirty="0"/>
          </a:p>
        </p:txBody>
      </p:sp>
    </p:spTree>
    <p:extLst>
      <p:ext uri="{BB962C8B-B14F-4D97-AF65-F5344CB8AC3E}">
        <p14:creationId xmlns:p14="http://schemas.microsoft.com/office/powerpoint/2010/main" val="602765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algn="just" rtl="1"/>
            <a:r>
              <a:rPr lang="ar-SA" sz="2800" dirty="0" smtClean="0"/>
              <a:t>مرحله ششم - تهیه مستندات نهایی : </a:t>
            </a:r>
            <a:endParaRPr lang="en-US" sz="2800" dirty="0" smtClean="0"/>
          </a:p>
          <a:p>
            <a:pPr algn="just" rtl="1"/>
            <a:r>
              <a:rPr lang="ar-SA" sz="2800" dirty="0" smtClean="0"/>
              <a:t>درهنگام ساخت و تست محصول تولیدی در فاز تولید نمونــــه ، بسیاری از نقشه‌های مهندسی و رویه‌های تست چندین بار بازنگری و اصلاح می‌شوند كه تمام سطوح بازنگری شده از سطح صفر تا آخرین نتایج باید در بسته اطلاعات فنی قرار داده شوند ؛ با اضافه شدن اطلاعات بدست آمده از بازرسی‌ها و اطمینان كیفیتِ نمونه‌های تولید شده به بسته اطلاعات فنی ، یك بستـــه اطلاعات فنی كامل شده بدست می‌آید و پس از مطابقت با استانداردهای بسته‌های اطلاعات فنی ، در انتها یك بسته اطلاعات فنی نهایی كامل در ارتباط با محصول كه هدف فراینـــــد مهندسی معكوس است ، بدست می‌آید </a:t>
            </a:r>
            <a:endParaRPr lang="en-US"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marR="0" algn="just" rtl="1">
              <a:lnSpc>
                <a:spcPct val="200000"/>
              </a:lnSpc>
              <a:spcBef>
                <a:spcPts val="0"/>
              </a:spcBef>
              <a:spcAft>
                <a:spcPts val="1000"/>
              </a:spcAft>
            </a:pPr>
            <a:r>
              <a:rPr lang="ar-SA" b="1" dirty="0">
                <a:latin typeface="Calibri"/>
                <a:ea typeface="Calibri"/>
                <a:cs typeface="Arial"/>
              </a:rPr>
              <a:t>مزایا و دستاوردهای مهندسی معکوس</a:t>
            </a:r>
            <a:endParaRPr lang="en-US" b="1" dirty="0">
              <a:latin typeface="Calibri"/>
              <a:ea typeface="Calibri"/>
              <a:cs typeface="Arial"/>
            </a:endParaRPr>
          </a:p>
          <a:p>
            <a:pPr marL="0" marR="0" indent="0" algn="just" rtl="1">
              <a:lnSpc>
                <a:spcPct val="200000"/>
              </a:lnSpc>
              <a:spcBef>
                <a:spcPts val="0"/>
              </a:spcBef>
              <a:spcAft>
                <a:spcPts val="1000"/>
              </a:spcAft>
              <a:buNone/>
            </a:pPr>
            <a:r>
              <a:rPr lang="en-US" sz="2800" dirty="0">
                <a:latin typeface="Calibri"/>
                <a:ea typeface="Calibri"/>
                <a:cs typeface="Arial"/>
              </a:rPr>
              <a:t> </a:t>
            </a:r>
            <a:r>
              <a:rPr lang="en-US" sz="2800" dirty="0" smtClean="0">
                <a:latin typeface="Calibri"/>
                <a:ea typeface="Calibri"/>
                <a:cs typeface="Arial"/>
              </a:rPr>
              <a:t>-1  </a:t>
            </a:r>
            <a:r>
              <a:rPr lang="ar-SA" sz="2800" dirty="0" smtClean="0">
                <a:latin typeface="Calibri"/>
                <a:ea typeface="Calibri"/>
                <a:cs typeface="Arial"/>
              </a:rPr>
              <a:t>ایجاد </a:t>
            </a:r>
            <a:r>
              <a:rPr lang="ar-SA" sz="2800" dirty="0">
                <a:latin typeface="Calibri"/>
                <a:ea typeface="Calibri"/>
                <a:cs typeface="Arial"/>
              </a:rPr>
              <a:t>توانایی و تقویت تکنیکی - فناوری ساخت ازطریق شناخت و درک کامل محصول (اخذ دانش فنی محصول) و به وجود آوردن اعتماد به نفس د رمهندسان و کارشناسان صنعت در مواجهه با صنایع و فناوری های داخلی؛</a:t>
            </a:r>
            <a:endParaRPr lang="en-US" sz="2800" dirty="0">
              <a:latin typeface="Calibri"/>
              <a:ea typeface="Calibri"/>
              <a:cs typeface="Arial"/>
            </a:endParaRPr>
          </a:p>
          <a:p>
            <a:endParaRPr lang="en-US" dirty="0"/>
          </a:p>
        </p:txBody>
      </p:sp>
    </p:spTree>
    <p:extLst>
      <p:ext uri="{BB962C8B-B14F-4D97-AF65-F5344CB8AC3E}">
        <p14:creationId xmlns:p14="http://schemas.microsoft.com/office/powerpoint/2010/main" val="2049915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marR="0" algn="just" rtl="1">
              <a:lnSpc>
                <a:spcPct val="200000"/>
              </a:lnSpc>
              <a:spcBef>
                <a:spcPts val="0"/>
              </a:spcBef>
              <a:spcAft>
                <a:spcPts val="1000"/>
              </a:spcAft>
            </a:pPr>
            <a:r>
              <a:rPr lang="fa-IR" sz="2800" dirty="0" smtClean="0">
                <a:latin typeface="Calibri"/>
                <a:ea typeface="Calibri"/>
                <a:cs typeface="Arial"/>
              </a:rPr>
              <a:t>2- ا</a:t>
            </a:r>
            <a:r>
              <a:rPr lang="ar-SA" sz="2800" dirty="0" smtClean="0">
                <a:latin typeface="Calibri"/>
                <a:ea typeface="Calibri"/>
                <a:cs typeface="Arial"/>
              </a:rPr>
              <a:t>مکان </a:t>
            </a:r>
            <a:r>
              <a:rPr lang="ar-SA" sz="2800" dirty="0">
                <a:latin typeface="Calibri"/>
                <a:ea typeface="Calibri"/>
                <a:cs typeface="Arial"/>
              </a:rPr>
              <a:t>طراحی یک محصول بهنگام، در سطح استانداردهای جهانی با کشف راههای جدید بهبود و توسعه محصول، درجهت ارضای نیازهای مشتری مثل عملکرد بهتر، افزودن ویژگیها و رفع نواقص محصول. همچنین ارضای نیازهای بازار مثل تغییر فناوری یا بهبود آن و کاهش هزینه؛</a:t>
            </a:r>
            <a:endParaRPr lang="en-US" sz="2800" dirty="0">
              <a:latin typeface="Calibri"/>
              <a:ea typeface="Calibri"/>
              <a:cs typeface="Arial"/>
            </a:endParaRPr>
          </a:p>
          <a:p>
            <a:endParaRPr lang="en-US" dirty="0"/>
          </a:p>
        </p:txBody>
      </p:sp>
    </p:spTree>
    <p:extLst>
      <p:ext uri="{BB962C8B-B14F-4D97-AF65-F5344CB8AC3E}">
        <p14:creationId xmlns:p14="http://schemas.microsoft.com/office/powerpoint/2010/main" val="1979756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marR="0" algn="just" rtl="1">
              <a:lnSpc>
                <a:spcPct val="200000"/>
              </a:lnSpc>
              <a:spcBef>
                <a:spcPts val="0"/>
              </a:spcBef>
              <a:spcAft>
                <a:spcPts val="1000"/>
              </a:spcAft>
            </a:pPr>
            <a:r>
              <a:rPr lang="fa-IR" sz="2800" dirty="0" smtClean="0">
                <a:latin typeface="Calibri"/>
                <a:ea typeface="Calibri"/>
                <a:cs typeface="Arial"/>
              </a:rPr>
              <a:t>3- </a:t>
            </a:r>
            <a:r>
              <a:rPr lang="ar-SA" sz="2800" dirty="0" smtClean="0">
                <a:latin typeface="Calibri"/>
                <a:ea typeface="Calibri"/>
                <a:cs typeface="Arial"/>
              </a:rPr>
              <a:t>ایجاد </a:t>
            </a:r>
            <a:r>
              <a:rPr lang="ar-SA" sz="2800" dirty="0">
                <a:latin typeface="Calibri"/>
                <a:ea typeface="Calibri"/>
                <a:cs typeface="Arial"/>
              </a:rPr>
              <a:t>توان بالقوه جهت جذب، درانتقال فناوری های پیشرفته؛</a:t>
            </a:r>
            <a:endParaRPr lang="en-US" sz="2800" dirty="0">
              <a:latin typeface="Calibri"/>
              <a:ea typeface="Calibri"/>
              <a:cs typeface="Arial"/>
            </a:endParaRPr>
          </a:p>
          <a:p>
            <a:pPr marL="0" marR="0" algn="just" rtl="1">
              <a:lnSpc>
                <a:spcPct val="200000"/>
              </a:lnSpc>
              <a:spcBef>
                <a:spcPts val="0"/>
              </a:spcBef>
              <a:spcAft>
                <a:spcPts val="1000"/>
              </a:spcAft>
            </a:pPr>
            <a:r>
              <a:rPr lang="fa-IR" sz="2800" dirty="0" smtClean="0">
                <a:latin typeface="Calibri"/>
                <a:ea typeface="Calibri"/>
                <a:cs typeface="Arial"/>
              </a:rPr>
              <a:t>4-</a:t>
            </a:r>
            <a:r>
              <a:rPr lang="en-US" sz="2800" dirty="0" smtClean="0">
                <a:latin typeface="Calibri"/>
                <a:ea typeface="Calibri"/>
                <a:cs typeface="Arial"/>
              </a:rPr>
              <a:t> </a:t>
            </a:r>
            <a:r>
              <a:rPr lang="ar-SA" sz="2800" dirty="0">
                <a:latin typeface="Calibri"/>
                <a:ea typeface="Calibri"/>
                <a:cs typeface="Arial"/>
              </a:rPr>
              <a:t>تربیت نیروی متخصص موردنیاز در صنایع استراتژیک؛</a:t>
            </a:r>
            <a:endParaRPr lang="en-US" sz="2800" dirty="0">
              <a:latin typeface="Calibri"/>
              <a:ea typeface="Calibri"/>
              <a:cs typeface="Arial"/>
            </a:endParaRPr>
          </a:p>
          <a:p>
            <a:pPr marL="0" marR="0" algn="just" rtl="1">
              <a:lnSpc>
                <a:spcPct val="200000"/>
              </a:lnSpc>
              <a:spcBef>
                <a:spcPts val="0"/>
              </a:spcBef>
              <a:spcAft>
                <a:spcPts val="1000"/>
              </a:spcAft>
            </a:pPr>
            <a:r>
              <a:rPr lang="fa-IR" sz="2800" dirty="0" smtClean="0">
                <a:latin typeface="Calibri"/>
                <a:ea typeface="Calibri"/>
                <a:cs typeface="Arial"/>
              </a:rPr>
              <a:t>5- </a:t>
            </a:r>
            <a:r>
              <a:rPr lang="ar-SA" sz="2800" dirty="0" smtClean="0">
                <a:latin typeface="Calibri"/>
                <a:ea typeface="Calibri"/>
                <a:cs typeface="Arial"/>
              </a:rPr>
              <a:t>به </a:t>
            </a:r>
            <a:r>
              <a:rPr lang="ar-SA" sz="2800" dirty="0">
                <a:latin typeface="Calibri"/>
                <a:ea typeface="Calibri"/>
                <a:cs typeface="Arial"/>
              </a:rPr>
              <a:t>وجود آوردن قدمهای سیستماتیک برای کمک به درک و مستندسازی طراحی و فرایند طراحی؛</a:t>
            </a:r>
            <a:endParaRPr lang="en-US" dirty="0"/>
          </a:p>
        </p:txBody>
      </p:sp>
    </p:spTree>
    <p:extLst>
      <p:ext uri="{BB962C8B-B14F-4D97-AF65-F5344CB8AC3E}">
        <p14:creationId xmlns:p14="http://schemas.microsoft.com/office/powerpoint/2010/main" val="40544422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marR="0" algn="just" rtl="1">
              <a:lnSpc>
                <a:spcPct val="200000"/>
              </a:lnSpc>
              <a:spcBef>
                <a:spcPts val="0"/>
              </a:spcBef>
              <a:spcAft>
                <a:spcPts val="1000"/>
              </a:spcAft>
            </a:pPr>
            <a:r>
              <a:rPr lang="fa-IR" sz="2800" dirty="0" smtClean="0">
                <a:latin typeface="Calibri"/>
                <a:ea typeface="Calibri"/>
                <a:cs typeface="Arial"/>
              </a:rPr>
              <a:t>6-</a:t>
            </a:r>
            <a:r>
              <a:rPr lang="en-US" sz="2800" dirty="0" smtClean="0">
                <a:latin typeface="Calibri"/>
                <a:ea typeface="Calibri"/>
                <a:cs typeface="Arial"/>
              </a:rPr>
              <a:t> </a:t>
            </a:r>
            <a:r>
              <a:rPr lang="ar-SA" sz="2800" dirty="0">
                <a:latin typeface="Calibri"/>
                <a:ea typeface="Calibri"/>
                <a:cs typeface="Arial"/>
              </a:rPr>
              <a:t>امکان الگوبرداری رقابتی درجهت درک محصولات رقبا و توسعه بهتر محصولات خود؛</a:t>
            </a:r>
            <a:endParaRPr lang="en-US" sz="2800" dirty="0">
              <a:latin typeface="Calibri"/>
              <a:ea typeface="Calibri"/>
              <a:cs typeface="Arial"/>
            </a:endParaRPr>
          </a:p>
          <a:p>
            <a:pPr marL="0" marR="0" algn="just" rtl="1">
              <a:lnSpc>
                <a:spcPct val="200000"/>
              </a:lnSpc>
              <a:spcBef>
                <a:spcPts val="0"/>
              </a:spcBef>
              <a:spcAft>
                <a:spcPts val="1000"/>
              </a:spcAft>
            </a:pPr>
            <a:r>
              <a:rPr lang="fa-IR" sz="2800" dirty="0" smtClean="0">
                <a:latin typeface="Calibri"/>
                <a:ea typeface="Calibri"/>
                <a:cs typeface="Arial"/>
              </a:rPr>
              <a:t>7- </a:t>
            </a:r>
            <a:r>
              <a:rPr lang="ar-SA" sz="2800" dirty="0" smtClean="0">
                <a:latin typeface="Calibri"/>
                <a:ea typeface="Calibri"/>
                <a:cs typeface="Arial"/>
              </a:rPr>
              <a:t>امکان </a:t>
            </a:r>
            <a:r>
              <a:rPr lang="ar-SA" sz="2800" dirty="0">
                <a:latin typeface="Calibri"/>
                <a:ea typeface="Calibri"/>
                <a:cs typeface="Arial"/>
              </a:rPr>
              <a:t>انجام مهندسی مجدد با استفاده از دانش فنی </a:t>
            </a:r>
            <a:r>
              <a:rPr lang="ar-SA" sz="2800" dirty="0" smtClean="0">
                <a:latin typeface="Calibri"/>
                <a:ea typeface="Calibri"/>
                <a:cs typeface="Arial"/>
              </a:rPr>
              <a:t>اخذ</a:t>
            </a:r>
            <a:r>
              <a:rPr lang="fa-IR" sz="2800" dirty="0" smtClean="0">
                <a:latin typeface="Calibri"/>
                <a:ea typeface="Calibri"/>
                <a:cs typeface="Arial"/>
              </a:rPr>
              <a:t> </a:t>
            </a:r>
            <a:r>
              <a:rPr lang="ar-SA" sz="2800" dirty="0" smtClean="0">
                <a:latin typeface="Calibri"/>
                <a:ea typeface="Calibri"/>
                <a:cs typeface="Arial"/>
              </a:rPr>
              <a:t>شده </a:t>
            </a:r>
            <a:r>
              <a:rPr lang="ar-SA" sz="2800" dirty="0">
                <a:latin typeface="Calibri"/>
                <a:ea typeface="Calibri"/>
                <a:cs typeface="Arial"/>
              </a:rPr>
              <a:t>به وسیله مهندسی معکوس</a:t>
            </a:r>
            <a:r>
              <a:rPr lang="en-US" sz="2800" dirty="0">
                <a:latin typeface="Calibri"/>
                <a:ea typeface="Calibri"/>
                <a:cs typeface="Arial"/>
              </a:rPr>
              <a:t>.</a:t>
            </a:r>
          </a:p>
          <a:p>
            <a:endParaRPr lang="en-US" dirty="0"/>
          </a:p>
        </p:txBody>
      </p:sp>
    </p:spTree>
    <p:extLst>
      <p:ext uri="{BB962C8B-B14F-4D97-AF65-F5344CB8AC3E}">
        <p14:creationId xmlns:p14="http://schemas.microsoft.com/office/powerpoint/2010/main" val="10737077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marR="0" algn="just" rtl="1">
              <a:lnSpc>
                <a:spcPct val="150000"/>
              </a:lnSpc>
              <a:spcBef>
                <a:spcPts val="0"/>
              </a:spcBef>
              <a:spcAft>
                <a:spcPts val="1000"/>
              </a:spcAft>
            </a:pPr>
            <a:r>
              <a:rPr lang="ar-SA" sz="2800" dirty="0">
                <a:latin typeface="Calibri"/>
                <a:ea typeface="Calibri"/>
                <a:cs typeface="Arial"/>
              </a:rPr>
              <a:t>نتیجه گیری</a:t>
            </a:r>
            <a:endParaRPr lang="en-US" sz="2800" dirty="0">
              <a:latin typeface="Calibri"/>
              <a:ea typeface="Calibri"/>
              <a:cs typeface="Arial"/>
            </a:endParaRPr>
          </a:p>
          <a:p>
            <a:pPr algn="just" rtl="1">
              <a:lnSpc>
                <a:spcPct val="150000"/>
              </a:lnSpc>
            </a:pPr>
            <a:r>
              <a:rPr lang="ar-SA" sz="2800" dirty="0">
                <a:latin typeface="Calibri"/>
                <a:ea typeface="Calibri"/>
                <a:cs typeface="Arial"/>
              </a:rPr>
              <a:t>مهندسی معکوس یکی از روشهای دسترسی به دانش فنی است. لازمه اجرای این روش وجود نمونه هایی از محصول است که مبنای کار تحقیقات قرار می گیرد. در این روش برای دستیابی به دانش فنی به برون فکنی اطلاعات فنی از طریق تجزیه محصول متوسل می شویم که اصطلاحاً کشف کردن</a:t>
            </a:r>
            <a:r>
              <a:rPr lang="en-US" sz="2800" dirty="0">
                <a:latin typeface="Calibri"/>
                <a:ea typeface="Calibri"/>
                <a:cs typeface="Arial"/>
              </a:rPr>
              <a:t> (DEFAKTAGE) </a:t>
            </a:r>
            <a:r>
              <a:rPr lang="ar-SA" sz="2800" dirty="0">
                <a:latin typeface="Calibri"/>
                <a:ea typeface="Calibri"/>
                <a:cs typeface="Arial"/>
              </a:rPr>
              <a:t>دانش فنی نامیده می شود.</a:t>
            </a:r>
            <a:endParaRPr lang="en-US" dirty="0"/>
          </a:p>
        </p:txBody>
      </p:sp>
    </p:spTree>
    <p:extLst>
      <p:ext uri="{BB962C8B-B14F-4D97-AF65-F5344CB8AC3E}">
        <p14:creationId xmlns:p14="http://schemas.microsoft.com/office/powerpoint/2010/main" val="14390019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lnSpc>
                <a:spcPct val="150000"/>
              </a:lnSpc>
            </a:pPr>
            <a:r>
              <a:rPr lang="ar-SA" sz="2800" dirty="0">
                <a:latin typeface="Calibri"/>
                <a:ea typeface="Calibri"/>
                <a:cs typeface="Arial"/>
              </a:rPr>
              <a:t>در این فرایند، کارشناسان مربوطه، مشخصات، هدف و شرایط طراحی محصول را درنظر گرفته و سعی در ساخت و تولید محصول طبق استانداردهای ملی و رایج خود دارند و نقاط مجهول و ناشناخته مسئله را نیز با درایت و بررسیهــــای کارشناسی و تحقیقات پوشش می دهند، بدون اینکه از ابتدا درگیر جزئیات فنی و طراحی محصول شده باشند.</a:t>
            </a:r>
            <a:endParaRPr lang="en-US" dirty="0"/>
          </a:p>
        </p:txBody>
      </p:sp>
    </p:spTree>
    <p:extLst>
      <p:ext uri="{BB962C8B-B14F-4D97-AF65-F5344CB8AC3E}">
        <p14:creationId xmlns:p14="http://schemas.microsoft.com/office/powerpoint/2010/main" val="31276794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rtl="1"/>
            <a:r>
              <a:rPr lang="fa-IR" sz="2800" dirty="0"/>
              <a:t>شاید بتوان از مهندسی معکوس به عنوان کپی برداری آگــــاهانه از یک محصول نام برد،‌روشی که عده ای از کشورهای شرق آسیا و اروپا بعداز جنگ جهانی دوم عملاً پیاده کردند و درحال حاضر جزء کشورهای پیشرفته و صنعتی محسوب می </a:t>
            </a:r>
            <a:r>
              <a:rPr lang="fa-IR" sz="2800" dirty="0" smtClean="0"/>
              <a:t>شوند.درهر </a:t>
            </a:r>
            <a:r>
              <a:rPr lang="fa-IR" sz="2800" dirty="0"/>
              <a:t>صورت تجربه های مفیدی که در دهه اخیر با حمایت طرح اعطای کمکهای فنی و تکنولوژیک به صنایع به وسیله تامین سرمایه ارزان و حمایتهای دولتی ازطریق سیاستگذاری مناسب مالیاتی و... روی موضوعها و محصولات مختلف در کشور صورت گرفته، همه مؤید بهره وری و مثمرثمربودن این استراتژی در پاسخ به نیازهای کشور است. </a:t>
            </a:r>
            <a:endParaRPr lang="en-US" sz="2800" dirty="0"/>
          </a:p>
        </p:txBody>
      </p:sp>
    </p:spTree>
    <p:extLst>
      <p:ext uri="{BB962C8B-B14F-4D97-AF65-F5344CB8AC3E}">
        <p14:creationId xmlns:p14="http://schemas.microsoft.com/office/powerpoint/2010/main" val="2882905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10000"/>
          </a:bodyPr>
          <a:lstStyle/>
          <a:p>
            <a:pPr algn="r" rtl="1">
              <a:lnSpc>
                <a:spcPct val="150000"/>
              </a:lnSpc>
            </a:pPr>
            <a:r>
              <a:rPr lang="fa-IR" dirty="0"/>
              <a:t>نکته جالب اینکـــه کارشناسان داخلی با چنین تجربه هایی اعتماد به نفس و جسارت فنی لازم برای مواجهه با کارشناسان خارجی در مرحله انتقال فناوری پیدا می کنند و بدیهی است در این صورت، شرایط جذب کامل مراحل انتقال فناوری، شناختن نقاط کور فنی و علمی صنایع داخلی و سعی در برطرف کردن آن، جهت دادن صحیح به انتقال فناوری، مشاوره با مسئولان در راستای تصمیم گیری و عقد قراردادهای تولید و مشارکت با شرکتهای خارجی و... فراهم خواهدآمد.</a:t>
            </a:r>
            <a:endParaRPr lang="en-US" dirty="0"/>
          </a:p>
        </p:txBody>
      </p:sp>
    </p:spTree>
    <p:extLst>
      <p:ext uri="{BB962C8B-B14F-4D97-AF65-F5344CB8AC3E}">
        <p14:creationId xmlns:p14="http://schemas.microsoft.com/office/powerpoint/2010/main" val="40076339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rtl="1">
              <a:lnSpc>
                <a:spcPct val="150000"/>
              </a:lnSpc>
            </a:pPr>
            <a:r>
              <a:rPr lang="fa-IR" dirty="0"/>
              <a:t>از مهندسی معکوس در زمینه های مختلف سخت افزاری و نرم افزاری ازجمله: برای غلبه بر عیبها یا گسترش تواناییهای دستگاههای موجود، تهیه قطعات یدکی و ایجاد مراکز تعمیر و نگهداری دستگاههای پیشرفته، به عنوان ابزاری برای یادگیری، ابزاری برای ساختن محصولات جدید و سازگار که از محصولات موجود در بازار ارزان تر باشند، ابزاری برای رقابت، برای بالابردن کارآیی نرم افزارها، مورداستفاده قرار می گیرد و در حیطه های سخت افـــزار و نرم افزار رایانه ای اهمیت ویژه ای دارد. </a:t>
            </a:r>
          </a:p>
          <a:p>
            <a:pPr algn="just" rtl="1">
              <a:lnSpc>
                <a:spcPct val="150000"/>
              </a:lnSpc>
            </a:pPr>
            <a:endParaRPr lang="fa-IR" dirty="0"/>
          </a:p>
          <a:p>
            <a:pPr algn="just" rtl="1">
              <a:lnSpc>
                <a:spcPct val="150000"/>
              </a:lnSpc>
            </a:pPr>
            <a:endParaRPr lang="en-US" dirty="0"/>
          </a:p>
        </p:txBody>
      </p:sp>
    </p:spTree>
    <p:extLst>
      <p:ext uri="{BB962C8B-B14F-4D97-AF65-F5344CB8AC3E}">
        <p14:creationId xmlns:p14="http://schemas.microsoft.com/office/powerpoint/2010/main" val="20744258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lnSpc>
                <a:spcPct val="300000"/>
              </a:lnSpc>
              <a:buNone/>
            </a:pPr>
            <a:r>
              <a:rPr lang="fa-IR" sz="8000" dirty="0" smtClean="0"/>
              <a:t>با تشکر</a:t>
            </a:r>
            <a:endParaRPr lang="en-US" sz="8000" dirty="0"/>
          </a:p>
        </p:txBody>
      </p:sp>
    </p:spTree>
    <p:extLst>
      <p:ext uri="{BB962C8B-B14F-4D97-AF65-F5344CB8AC3E}">
        <p14:creationId xmlns:p14="http://schemas.microsoft.com/office/powerpoint/2010/main" val="38555182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125</TotalTime>
  <Words>2388</Words>
  <Application>Microsoft Office PowerPoint</Application>
  <PresentationFormat>On-screen Show (4:3)</PresentationFormat>
  <Paragraphs>57</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Foundry</vt:lpstr>
      <vt:lpstr>بنام خدا</vt:lpstr>
      <vt:lpstr>مهندسی معکوس</vt:lpstr>
      <vt:lpstr>جواد بهمن زاده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Win2Farsi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Dear User!</dc:creator>
  <cp:lastModifiedBy>Windows User</cp:lastModifiedBy>
  <cp:revision>18</cp:revision>
  <dcterms:created xsi:type="dcterms:W3CDTF">2014-12-06T11:20:37Z</dcterms:created>
  <dcterms:modified xsi:type="dcterms:W3CDTF">2020-06-01T06:13:40Z</dcterms:modified>
</cp:coreProperties>
</file>