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 autoAdjust="0"/>
    <p:restoredTop sz="94638" autoAdjust="0"/>
  </p:normalViewPr>
  <p:slideViewPr>
    <p:cSldViewPr>
      <p:cViewPr varScale="1">
        <p:scale>
          <a:sx n="75" d="100"/>
          <a:sy n="75" d="100"/>
        </p:scale>
        <p:origin x="79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279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FE414E-5727-4E34-BC15-12F47589F3DF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4CB3099-5443-4528-9567-8BF2ACD4CB8B}">
      <dgm:prSet phldrT="[Text]" custT="1"/>
      <dgm:spPr/>
      <dgm:t>
        <a:bodyPr/>
        <a:lstStyle/>
        <a:p>
          <a:r>
            <a:rPr lang="fa-IR" sz="1800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مدیریت تغییر </a:t>
          </a:r>
          <a:r>
            <a:rPr lang="fa-IR" sz="1900" dirty="0" smtClean="0"/>
            <a:t>(فرهنگ، سیستم)</a:t>
          </a:r>
          <a:endParaRPr lang="en-US" sz="1900" dirty="0"/>
        </a:p>
      </dgm:t>
    </dgm:pt>
    <dgm:pt modelId="{348620E6-45CE-4524-A8DA-F59993A9D916}" type="parTrans" cxnId="{52444D2B-893B-43FC-B195-48C92690E026}">
      <dgm:prSet/>
      <dgm:spPr/>
      <dgm:t>
        <a:bodyPr/>
        <a:lstStyle/>
        <a:p>
          <a:endParaRPr lang="en-US"/>
        </a:p>
      </dgm:t>
    </dgm:pt>
    <dgm:pt modelId="{38EBE77B-793B-433F-8C91-F8488AE31F80}" type="sibTrans" cxnId="{52444D2B-893B-43FC-B195-48C92690E026}">
      <dgm:prSet/>
      <dgm:spPr/>
      <dgm:t>
        <a:bodyPr/>
        <a:lstStyle/>
        <a:p>
          <a:endParaRPr lang="en-US"/>
        </a:p>
      </dgm:t>
    </dgm:pt>
    <dgm:pt modelId="{734EE01C-704E-4DA0-B236-804EE1D9733B}">
      <dgm:prSet phldrT="[Text]"/>
      <dgm:spPr/>
      <dgm:t>
        <a:bodyPr/>
        <a:lstStyle/>
        <a:p>
          <a:endParaRPr lang="en-US"/>
        </a:p>
      </dgm:t>
    </dgm:pt>
    <dgm:pt modelId="{A897A6C1-D929-4DB3-9937-0C6862E608A0}" type="parTrans" cxnId="{047F732C-ADC7-4DD7-8263-C43F62400846}">
      <dgm:prSet/>
      <dgm:spPr/>
      <dgm:t>
        <a:bodyPr/>
        <a:lstStyle/>
        <a:p>
          <a:endParaRPr lang="en-US"/>
        </a:p>
      </dgm:t>
    </dgm:pt>
    <dgm:pt modelId="{5C872EC4-A0ED-4A68-8472-93F2E801D63F}" type="sibTrans" cxnId="{047F732C-ADC7-4DD7-8263-C43F62400846}">
      <dgm:prSet/>
      <dgm:spPr/>
      <dgm:t>
        <a:bodyPr/>
        <a:lstStyle/>
        <a:p>
          <a:endParaRPr lang="en-US"/>
        </a:p>
      </dgm:t>
    </dgm:pt>
    <dgm:pt modelId="{4FBFBB25-C023-4A22-92FC-04D575B974BB}">
      <dgm:prSet phldrT="[Text]"/>
      <dgm:spPr/>
      <dgm:t>
        <a:bodyPr/>
        <a:lstStyle/>
        <a:p>
          <a:endParaRPr lang="en-US"/>
        </a:p>
      </dgm:t>
    </dgm:pt>
    <dgm:pt modelId="{2F0C9E29-59D6-45DA-B521-D0D94B4A5165}" type="parTrans" cxnId="{77132FE1-AC34-42C6-BFEB-C5B0BD87F70C}">
      <dgm:prSet/>
      <dgm:spPr/>
      <dgm:t>
        <a:bodyPr/>
        <a:lstStyle/>
        <a:p>
          <a:endParaRPr lang="en-US"/>
        </a:p>
      </dgm:t>
    </dgm:pt>
    <dgm:pt modelId="{D7DE4FF0-E604-4AC9-940C-E0B6906530B1}" type="sibTrans" cxnId="{77132FE1-AC34-42C6-BFEB-C5B0BD87F70C}">
      <dgm:prSet/>
      <dgm:spPr/>
      <dgm:t>
        <a:bodyPr/>
        <a:lstStyle/>
        <a:p>
          <a:endParaRPr lang="en-US"/>
        </a:p>
      </dgm:t>
    </dgm:pt>
    <dgm:pt modelId="{BB8B861A-8252-4BDA-99E5-87FB8C9CEF2B}">
      <dgm:prSet phldrT="[Text]"/>
      <dgm:spPr/>
      <dgm:t>
        <a:bodyPr/>
        <a:lstStyle/>
        <a:p>
          <a:endParaRPr lang="en-US"/>
        </a:p>
      </dgm:t>
    </dgm:pt>
    <dgm:pt modelId="{0BB8C5C8-80A0-4AFD-BB07-FA1B6CA69F95}" type="parTrans" cxnId="{99AA9953-BA1F-44A4-9DB7-B39695D668C3}">
      <dgm:prSet/>
      <dgm:spPr/>
      <dgm:t>
        <a:bodyPr/>
        <a:lstStyle/>
        <a:p>
          <a:endParaRPr lang="en-US"/>
        </a:p>
      </dgm:t>
    </dgm:pt>
    <dgm:pt modelId="{A820BAF1-C723-48FE-ACBF-3A18FCCD7373}" type="sibTrans" cxnId="{99AA9953-BA1F-44A4-9DB7-B39695D668C3}">
      <dgm:prSet/>
      <dgm:spPr/>
      <dgm:t>
        <a:bodyPr/>
        <a:lstStyle/>
        <a:p>
          <a:endParaRPr lang="en-US"/>
        </a:p>
      </dgm:t>
    </dgm:pt>
    <dgm:pt modelId="{1738ED62-1756-4EDF-ACCF-9D65F2143CC1}">
      <dgm:prSet phldrT="[Text]"/>
      <dgm:spPr/>
      <dgm:t>
        <a:bodyPr/>
        <a:lstStyle/>
        <a:p>
          <a:endParaRPr lang="en-US"/>
        </a:p>
      </dgm:t>
    </dgm:pt>
    <dgm:pt modelId="{FE72C162-FC33-41DE-8BB2-6019D0A4C622}" type="parTrans" cxnId="{D21B1B6C-2098-4833-A224-C63226148C32}">
      <dgm:prSet/>
      <dgm:spPr/>
      <dgm:t>
        <a:bodyPr/>
        <a:lstStyle/>
        <a:p>
          <a:endParaRPr lang="en-US"/>
        </a:p>
      </dgm:t>
    </dgm:pt>
    <dgm:pt modelId="{2CDFCE66-7AF1-4542-804A-5D09C84B82AF}" type="sibTrans" cxnId="{D21B1B6C-2098-4833-A224-C63226148C32}">
      <dgm:prSet/>
      <dgm:spPr/>
      <dgm:t>
        <a:bodyPr/>
        <a:lstStyle/>
        <a:p>
          <a:endParaRPr lang="en-US"/>
        </a:p>
      </dgm:t>
    </dgm:pt>
    <dgm:pt modelId="{22DFC71D-B161-409F-B687-6591896B0278}">
      <dgm:prSet phldrT="[Text]"/>
      <dgm:spPr/>
      <dgm:t>
        <a:bodyPr/>
        <a:lstStyle/>
        <a:p>
          <a:endParaRPr lang="en-US"/>
        </a:p>
      </dgm:t>
    </dgm:pt>
    <dgm:pt modelId="{5370F7D3-BE39-4380-B30B-8E457777B368}" type="parTrans" cxnId="{20130AFF-9497-4AED-A7F0-01490AE5F7B8}">
      <dgm:prSet/>
      <dgm:spPr/>
      <dgm:t>
        <a:bodyPr/>
        <a:lstStyle/>
        <a:p>
          <a:endParaRPr lang="en-US"/>
        </a:p>
      </dgm:t>
    </dgm:pt>
    <dgm:pt modelId="{87448572-5CDB-4562-AF45-1DCC8A9D06B1}" type="sibTrans" cxnId="{20130AFF-9497-4AED-A7F0-01490AE5F7B8}">
      <dgm:prSet/>
      <dgm:spPr/>
      <dgm:t>
        <a:bodyPr/>
        <a:lstStyle/>
        <a:p>
          <a:endParaRPr lang="en-US"/>
        </a:p>
      </dgm:t>
    </dgm:pt>
    <dgm:pt modelId="{8FC5A605-686F-4723-9086-7652715EFF3D}">
      <dgm:prSet phldrT="[Text]"/>
      <dgm:spPr/>
      <dgm:t>
        <a:bodyPr/>
        <a:lstStyle/>
        <a:p>
          <a:endParaRPr lang="en-US"/>
        </a:p>
      </dgm:t>
    </dgm:pt>
    <dgm:pt modelId="{348CF3A4-57F3-4AFD-BDA8-3AF8E61D659F}" type="parTrans" cxnId="{4EDD4691-B460-4D1B-B7BB-4EE0875AAF7B}">
      <dgm:prSet/>
      <dgm:spPr/>
      <dgm:t>
        <a:bodyPr/>
        <a:lstStyle/>
        <a:p>
          <a:endParaRPr lang="en-US"/>
        </a:p>
      </dgm:t>
    </dgm:pt>
    <dgm:pt modelId="{B53337C8-7E09-4772-B92A-C8FC5AE25397}" type="sibTrans" cxnId="{4EDD4691-B460-4D1B-B7BB-4EE0875AAF7B}">
      <dgm:prSet/>
      <dgm:spPr/>
      <dgm:t>
        <a:bodyPr/>
        <a:lstStyle/>
        <a:p>
          <a:endParaRPr lang="en-US"/>
        </a:p>
      </dgm:t>
    </dgm:pt>
    <dgm:pt modelId="{59A6B56F-8CB2-425B-AF3B-20C055EE0661}">
      <dgm:prSet/>
      <dgm:spPr/>
      <dgm:t>
        <a:bodyPr/>
        <a:lstStyle/>
        <a:p>
          <a:r>
            <a:rPr lang="fa-IR" dirty="0" smtClean="0"/>
            <a:t>جهت گیری استراتژیک</a:t>
          </a:r>
        </a:p>
        <a:p>
          <a:endParaRPr lang="fa-IR" dirty="0" smtClean="0"/>
        </a:p>
        <a:p>
          <a:r>
            <a:rPr lang="fa-IR" dirty="0" smtClean="0"/>
            <a:t>   مدیریت پروژه</a:t>
          </a:r>
          <a:endParaRPr lang="en-US" dirty="0"/>
        </a:p>
      </dgm:t>
    </dgm:pt>
    <dgm:pt modelId="{76894620-7AB9-43DC-9ECE-DFB324FADAF6}" type="parTrans" cxnId="{27E9B083-876E-4EFF-9467-D603B716CD46}">
      <dgm:prSet/>
      <dgm:spPr/>
      <dgm:t>
        <a:bodyPr/>
        <a:lstStyle/>
        <a:p>
          <a:endParaRPr lang="en-US"/>
        </a:p>
      </dgm:t>
    </dgm:pt>
    <dgm:pt modelId="{DB1BDC4C-F642-482A-B847-4ABB963CE3FE}" type="sibTrans" cxnId="{27E9B083-876E-4EFF-9467-D603B716CD46}">
      <dgm:prSet/>
      <dgm:spPr/>
      <dgm:t>
        <a:bodyPr/>
        <a:lstStyle/>
        <a:p>
          <a:endParaRPr lang="en-US"/>
        </a:p>
      </dgm:t>
    </dgm:pt>
    <dgm:pt modelId="{894BA4B6-2124-44FB-9C41-7C0E0C1ABA93}">
      <dgm:prSet custT="1"/>
      <dgm:spPr/>
      <dgm:t>
        <a:bodyPr/>
        <a:lstStyle/>
        <a:p>
          <a:r>
            <a:rPr lang="fa-IR" sz="2000" dirty="0" smtClean="0"/>
            <a:t>درک مفاهیم و اصول</a:t>
          </a:r>
        </a:p>
        <a:p>
          <a:endParaRPr lang="fa-IR" sz="1900" dirty="0" smtClean="0"/>
        </a:p>
        <a:p>
          <a:r>
            <a:rPr lang="fa-IR" sz="1900" dirty="0" smtClean="0"/>
            <a:t>ترکیب تیم ها</a:t>
          </a:r>
          <a:endParaRPr lang="en-US" sz="1900" dirty="0"/>
        </a:p>
      </dgm:t>
    </dgm:pt>
    <dgm:pt modelId="{AE80C0A2-79F2-4BB2-AD25-C144AE8991F7}" type="parTrans" cxnId="{D47FD748-08F5-4DDC-806E-BEA829798B42}">
      <dgm:prSet/>
      <dgm:spPr/>
      <dgm:t>
        <a:bodyPr/>
        <a:lstStyle/>
        <a:p>
          <a:endParaRPr lang="en-US"/>
        </a:p>
      </dgm:t>
    </dgm:pt>
    <dgm:pt modelId="{D02A72BD-6B47-4360-995D-9DC47E44B32C}" type="sibTrans" cxnId="{D47FD748-08F5-4DDC-806E-BEA829798B42}">
      <dgm:prSet/>
      <dgm:spPr/>
      <dgm:t>
        <a:bodyPr/>
        <a:lstStyle/>
        <a:p>
          <a:endParaRPr lang="en-US"/>
        </a:p>
      </dgm:t>
    </dgm:pt>
    <dgm:pt modelId="{18D7B7CE-4B30-46CC-B69C-4C83696DFB0D}">
      <dgm:prSet custT="1"/>
      <dgm:spPr/>
      <dgm:t>
        <a:bodyPr/>
        <a:lstStyle/>
        <a:p>
          <a:r>
            <a:rPr lang="fa-IR" sz="2000" dirty="0" smtClean="0"/>
            <a:t>   متدولوژی مدون</a:t>
          </a:r>
        </a:p>
        <a:p>
          <a:endParaRPr lang="fa-IR" sz="2000" dirty="0" smtClean="0"/>
        </a:p>
        <a:p>
          <a:r>
            <a:rPr lang="fa-IR" sz="2000" dirty="0" smtClean="0"/>
            <a:t>اجرا و پیاده سازی</a:t>
          </a:r>
          <a:endParaRPr lang="en-US" sz="2000" dirty="0"/>
        </a:p>
      </dgm:t>
    </dgm:pt>
    <dgm:pt modelId="{871B41EE-3C55-446F-B3BF-82336E067448}" type="parTrans" cxnId="{88BE2552-EEFE-4939-8412-2C7FAE0117C1}">
      <dgm:prSet/>
      <dgm:spPr/>
    </dgm:pt>
    <dgm:pt modelId="{93D30214-13EC-4E39-B6E8-CC0E36758402}" type="sibTrans" cxnId="{88BE2552-EEFE-4939-8412-2C7FAE0117C1}">
      <dgm:prSet/>
      <dgm:spPr/>
    </dgm:pt>
    <dgm:pt modelId="{CB9C1A02-12AB-4E90-940D-932238ACEFEC}">
      <dgm:prSet custT="1"/>
      <dgm:spPr/>
      <dgm:t>
        <a:bodyPr/>
        <a:lstStyle/>
        <a:p>
          <a:r>
            <a:rPr lang="fa-IR" sz="2000" dirty="0" smtClean="0"/>
            <a:t>بهره گیری از فناوری اطلاعات</a:t>
          </a:r>
        </a:p>
        <a:p>
          <a:endParaRPr lang="fa-IR" sz="2000" dirty="0" smtClean="0"/>
        </a:p>
        <a:p>
          <a:r>
            <a:rPr lang="fa-IR" sz="2000" dirty="0" smtClean="0"/>
            <a:t>مشارکت کارکنان</a:t>
          </a:r>
          <a:endParaRPr lang="en-US" sz="2000" dirty="0"/>
        </a:p>
      </dgm:t>
    </dgm:pt>
    <dgm:pt modelId="{F244FBAB-A5AD-481E-9284-C6A0AFD855E2}" type="parTrans" cxnId="{7178F1E2-5A9E-4B43-B29F-289D9F701A7E}">
      <dgm:prSet/>
      <dgm:spPr/>
    </dgm:pt>
    <dgm:pt modelId="{2750577D-0524-4460-BDB7-51D64D51C552}" type="sibTrans" cxnId="{7178F1E2-5A9E-4B43-B29F-289D9F701A7E}">
      <dgm:prSet/>
      <dgm:spPr/>
    </dgm:pt>
    <dgm:pt modelId="{F4D30109-F9F9-4834-8EA5-C1BEB94BE219}" type="pres">
      <dgm:prSet presAssocID="{FBFE414E-5727-4E34-BC15-12F47589F3DF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6200469-15CD-454C-95C3-6E6346C7A6BE}" type="pres">
      <dgm:prSet presAssocID="{FBFE414E-5727-4E34-BC15-12F47589F3DF}" presName="matrix" presStyleCnt="0"/>
      <dgm:spPr/>
    </dgm:pt>
    <dgm:pt modelId="{5EDCAC65-3B49-4E3D-B644-8243C1DB1486}" type="pres">
      <dgm:prSet presAssocID="{FBFE414E-5727-4E34-BC15-12F47589F3DF}" presName="tile1" presStyleLbl="node1" presStyleIdx="0" presStyleCnt="4"/>
      <dgm:spPr/>
      <dgm:t>
        <a:bodyPr/>
        <a:lstStyle/>
        <a:p>
          <a:endParaRPr lang="en-US"/>
        </a:p>
      </dgm:t>
    </dgm:pt>
    <dgm:pt modelId="{37C0B528-A601-40CF-BC97-B6AFCC9A3135}" type="pres">
      <dgm:prSet presAssocID="{FBFE414E-5727-4E34-BC15-12F47589F3DF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8E8DC3-32E0-4458-8C1F-ECE44E91EDEC}" type="pres">
      <dgm:prSet presAssocID="{FBFE414E-5727-4E34-BC15-12F47589F3DF}" presName="tile2" presStyleLbl="node1" presStyleIdx="1" presStyleCnt="4"/>
      <dgm:spPr/>
      <dgm:t>
        <a:bodyPr/>
        <a:lstStyle/>
        <a:p>
          <a:endParaRPr lang="en-US"/>
        </a:p>
      </dgm:t>
    </dgm:pt>
    <dgm:pt modelId="{CC47147C-B384-4563-BEA4-B2F2626E3CFF}" type="pres">
      <dgm:prSet presAssocID="{FBFE414E-5727-4E34-BC15-12F47589F3DF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01C893-E037-4173-A1C6-9EB94C7B70B0}" type="pres">
      <dgm:prSet presAssocID="{FBFE414E-5727-4E34-BC15-12F47589F3DF}" presName="tile3" presStyleLbl="node1" presStyleIdx="2" presStyleCnt="4"/>
      <dgm:spPr/>
      <dgm:t>
        <a:bodyPr/>
        <a:lstStyle/>
        <a:p>
          <a:endParaRPr lang="en-US"/>
        </a:p>
      </dgm:t>
    </dgm:pt>
    <dgm:pt modelId="{6C93DD51-5386-44B2-82CA-F44713927A9D}" type="pres">
      <dgm:prSet presAssocID="{FBFE414E-5727-4E34-BC15-12F47589F3DF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3FACAC-9363-4F57-BF73-93514014F943}" type="pres">
      <dgm:prSet presAssocID="{FBFE414E-5727-4E34-BC15-12F47589F3DF}" presName="tile4" presStyleLbl="node1" presStyleIdx="3" presStyleCnt="4"/>
      <dgm:spPr/>
      <dgm:t>
        <a:bodyPr/>
        <a:lstStyle/>
        <a:p>
          <a:endParaRPr lang="en-US"/>
        </a:p>
      </dgm:t>
    </dgm:pt>
    <dgm:pt modelId="{3DD28F08-DF56-4414-A190-8F02E19D131A}" type="pres">
      <dgm:prSet presAssocID="{FBFE414E-5727-4E34-BC15-12F47589F3DF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B6FE08-75CB-403E-8F3C-578CA9537F72}" type="pres">
      <dgm:prSet presAssocID="{FBFE414E-5727-4E34-BC15-12F47589F3DF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D47FD748-08F5-4DDC-806E-BEA829798B42}" srcId="{74CB3099-5443-4528-9567-8BF2ACD4CB8B}" destId="{894BA4B6-2124-44FB-9C41-7C0E0C1ABA93}" srcOrd="1" destOrd="0" parTransId="{AE80C0A2-79F2-4BB2-AD25-C144AE8991F7}" sibTransId="{D02A72BD-6B47-4360-995D-9DC47E44B32C}"/>
    <dgm:cxn modelId="{4D907718-1162-4724-9AAB-5BF2F250E133}" type="presOf" srcId="{894BA4B6-2124-44FB-9C41-7C0E0C1ABA93}" destId="{CC47147C-B384-4563-BEA4-B2F2626E3CFF}" srcOrd="1" destOrd="0" presId="urn:microsoft.com/office/officeart/2005/8/layout/matrix1"/>
    <dgm:cxn modelId="{0FED56A7-DA6C-428C-8B65-959D2BA0E31A}" type="presOf" srcId="{CB9C1A02-12AB-4E90-940D-932238ACEFEC}" destId="{0B3FACAC-9363-4F57-BF73-93514014F943}" srcOrd="0" destOrd="0" presId="urn:microsoft.com/office/officeart/2005/8/layout/matrix1"/>
    <dgm:cxn modelId="{4EDD4691-B460-4D1B-B7BB-4EE0875AAF7B}" srcId="{FBFE414E-5727-4E34-BC15-12F47589F3DF}" destId="{8FC5A605-686F-4723-9086-7652715EFF3D}" srcOrd="1" destOrd="0" parTransId="{348CF3A4-57F3-4AFD-BDA8-3AF8E61D659F}" sibTransId="{B53337C8-7E09-4772-B92A-C8FC5AE25397}"/>
    <dgm:cxn modelId="{99AA9953-BA1F-44A4-9DB7-B39695D668C3}" srcId="{8FC5A605-686F-4723-9086-7652715EFF3D}" destId="{BB8B861A-8252-4BDA-99E5-87FB8C9CEF2B}" srcOrd="4" destOrd="0" parTransId="{0BB8C5C8-80A0-4AFD-BB07-FA1B6CA69F95}" sibTransId="{A820BAF1-C723-48FE-ACBF-3A18FCCD7373}"/>
    <dgm:cxn modelId="{7178F1E2-5A9E-4B43-B29F-289D9F701A7E}" srcId="{74CB3099-5443-4528-9567-8BF2ACD4CB8B}" destId="{CB9C1A02-12AB-4E90-940D-932238ACEFEC}" srcOrd="3" destOrd="0" parTransId="{F244FBAB-A5AD-481E-9284-C6A0AFD855E2}" sibTransId="{2750577D-0524-4460-BDB7-51D64D51C552}"/>
    <dgm:cxn modelId="{86950139-5FEC-459C-9425-E5850E85BC09}" type="presOf" srcId="{59A6B56F-8CB2-425B-AF3B-20C055EE0661}" destId="{5EDCAC65-3B49-4E3D-B644-8243C1DB1486}" srcOrd="0" destOrd="0" presId="urn:microsoft.com/office/officeart/2005/8/layout/matrix1"/>
    <dgm:cxn modelId="{20130AFF-9497-4AED-A7F0-01490AE5F7B8}" srcId="{8FC5A605-686F-4723-9086-7652715EFF3D}" destId="{22DFC71D-B161-409F-B687-6591896B0278}" srcOrd="0" destOrd="0" parTransId="{5370F7D3-BE39-4380-B30B-8E457777B368}" sibTransId="{87448572-5CDB-4562-AF45-1DCC8A9D06B1}"/>
    <dgm:cxn modelId="{27E9B083-876E-4EFF-9467-D603B716CD46}" srcId="{74CB3099-5443-4528-9567-8BF2ACD4CB8B}" destId="{59A6B56F-8CB2-425B-AF3B-20C055EE0661}" srcOrd="0" destOrd="0" parTransId="{76894620-7AB9-43DC-9ECE-DFB324FADAF6}" sibTransId="{DB1BDC4C-F642-482A-B847-4ABB963CE3FE}"/>
    <dgm:cxn modelId="{F104760C-537E-498F-A614-86C1087EB6EB}" type="presOf" srcId="{74CB3099-5443-4528-9567-8BF2ACD4CB8B}" destId="{28B6FE08-75CB-403E-8F3C-578CA9537F72}" srcOrd="0" destOrd="0" presId="urn:microsoft.com/office/officeart/2005/8/layout/matrix1"/>
    <dgm:cxn modelId="{26346B45-3BDF-4247-BF3C-A42B37487336}" type="presOf" srcId="{CB9C1A02-12AB-4E90-940D-932238ACEFEC}" destId="{3DD28F08-DF56-4414-A190-8F02E19D131A}" srcOrd="1" destOrd="0" presId="urn:microsoft.com/office/officeart/2005/8/layout/matrix1"/>
    <dgm:cxn modelId="{52444D2B-893B-43FC-B195-48C92690E026}" srcId="{FBFE414E-5727-4E34-BC15-12F47589F3DF}" destId="{74CB3099-5443-4528-9567-8BF2ACD4CB8B}" srcOrd="0" destOrd="0" parTransId="{348620E6-45CE-4524-A8DA-F59993A9D916}" sibTransId="{38EBE77B-793B-433F-8C91-F8488AE31F80}"/>
    <dgm:cxn modelId="{5FF4FD36-928F-4EC3-9C1B-D35B6F21E67A}" type="presOf" srcId="{59A6B56F-8CB2-425B-AF3B-20C055EE0661}" destId="{37C0B528-A601-40CF-BC97-B6AFCC9A3135}" srcOrd="1" destOrd="0" presId="urn:microsoft.com/office/officeart/2005/8/layout/matrix1"/>
    <dgm:cxn modelId="{2169EB25-E002-4B25-8E38-ED1F627C41DF}" type="presOf" srcId="{18D7B7CE-4B30-46CC-B69C-4C83696DFB0D}" destId="{0701C893-E037-4173-A1C6-9EB94C7B70B0}" srcOrd="0" destOrd="0" presId="urn:microsoft.com/office/officeart/2005/8/layout/matrix1"/>
    <dgm:cxn modelId="{88BE2552-EEFE-4939-8412-2C7FAE0117C1}" srcId="{74CB3099-5443-4528-9567-8BF2ACD4CB8B}" destId="{18D7B7CE-4B30-46CC-B69C-4C83696DFB0D}" srcOrd="2" destOrd="0" parTransId="{871B41EE-3C55-446F-B3BF-82336E067448}" sibTransId="{93D30214-13EC-4E39-B6E8-CC0E36758402}"/>
    <dgm:cxn modelId="{77132FE1-AC34-42C6-BFEB-C5B0BD87F70C}" srcId="{8FC5A605-686F-4723-9086-7652715EFF3D}" destId="{4FBFBB25-C023-4A22-92FC-04D575B974BB}" srcOrd="3" destOrd="0" parTransId="{2F0C9E29-59D6-45DA-B521-D0D94B4A5165}" sibTransId="{D7DE4FF0-E604-4AC9-940C-E0B6906530B1}"/>
    <dgm:cxn modelId="{AFE09F22-E049-4F78-A1C0-226B295AECE8}" type="presOf" srcId="{18D7B7CE-4B30-46CC-B69C-4C83696DFB0D}" destId="{6C93DD51-5386-44B2-82CA-F44713927A9D}" srcOrd="1" destOrd="0" presId="urn:microsoft.com/office/officeart/2005/8/layout/matrix1"/>
    <dgm:cxn modelId="{D21B1B6C-2098-4833-A224-C63226148C32}" srcId="{8FC5A605-686F-4723-9086-7652715EFF3D}" destId="{1738ED62-1756-4EDF-ACCF-9D65F2143CC1}" srcOrd="1" destOrd="0" parTransId="{FE72C162-FC33-41DE-8BB2-6019D0A4C622}" sibTransId="{2CDFCE66-7AF1-4542-804A-5D09C84B82AF}"/>
    <dgm:cxn modelId="{047F732C-ADC7-4DD7-8263-C43F62400846}" srcId="{8FC5A605-686F-4723-9086-7652715EFF3D}" destId="{734EE01C-704E-4DA0-B236-804EE1D9733B}" srcOrd="2" destOrd="0" parTransId="{A897A6C1-D929-4DB3-9937-0C6862E608A0}" sibTransId="{5C872EC4-A0ED-4A68-8472-93F2E801D63F}"/>
    <dgm:cxn modelId="{265C876F-48CD-4696-BD1D-25FE9F83B661}" type="presOf" srcId="{FBFE414E-5727-4E34-BC15-12F47589F3DF}" destId="{F4D30109-F9F9-4834-8EA5-C1BEB94BE219}" srcOrd="0" destOrd="0" presId="urn:microsoft.com/office/officeart/2005/8/layout/matrix1"/>
    <dgm:cxn modelId="{F1D97CE7-0C44-462F-BA9F-74A32D93C68B}" type="presOf" srcId="{894BA4B6-2124-44FB-9C41-7C0E0C1ABA93}" destId="{B08E8DC3-32E0-4458-8C1F-ECE44E91EDEC}" srcOrd="0" destOrd="0" presId="urn:microsoft.com/office/officeart/2005/8/layout/matrix1"/>
    <dgm:cxn modelId="{B8A7CED0-5F99-4979-BFBA-41ADB5130E58}" type="presParOf" srcId="{F4D30109-F9F9-4834-8EA5-C1BEB94BE219}" destId="{E6200469-15CD-454C-95C3-6E6346C7A6BE}" srcOrd="0" destOrd="0" presId="urn:microsoft.com/office/officeart/2005/8/layout/matrix1"/>
    <dgm:cxn modelId="{48B0108D-8587-460F-8435-D31E8D2611C6}" type="presParOf" srcId="{E6200469-15CD-454C-95C3-6E6346C7A6BE}" destId="{5EDCAC65-3B49-4E3D-B644-8243C1DB1486}" srcOrd="0" destOrd="0" presId="urn:microsoft.com/office/officeart/2005/8/layout/matrix1"/>
    <dgm:cxn modelId="{BB935812-954D-48E5-AE71-BABFF957A0E1}" type="presParOf" srcId="{E6200469-15CD-454C-95C3-6E6346C7A6BE}" destId="{37C0B528-A601-40CF-BC97-B6AFCC9A3135}" srcOrd="1" destOrd="0" presId="urn:microsoft.com/office/officeart/2005/8/layout/matrix1"/>
    <dgm:cxn modelId="{E7E7A42F-0C1F-460B-97E2-8457981856A4}" type="presParOf" srcId="{E6200469-15CD-454C-95C3-6E6346C7A6BE}" destId="{B08E8DC3-32E0-4458-8C1F-ECE44E91EDEC}" srcOrd="2" destOrd="0" presId="urn:microsoft.com/office/officeart/2005/8/layout/matrix1"/>
    <dgm:cxn modelId="{88764069-5A75-47B1-A5A7-8F16D74EB681}" type="presParOf" srcId="{E6200469-15CD-454C-95C3-6E6346C7A6BE}" destId="{CC47147C-B384-4563-BEA4-B2F2626E3CFF}" srcOrd="3" destOrd="0" presId="urn:microsoft.com/office/officeart/2005/8/layout/matrix1"/>
    <dgm:cxn modelId="{E44A7948-491E-4112-B2D9-EC75F3DA520F}" type="presParOf" srcId="{E6200469-15CD-454C-95C3-6E6346C7A6BE}" destId="{0701C893-E037-4173-A1C6-9EB94C7B70B0}" srcOrd="4" destOrd="0" presId="urn:microsoft.com/office/officeart/2005/8/layout/matrix1"/>
    <dgm:cxn modelId="{6A49F04A-3647-4B72-B8C8-144D2DF7315F}" type="presParOf" srcId="{E6200469-15CD-454C-95C3-6E6346C7A6BE}" destId="{6C93DD51-5386-44B2-82CA-F44713927A9D}" srcOrd="5" destOrd="0" presId="urn:microsoft.com/office/officeart/2005/8/layout/matrix1"/>
    <dgm:cxn modelId="{D5918491-8A02-4C98-A886-22A2F7DA0FA2}" type="presParOf" srcId="{E6200469-15CD-454C-95C3-6E6346C7A6BE}" destId="{0B3FACAC-9363-4F57-BF73-93514014F943}" srcOrd="6" destOrd="0" presId="urn:microsoft.com/office/officeart/2005/8/layout/matrix1"/>
    <dgm:cxn modelId="{D35806C1-3AED-4291-8DDA-22D40829BD4D}" type="presParOf" srcId="{E6200469-15CD-454C-95C3-6E6346C7A6BE}" destId="{3DD28F08-DF56-4414-A190-8F02E19D131A}" srcOrd="7" destOrd="0" presId="urn:microsoft.com/office/officeart/2005/8/layout/matrix1"/>
    <dgm:cxn modelId="{6BE81E2B-6091-4700-AAD6-215A6CEC04AB}" type="presParOf" srcId="{F4D30109-F9F9-4834-8EA5-C1BEB94BE219}" destId="{28B6FE08-75CB-403E-8F3C-578CA9537F72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B6C68F-462D-4BEB-8DB3-1230A6E24F9A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6C9E23-9486-4DCA-A5C9-3B39C89AA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647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C9E23-9486-4DCA-A5C9-3B39C89AA94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189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8F2-E6FB-47C3-8C91-0FA888A62783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8913-DF96-4E1D-B8E8-4B2F874829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8F2-E6FB-47C3-8C91-0FA888A62783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8913-DF96-4E1D-B8E8-4B2F874829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8F2-E6FB-47C3-8C91-0FA888A62783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8913-DF96-4E1D-B8E8-4B2F874829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8F2-E6FB-47C3-8C91-0FA888A62783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8913-DF96-4E1D-B8E8-4B2F874829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8F2-E6FB-47C3-8C91-0FA888A62783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8913-DF96-4E1D-B8E8-4B2F874829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8F2-E6FB-47C3-8C91-0FA888A62783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8913-DF96-4E1D-B8E8-4B2F874829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8F2-E6FB-47C3-8C91-0FA888A62783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8913-DF96-4E1D-B8E8-4B2F874829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8F2-E6FB-47C3-8C91-0FA888A62783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8913-DF96-4E1D-B8E8-4B2F874829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8F2-E6FB-47C3-8C91-0FA888A62783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8913-DF96-4E1D-B8E8-4B2F874829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8F2-E6FB-47C3-8C91-0FA888A62783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8913-DF96-4E1D-B8E8-4B2F874829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8F2-E6FB-47C3-8C91-0FA888A62783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8913-DF96-4E1D-B8E8-4B2F874829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5615" y="273051"/>
            <a:ext cx="8226425" cy="5822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www.SaberiMiT.Blogfa.Com</a:t>
            </a: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14A13-0CA7-45F7-9C01-E34ADB8C6C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288399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528F2-E6FB-47C3-8C91-0FA888A62783}" type="datetimeFigureOut">
              <a:rPr lang="en-US" smtClean="0"/>
              <a:pPr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448913-DF96-4E1D-B8E8-4B2F874829D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228600" y="-76200"/>
            <a:ext cx="53578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تلگرامی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SM0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696058" y="533400"/>
            <a:ext cx="7609742" cy="5971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917763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8728" y="857232"/>
            <a:ext cx="6286544" cy="1857388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fa-I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مـهـنـدسـی مجـدد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57562"/>
            <a:ext cx="6400800" cy="2281238"/>
          </a:xfrm>
        </p:spPr>
        <p:txBody>
          <a:bodyPr>
            <a:normAutofit/>
          </a:bodyPr>
          <a:lstStyle/>
          <a:p>
            <a:r>
              <a:rPr lang="fa-IR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تکنینک های نوین حسابداری مدیریت</a:t>
            </a:r>
          </a:p>
          <a:p>
            <a:endParaRPr lang="fa-IR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4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804" y="714356"/>
            <a:ext cx="8229600" cy="1143000"/>
          </a:xfrm>
          <a:solidFill>
            <a:schemeClr val="accent1">
              <a:lumMod val="20000"/>
              <a:lumOff val="80000"/>
            </a:schemeClr>
          </a:solidFill>
          <a:effectLst>
            <a:softEdge rad="63500"/>
          </a:effectLst>
        </p:spPr>
        <p:txBody>
          <a:bodyPr>
            <a:normAutofit fontScale="90000"/>
          </a:bodyPr>
          <a:lstStyle/>
          <a:p>
            <a:r>
              <a:rPr lang="fa-IR" i="1" dirty="0" smtClean="0">
                <a:latin typeface="Aharoni" pitchFamily="2" charset="-79"/>
                <a:cs typeface="Aharoni" pitchFamily="2" charset="-79"/>
              </a:rPr>
              <a:t>مهندسی مجدد</a:t>
            </a:r>
            <a:r>
              <a:rPr lang="fa-IR" dirty="0" smtClean="0">
                <a:latin typeface="Aharoni" pitchFamily="2" charset="-79"/>
                <a:cs typeface="Aharoni" pitchFamily="2" charset="-79"/>
              </a:rPr>
              <a:t> همان </a:t>
            </a:r>
            <a:r>
              <a:rPr lang="fa-IR" i="1" dirty="0" smtClean="0">
                <a:latin typeface="Aharoni" pitchFamily="2" charset="-79"/>
                <a:cs typeface="Aharoni" pitchFamily="2" charset="-79"/>
              </a:rPr>
              <a:t>مهندسی معکوس </a:t>
            </a:r>
            <a:r>
              <a:rPr lang="fa-IR" b="1" u="sng" dirty="0" smtClean="0">
                <a:latin typeface="Aharoni" pitchFamily="2" charset="-79"/>
                <a:cs typeface="Aharoni" pitchFamily="2" charset="-79"/>
              </a:rPr>
              <a:t>نیست</a:t>
            </a:r>
            <a:r>
              <a:rPr lang="fa-IR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fa-IR" dirty="0" smtClean="0">
                <a:latin typeface="Aharoni" pitchFamily="2" charset="-79"/>
                <a:cs typeface="Aharoni" pitchFamily="2" charset="-79"/>
              </a:rPr>
              <a:t>!</a:t>
            </a:r>
            <a:endParaRPr lang="en-US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28802"/>
            <a:ext cx="8258204" cy="4197361"/>
          </a:xfr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pPr algn="r"/>
            <a:endParaRPr lang="fa-IR" dirty="0" smtClean="0"/>
          </a:p>
          <a:p>
            <a:pPr algn="r"/>
            <a:r>
              <a:rPr lang="fa-IR" i="1" dirty="0" smtClean="0"/>
              <a:t>مهندسی معکوس</a:t>
            </a:r>
            <a:r>
              <a:rPr lang="fa-IR" sz="2800" dirty="0" smtClean="0"/>
              <a:t>:   سعی در بدست آوردنِ نقشه ی طراحی یک محصول الگو دارد تا در صورت لزوم به ساخت و </a:t>
            </a:r>
          </a:p>
          <a:p>
            <a:pPr algn="r">
              <a:buNone/>
            </a:pPr>
            <a:r>
              <a:rPr lang="fa-IR" sz="2800" dirty="0" smtClean="0"/>
              <a:t>تولید آن مبادرت کند</a:t>
            </a:r>
            <a:r>
              <a:rPr lang="fa-IR" dirty="0" smtClean="0"/>
              <a:t>.</a:t>
            </a:r>
          </a:p>
          <a:p>
            <a:pPr algn="r"/>
            <a:r>
              <a:rPr lang="fa-IR" i="1" dirty="0" smtClean="0"/>
              <a:t>مهندسی مجدد</a:t>
            </a:r>
            <a:r>
              <a:rPr lang="fa-IR" dirty="0" smtClean="0"/>
              <a:t>:     </a:t>
            </a:r>
            <a:r>
              <a:rPr lang="fa-IR" sz="2800" dirty="0" smtClean="0"/>
              <a:t>برداشتی نوین در مدیریت است که به تغییر فرآیندهای فعالیت یک سازمان می پردازد</a:t>
            </a:r>
            <a:r>
              <a:rPr lang="fa-IR" dirty="0" smtClean="0"/>
              <a:t>.</a:t>
            </a:r>
            <a:endParaRPr lang="en-US" dirty="0"/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r>
              <a:rPr lang="fa-IR" dirty="0" smtClean="0"/>
              <a:t>تــــاریــخــچـــه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sz="2800" dirty="0" smtClean="0"/>
              <a:t>دهه ی 70 قرن بیستم         دوره ی  </a:t>
            </a:r>
            <a:r>
              <a:rPr lang="fa-IR" sz="2800" b="1" i="1" dirty="0" smtClean="0"/>
              <a:t>تدوین استراتژی</a:t>
            </a:r>
            <a:r>
              <a:rPr lang="fa-IR" sz="2800" dirty="0" smtClean="0"/>
              <a:t>،</a:t>
            </a:r>
          </a:p>
          <a:p>
            <a:pPr algn="r">
              <a:buNone/>
            </a:pPr>
            <a:r>
              <a:rPr lang="fa-IR" sz="2800" dirty="0" smtClean="0"/>
              <a:t>دهه ی 80 قرن بیستم         دوره ی  </a:t>
            </a:r>
            <a:r>
              <a:rPr lang="fa-IR" sz="2800" b="1" i="1" dirty="0" smtClean="0"/>
              <a:t>مباحث کیفیتی</a:t>
            </a:r>
            <a:r>
              <a:rPr lang="fa-IR" sz="2800" dirty="0" smtClean="0"/>
              <a:t>،</a:t>
            </a:r>
          </a:p>
          <a:p>
            <a:pPr algn="r">
              <a:buNone/>
            </a:pPr>
            <a:r>
              <a:rPr lang="fa-IR" sz="2800" dirty="0" smtClean="0"/>
              <a:t>دهه 90 قرن بیستم و اوایل قرن 21ام    بحث </a:t>
            </a:r>
            <a:r>
              <a:rPr lang="fa-IR" sz="2800" b="1" i="1" dirty="0" smtClean="0"/>
              <a:t>مهندسی مجدد</a:t>
            </a:r>
          </a:p>
          <a:p>
            <a:pPr algn="r">
              <a:buNone/>
            </a:pPr>
            <a:r>
              <a:rPr lang="fa-IR" sz="2800" dirty="0" smtClean="0"/>
              <a:t>مطرح بوده است.</a:t>
            </a:r>
          </a:p>
          <a:p>
            <a:pPr algn="r">
              <a:buNone/>
            </a:pPr>
            <a:r>
              <a:rPr lang="fa-IR" sz="2800" dirty="0" smtClean="0"/>
              <a:t>مهندسی مجدد</a:t>
            </a:r>
            <a:r>
              <a:rPr lang="fa-IR" sz="2800" b="1" dirty="0" smtClean="0"/>
              <a:t> </a:t>
            </a:r>
            <a:r>
              <a:rPr lang="fa-IR" sz="2800" b="1" i="1" dirty="0" smtClean="0"/>
              <a:t>نیاز دوران فراصنعتی </a:t>
            </a:r>
            <a:r>
              <a:rPr lang="fa-IR" sz="2800" dirty="0" smtClean="0"/>
              <a:t>است، همانطور که اصل تقسیم کار آدام اسمیت نیاز دوران انقلاب صنعتی بوده است و اکنون باید کنار گذاشته شود.</a:t>
            </a:r>
          </a:p>
          <a:p>
            <a:pPr algn="r">
              <a:buNone/>
            </a:pPr>
            <a:r>
              <a:rPr lang="fa-IR" sz="2800" dirty="0" smtClean="0"/>
              <a:t>مهندسی مجدد برای اولین بار در سال  1991 توسط </a:t>
            </a:r>
            <a:r>
              <a:rPr lang="fa-I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مایکل همر </a:t>
            </a:r>
            <a:r>
              <a:rPr lang="fa-IR" sz="2800" dirty="0" smtClean="0"/>
              <a:t>به جهان دانش معرفی شد.</a:t>
            </a:r>
            <a:endParaRPr lang="en-US" sz="2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643074"/>
          </a:xfrm>
          <a:solidFill>
            <a:schemeClr val="tx2">
              <a:lumMod val="60000"/>
              <a:lumOff val="40000"/>
            </a:schemeClr>
          </a:solidFill>
          <a:effectLst>
            <a:softEdge rad="63500"/>
          </a:effectLst>
        </p:spPr>
        <p:txBody>
          <a:bodyPr>
            <a:normAutofit/>
          </a:bodyPr>
          <a:lstStyle/>
          <a:p>
            <a:r>
              <a:rPr lang="fa-IR" dirty="0" smtClean="0"/>
              <a:t>تعریف</a:t>
            </a:r>
            <a:br>
              <a:rPr lang="fa-IR" dirty="0" smtClean="0"/>
            </a:br>
            <a:r>
              <a:rPr lang="fa-IR" dirty="0" smtClean="0"/>
              <a:t>«</a:t>
            </a:r>
            <a:r>
              <a:rPr lang="fa-IR" sz="4000" dirty="0" smtClean="0"/>
              <a:t>هـمــر و چـمـپی»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571744"/>
            <a:ext cx="8229600" cy="3071835"/>
          </a:xfrm>
        </p:spPr>
        <p:txBody>
          <a:bodyPr rIns="270000">
            <a:normAutofit/>
          </a:bodyPr>
          <a:lstStyle/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b="1" dirty="0" smtClean="0">
                <a:solidFill>
                  <a:srgbClr val="FF0000"/>
                </a:solidFill>
              </a:rPr>
              <a:t>باز اندیشی بنیادین</a:t>
            </a:r>
            <a:r>
              <a:rPr lang="fa-IR" dirty="0" smtClean="0"/>
              <a:t>، و </a:t>
            </a:r>
            <a:r>
              <a:rPr lang="fa-I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طراحی نو و ریشه ایِ</a:t>
            </a:r>
            <a:r>
              <a:rPr lang="fa-I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a-IR" b="1" dirty="0" smtClean="0">
                <a:solidFill>
                  <a:srgbClr val="FF0000"/>
                </a:solidFill>
              </a:rPr>
              <a:t>فرآیندها</a:t>
            </a:r>
            <a:r>
              <a:rPr lang="fa-IR" dirty="0" smtClean="0"/>
              <a:t>، </a:t>
            </a:r>
          </a:p>
          <a:p>
            <a:pPr algn="r">
              <a:buNone/>
            </a:pPr>
            <a:r>
              <a:rPr lang="fa-IR" dirty="0" smtClean="0"/>
              <a:t> برای دستیابی به </a:t>
            </a:r>
            <a:r>
              <a:rPr lang="fa-I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بهبود و پیشرفتی شگفت انگیز  </a:t>
            </a:r>
            <a:r>
              <a:rPr lang="fa-IR" dirty="0" smtClean="0"/>
              <a:t>در معیارهای حساسِ امروزی چون قیمت، کیفیت، خدمات و سرعت</a:t>
            </a:r>
            <a:r>
              <a:rPr lang="fa-IR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b="1" dirty="0" smtClean="0"/>
              <a:t>قواعد مهندسی مجدد</a:t>
            </a:r>
            <a:br>
              <a:rPr lang="fa-IR" b="1" dirty="0" smtClean="0"/>
            </a:br>
            <a:r>
              <a:rPr lang="fa-IR" sz="3600" b="1" dirty="0" smtClean="0"/>
              <a:t>«هــمـــر و چـمپـی»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lIns="270000" rIns="270000">
            <a:normAutofit fontScale="92500" lnSpcReduction="10000"/>
          </a:bodyPr>
          <a:lstStyle/>
          <a:p>
            <a:pPr marL="514350" indent="-514350" algn="r">
              <a:buNone/>
            </a:pPr>
            <a:r>
              <a:rPr lang="fa-IR" sz="2800" dirty="0" smtClean="0"/>
              <a:t>1. سازماندهی بر اساس نتایج، نه بر اساس فعالیت ها</a:t>
            </a:r>
          </a:p>
          <a:p>
            <a:pPr marL="514350" indent="-514350" algn="r">
              <a:buNone/>
            </a:pPr>
            <a:r>
              <a:rPr lang="fa-IR" sz="2800" dirty="0" smtClean="0"/>
              <a:t>2. استفاده کنندگان از فرآیند، ارجح بر خود فرآیند باشند</a:t>
            </a:r>
          </a:p>
          <a:p>
            <a:pPr marL="514350" indent="-514350" algn="r">
              <a:buNone/>
            </a:pPr>
            <a:r>
              <a:rPr lang="fa-IR" sz="2800" dirty="0" smtClean="0"/>
              <a:t>3. تولید کنندگان اطلاعات، مهم تر از فرایند پردازش اطلاعات</a:t>
            </a:r>
          </a:p>
          <a:p>
            <a:pPr marL="514350" indent="-514350" algn="r">
              <a:buNone/>
            </a:pPr>
            <a:r>
              <a:rPr lang="fa-IR" sz="2800" dirty="0" smtClean="0"/>
              <a:t>4. منابع پراکنده از لحاظ جغرافیایی       مثل ترکیبی ازسازمانهای متمرکز و غیر متمرکز</a:t>
            </a:r>
          </a:p>
          <a:p>
            <a:pPr marL="514350" indent="-514350" algn="r">
              <a:buNone/>
            </a:pPr>
            <a:r>
              <a:rPr lang="fa-IR" sz="2800" dirty="0" smtClean="0"/>
              <a:t>5. پیوند دادن فعالیت ها با یکدیگر و انجام دادن آنها به صورتِ موازی</a:t>
            </a:r>
          </a:p>
          <a:p>
            <a:pPr marL="514350" indent="-514350" algn="r">
              <a:buNone/>
            </a:pPr>
            <a:r>
              <a:rPr lang="fa-IR" sz="2800" dirty="0" smtClean="0"/>
              <a:t>6. اطلاعات را یکبار و آن هم از منبع تولید آن بگیرید</a:t>
            </a:r>
          </a:p>
          <a:p>
            <a:pPr marL="514350" indent="-514350" algn="r">
              <a:buNone/>
            </a:pPr>
            <a:r>
              <a:rPr lang="fa-IR" sz="2800" dirty="0" smtClean="0"/>
              <a:t>7. ترکیب مشاغل با یکدیگر</a:t>
            </a:r>
          </a:p>
          <a:p>
            <a:pPr marL="514350" indent="-514350" algn="r">
              <a:buNone/>
            </a:pPr>
            <a:r>
              <a:rPr lang="fa-IR" sz="2800" dirty="0" smtClean="0"/>
              <a:t>8. ایجادِ فرایندِ مناسب برای هر موقعیت</a:t>
            </a:r>
          </a:p>
          <a:p>
            <a:pPr marL="514350" indent="-514350" algn="r">
              <a:buNone/>
            </a:pPr>
            <a:r>
              <a:rPr lang="fa-IR" sz="2800" dirty="0" smtClean="0"/>
              <a:t>9. انجام کار در جایی که منطقی است</a:t>
            </a:r>
          </a:p>
        </p:txBody>
      </p:sp>
      <p:sp>
        <p:nvSpPr>
          <p:cNvPr id="4" name="Right Arrow 3"/>
          <p:cNvSpPr/>
          <p:nvPr/>
        </p:nvSpPr>
        <p:spPr>
          <a:xfrm flipH="1">
            <a:off x="4071934" y="3071810"/>
            <a:ext cx="428628" cy="21431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214438"/>
          </a:xfrm>
          <a:solidFill>
            <a:schemeClr val="accent1">
              <a:lumMod val="20000"/>
              <a:lumOff val="80000"/>
            </a:schemeClr>
          </a:solidFill>
          <a:effectLst>
            <a:softEdge rad="63500"/>
          </a:effectLst>
        </p:spPr>
        <p:txBody>
          <a:bodyPr>
            <a:normAutofit fontScale="90000"/>
          </a:bodyPr>
          <a:lstStyle/>
          <a:p>
            <a:r>
              <a:rPr lang="fa-IR" dirty="0" smtClean="0"/>
              <a:t>عوامل و شرایط لازم برای موفقیت مهندسی مجدد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2800" dirty="0" smtClean="0">
                <a:solidFill>
                  <a:srgbClr val="FF0000"/>
                </a:solidFill>
              </a:rPr>
              <a:t>- </a:t>
            </a:r>
            <a:r>
              <a:rPr lang="fa-IR" sz="2800" dirty="0" smtClean="0"/>
              <a:t>احساس درد از وضع موجود</a:t>
            </a:r>
          </a:p>
          <a:p>
            <a:pPr algn="r">
              <a:buNone/>
            </a:pPr>
            <a:r>
              <a:rPr lang="fa-IR" sz="2800" dirty="0" smtClean="0">
                <a:solidFill>
                  <a:srgbClr val="FF0000"/>
                </a:solidFill>
              </a:rPr>
              <a:t>-</a:t>
            </a:r>
            <a:r>
              <a:rPr lang="fa-IR" sz="2800" dirty="0" smtClean="0"/>
              <a:t> منافع حاصل از دگرگونی در آینده باید روشن باشد تا سبب ایجاد اراده و عزم لازم برای تغییر شود.</a:t>
            </a:r>
          </a:p>
          <a:p>
            <a:pPr algn="r">
              <a:buNone/>
            </a:pPr>
            <a:r>
              <a:rPr lang="fa-IR" sz="2800" dirty="0" smtClean="0">
                <a:solidFill>
                  <a:srgbClr val="FF0000"/>
                </a:solidFill>
              </a:rPr>
              <a:t>-</a:t>
            </a:r>
            <a:r>
              <a:rPr lang="fa-IR" sz="2800" dirty="0" smtClean="0"/>
              <a:t> درک ضرورت دگرگونی از سوی رهبر سازمان         </a:t>
            </a:r>
            <a:r>
              <a:rPr lang="fa-IR" sz="2400" dirty="0" smtClean="0"/>
              <a:t>بدون</a:t>
            </a:r>
          </a:p>
          <a:p>
            <a:pPr algn="r">
              <a:buNone/>
            </a:pPr>
            <a:r>
              <a:rPr lang="fa-IR" sz="2400" dirty="0" smtClean="0"/>
              <a:t> حمایت رهبران در سطح موردِ نظر مهندسی مجدد، دگرگونی امکانپذیر نیست</a:t>
            </a:r>
            <a:r>
              <a:rPr lang="fa-IR" sz="2800" dirty="0" smtClean="0"/>
              <a:t>.</a:t>
            </a:r>
          </a:p>
          <a:p>
            <a:pPr algn="r">
              <a:buNone/>
            </a:pPr>
            <a:r>
              <a:rPr lang="fa-IR" sz="2800" dirty="0" smtClean="0">
                <a:solidFill>
                  <a:srgbClr val="FF0000"/>
                </a:solidFill>
              </a:rPr>
              <a:t>-</a:t>
            </a:r>
            <a:r>
              <a:rPr lang="fa-IR" sz="2800" dirty="0" smtClean="0"/>
              <a:t> فراگیر بودن در کل سازمان         </a:t>
            </a:r>
            <a:r>
              <a:rPr lang="fa-IR" sz="2400" dirty="0" smtClean="0"/>
              <a:t>معمولاً سازمانها از انجام کامل دگرگونی طفره میروند (به دلایل سیاسی و خنثی سازی تهاجم افراد)، حال آنکه این کار، مهندسی مجدد نیست، تجدید طراحی یک فرآیند است با استـفاده از مهندسی مجددِ پردازش ها</a:t>
            </a:r>
            <a:r>
              <a:rPr lang="fa-IR" sz="2800" dirty="0" smtClean="0"/>
              <a:t>.</a:t>
            </a:r>
            <a:endParaRPr lang="en-US" sz="2800" dirty="0"/>
          </a:p>
        </p:txBody>
      </p:sp>
      <p:sp>
        <p:nvSpPr>
          <p:cNvPr id="4" name="Right Arrow 3"/>
          <p:cNvSpPr/>
          <p:nvPr/>
        </p:nvSpPr>
        <p:spPr>
          <a:xfrm flipH="1">
            <a:off x="4572000" y="4357694"/>
            <a:ext cx="500066" cy="142876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 flipH="1">
            <a:off x="2143108" y="3286124"/>
            <a:ext cx="571504" cy="142876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softEdge rad="63500"/>
          </a:effectLst>
        </p:spPr>
        <p:txBody>
          <a:bodyPr/>
          <a:lstStyle/>
          <a:p>
            <a:r>
              <a:rPr lang="fa-IR" dirty="0" smtClean="0"/>
              <a:t>فـــوایـــد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Ins="270000">
            <a:normAutofit/>
          </a:bodyPr>
          <a:lstStyle/>
          <a:p>
            <a:pPr algn="r">
              <a:buNone/>
            </a:pPr>
            <a:r>
              <a:rPr lang="fa-IR" sz="2800" dirty="0" smtClean="0"/>
              <a:t>  افزایش </a:t>
            </a:r>
            <a:r>
              <a:rPr lang="fa-IR" sz="2800" b="1" dirty="0" smtClean="0"/>
              <a:t>رضایت مشتری</a:t>
            </a:r>
            <a:endParaRPr lang="fa-IR" sz="2800" dirty="0" smtClean="0"/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  افزایش </a:t>
            </a:r>
            <a:r>
              <a:rPr lang="fa-IR" sz="2800" b="1" dirty="0" smtClean="0"/>
              <a:t>سودآوری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  افزایش </a:t>
            </a:r>
            <a:r>
              <a:rPr lang="fa-IR" sz="2800" b="1" dirty="0" smtClean="0"/>
              <a:t>رضایت شغلی </a:t>
            </a:r>
            <a:r>
              <a:rPr lang="fa-IR" sz="2800" dirty="0" smtClean="0"/>
              <a:t>کارکنان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b="1" dirty="0" smtClean="0"/>
              <a:t>  بهبود عملکرد مدیران  </a:t>
            </a:r>
            <a:r>
              <a:rPr lang="fa-IR" sz="2800" dirty="0" smtClean="0"/>
              <a:t>(</a:t>
            </a:r>
            <a:r>
              <a:rPr lang="fa-IR" sz="2400" dirty="0" smtClean="0"/>
              <a:t>دستیابی سریع و دقیق به اطلاعات، لمس مسائل از نزدیک، فرصت بیشتر برای پرداختن به مسائل استراتژیک</a:t>
            </a:r>
            <a:r>
              <a:rPr lang="fa-IR" sz="2800" dirty="0" smtClean="0"/>
              <a:t>)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85804" y="1600200"/>
            <a:ext cx="8229600" cy="4525963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sz="2800" dirty="0" smtClean="0"/>
              <a:t>علیرغم تکامل مفاهیم و متدولوژی های مهندسی مجدد باید گفت حدود 70% سازمانهایی که از رویکرد مهندسی مجدد استفاده میکنند با شکست مواجه میشوند.</a:t>
            </a:r>
          </a:p>
          <a:p>
            <a:pPr algn="r">
              <a:buNone/>
            </a:pPr>
            <a:r>
              <a:rPr lang="fa-IR" sz="2800" dirty="0" smtClean="0"/>
              <a:t>بکارگیری مهندسی مجدد ممکن است چهار حالت زیر را سبب شود:</a:t>
            </a:r>
          </a:p>
          <a:p>
            <a:pPr algn="r">
              <a:buNone/>
            </a:pPr>
            <a:r>
              <a:rPr lang="fa-IR" sz="2800" dirty="0" smtClean="0"/>
              <a:t>                       </a:t>
            </a:r>
          </a:p>
          <a:p>
            <a:pPr algn="r">
              <a:buNone/>
            </a:pPr>
            <a:r>
              <a:rPr lang="fa-IR" sz="2800" dirty="0" smtClean="0"/>
              <a:t>                          </a:t>
            </a:r>
            <a:r>
              <a:rPr lang="fa-IR" sz="2000" dirty="0" smtClean="0"/>
              <a:t>کارا و اثر بخش             اثربخش ولی نا موفق</a:t>
            </a:r>
          </a:p>
          <a:p>
            <a:pPr algn="r">
              <a:buNone/>
            </a:pPr>
            <a:endParaRPr lang="fa-IR" sz="2000" dirty="0" smtClean="0"/>
          </a:p>
          <a:p>
            <a:pPr algn="r">
              <a:buNone/>
            </a:pPr>
            <a:r>
              <a:rPr lang="fa-IR" sz="2000" dirty="0" smtClean="0"/>
              <a:t>                                   کارا ولی نا موثر                  نا موفق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28596" y="285728"/>
            <a:ext cx="8229600" cy="1143000"/>
          </a:xfrm>
          <a:solidFill>
            <a:schemeClr val="accent1">
              <a:lumMod val="20000"/>
              <a:lumOff val="80000"/>
            </a:schemeClr>
          </a:solidFill>
          <a:effectLst>
            <a:softEdge rad="63500"/>
          </a:effectLst>
        </p:spPr>
        <p:txBody>
          <a:bodyPr/>
          <a:lstStyle/>
          <a:p>
            <a:r>
              <a:rPr lang="fa-IR" dirty="0" smtClean="0"/>
              <a:t>موفقیت یا شکست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643042" y="5786454"/>
            <a:ext cx="5643602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rot="5400000" flipH="1" flipV="1">
            <a:off x="570678" y="4714884"/>
            <a:ext cx="2143934" cy="79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71670" y="4714884"/>
            <a:ext cx="45005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3143240" y="4714884"/>
            <a:ext cx="18573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  <a:effectLst>
            <a:softEdge rad="63500"/>
          </a:effectLst>
        </p:spPr>
        <p:txBody>
          <a:bodyPr/>
          <a:lstStyle/>
          <a:p>
            <a:r>
              <a:rPr lang="fa-IR" dirty="0" smtClean="0"/>
              <a:t>عوامل موفقیت و شکست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rIns="270000">
            <a:normAutofit/>
          </a:bodyPr>
          <a:lstStyle/>
          <a:p>
            <a:pPr algn="r">
              <a:buNone/>
            </a:pPr>
            <a:r>
              <a:rPr lang="fa-IR" sz="2800" dirty="0" smtClean="0"/>
              <a:t>افراد مختلف در تحقیقات خود راجع به فاکتورهای موفقیت و شکست به نتایج مختلفی رسیدند که یکی از مطرح ترین آنها دسته بندی ای است که </a:t>
            </a:r>
            <a:r>
              <a:rPr lang="fa-IR" sz="2800" b="1" dirty="0" smtClean="0"/>
              <a:t>المشاری</a:t>
            </a:r>
            <a:r>
              <a:rPr lang="fa-IR" sz="2800" dirty="0" smtClean="0"/>
              <a:t> و </a:t>
            </a:r>
            <a:r>
              <a:rPr lang="fa-IR" sz="2800" b="1" dirty="0" smtClean="0"/>
              <a:t>زئیری</a:t>
            </a:r>
            <a:r>
              <a:rPr lang="fa-IR" sz="2800" dirty="0" smtClean="0"/>
              <a:t> ارائه کردند:</a:t>
            </a:r>
          </a:p>
          <a:p>
            <a:pPr algn="r">
              <a:buNone/>
            </a:pPr>
            <a:r>
              <a:rPr lang="fa-IR" sz="2800" dirty="0" smtClean="0"/>
              <a:t>1. فاکتورهای مرتبط با سیستم های </a:t>
            </a:r>
            <a:r>
              <a:rPr lang="fa-IR" sz="2800" b="1" dirty="0" smtClean="0">
                <a:solidFill>
                  <a:srgbClr val="FFFF00"/>
                </a:solidFill>
              </a:rPr>
              <a:t>مدیریت تغییر فرهنگ</a:t>
            </a:r>
          </a:p>
          <a:p>
            <a:pPr algn="r">
              <a:buNone/>
            </a:pPr>
            <a:r>
              <a:rPr lang="fa-IR" sz="2800" dirty="0" smtClean="0"/>
              <a:t>2. فاکتورهای مرتبط با </a:t>
            </a:r>
            <a:r>
              <a:rPr lang="fa-IR" sz="2800" b="1" dirty="0" smtClean="0">
                <a:solidFill>
                  <a:srgbClr val="FFFF00"/>
                </a:solidFill>
              </a:rPr>
              <a:t>شایستگی مدیریت </a:t>
            </a:r>
            <a:r>
              <a:rPr lang="fa-IR" sz="2800" dirty="0" smtClean="0"/>
              <a:t>و حمایت مدیریت</a:t>
            </a:r>
          </a:p>
          <a:p>
            <a:pPr algn="r">
              <a:buNone/>
            </a:pPr>
            <a:r>
              <a:rPr lang="fa-IR" sz="2800" dirty="0" smtClean="0"/>
              <a:t>3. فاکتورهای مربوط به </a:t>
            </a:r>
            <a:r>
              <a:rPr lang="fa-IR" sz="2800" b="1" dirty="0" smtClean="0">
                <a:solidFill>
                  <a:srgbClr val="FFFF00"/>
                </a:solidFill>
              </a:rPr>
              <a:t>ساختار سازمانی</a:t>
            </a:r>
          </a:p>
          <a:p>
            <a:pPr algn="r">
              <a:buNone/>
            </a:pPr>
            <a:r>
              <a:rPr lang="fa-IR" sz="2800" dirty="0" smtClean="0"/>
              <a:t>4. فاکتورهای مربوط به </a:t>
            </a:r>
            <a:r>
              <a:rPr lang="fa-IR" sz="2800" b="1" dirty="0" smtClean="0">
                <a:solidFill>
                  <a:srgbClr val="FFFF00"/>
                </a:solidFill>
              </a:rPr>
              <a:t>مدیریت پروژه </a:t>
            </a:r>
            <a:r>
              <a:rPr lang="fa-IR" sz="2800" dirty="0" smtClean="0"/>
              <a:t>مهندسی مجدد</a:t>
            </a:r>
          </a:p>
          <a:p>
            <a:pPr algn="r">
              <a:buNone/>
            </a:pPr>
            <a:r>
              <a:rPr lang="fa-IR" sz="2800" dirty="0" smtClean="0"/>
              <a:t>5. فاکتورهای مربوط به </a:t>
            </a:r>
            <a:r>
              <a:rPr lang="fa-IR" sz="2800" b="1" dirty="0" smtClean="0">
                <a:solidFill>
                  <a:srgbClr val="FFFF00"/>
                </a:solidFill>
              </a:rPr>
              <a:t>زیرساختهای فناوری اطلاعات</a:t>
            </a:r>
            <a:endParaRPr lang="en-U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  <a:effectLst>
            <a:softEdge rad="63500"/>
          </a:effectLst>
        </p:spPr>
        <p:txBody>
          <a:bodyPr>
            <a:normAutofit fontScale="90000"/>
          </a:bodyPr>
          <a:lstStyle/>
          <a:p>
            <a:r>
              <a:rPr lang="fa-IR" dirty="0" smtClean="0"/>
              <a:t>عوامل موفقیت و شکست مهندسی مجدد در ایران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endParaRPr lang="fa-IR" sz="2800" dirty="0" smtClean="0"/>
          </a:p>
          <a:p>
            <a:pPr algn="ctr">
              <a:buNone/>
            </a:pPr>
            <a:r>
              <a:rPr lang="fa-IR" sz="2800" dirty="0" smtClean="0"/>
              <a:t>عوامل </a:t>
            </a:r>
            <a:r>
              <a:rPr lang="fa-IR" sz="2800" i="1" dirty="0" smtClean="0"/>
              <a:t>محیطی</a:t>
            </a:r>
          </a:p>
          <a:p>
            <a:pPr algn="ctr">
              <a:buNone/>
            </a:pPr>
            <a:endParaRPr lang="fa-IR" sz="2800" dirty="0" smtClean="0"/>
          </a:p>
          <a:p>
            <a:pPr algn="ctr">
              <a:buNone/>
            </a:pPr>
            <a:r>
              <a:rPr lang="fa-IR" sz="2800" dirty="0" smtClean="0"/>
              <a:t>عوامل مربوط به </a:t>
            </a:r>
            <a:r>
              <a:rPr lang="fa-IR" sz="2800" i="1" dirty="0" smtClean="0"/>
              <a:t>مبادلات محیط و سازمان</a:t>
            </a:r>
          </a:p>
          <a:p>
            <a:pPr algn="ctr">
              <a:buNone/>
            </a:pPr>
            <a:endParaRPr lang="fa-IR" sz="2800" dirty="0" smtClean="0"/>
          </a:p>
          <a:p>
            <a:pPr algn="ctr">
              <a:buNone/>
            </a:pPr>
            <a:r>
              <a:rPr lang="fa-IR" sz="2800" dirty="0" smtClean="0"/>
              <a:t>عوامل مربوط به فرایندها و ساختارهای </a:t>
            </a:r>
            <a:r>
              <a:rPr lang="fa-IR" sz="2800" i="1" dirty="0" smtClean="0"/>
              <a:t>درونی</a:t>
            </a:r>
            <a:endParaRPr lang="en-US" sz="2800" i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  <a:effectLst>
            <a:softEdge rad="63500"/>
          </a:effectLst>
        </p:spPr>
        <p:txBody>
          <a:bodyPr>
            <a:normAutofit fontScale="90000"/>
          </a:bodyPr>
          <a:lstStyle/>
          <a:p>
            <a:r>
              <a:rPr lang="fa-IR" dirty="0" smtClean="0"/>
              <a:t>عناصر اساسی مهندسی مجدد از دیدگاه  </a:t>
            </a:r>
            <a:r>
              <a:rPr lang="fa-IR" b="1" i="1" dirty="0" smtClean="0"/>
              <a:t>دِنـیـس</a:t>
            </a:r>
            <a:endParaRPr lang="en-US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endParaRPr lang="fa-IR" sz="2800" dirty="0" smtClean="0"/>
          </a:p>
          <a:p>
            <a:pPr algn="ctr">
              <a:buNone/>
            </a:pPr>
            <a:r>
              <a:rPr lang="fa-IR" sz="2800" dirty="0" smtClean="0"/>
              <a:t>- آرمان بلند پروازانه</a:t>
            </a:r>
          </a:p>
          <a:p>
            <a:pPr algn="ctr">
              <a:buNone/>
            </a:pPr>
            <a:endParaRPr lang="fa-IR" sz="2800" dirty="0" smtClean="0"/>
          </a:p>
          <a:p>
            <a:pPr algn="ctr">
              <a:buNone/>
            </a:pPr>
            <a:r>
              <a:rPr lang="fa-IR" sz="2800" dirty="0" smtClean="0"/>
              <a:t>- تفکر کاغذ سفید</a:t>
            </a:r>
          </a:p>
          <a:p>
            <a:pPr algn="ctr">
              <a:buNone/>
            </a:pPr>
            <a:endParaRPr lang="fa-IR" sz="2800" dirty="0" smtClean="0"/>
          </a:p>
          <a:p>
            <a:pPr algn="ctr">
              <a:buNone/>
            </a:pPr>
            <a:r>
              <a:rPr lang="fa-IR" sz="2800" dirty="0" smtClean="0"/>
              <a:t>- شروع از بالای سازمان</a:t>
            </a:r>
            <a:endParaRPr lang="en-US" sz="2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  <a:solidFill>
            <a:schemeClr val="accent1">
              <a:lumMod val="20000"/>
              <a:lumOff val="80000"/>
            </a:schemeClr>
          </a:solidFill>
          <a:effectLst>
            <a:softEdge rad="63500"/>
          </a:effectLst>
        </p:spPr>
        <p:txBody>
          <a:bodyPr>
            <a:normAutofit fontScale="90000"/>
          </a:bodyPr>
          <a:lstStyle/>
          <a:p>
            <a:r>
              <a:rPr lang="fa-IR" dirty="0" smtClean="0"/>
              <a:t>برای دستیابی به موفقیت باید موارد زیر را در نظر گرفت: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054485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sz="2800" b="1" dirty="0" smtClean="0"/>
              <a:t>-</a:t>
            </a:r>
            <a:r>
              <a:rPr lang="fa-IR" sz="2800" dirty="0" smtClean="0"/>
              <a:t> میزان موفقیت پروژه به حجم و حوزه ی تحت پوشش بستگی دارد.</a:t>
            </a:r>
          </a:p>
          <a:p>
            <a:pPr algn="r">
              <a:buNone/>
            </a:pPr>
            <a:r>
              <a:rPr lang="fa-IR" sz="2800" b="1" dirty="0" smtClean="0"/>
              <a:t>-</a:t>
            </a:r>
            <a:r>
              <a:rPr lang="fa-IR" sz="2800" dirty="0" smtClean="0"/>
              <a:t> پیشرفت های فناوری اطلاعات موجب افزایش جایگاه مهندسی مجدد شده است.</a:t>
            </a:r>
          </a:p>
          <a:p>
            <a:pPr algn="r">
              <a:buNone/>
            </a:pPr>
            <a:r>
              <a:rPr lang="fa-IR" sz="2800" b="1" dirty="0" smtClean="0"/>
              <a:t>-</a:t>
            </a:r>
            <a:r>
              <a:rPr lang="fa-IR" sz="2800" dirty="0" smtClean="0"/>
              <a:t> موفقیت پروژه ها به عوامل سازمانی مربوط است.</a:t>
            </a:r>
          </a:p>
          <a:p>
            <a:pPr algn="r">
              <a:buNone/>
            </a:pPr>
            <a:r>
              <a:rPr lang="fa-IR" sz="2800" b="1" dirty="0" smtClean="0"/>
              <a:t>-</a:t>
            </a:r>
            <a:r>
              <a:rPr lang="fa-IR" sz="2800" dirty="0" smtClean="0"/>
              <a:t> موفقیت و عدم موفقیت پروژه ها ابعاد گوناگونی دارد.</a:t>
            </a:r>
          </a:p>
          <a:p>
            <a:pPr algn="r">
              <a:buNone/>
            </a:pPr>
            <a:r>
              <a:rPr lang="fa-IR" sz="2800" b="1" dirty="0" smtClean="0"/>
              <a:t>-</a:t>
            </a:r>
            <a:r>
              <a:rPr lang="fa-IR" sz="2800" dirty="0" smtClean="0"/>
              <a:t> یکی از موانع موفقیت وجود فاکتورهاییست که مجریان معتقدند بیشترین سود را دارد.</a:t>
            </a:r>
            <a:endParaRPr lang="en-US" sz="2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1000100" y="1071546"/>
            <a:ext cx="7358114" cy="5500726"/>
          </a:xfrm>
          <a:prstGeom prst="ellipse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مدل تحلیلی-اجرایی مهندسی مجدد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857356" y="2143116"/>
          <a:ext cx="5643602" cy="34829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857356" y="2857496"/>
            <a:ext cx="21431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357818" y="2857496"/>
            <a:ext cx="21431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857356" y="4929198"/>
            <a:ext cx="228601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071802" y="1571612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تعهد و حمایت مدیریت ارشد</a:t>
            </a:r>
            <a:endParaRPr lang="en-US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rot="16200000" flipH="1">
            <a:off x="3857620" y="3000372"/>
            <a:ext cx="571504" cy="28575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>
            <a:off x="4929190" y="3000372"/>
            <a:ext cx="571504" cy="28575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 flipH="1" flipV="1">
            <a:off x="3964777" y="4536289"/>
            <a:ext cx="571504" cy="21431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214942" y="4929198"/>
            <a:ext cx="228601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rot="16200000" flipV="1">
            <a:off x="4786314" y="4500570"/>
            <a:ext cx="571504" cy="28575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  <a:effectLst>
            <a:softEdge rad="63500"/>
          </a:effectLst>
        </p:spPr>
        <p:txBody>
          <a:bodyPr>
            <a:normAutofit fontScale="90000"/>
          </a:bodyPr>
          <a:lstStyle/>
          <a:p>
            <a:r>
              <a:rPr lang="fa-IR" dirty="0" smtClean="0"/>
              <a:t>راه حل های کلی مورد استفاده در مهندسی مجدد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Ins="540000">
            <a:normAutofit lnSpcReduction="10000"/>
          </a:bodyPr>
          <a:lstStyle/>
          <a:p>
            <a:pPr algn="r">
              <a:buNone/>
            </a:pPr>
            <a:r>
              <a:rPr lang="fa-IR" sz="2800" dirty="0" smtClean="0"/>
              <a:t>برون سپاری فرآیند ها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تمرکز زدایی اختیارات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توانمند سازی به کمک فناوری اطلاعات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اصلاح و بهبود فرایند ها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نقدی شدن خدمات</a:t>
            </a:r>
            <a:endParaRPr lang="en-US" sz="2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a-IR" dirty="0" smtClean="0"/>
              <a:t>اقدامات اجرایی مهندسی مجدد (کلیات)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  <a:prstDash val="dashDot"/>
          </a:ln>
        </p:spPr>
        <p:txBody>
          <a:bodyPr>
            <a:normAutofit/>
          </a:bodyPr>
          <a:lstStyle/>
          <a:p>
            <a:pPr algn="r">
              <a:buNone/>
            </a:pPr>
            <a:endParaRPr lang="fa-IR" sz="2800" dirty="0" smtClean="0"/>
          </a:p>
          <a:p>
            <a:pPr algn="ctr">
              <a:buNone/>
            </a:pPr>
            <a:r>
              <a:rPr lang="fa-IR" sz="2800" dirty="0" smtClean="0"/>
              <a:t>1. مدل سازی چرخه </a:t>
            </a:r>
            <a:r>
              <a:rPr lang="fa-IR" sz="2800" b="1" dirty="0" smtClean="0"/>
              <a:t>فرآیند</a:t>
            </a:r>
            <a:r>
              <a:rPr lang="fa-IR" sz="2800" dirty="0" smtClean="0"/>
              <a:t> تولید</a:t>
            </a:r>
          </a:p>
          <a:p>
            <a:pPr algn="ctr">
              <a:buNone/>
            </a:pPr>
            <a:endParaRPr lang="fa-IR" sz="2800" dirty="0" smtClean="0"/>
          </a:p>
          <a:p>
            <a:pPr algn="ctr">
              <a:buNone/>
            </a:pPr>
            <a:r>
              <a:rPr lang="fa-IR" sz="2800" dirty="0" smtClean="0"/>
              <a:t>2. مدل سازی </a:t>
            </a:r>
            <a:r>
              <a:rPr lang="fa-IR" sz="2800" b="1" dirty="0" smtClean="0"/>
              <a:t>سیستم</a:t>
            </a:r>
            <a:r>
              <a:rPr lang="fa-IR" sz="2800" dirty="0" smtClean="0"/>
              <a:t> ها</a:t>
            </a:r>
          </a:p>
          <a:p>
            <a:pPr algn="ctr">
              <a:buNone/>
            </a:pPr>
            <a:endParaRPr lang="fa-IR" sz="2800" dirty="0" smtClean="0"/>
          </a:p>
          <a:p>
            <a:pPr algn="ctr">
              <a:buNone/>
            </a:pPr>
            <a:r>
              <a:rPr lang="fa-IR" sz="2800" dirty="0" smtClean="0"/>
              <a:t>3. </a:t>
            </a:r>
            <a:r>
              <a:rPr lang="fa-IR" sz="2800" b="1" dirty="0" smtClean="0"/>
              <a:t>استقرار</a:t>
            </a:r>
            <a:r>
              <a:rPr lang="fa-IR" sz="2800" dirty="0" smtClean="0"/>
              <a:t> سیستم ها و فرآیندها در سازمان</a:t>
            </a:r>
            <a:endParaRPr lang="en-US" sz="2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285884"/>
          </a:xfrm>
          <a:solidFill>
            <a:schemeClr val="tx2">
              <a:lumMod val="60000"/>
              <a:lumOff val="40000"/>
            </a:schemeClr>
          </a:solidFill>
          <a:effectLst>
            <a:softEdge rad="63500"/>
          </a:effectLst>
        </p:spPr>
        <p:txBody>
          <a:bodyPr/>
          <a:lstStyle/>
          <a:p>
            <a:r>
              <a:rPr lang="fa-IR" dirty="0" smtClean="0"/>
              <a:t>اقدامات اجرایی مهندسی مجدد (جزئیات)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054485"/>
          </a:xfrm>
        </p:spPr>
        <p:txBody>
          <a:bodyPr tIns="108000" rIns="360000">
            <a:normAutofit/>
          </a:bodyPr>
          <a:lstStyle/>
          <a:p>
            <a:pPr algn="r">
              <a:buNone/>
            </a:pPr>
            <a:r>
              <a:rPr lang="fa-IR" sz="2400" dirty="0" smtClean="0"/>
              <a:t>مرحله اول </a:t>
            </a:r>
            <a:r>
              <a:rPr lang="fa-IR" sz="2800" dirty="0" smtClean="0"/>
              <a:t>- </a:t>
            </a:r>
            <a:r>
              <a:rPr lang="fa-IR" dirty="0" smtClean="0"/>
              <a:t>سـازمـاندهی</a:t>
            </a:r>
          </a:p>
          <a:p>
            <a:pPr algn="r">
              <a:buNone/>
            </a:pPr>
            <a:r>
              <a:rPr lang="fa-IR" sz="2400" dirty="0" smtClean="0"/>
              <a:t>مرحله دوم </a:t>
            </a:r>
            <a:r>
              <a:rPr lang="fa-IR" sz="2800" dirty="0" smtClean="0"/>
              <a:t>– </a:t>
            </a:r>
            <a:r>
              <a:rPr lang="fa-IR" dirty="0" smtClean="0"/>
              <a:t>درک و طراحی فرایند ها</a:t>
            </a:r>
          </a:p>
          <a:p>
            <a:pPr algn="r">
              <a:buNone/>
            </a:pPr>
            <a:r>
              <a:rPr lang="fa-IR" sz="2400" dirty="0" smtClean="0"/>
              <a:t>مرحله سوم </a:t>
            </a:r>
            <a:r>
              <a:rPr lang="fa-IR" sz="2800" dirty="0" smtClean="0"/>
              <a:t>– </a:t>
            </a:r>
            <a:r>
              <a:rPr lang="fa-IR" dirty="0" smtClean="0"/>
              <a:t>اجـــرا</a:t>
            </a:r>
          </a:p>
          <a:p>
            <a:pPr algn="r">
              <a:buNone/>
            </a:pPr>
            <a:r>
              <a:rPr lang="fa-IR" sz="2400" dirty="0" smtClean="0"/>
              <a:t>مرحله چهارم </a:t>
            </a:r>
            <a:r>
              <a:rPr lang="fa-IR" sz="2800" dirty="0" smtClean="0"/>
              <a:t>– </a:t>
            </a:r>
            <a:r>
              <a:rPr lang="fa-IR" dirty="0" smtClean="0"/>
              <a:t>اندازه گیری و کنترل</a:t>
            </a:r>
          </a:p>
          <a:p>
            <a:pPr algn="r">
              <a:buNone/>
            </a:pPr>
            <a:r>
              <a:rPr lang="fa-IR" sz="2400" dirty="0" smtClean="0"/>
              <a:t>مرحله پنجم </a:t>
            </a:r>
            <a:r>
              <a:rPr lang="fa-IR" sz="2800" dirty="0" smtClean="0"/>
              <a:t>– </a:t>
            </a:r>
            <a:r>
              <a:rPr lang="fa-IR" dirty="0" smtClean="0"/>
              <a:t>بهبود مستمر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  <a:solidFill>
            <a:schemeClr val="accent1">
              <a:lumMod val="20000"/>
              <a:lumOff val="80000"/>
            </a:schemeClr>
          </a:solidFill>
          <a:effectLst>
            <a:softEdge rad="63500"/>
          </a:effectLst>
        </p:spPr>
        <p:txBody>
          <a:bodyPr/>
          <a:lstStyle/>
          <a:p>
            <a:r>
              <a:rPr lang="fa-IR" dirty="0" smtClean="0"/>
              <a:t>زمان بندی اجرایی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 rIns="360000">
            <a:normAutofit/>
          </a:bodyPr>
          <a:lstStyle/>
          <a:p>
            <a:pPr algn="r">
              <a:buNone/>
            </a:pPr>
            <a:r>
              <a:rPr lang="fa-IR" sz="2800" dirty="0" smtClean="0"/>
              <a:t>بر اساس </a:t>
            </a:r>
            <a:r>
              <a:rPr lang="fa-IR" sz="2800" b="1" dirty="0" smtClean="0"/>
              <a:t>حجم کار </a:t>
            </a:r>
            <a:r>
              <a:rPr lang="fa-IR" sz="2800" dirty="0" smtClean="0"/>
              <a:t>و </a:t>
            </a:r>
            <a:r>
              <a:rPr lang="fa-IR" sz="2800" b="1" dirty="0" smtClean="0"/>
              <a:t>تعداد نیروی کارشناسی </a:t>
            </a:r>
            <a:r>
              <a:rPr lang="fa-IR" sz="2800" dirty="0" smtClean="0"/>
              <a:t>حدود 3ماه تا 1 سال.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شناخت و تحلیل</a:t>
            </a:r>
          </a:p>
          <a:p>
            <a:pPr algn="r">
              <a:buNone/>
            </a:pPr>
            <a:r>
              <a:rPr lang="fa-IR" sz="2800" dirty="0" smtClean="0"/>
              <a:t>ارائه وضع مطلوب</a:t>
            </a:r>
          </a:p>
          <a:p>
            <a:pPr algn="r">
              <a:buNone/>
            </a:pPr>
            <a:r>
              <a:rPr lang="fa-IR" sz="2800" dirty="0" smtClean="0"/>
              <a:t>تدوین برنامه انتقال</a:t>
            </a:r>
          </a:p>
          <a:p>
            <a:pPr algn="r">
              <a:buNone/>
            </a:pPr>
            <a:r>
              <a:rPr lang="fa-IR" sz="2800" dirty="0" smtClean="0"/>
              <a:t>استقرار وضع مطلوب</a:t>
            </a:r>
            <a:endParaRPr lang="en-US" sz="2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  <a:solidFill>
            <a:schemeClr val="tx2">
              <a:lumMod val="60000"/>
              <a:lumOff val="40000"/>
            </a:schemeClr>
          </a:solidFill>
          <a:effectLst>
            <a:softEdge rad="127000"/>
          </a:effectLst>
        </p:spPr>
        <p:txBody>
          <a:bodyPr>
            <a:normAutofit/>
          </a:bodyPr>
          <a:lstStyle/>
          <a:p>
            <a:r>
              <a:rPr lang="fa-IR" dirty="0" smtClean="0"/>
              <a:t>روش های تعریف فرآیند مطلوب</a:t>
            </a:r>
            <a:br>
              <a:rPr lang="fa-IR" dirty="0" smtClean="0"/>
            </a:br>
            <a:r>
              <a:rPr lang="en-US" sz="3600" dirty="0" smtClean="0"/>
              <a:t>To Be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14620"/>
            <a:ext cx="8229600" cy="3411543"/>
          </a:xfrm>
          <a:solidFill>
            <a:schemeClr val="accent5">
              <a:lumMod val="20000"/>
              <a:lumOff val="80000"/>
            </a:schemeClr>
          </a:solidFill>
          <a:effectLst>
            <a:softEdge rad="317500"/>
          </a:effectLst>
        </p:spPr>
        <p:txBody>
          <a:bodyPr>
            <a:normAutofit/>
          </a:bodyPr>
          <a:lstStyle/>
          <a:p>
            <a:pPr algn="r">
              <a:buNone/>
            </a:pPr>
            <a:endParaRPr lang="fa-IR" sz="2800" dirty="0" smtClean="0"/>
          </a:p>
          <a:p>
            <a:pPr algn="ctr">
              <a:buNone/>
            </a:pPr>
            <a:r>
              <a:rPr lang="fa-IR" sz="3600" b="1" dirty="0" smtClean="0">
                <a:latin typeface="Sakkal Majalla" pitchFamily="2" charset="-78"/>
                <a:cs typeface="Sakkal Majalla" pitchFamily="2" charset="-78"/>
              </a:rPr>
              <a:t>تحلیل شکاف</a:t>
            </a:r>
          </a:p>
          <a:p>
            <a:pPr algn="ctr">
              <a:buNone/>
            </a:pPr>
            <a:endParaRPr lang="fa-IR" sz="3600" b="1" dirty="0" smtClean="0">
              <a:latin typeface="Sakkal Majalla" pitchFamily="2" charset="-78"/>
              <a:cs typeface="Sakkal Majalla" pitchFamily="2" charset="-78"/>
            </a:endParaRPr>
          </a:p>
          <a:p>
            <a:pPr algn="ctr">
              <a:buNone/>
            </a:pPr>
            <a:r>
              <a:rPr lang="fa-IR" sz="3600" b="1" dirty="0" smtClean="0">
                <a:latin typeface="Sakkal Majalla" pitchFamily="2" charset="-78"/>
                <a:cs typeface="Sakkal Majalla" pitchFamily="2" charset="-78"/>
              </a:rPr>
              <a:t>تحلیل فرآیند</a:t>
            </a:r>
            <a:endParaRPr lang="en-US" sz="3600" b="1" dirty="0" smtClean="0">
              <a:latin typeface="Sakkal Majalla" pitchFamily="2" charset="-78"/>
              <a:cs typeface="Sakkal Majalla" pitchFamily="2" charset="-78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effectLst>
            <a:softEdge rad="63500"/>
          </a:effectLst>
        </p:spPr>
        <p:txBody>
          <a:bodyPr/>
          <a:lstStyle/>
          <a:p>
            <a:r>
              <a:rPr lang="fa-IR" dirty="0" smtClean="0"/>
              <a:t>انواع متدولوژی های مهندسی مجدد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Ins="360000">
            <a:normAutofit fontScale="92500"/>
          </a:bodyPr>
          <a:lstStyle/>
          <a:p>
            <a:pPr algn="r">
              <a:buNone/>
            </a:pPr>
            <a:r>
              <a:rPr lang="fa-IR" sz="2800" dirty="0" smtClean="0"/>
              <a:t>دسته بندی بر اساس:</a:t>
            </a:r>
          </a:p>
          <a:p>
            <a:pPr algn="r">
              <a:buNone/>
            </a:pPr>
            <a:r>
              <a:rPr lang="fa-IR" sz="2800" dirty="0" smtClean="0"/>
              <a:t>- چگونگی تاکید و تمرکز متدولوژی بر فاکتورهایی از قبیل فناوری اطلاعات، مدیریت کیفیت، منابع انسانی و استراتژی</a:t>
            </a:r>
          </a:p>
          <a:p>
            <a:pPr algn="r">
              <a:buNone/>
            </a:pPr>
            <a:r>
              <a:rPr lang="fa-IR" sz="2800" dirty="0" smtClean="0"/>
              <a:t>- نگرش متدولوژی به ماهیت ابداعی مهندسی مجدد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b="1" dirty="0" smtClean="0"/>
              <a:t>روش کلین </a:t>
            </a:r>
            <a:r>
              <a:rPr lang="fa-IR" sz="2800" dirty="0" smtClean="0"/>
              <a:t>(</a:t>
            </a:r>
            <a:r>
              <a:rPr lang="fa-IR" sz="2000" dirty="0" smtClean="0"/>
              <a:t>آماده سازی، تشخیص، انتخاب، راه حل، انتقال</a:t>
            </a:r>
            <a:r>
              <a:rPr lang="fa-IR" sz="2800" dirty="0" smtClean="0"/>
              <a:t>)</a:t>
            </a:r>
          </a:p>
          <a:p>
            <a:pPr algn="r">
              <a:buNone/>
            </a:pPr>
            <a:r>
              <a:rPr lang="fa-IR" sz="2800" b="1" dirty="0" smtClean="0"/>
              <a:t>روش فیوری </a:t>
            </a:r>
            <a:r>
              <a:rPr lang="fa-IR" sz="2800" dirty="0" smtClean="0"/>
              <a:t>(</a:t>
            </a:r>
            <a:r>
              <a:rPr lang="fa-IR" sz="2000" dirty="0" smtClean="0"/>
              <a:t>تشخیص نیازهای مشتری، اندازه گیری فرآیند های موجود، تجزیه و تحلیل فرآیندهای موجود، الگوبرداری از بهترین عملکرد، طراحی فرآیندهای جدید، اجرای فرایندهای جدید</a:t>
            </a:r>
            <a:r>
              <a:rPr lang="fa-IR" sz="2800" dirty="0" smtClean="0"/>
              <a:t>)</a:t>
            </a:r>
          </a:p>
          <a:p>
            <a:pPr algn="r">
              <a:buNone/>
            </a:pPr>
            <a:r>
              <a:rPr lang="fa-IR" sz="2800" dirty="0" smtClean="0"/>
              <a:t>روش </a:t>
            </a:r>
            <a:r>
              <a:rPr lang="fa-IR" sz="2800" b="1" dirty="0" smtClean="0"/>
              <a:t>گاها</a:t>
            </a:r>
            <a:r>
              <a:rPr lang="fa-IR" sz="2800" dirty="0" smtClean="0"/>
              <a:t> </a:t>
            </a:r>
            <a:r>
              <a:rPr lang="fa-IR" sz="2200" dirty="0" smtClean="0"/>
              <a:t>( چشم انداز، اقدامات اولیه، تشخیص، جایگزینی، احیا و نوسازی، مشاهده گری)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endParaRPr lang="fa-IR" sz="2800" dirty="0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82528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 rIns="270000">
            <a:normAutofit/>
          </a:bodyPr>
          <a:lstStyle/>
          <a:p>
            <a:pPr algn="r">
              <a:buNone/>
            </a:pPr>
            <a:r>
              <a:rPr lang="fa-IR" sz="2800" dirty="0" smtClean="0"/>
              <a:t>روش </a:t>
            </a:r>
            <a:r>
              <a:rPr lang="fa-IR" sz="2800" b="1" dirty="0" smtClean="0"/>
              <a:t>جوهانسون</a:t>
            </a:r>
            <a:r>
              <a:rPr lang="fa-IR" sz="2800" dirty="0" smtClean="0"/>
              <a:t> (</a:t>
            </a:r>
            <a:r>
              <a:rPr lang="fa-IR" sz="2000" dirty="0" smtClean="0"/>
              <a:t>کشف، طراحی مجدد، تحقق</a:t>
            </a:r>
            <a:r>
              <a:rPr lang="fa-IR" sz="2800" dirty="0" smtClean="0"/>
              <a:t>)</a:t>
            </a:r>
          </a:p>
          <a:p>
            <a:pPr algn="r">
              <a:buNone/>
            </a:pPr>
            <a:r>
              <a:rPr lang="fa-IR" sz="2800" dirty="0" smtClean="0"/>
              <a:t>روش</a:t>
            </a:r>
            <a:r>
              <a:rPr lang="fa-IR" sz="2800" b="1" dirty="0" smtClean="0"/>
              <a:t> پتروزو </a:t>
            </a:r>
            <a:r>
              <a:rPr lang="fa-IR" sz="2800" dirty="0" smtClean="0"/>
              <a:t>و</a:t>
            </a:r>
            <a:r>
              <a:rPr lang="fa-IR" sz="2800" b="1" dirty="0" smtClean="0"/>
              <a:t> استـپـر </a:t>
            </a:r>
            <a:r>
              <a:rPr lang="fa-IR" sz="2800" dirty="0" smtClean="0"/>
              <a:t>(</a:t>
            </a:r>
            <a:r>
              <a:rPr lang="fa-IR" sz="2000" dirty="0" smtClean="0"/>
              <a:t>کشف، جستجو و جمع آوری، نوآوری و ساخت، سازماندهی،آموزش و ابزار سازی مجدد</a:t>
            </a:r>
            <a:r>
              <a:rPr lang="fa-IR" sz="2800" dirty="0" smtClean="0"/>
              <a:t>)</a:t>
            </a:r>
          </a:p>
          <a:p>
            <a:pPr algn="r">
              <a:buNone/>
            </a:pPr>
            <a:r>
              <a:rPr lang="fa-IR" sz="2800" dirty="0" smtClean="0"/>
              <a:t>روش </a:t>
            </a:r>
            <a:r>
              <a:rPr lang="fa-IR" sz="2800" b="1" dirty="0" smtClean="0"/>
              <a:t>داونپورت</a:t>
            </a:r>
            <a:r>
              <a:rPr lang="fa-IR" sz="2800" dirty="0" smtClean="0"/>
              <a:t> و </a:t>
            </a:r>
            <a:r>
              <a:rPr lang="fa-IR" sz="2800" b="1" dirty="0" smtClean="0"/>
              <a:t>شورت</a:t>
            </a:r>
            <a:r>
              <a:rPr lang="fa-IR" sz="2800" dirty="0" smtClean="0"/>
              <a:t> (</a:t>
            </a:r>
            <a:r>
              <a:rPr lang="fa-IR" sz="2000" dirty="0" smtClean="0"/>
              <a:t>چشم انداز، تشخیص فرآیندهای نا کارا، درک، تشخیص قابلیت های فناوری اطلاعات، طراحی نمونه اولیه</a:t>
            </a:r>
            <a:r>
              <a:rPr lang="fa-IR" sz="2800" dirty="0" smtClean="0"/>
              <a:t>)</a:t>
            </a:r>
          </a:p>
          <a:p>
            <a:pPr algn="r">
              <a:buNone/>
            </a:pPr>
            <a:r>
              <a:rPr lang="fa-IR" sz="2800" dirty="0" smtClean="0"/>
              <a:t>روش </a:t>
            </a:r>
            <a:r>
              <a:rPr lang="fa-IR" sz="2800" b="1" dirty="0" smtClean="0"/>
              <a:t>هاریسون</a:t>
            </a:r>
            <a:r>
              <a:rPr lang="fa-IR" sz="2800" dirty="0" smtClean="0"/>
              <a:t> و </a:t>
            </a:r>
            <a:r>
              <a:rPr lang="fa-IR" sz="2800" b="1" dirty="0" smtClean="0"/>
              <a:t>پرات</a:t>
            </a:r>
            <a:r>
              <a:rPr lang="fa-IR" sz="2800" dirty="0" smtClean="0"/>
              <a:t> (</a:t>
            </a:r>
            <a:r>
              <a:rPr lang="fa-IR" sz="2000" dirty="0" smtClean="0"/>
              <a:t>انتخاب مسیر، الگوبرداری، چشم انداز فرآیندها، مسئله</a:t>
            </a:r>
            <a:r>
              <a:rPr lang="fa-IR" sz="2800" dirty="0" smtClean="0"/>
              <a:t>)</a:t>
            </a:r>
          </a:p>
          <a:p>
            <a:pPr algn="r">
              <a:buNone/>
            </a:pPr>
            <a:r>
              <a:rPr lang="fa-IR" sz="2800" dirty="0" smtClean="0"/>
              <a:t>روش </a:t>
            </a:r>
            <a:r>
              <a:rPr lang="fa-IR" sz="2800" b="1" dirty="0" smtClean="0"/>
              <a:t>بـارت</a:t>
            </a:r>
            <a:r>
              <a:rPr lang="fa-IR" sz="2800" dirty="0" smtClean="0"/>
              <a:t> (</a:t>
            </a:r>
            <a:r>
              <a:rPr lang="fa-IR" sz="2000" dirty="0" smtClean="0"/>
              <a:t>دوران نهفتگی، تفکر هدفمند، کشف حقیقت، آزمایش و یادگیری</a:t>
            </a:r>
            <a:r>
              <a:rPr lang="fa-IR" sz="2800" dirty="0" smtClean="0"/>
              <a:t>)</a:t>
            </a:r>
          </a:p>
          <a:p>
            <a:pPr algn="r">
              <a:buNone/>
            </a:pPr>
            <a:r>
              <a:rPr lang="fa-IR" sz="2800" dirty="0" smtClean="0"/>
              <a:t>روش </a:t>
            </a:r>
            <a:r>
              <a:rPr lang="fa-IR" sz="2800" b="1" dirty="0" smtClean="0"/>
              <a:t>کتینگر</a:t>
            </a:r>
            <a:r>
              <a:rPr lang="fa-IR" sz="2800" dirty="0" smtClean="0"/>
              <a:t> (</a:t>
            </a:r>
            <a:r>
              <a:rPr lang="fa-IR" sz="2000" dirty="0" smtClean="0"/>
              <a:t>چشم انداز، اقدامات اولیه، تشخیص، طراحی مجدد، نوسازی، ارزیابی</a:t>
            </a:r>
            <a:r>
              <a:rPr lang="fa-IR" sz="2800" dirty="0" smtClean="0"/>
              <a:t>)</a:t>
            </a:r>
          </a:p>
          <a:p>
            <a:pPr algn="r">
              <a:buNone/>
            </a:pPr>
            <a:r>
              <a:rPr lang="fa-IR" sz="2800" dirty="0" smtClean="0"/>
              <a:t>روش </a:t>
            </a:r>
            <a:r>
              <a:rPr lang="fa-IR" sz="2800" b="1" dirty="0" smtClean="0"/>
              <a:t>کوپرز</a:t>
            </a:r>
            <a:r>
              <a:rPr lang="fa-IR" sz="2800" dirty="0" smtClean="0"/>
              <a:t> و</a:t>
            </a:r>
            <a:r>
              <a:rPr lang="fa-IR" sz="2800" b="1" dirty="0" smtClean="0"/>
              <a:t> لیبرلند </a:t>
            </a:r>
            <a:r>
              <a:rPr lang="fa-IR" sz="2800" dirty="0" smtClean="0"/>
              <a:t>(</a:t>
            </a:r>
            <a:r>
              <a:rPr lang="fa-IR" sz="2000" dirty="0" smtClean="0"/>
              <a:t>تشخیص، مدل کردن فرآیندهای جاری، انتخاب راهکارهای جایگزین، اجرا</a:t>
            </a:r>
            <a:r>
              <a:rPr lang="fa-IR" sz="2800" dirty="0" smtClean="0"/>
              <a:t>)</a:t>
            </a:r>
          </a:p>
          <a:p>
            <a:pPr algn="r">
              <a:buNone/>
            </a:pPr>
            <a:r>
              <a:rPr lang="fa-IR" sz="2800" dirty="0" smtClean="0"/>
              <a:t>روش</a:t>
            </a:r>
            <a:r>
              <a:rPr lang="fa-IR" sz="2800" b="1" dirty="0" smtClean="0"/>
              <a:t> تگزاس </a:t>
            </a:r>
            <a:r>
              <a:rPr lang="fa-IR" sz="2800" dirty="0" smtClean="0"/>
              <a:t>و </a:t>
            </a:r>
            <a:r>
              <a:rPr lang="fa-IR" sz="2800" b="1" dirty="0" smtClean="0"/>
              <a:t>اینسترومنت</a:t>
            </a:r>
            <a:r>
              <a:rPr lang="fa-IR" sz="2800" dirty="0" smtClean="0"/>
              <a:t> </a:t>
            </a:r>
            <a:r>
              <a:rPr lang="fa-IR" sz="2000" dirty="0" smtClean="0"/>
              <a:t>( آماده سازی، درک و تشخیص، طراحی مجدد، اجرا</a:t>
            </a:r>
            <a:r>
              <a:rPr lang="fa-IR" sz="2800" dirty="0" smtClean="0"/>
              <a:t>)</a:t>
            </a:r>
            <a:endParaRPr lang="en-US" sz="2800" dirty="0" smtClean="0"/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endParaRPr lang="en-US" sz="2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-82528"/>
            <a:ext cx="8229600" cy="82528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 rIns="270000">
            <a:normAutofit/>
          </a:bodyPr>
          <a:lstStyle/>
          <a:p>
            <a:pPr algn="r">
              <a:buNone/>
            </a:pPr>
            <a:r>
              <a:rPr lang="fa-IR" sz="2800" dirty="0" smtClean="0"/>
              <a:t>روش </a:t>
            </a:r>
            <a:r>
              <a:rPr lang="fa-IR" sz="2800" b="1" dirty="0" smtClean="0"/>
              <a:t>راسمن </a:t>
            </a:r>
            <a:r>
              <a:rPr lang="fa-IR" sz="2800" dirty="0" smtClean="0"/>
              <a:t>(</a:t>
            </a:r>
            <a:r>
              <a:rPr lang="fa-IR" sz="2000" dirty="0" smtClean="0"/>
              <a:t>تعریف مساله و سازماندهی، تجزیه و تحلیل فرآیند و طراحی مجدد، اجرا</a:t>
            </a:r>
            <a:r>
              <a:rPr lang="fa-IR" sz="2800" dirty="0" smtClean="0"/>
              <a:t>)</a:t>
            </a:r>
          </a:p>
          <a:p>
            <a:pPr algn="r">
              <a:buNone/>
            </a:pPr>
            <a:r>
              <a:rPr lang="fa-IR" sz="2800" dirty="0" smtClean="0"/>
              <a:t>روش </a:t>
            </a:r>
            <a:r>
              <a:rPr lang="fa-I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کندور</a:t>
            </a:r>
            <a:r>
              <a:rPr lang="fa-IR" sz="2800" dirty="0" smtClean="0"/>
              <a:t> (</a:t>
            </a:r>
            <a:r>
              <a:rPr lang="fa-IR" sz="2400" dirty="0" smtClean="0"/>
              <a:t>چشم انداز و تعیین اهداف، درک فرآیندهای موجود، تشخیص فرآیندها برای طراحی مجدد، تشخیص اهرم های تغییر، بکارگیری فرآیندهای جدید، عملیاتی کردن فرآیندهای جدید،ارزش یابی آنها، بهبود مستمر</a:t>
            </a:r>
            <a:r>
              <a:rPr lang="fa-IR" sz="2800" dirty="0" smtClean="0"/>
              <a:t>)</a:t>
            </a:r>
          </a:p>
          <a:p>
            <a:pPr algn="r">
              <a:buNone/>
            </a:pPr>
            <a:r>
              <a:rPr lang="fa-IR" sz="2800" dirty="0" smtClean="0"/>
              <a:t>روش </a:t>
            </a:r>
            <a:r>
              <a:rPr lang="fa-IR" sz="2800" b="1" dirty="0" smtClean="0"/>
              <a:t>اُبُـلنسکی </a:t>
            </a:r>
            <a:r>
              <a:rPr lang="fa-IR" sz="2800" dirty="0" smtClean="0"/>
              <a:t>(</a:t>
            </a:r>
            <a:r>
              <a:rPr lang="fa-IR" sz="2000" dirty="0" smtClean="0"/>
              <a:t>بدانید که چه میخواهید، برنامه ریزی کنید، اجرا کنید، ارزیابی برنامه دگرگونی، دستیابی به دگرگونی مداوم</a:t>
            </a:r>
            <a:r>
              <a:rPr lang="fa-IR" sz="2800" dirty="0" smtClean="0"/>
              <a:t>)</a:t>
            </a:r>
            <a:endParaRPr lang="en-US" sz="2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  <a:effectLst>
            <a:softEdge rad="63500"/>
          </a:effectLst>
        </p:spPr>
        <p:txBody>
          <a:bodyPr/>
          <a:lstStyle/>
          <a:p>
            <a:r>
              <a:rPr lang="fa-IR" dirty="0" smtClean="0"/>
              <a:t>متدولوژی مناسب شرکتهای ایرانی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Ins="630000">
            <a:normAutofit/>
          </a:bodyPr>
          <a:lstStyle/>
          <a:p>
            <a:pPr algn="r">
              <a:buNone/>
            </a:pPr>
            <a:r>
              <a:rPr lang="fa-IR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روش مهندسی مجدد </a:t>
            </a:r>
            <a:r>
              <a:rPr lang="fa-I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کـنـدور</a:t>
            </a:r>
            <a:r>
              <a:rPr lang="fa-IR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با اندکی تغییر:</a:t>
            </a:r>
          </a:p>
          <a:p>
            <a:pPr algn="r">
              <a:buNone/>
            </a:pPr>
            <a:r>
              <a:rPr lang="fa-I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چشم انداز </a:t>
            </a:r>
            <a:r>
              <a:rPr lang="fa-IR" sz="2800" dirty="0" smtClean="0"/>
              <a:t>و تعیین اهداف،</a:t>
            </a:r>
          </a:p>
          <a:p>
            <a:pPr algn="r">
              <a:buNone/>
            </a:pPr>
            <a:r>
              <a:rPr lang="fa-I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بهبود کوتاه مدت با انجام تغییرات کم، </a:t>
            </a:r>
          </a:p>
          <a:p>
            <a:pPr algn="r">
              <a:buNone/>
            </a:pPr>
            <a:r>
              <a:rPr lang="fa-IR" sz="2800" dirty="0" smtClean="0"/>
              <a:t>درک فرآیندهای موجود، </a:t>
            </a:r>
          </a:p>
          <a:p>
            <a:pPr algn="r">
              <a:buNone/>
            </a:pPr>
            <a:r>
              <a:rPr lang="fa-IR" sz="2800" dirty="0" smtClean="0"/>
              <a:t>تشخیص فرآیندها برای طراحی مجدد، </a:t>
            </a:r>
          </a:p>
          <a:p>
            <a:pPr algn="r">
              <a:buNone/>
            </a:pPr>
            <a:r>
              <a:rPr lang="fa-IR" sz="2800" dirty="0" smtClean="0"/>
              <a:t>تشخیص اهرم های تغییر، </a:t>
            </a:r>
          </a:p>
          <a:p>
            <a:pPr algn="r">
              <a:buNone/>
            </a:pPr>
            <a:r>
              <a:rPr lang="fa-IR" sz="2800" dirty="0" smtClean="0"/>
              <a:t>بکارگیری فرآیندهای جدید، </a:t>
            </a:r>
          </a:p>
          <a:p>
            <a:pPr algn="r">
              <a:buNone/>
            </a:pPr>
            <a:r>
              <a:rPr lang="fa-IR" sz="2800" dirty="0" smtClean="0"/>
              <a:t>عملیاتی کردن فرآیندهای جدید،ارزش یابی آنها، </a:t>
            </a:r>
          </a:p>
          <a:p>
            <a:pPr algn="r">
              <a:buNone/>
            </a:pPr>
            <a:r>
              <a:rPr lang="fa-I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بهبود مستمر</a:t>
            </a:r>
            <a:r>
              <a:rPr lang="fa-IR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effectLst>
            <a:softEdge rad="63500"/>
          </a:effectLst>
        </p:spPr>
        <p:txBody>
          <a:bodyPr/>
          <a:lstStyle/>
          <a:p>
            <a:r>
              <a:rPr lang="fa-IR" dirty="0" smtClean="0"/>
              <a:t>دو روش معمول برای مهندسی مجدد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2800" b="1" dirty="0" smtClean="0"/>
              <a:t>مهندسی مجدد آزاد</a:t>
            </a:r>
          </a:p>
          <a:p>
            <a:pPr algn="r">
              <a:buNone/>
            </a:pPr>
            <a:r>
              <a:rPr lang="fa-IR" sz="2800" dirty="0" smtClean="0"/>
              <a:t>              که بدون در نظر گرفتن فناوری خاصی و بدون هیچ گونه محدودیت در طراحی فرآیند ها تنها بر اساس نیازهای سازمان ایجاد میشود.</a:t>
            </a:r>
          </a:p>
          <a:p>
            <a:pPr algn="r">
              <a:buNone/>
            </a:pPr>
            <a:r>
              <a:rPr lang="fa-IR" sz="2800" b="1" dirty="0" smtClean="0"/>
              <a:t>مهندسی مجدد مبتنی بر یک محصول نرم افزاری خاص</a:t>
            </a:r>
          </a:p>
          <a:p>
            <a:pPr algn="r">
              <a:buNone/>
            </a:pPr>
            <a:r>
              <a:rPr lang="fa-IR" sz="2800" dirty="0" smtClean="0"/>
              <a:t>              که در آن ابتـدا سیـسـتم انتخاب میشود، سپـس مهنـدسی مجدد صورت میگیرد.</a:t>
            </a:r>
            <a:endParaRPr lang="en-US" sz="2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effectLst>
            <a:softEdge rad="63500"/>
          </a:effectLst>
        </p:spPr>
        <p:txBody>
          <a:bodyPr/>
          <a:lstStyle/>
          <a:p>
            <a:r>
              <a:rPr lang="fa-IR" dirty="0" smtClean="0"/>
              <a:t>ویژگی های پیاده سازی مهندسی مجدد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 rIns="360000">
            <a:normAutofit/>
          </a:bodyPr>
          <a:lstStyle/>
          <a:p>
            <a:pPr algn="r">
              <a:buNone/>
            </a:pPr>
            <a:r>
              <a:rPr lang="fa-IR" sz="2800" dirty="0" smtClean="0"/>
              <a:t>1. یکپارچگی مشاغل</a:t>
            </a:r>
          </a:p>
          <a:p>
            <a:pPr algn="r">
              <a:buNone/>
            </a:pPr>
            <a:r>
              <a:rPr lang="fa-IR" sz="2800" dirty="0" smtClean="0"/>
              <a:t>2. کارمند محوری</a:t>
            </a:r>
          </a:p>
          <a:p>
            <a:pPr algn="r">
              <a:buNone/>
            </a:pPr>
            <a:r>
              <a:rPr lang="fa-IR" sz="2800" dirty="0" smtClean="0"/>
              <a:t>3. جریان طبیعی فرآیندها</a:t>
            </a:r>
          </a:p>
          <a:p>
            <a:pPr algn="r">
              <a:buNone/>
            </a:pPr>
            <a:r>
              <a:rPr lang="fa-IR" sz="2800" dirty="0" smtClean="0"/>
              <a:t>4. ارجاع منطقی امور</a:t>
            </a:r>
          </a:p>
          <a:p>
            <a:pPr algn="r">
              <a:buNone/>
            </a:pPr>
            <a:r>
              <a:rPr lang="fa-IR" sz="2800" dirty="0" smtClean="0"/>
              <a:t>5. کاهش تعداد بازرسی ها</a:t>
            </a:r>
          </a:p>
          <a:p>
            <a:pPr algn="r">
              <a:buNone/>
            </a:pPr>
            <a:r>
              <a:rPr lang="fa-IR" sz="2800" dirty="0" smtClean="0"/>
              <a:t>6. کاهش موارد اختلاف</a:t>
            </a:r>
          </a:p>
          <a:p>
            <a:pPr algn="r">
              <a:buNone/>
            </a:pPr>
            <a:r>
              <a:rPr lang="fa-IR" sz="2800" dirty="0" smtClean="0"/>
              <a:t>7. امکان ایجاد تمرکز و یا تمرکز زدایی</a:t>
            </a:r>
          </a:p>
          <a:p>
            <a:pPr algn="r">
              <a:buNone/>
            </a:pPr>
            <a:r>
              <a:rPr lang="fa-IR" sz="2800" dirty="0" smtClean="0"/>
              <a:t>8. فرآیندها نمونه های متعدد دارند</a:t>
            </a:r>
            <a:endParaRPr lang="en-US" sz="2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effectLst>
            <a:softEdge rad="63500"/>
          </a:effectLst>
        </p:spPr>
        <p:txBody>
          <a:bodyPr/>
          <a:lstStyle/>
          <a:p>
            <a:r>
              <a:rPr lang="fa-IR" dirty="0" smtClean="0"/>
              <a:t>تغییرات حاصل از پیاده سازی مهندسی مجدد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 rIns="360000">
            <a:normAutofit fontScale="92500" lnSpcReduction="10000"/>
          </a:bodyPr>
          <a:lstStyle/>
          <a:p>
            <a:pPr algn="r">
              <a:buNone/>
            </a:pPr>
            <a:r>
              <a:rPr lang="fa-IR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کاهش نیروی انسانی</a:t>
            </a:r>
          </a:p>
          <a:p>
            <a:pPr algn="r">
              <a:buNone/>
            </a:pPr>
            <a:r>
              <a:rPr lang="fa-IR" sz="26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کاهش زمان تولید محصولات</a:t>
            </a:r>
          </a:p>
          <a:p>
            <a:pPr algn="r">
              <a:buNone/>
            </a:pPr>
            <a:r>
              <a:rPr lang="fa-IR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افزایش </a:t>
            </a:r>
            <a:r>
              <a:rPr lang="fa-IR" sz="2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انعطاف پذیری </a:t>
            </a:r>
            <a:r>
              <a:rPr lang="fa-IR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سازمانها</a:t>
            </a:r>
          </a:p>
          <a:p>
            <a:pPr algn="r">
              <a:buNone/>
            </a:pPr>
            <a:r>
              <a:rPr lang="fa-IR" sz="26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واحد های کاری از ادارات تخصصی به </a:t>
            </a:r>
            <a:r>
              <a:rPr lang="fa-IR" sz="26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تیم های فرآیند گرا</a:t>
            </a:r>
          </a:p>
          <a:p>
            <a:pPr algn="r">
              <a:buNone/>
            </a:pPr>
            <a:r>
              <a:rPr lang="fa-IR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شغل ها از وظایف ساده به </a:t>
            </a:r>
            <a:r>
              <a:rPr lang="fa-IR" sz="2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کارهای چند سویه</a:t>
            </a:r>
          </a:p>
          <a:p>
            <a:pPr algn="r">
              <a:buNone/>
            </a:pPr>
            <a:r>
              <a:rPr lang="fa-IR" sz="26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ملاک ترفیع از عملکرد به </a:t>
            </a:r>
            <a:r>
              <a:rPr lang="fa-IR" sz="26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توانایی</a:t>
            </a:r>
          </a:p>
          <a:p>
            <a:pPr algn="r">
              <a:buNone/>
            </a:pPr>
            <a:r>
              <a:rPr lang="fa-IR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نقش کارکنان از کنترل شده به </a:t>
            </a:r>
            <a:r>
              <a:rPr lang="fa-IR" sz="2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دارای اختیار</a:t>
            </a:r>
          </a:p>
          <a:p>
            <a:pPr algn="r">
              <a:buNone/>
            </a:pPr>
            <a:r>
              <a:rPr lang="fa-IR" sz="26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انجام کارها نیاز به </a:t>
            </a:r>
            <a:r>
              <a:rPr lang="fa-IR" sz="26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دانش</a:t>
            </a:r>
            <a:r>
              <a:rPr lang="fa-IR" sz="26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، نه آموزش</a:t>
            </a:r>
          </a:p>
          <a:p>
            <a:pPr algn="r">
              <a:buNone/>
            </a:pPr>
            <a:r>
              <a:rPr lang="fa-IR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پاداش ها به </a:t>
            </a:r>
            <a:r>
              <a:rPr lang="fa-IR" sz="2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نتایج</a:t>
            </a:r>
            <a:r>
              <a:rPr lang="fa-IR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، نه به میزان فعالیت</a:t>
            </a:r>
          </a:p>
          <a:p>
            <a:pPr algn="r">
              <a:buNone/>
            </a:pPr>
            <a:r>
              <a:rPr lang="fa-IR" sz="26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کار کردن برای </a:t>
            </a:r>
            <a:r>
              <a:rPr lang="fa-IR" sz="26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مشتری</a:t>
            </a:r>
            <a:r>
              <a:rPr lang="fa-IR" sz="26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، نه برای رئیس</a:t>
            </a:r>
          </a:p>
          <a:p>
            <a:pPr algn="r">
              <a:buNone/>
            </a:pPr>
            <a:r>
              <a:rPr lang="fa-IR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ساختار سازمان از سلسله مراتبی به </a:t>
            </a:r>
            <a:r>
              <a:rPr lang="fa-IR" sz="2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مسطح</a:t>
            </a:r>
            <a:r>
              <a:rPr lang="fa-IR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fa-IR" sz="2800" dirty="0" smtClean="0"/>
              <a:t>تبدیل میشود.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  <a:solidFill>
            <a:schemeClr val="tx2">
              <a:lumMod val="60000"/>
              <a:lumOff val="40000"/>
            </a:schemeClr>
          </a:solidFill>
          <a:effectLst>
            <a:softEdge rad="63500"/>
          </a:effectLst>
        </p:spPr>
        <p:txBody>
          <a:bodyPr/>
          <a:lstStyle/>
          <a:p>
            <a:r>
              <a:rPr lang="fa-IR" dirty="0" smtClean="0"/>
              <a:t>گام های مهندسی مجدد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dirty="0" smtClean="0"/>
              <a:t>نیاز سنجی</a:t>
            </a:r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fa-IR" dirty="0" smtClean="0"/>
              <a:t>حمایت و پشتیبانی از سوی مقامات بالای سازمان</a:t>
            </a:r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fa-IR" dirty="0" smtClean="0"/>
              <a:t>تشکیل تیم راهبری</a:t>
            </a:r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fa-IR" dirty="0" smtClean="0"/>
              <a:t>تشکیل تیم اجرایی</a:t>
            </a:r>
            <a:endParaRPr lang="en-US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  <a:effectLst>
            <a:softEdge rad="63500"/>
          </a:effectLst>
        </p:spPr>
        <p:txBody>
          <a:bodyPr>
            <a:normAutofit fontScale="90000"/>
          </a:bodyPr>
          <a:lstStyle/>
          <a:p>
            <a:r>
              <a:rPr lang="fa-IR" dirty="0" smtClean="0"/>
              <a:t>نقش و کاربرد فناوری اطلاعات در مهندسی مجدد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72005"/>
          </a:xfrm>
        </p:spPr>
        <p:txBody>
          <a:bodyPr rIns="360000">
            <a:normAutofit/>
          </a:bodyPr>
          <a:lstStyle/>
          <a:p>
            <a:pPr algn="r">
              <a:buNone/>
            </a:pPr>
            <a:r>
              <a:rPr lang="fa-IR" sz="2400" dirty="0" smtClean="0"/>
              <a:t>اطلاعات در هر زمان و مکانی به صورت </a:t>
            </a:r>
            <a:r>
              <a:rPr lang="fa-IR" sz="2400" b="1" i="1" dirty="0" smtClean="0"/>
              <a:t>بر خط </a:t>
            </a:r>
            <a:r>
              <a:rPr lang="fa-IR" sz="2400" dirty="0" smtClean="0"/>
              <a:t>در دست است.</a:t>
            </a:r>
          </a:p>
          <a:p>
            <a:pPr algn="r">
              <a:buNone/>
            </a:pPr>
            <a:r>
              <a:rPr lang="fa-IR" sz="2400" dirty="0" smtClean="0"/>
              <a:t>میتوان از مزایای</a:t>
            </a:r>
            <a:r>
              <a:rPr lang="fa-IR" sz="2400" b="1" dirty="0" smtClean="0"/>
              <a:t> </a:t>
            </a:r>
            <a:r>
              <a:rPr lang="fa-IR" sz="2400" b="1" i="1" dirty="0" smtClean="0"/>
              <a:t>تمرکز</a:t>
            </a:r>
            <a:r>
              <a:rPr lang="fa-IR" sz="2400" b="1" dirty="0" smtClean="0"/>
              <a:t> </a:t>
            </a:r>
            <a:r>
              <a:rPr lang="fa-IR" sz="2400" dirty="0" smtClean="0"/>
              <a:t>و </a:t>
            </a:r>
            <a:r>
              <a:rPr lang="fa-IR" sz="2400" b="1" i="1" dirty="0" smtClean="0"/>
              <a:t>عدم تمرکز </a:t>
            </a:r>
            <a:r>
              <a:rPr lang="fa-IR" sz="2400" dirty="0" smtClean="0"/>
              <a:t>به صورت همزمان بهره برد.</a:t>
            </a:r>
          </a:p>
          <a:p>
            <a:pPr algn="r">
              <a:buNone/>
            </a:pPr>
            <a:r>
              <a:rPr lang="fa-IR" sz="2400" dirty="0" smtClean="0"/>
              <a:t>بهره گیری از نرم افزارها </a:t>
            </a:r>
            <a:r>
              <a:rPr lang="fa-IR" sz="2400" b="1" i="1" dirty="0" smtClean="0"/>
              <a:t>امکان تصمیم گیری </a:t>
            </a:r>
            <a:r>
              <a:rPr lang="fa-IR" sz="2400" dirty="0" smtClean="0"/>
              <a:t>را به همه میدهد.</a:t>
            </a:r>
          </a:p>
          <a:p>
            <a:pPr algn="r">
              <a:buNone/>
            </a:pPr>
            <a:r>
              <a:rPr lang="fa-IR" sz="2400" dirty="0" smtClean="0"/>
              <a:t>نیازی به </a:t>
            </a:r>
            <a:r>
              <a:rPr lang="fa-IR" sz="2400" i="1" dirty="0" smtClean="0"/>
              <a:t>دفتر کار </a:t>
            </a:r>
            <a:r>
              <a:rPr lang="fa-IR" sz="2400" dirty="0" smtClean="0"/>
              <a:t>نیست.</a:t>
            </a:r>
          </a:p>
          <a:p>
            <a:pPr algn="r">
              <a:buNone/>
            </a:pPr>
            <a:r>
              <a:rPr lang="fa-IR" sz="2400" dirty="0" smtClean="0"/>
              <a:t>با ارتباطات تصویری دوسویه دیگر نیازی به</a:t>
            </a:r>
            <a:r>
              <a:rPr lang="fa-IR" sz="2400" b="1" i="1" dirty="0" smtClean="0"/>
              <a:t> مراجعه ی ارباب رجوع </a:t>
            </a:r>
            <a:r>
              <a:rPr lang="fa-IR" sz="2400" dirty="0" smtClean="0"/>
              <a:t>نیست.</a:t>
            </a:r>
          </a:p>
          <a:p>
            <a:pPr algn="r">
              <a:buNone/>
            </a:pPr>
            <a:r>
              <a:rPr lang="fa-IR" sz="2400" dirty="0" smtClean="0"/>
              <a:t>با روش های</a:t>
            </a:r>
            <a:r>
              <a:rPr lang="fa-IR" sz="2400" b="1" dirty="0" smtClean="0"/>
              <a:t> </a:t>
            </a:r>
            <a:r>
              <a:rPr lang="fa-IR" sz="2400" b="1" i="1" dirty="0" smtClean="0"/>
              <a:t>ردیابی</a:t>
            </a:r>
            <a:r>
              <a:rPr lang="fa-IR" sz="2400" b="1" dirty="0" smtClean="0"/>
              <a:t> </a:t>
            </a:r>
            <a:r>
              <a:rPr lang="fa-IR" sz="2400" dirty="0" smtClean="0"/>
              <a:t>همه ی پرونده ها قابل دسترسی و ردیابی هستند.</a:t>
            </a:r>
          </a:p>
          <a:p>
            <a:pPr algn="r">
              <a:buNone/>
            </a:pPr>
            <a:r>
              <a:rPr lang="fa-IR" sz="2400" dirty="0" smtClean="0"/>
              <a:t>با پردازشگرهای جدید میتوان در برنامه ها </a:t>
            </a:r>
            <a:r>
              <a:rPr lang="fa-IR" sz="2400" b="1" i="1" dirty="0" smtClean="0"/>
              <a:t>تجدید نظر </a:t>
            </a:r>
            <a:r>
              <a:rPr lang="fa-IR" sz="2400" dirty="0" smtClean="0"/>
              <a:t>کرد.</a:t>
            </a:r>
          </a:p>
          <a:p>
            <a:pPr algn="r">
              <a:buNone/>
            </a:pPr>
            <a:r>
              <a:rPr lang="fa-IR" sz="2400" dirty="0" smtClean="0"/>
              <a:t>با ایجاد شبکه داخلی و</a:t>
            </a:r>
            <a:r>
              <a:rPr lang="fa-IR" sz="2400" i="1" dirty="0" smtClean="0"/>
              <a:t> </a:t>
            </a:r>
            <a:r>
              <a:rPr lang="fa-IR" sz="2400" b="1" i="1" dirty="0" smtClean="0"/>
              <a:t>سامانه ی اداری بدون کاغذ</a:t>
            </a:r>
            <a:r>
              <a:rPr lang="fa-IR" sz="2400" dirty="0" smtClean="0"/>
              <a:t>، بعضی بخش ها نظیر دبیرخانه حذف میشوند.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1143000"/>
          </a:xfrm>
          <a:solidFill>
            <a:schemeClr val="tx2">
              <a:lumMod val="60000"/>
              <a:lumOff val="40000"/>
            </a:schemeClr>
          </a:solidFill>
          <a:effectLst>
            <a:softEdge rad="63500"/>
          </a:effectLst>
        </p:spPr>
        <p:txBody>
          <a:bodyPr/>
          <a:lstStyle/>
          <a:p>
            <a:r>
              <a:rPr lang="fa-IR" dirty="0" smtClean="0"/>
              <a:t>رابطه ی شبیه سازی و مهندسی مجدد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 rIns="360000">
            <a:normAutofit/>
          </a:bodyPr>
          <a:lstStyle/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شبیه سازی </a:t>
            </a: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تقلیدی از عملکرد فرآیند واقعی با گذشت زمان </a:t>
            </a:r>
            <a:r>
              <a:rPr lang="fa-IR" sz="2800" dirty="0" smtClean="0"/>
              <a:t>است.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حل مسائل سازمان با فرآیندهای نا کارآمد</a:t>
            </a:r>
          </a:p>
          <a:p>
            <a:pPr algn="r">
              <a:buNone/>
            </a:pPr>
            <a:r>
              <a:rPr lang="fa-IR" sz="2800" dirty="0" smtClean="0"/>
              <a:t>    ابتدا   مهندسی مجدد</a:t>
            </a:r>
          </a:p>
          <a:p>
            <a:pPr algn="r">
              <a:buNone/>
            </a:pPr>
            <a:r>
              <a:rPr lang="fa-IR" sz="2800" dirty="0" smtClean="0"/>
              <a:t>    سپس   شبیه سازی  </a:t>
            </a:r>
            <a:endParaRPr lang="en-US" sz="2800" dirty="0"/>
          </a:p>
        </p:txBody>
      </p:sp>
      <p:sp>
        <p:nvSpPr>
          <p:cNvPr id="4" name="Right Arrow 3"/>
          <p:cNvSpPr/>
          <p:nvPr/>
        </p:nvSpPr>
        <p:spPr>
          <a:xfrm flipH="1">
            <a:off x="3143240" y="3500438"/>
            <a:ext cx="357190" cy="142876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00034" y="1357298"/>
            <a:ext cx="8229600" cy="2428884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fa-IR" sz="6000" dirty="0" smtClean="0">
                <a:solidFill>
                  <a:schemeClr val="bg1">
                    <a:lumMod val="50000"/>
                  </a:schemeClr>
                </a:solidFill>
              </a:rPr>
              <a:t>پایان</a:t>
            </a:r>
            <a:endParaRPr lang="en-US" sz="60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1543 " pathEditMode="relative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839</TotalTime>
  <Words>1596</Words>
  <Application>Microsoft Office PowerPoint</Application>
  <PresentationFormat>On-screen Show (4:3)</PresentationFormat>
  <Paragraphs>207</Paragraphs>
  <Slides>30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Aharoni</vt:lpstr>
      <vt:lpstr>Arial</vt:lpstr>
      <vt:lpstr>B Titr</vt:lpstr>
      <vt:lpstr>Calibri</vt:lpstr>
      <vt:lpstr>Sakkal Majalla</vt:lpstr>
      <vt:lpstr>Tahoma</vt:lpstr>
      <vt:lpstr>Times New Roman</vt:lpstr>
      <vt:lpstr>Office Theme</vt:lpstr>
      <vt:lpstr>PowerPoint Presentation</vt:lpstr>
      <vt:lpstr>مـهـنـدسـی مجـدد</vt:lpstr>
      <vt:lpstr>مهندسی مجدد همان مهندسی معکوس نیست !</vt:lpstr>
      <vt:lpstr>تــــاریــخــچـــه</vt:lpstr>
      <vt:lpstr>تعریف «هـمــر و چـمـپی»</vt:lpstr>
      <vt:lpstr>قواعد مهندسی مجدد «هــمـــر و چـمپـی»</vt:lpstr>
      <vt:lpstr>عوامل و شرایط لازم برای موفقیت مهندسی مجدد</vt:lpstr>
      <vt:lpstr>فـــوایـــد</vt:lpstr>
      <vt:lpstr>موفقیت یا شکست</vt:lpstr>
      <vt:lpstr>عوامل موفقیت و شکست</vt:lpstr>
      <vt:lpstr>عوامل موفقیت و شکست مهندسی مجدد در ایران</vt:lpstr>
      <vt:lpstr>عناصر اساسی مهندسی مجدد از دیدگاه  دِنـیـس</vt:lpstr>
      <vt:lpstr>برای دستیابی به موفقیت باید موارد زیر را در نظر گرفت:</vt:lpstr>
      <vt:lpstr>مدل تحلیلی-اجرایی مهندسی مجدد</vt:lpstr>
      <vt:lpstr>راه حل های کلی مورد استفاده در مهندسی مجدد</vt:lpstr>
      <vt:lpstr>اقدامات اجرایی مهندسی مجدد (کلیات)</vt:lpstr>
      <vt:lpstr>اقدامات اجرایی مهندسی مجدد (جزئیات)</vt:lpstr>
      <vt:lpstr>زمان بندی اجرایی</vt:lpstr>
      <vt:lpstr>روش های تعریف فرآیند مطلوب To Be</vt:lpstr>
      <vt:lpstr>انواع متدولوژی های مهندسی مجدد</vt:lpstr>
      <vt:lpstr>PowerPoint Presentation</vt:lpstr>
      <vt:lpstr>PowerPoint Presentation</vt:lpstr>
      <vt:lpstr>متدولوژی مناسب شرکتهای ایرانی</vt:lpstr>
      <vt:lpstr>دو روش معمول برای مهندسی مجدد</vt:lpstr>
      <vt:lpstr>ویژگی های پیاده سازی مهندسی مجدد</vt:lpstr>
      <vt:lpstr>تغییرات حاصل از پیاده سازی مهندسی مجدد</vt:lpstr>
      <vt:lpstr>گام های مهندسی مجدد</vt:lpstr>
      <vt:lpstr>نقش و کاربرد فناوری اطلاعات در مهندسی مجدد</vt:lpstr>
      <vt:lpstr>رابطه ی شبیه سازی و مهندسی مجدد</vt:lpstr>
      <vt:lpstr>پایان</vt:lpstr>
    </vt:vector>
  </TitlesOfParts>
  <Company>PARANDCO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مهندسی مجدد</dc:title>
  <dc:creator>PARAND</dc:creator>
  <cp:lastModifiedBy>DadeFam-43262657</cp:lastModifiedBy>
  <cp:revision>135</cp:revision>
  <dcterms:created xsi:type="dcterms:W3CDTF">2012-04-22T07:41:55Z</dcterms:created>
  <dcterms:modified xsi:type="dcterms:W3CDTF">2023-08-09T12:35:18Z</dcterms:modified>
</cp:coreProperties>
</file>