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60" r:id="rId1"/>
  </p:sldMasterIdLst>
  <p:notesMasterIdLst>
    <p:notesMasterId r:id="rId41"/>
  </p:notesMasterIdLst>
  <p:handoutMasterIdLst>
    <p:handoutMasterId r:id="rId42"/>
  </p:handoutMasterIdLst>
  <p:sldIdLst>
    <p:sldId id="792" r:id="rId2"/>
    <p:sldId id="754" r:id="rId3"/>
    <p:sldId id="755" r:id="rId4"/>
    <p:sldId id="756" r:id="rId5"/>
    <p:sldId id="757" r:id="rId6"/>
    <p:sldId id="758" r:id="rId7"/>
    <p:sldId id="759" r:id="rId8"/>
    <p:sldId id="760" r:id="rId9"/>
    <p:sldId id="761" r:id="rId10"/>
    <p:sldId id="762" r:id="rId11"/>
    <p:sldId id="763" r:id="rId12"/>
    <p:sldId id="764" r:id="rId13"/>
    <p:sldId id="765" r:id="rId14"/>
    <p:sldId id="766" r:id="rId15"/>
    <p:sldId id="767" r:id="rId16"/>
    <p:sldId id="768" r:id="rId17"/>
    <p:sldId id="769" r:id="rId18"/>
    <p:sldId id="770" r:id="rId19"/>
    <p:sldId id="771" r:id="rId20"/>
    <p:sldId id="772" r:id="rId21"/>
    <p:sldId id="773" r:id="rId22"/>
    <p:sldId id="774" r:id="rId23"/>
    <p:sldId id="775" r:id="rId24"/>
    <p:sldId id="776" r:id="rId25"/>
    <p:sldId id="777" r:id="rId26"/>
    <p:sldId id="778" r:id="rId27"/>
    <p:sldId id="779" r:id="rId28"/>
    <p:sldId id="780" r:id="rId29"/>
    <p:sldId id="781" r:id="rId30"/>
    <p:sldId id="782" r:id="rId31"/>
    <p:sldId id="783" r:id="rId32"/>
    <p:sldId id="784" r:id="rId33"/>
    <p:sldId id="785" r:id="rId34"/>
    <p:sldId id="786" r:id="rId35"/>
    <p:sldId id="787" r:id="rId36"/>
    <p:sldId id="788" r:id="rId37"/>
    <p:sldId id="789" r:id="rId38"/>
    <p:sldId id="790" r:id="rId39"/>
    <p:sldId id="791" r:id="rId40"/>
  </p:sldIdLst>
  <p:sldSz cx="9144000" cy="6858000" type="screen4x3"/>
  <p:notesSz cx="9309100" cy="7053263"/>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1553" autoAdjust="0"/>
    <p:restoredTop sz="94660"/>
  </p:normalViewPr>
  <p:slideViewPr>
    <p:cSldViewPr>
      <p:cViewPr>
        <p:scale>
          <a:sx n="60" d="100"/>
          <a:sy n="60" d="100"/>
        </p:scale>
        <p:origin x="-1536" y="-22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handoutMaster" Target="handoutMasters/handout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5275157" y="0"/>
            <a:ext cx="4033943" cy="352663"/>
          </a:xfrm>
          <a:prstGeom prst="rect">
            <a:avLst/>
          </a:prstGeom>
        </p:spPr>
        <p:txBody>
          <a:bodyPr vert="horz" lIns="93497" tIns="46749" rIns="93497" bIns="46749" rtlCol="1"/>
          <a:lstStyle>
            <a:lvl1pPr algn="r">
              <a:defRPr sz="1200"/>
            </a:lvl1pPr>
          </a:lstStyle>
          <a:p>
            <a:endParaRPr lang="fa-IR"/>
          </a:p>
        </p:txBody>
      </p:sp>
      <p:sp>
        <p:nvSpPr>
          <p:cNvPr id="3" name="Date Placeholder 2"/>
          <p:cNvSpPr>
            <a:spLocks noGrp="1"/>
          </p:cNvSpPr>
          <p:nvPr>
            <p:ph type="dt" sz="quarter" idx="1"/>
          </p:nvPr>
        </p:nvSpPr>
        <p:spPr>
          <a:xfrm>
            <a:off x="2155" y="0"/>
            <a:ext cx="4033943" cy="352663"/>
          </a:xfrm>
          <a:prstGeom prst="rect">
            <a:avLst/>
          </a:prstGeom>
        </p:spPr>
        <p:txBody>
          <a:bodyPr vert="horz" lIns="93497" tIns="46749" rIns="93497" bIns="46749" rtlCol="1"/>
          <a:lstStyle>
            <a:lvl1pPr algn="l">
              <a:defRPr sz="1200"/>
            </a:lvl1pPr>
          </a:lstStyle>
          <a:p>
            <a:fld id="{52A5FAA1-6503-4C50-A413-FEADD4C2BAE2}" type="datetimeFigureOut">
              <a:rPr lang="fa-IR" smtClean="0"/>
              <a:t>09/10/1441</a:t>
            </a:fld>
            <a:endParaRPr lang="fa-IR"/>
          </a:p>
        </p:txBody>
      </p:sp>
      <p:sp>
        <p:nvSpPr>
          <p:cNvPr id="4" name="Footer Placeholder 3"/>
          <p:cNvSpPr>
            <a:spLocks noGrp="1"/>
          </p:cNvSpPr>
          <p:nvPr>
            <p:ph type="ftr" sz="quarter" idx="2"/>
          </p:nvPr>
        </p:nvSpPr>
        <p:spPr>
          <a:xfrm>
            <a:off x="5275157" y="6699376"/>
            <a:ext cx="4033943" cy="352663"/>
          </a:xfrm>
          <a:prstGeom prst="rect">
            <a:avLst/>
          </a:prstGeom>
        </p:spPr>
        <p:txBody>
          <a:bodyPr vert="horz" lIns="93497" tIns="46749" rIns="93497" bIns="46749" rtlCol="1" anchor="b"/>
          <a:lstStyle>
            <a:lvl1pPr algn="r">
              <a:defRPr sz="1200"/>
            </a:lvl1pPr>
          </a:lstStyle>
          <a:p>
            <a:endParaRPr lang="fa-IR"/>
          </a:p>
        </p:txBody>
      </p:sp>
      <p:sp>
        <p:nvSpPr>
          <p:cNvPr id="5" name="Slide Number Placeholder 4"/>
          <p:cNvSpPr>
            <a:spLocks noGrp="1"/>
          </p:cNvSpPr>
          <p:nvPr>
            <p:ph type="sldNum" sz="quarter" idx="3"/>
          </p:nvPr>
        </p:nvSpPr>
        <p:spPr>
          <a:xfrm>
            <a:off x="2155" y="6699376"/>
            <a:ext cx="4033943" cy="352663"/>
          </a:xfrm>
          <a:prstGeom prst="rect">
            <a:avLst/>
          </a:prstGeom>
        </p:spPr>
        <p:txBody>
          <a:bodyPr vert="horz" lIns="93497" tIns="46749" rIns="93497" bIns="46749" rtlCol="1" anchor="b"/>
          <a:lstStyle>
            <a:lvl1pPr algn="l">
              <a:defRPr sz="1200"/>
            </a:lvl1pPr>
          </a:lstStyle>
          <a:p>
            <a:fld id="{B85AE6BE-4D65-4F27-AB3A-2298681B09B3}" type="slidenum">
              <a:rPr lang="fa-IR" smtClean="0"/>
              <a:t>‹#›</a:t>
            </a:fld>
            <a:endParaRPr lang="fa-IR"/>
          </a:p>
        </p:txBody>
      </p:sp>
    </p:spTree>
    <p:extLst>
      <p:ext uri="{BB962C8B-B14F-4D97-AF65-F5344CB8AC3E}">
        <p14:creationId xmlns:p14="http://schemas.microsoft.com/office/powerpoint/2010/main" val="220198714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5275263" y="0"/>
            <a:ext cx="4033837" cy="352425"/>
          </a:xfrm>
          <a:prstGeom prst="rect">
            <a:avLst/>
          </a:prstGeom>
        </p:spPr>
        <p:txBody>
          <a:bodyPr vert="horz" lIns="91440" tIns="45720" rIns="91440" bIns="45720" rtlCol="1"/>
          <a:lstStyle>
            <a:lvl1pPr algn="r">
              <a:defRPr sz="1200"/>
            </a:lvl1pPr>
          </a:lstStyle>
          <a:p>
            <a:endParaRPr lang="fa-IR"/>
          </a:p>
        </p:txBody>
      </p:sp>
      <p:sp>
        <p:nvSpPr>
          <p:cNvPr id="3" name="Date Placeholder 2"/>
          <p:cNvSpPr>
            <a:spLocks noGrp="1"/>
          </p:cNvSpPr>
          <p:nvPr>
            <p:ph type="dt" idx="1"/>
          </p:nvPr>
        </p:nvSpPr>
        <p:spPr>
          <a:xfrm>
            <a:off x="1588" y="0"/>
            <a:ext cx="4033837" cy="352425"/>
          </a:xfrm>
          <a:prstGeom prst="rect">
            <a:avLst/>
          </a:prstGeom>
        </p:spPr>
        <p:txBody>
          <a:bodyPr vert="horz" lIns="91440" tIns="45720" rIns="91440" bIns="45720" rtlCol="1"/>
          <a:lstStyle>
            <a:lvl1pPr algn="l">
              <a:defRPr sz="1200"/>
            </a:lvl1pPr>
          </a:lstStyle>
          <a:p>
            <a:fld id="{0BDC0C70-C941-46BF-89FE-EB1A2B4A3A51}" type="datetimeFigureOut">
              <a:rPr lang="fa-IR" smtClean="0"/>
              <a:t>09/10/1441</a:t>
            </a:fld>
            <a:endParaRPr lang="fa-IR"/>
          </a:p>
        </p:txBody>
      </p:sp>
      <p:sp>
        <p:nvSpPr>
          <p:cNvPr id="4" name="Slide Image Placeholder 3"/>
          <p:cNvSpPr>
            <a:spLocks noGrp="1" noRot="1" noChangeAspect="1"/>
          </p:cNvSpPr>
          <p:nvPr>
            <p:ph type="sldImg" idx="2"/>
          </p:nvPr>
        </p:nvSpPr>
        <p:spPr>
          <a:xfrm>
            <a:off x="2890838" y="528638"/>
            <a:ext cx="3527425" cy="2644775"/>
          </a:xfrm>
          <a:prstGeom prst="rect">
            <a:avLst/>
          </a:prstGeom>
          <a:noFill/>
          <a:ln w="12700">
            <a:solidFill>
              <a:prstClr val="black"/>
            </a:solidFill>
          </a:ln>
        </p:spPr>
        <p:txBody>
          <a:bodyPr vert="horz" lIns="91440" tIns="45720" rIns="91440" bIns="45720" rtlCol="1" anchor="ctr"/>
          <a:lstStyle/>
          <a:p>
            <a:endParaRPr lang="fa-IR"/>
          </a:p>
        </p:txBody>
      </p:sp>
      <p:sp>
        <p:nvSpPr>
          <p:cNvPr id="5" name="Notes Placeholder 4"/>
          <p:cNvSpPr>
            <a:spLocks noGrp="1"/>
          </p:cNvSpPr>
          <p:nvPr>
            <p:ph type="body" sz="quarter" idx="3"/>
          </p:nvPr>
        </p:nvSpPr>
        <p:spPr>
          <a:xfrm>
            <a:off x="930275" y="3349625"/>
            <a:ext cx="7448550" cy="3175000"/>
          </a:xfrm>
          <a:prstGeom prst="rect">
            <a:avLst/>
          </a:prstGeom>
        </p:spPr>
        <p:txBody>
          <a:bodyPr vert="horz" lIns="91440" tIns="45720" rIns="91440" bIns="45720" rtlCol="1"/>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Footer Placeholder 5"/>
          <p:cNvSpPr>
            <a:spLocks noGrp="1"/>
          </p:cNvSpPr>
          <p:nvPr>
            <p:ph type="ftr" sz="quarter" idx="4"/>
          </p:nvPr>
        </p:nvSpPr>
        <p:spPr>
          <a:xfrm>
            <a:off x="5275263" y="6699250"/>
            <a:ext cx="4033837" cy="352425"/>
          </a:xfrm>
          <a:prstGeom prst="rect">
            <a:avLst/>
          </a:prstGeom>
        </p:spPr>
        <p:txBody>
          <a:bodyPr vert="horz" lIns="91440" tIns="45720" rIns="91440" bIns="45720" rtlCol="1" anchor="b"/>
          <a:lstStyle>
            <a:lvl1pPr algn="r">
              <a:defRPr sz="1200"/>
            </a:lvl1pPr>
          </a:lstStyle>
          <a:p>
            <a:endParaRPr lang="fa-IR"/>
          </a:p>
        </p:txBody>
      </p:sp>
      <p:sp>
        <p:nvSpPr>
          <p:cNvPr id="7" name="Slide Number Placeholder 6"/>
          <p:cNvSpPr>
            <a:spLocks noGrp="1"/>
          </p:cNvSpPr>
          <p:nvPr>
            <p:ph type="sldNum" sz="quarter" idx="5"/>
          </p:nvPr>
        </p:nvSpPr>
        <p:spPr>
          <a:xfrm>
            <a:off x="1588" y="6699250"/>
            <a:ext cx="4033837" cy="352425"/>
          </a:xfrm>
          <a:prstGeom prst="rect">
            <a:avLst/>
          </a:prstGeom>
        </p:spPr>
        <p:txBody>
          <a:bodyPr vert="horz" lIns="91440" tIns="45720" rIns="91440" bIns="45720" rtlCol="1" anchor="b"/>
          <a:lstStyle>
            <a:lvl1pPr algn="l">
              <a:defRPr sz="1200"/>
            </a:lvl1pPr>
          </a:lstStyle>
          <a:p>
            <a:fld id="{0EB52954-9421-4951-8896-B345E8DDAD77}" type="slidenum">
              <a:rPr lang="fa-IR" smtClean="0"/>
              <a:t>‹#›</a:t>
            </a:fld>
            <a:endParaRPr lang="fa-IR"/>
          </a:p>
        </p:txBody>
      </p:sp>
    </p:spTree>
    <p:extLst>
      <p:ext uri="{BB962C8B-B14F-4D97-AF65-F5344CB8AC3E}">
        <p14:creationId xmlns:p14="http://schemas.microsoft.com/office/powerpoint/2010/main" val="3416766117"/>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C0D35793-B84A-4C45-AE05-596B1B865D6A}" type="datetimeFigureOut">
              <a:rPr lang="fa-IR" smtClean="0"/>
              <a:t>09/10/1441</a:t>
            </a:fld>
            <a:endParaRPr lang="fa-IR"/>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fa-IR"/>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629EEDFE-938E-4C20-A3EC-73DF07E1431E}" type="slidenum">
              <a:rPr lang="fa-IR" smtClean="0"/>
              <a:t>‹#›</a:t>
            </a:fld>
            <a:endParaRPr lang="fa-I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C0D35793-B84A-4C45-AE05-596B1B865D6A}" type="datetimeFigureOut">
              <a:rPr lang="fa-IR" smtClean="0"/>
              <a:t>09/10/1441</a:t>
            </a:fld>
            <a:endParaRPr lang="fa-IR"/>
          </a:p>
        </p:txBody>
      </p:sp>
      <p:sp>
        <p:nvSpPr>
          <p:cNvPr id="5" name="Footer Placeholder 4"/>
          <p:cNvSpPr>
            <a:spLocks noGrp="1"/>
          </p:cNvSpPr>
          <p:nvPr>
            <p:ph type="ftr" sz="quarter" idx="11"/>
          </p:nvPr>
        </p:nvSpPr>
        <p:spPr/>
        <p:txBody>
          <a:bodyPr/>
          <a:lstStyle>
            <a:extLst/>
          </a:lstStyle>
          <a:p>
            <a:endParaRPr lang="fa-IR"/>
          </a:p>
        </p:txBody>
      </p:sp>
      <p:sp>
        <p:nvSpPr>
          <p:cNvPr id="6" name="Slide Number Placeholder 5"/>
          <p:cNvSpPr>
            <a:spLocks noGrp="1"/>
          </p:cNvSpPr>
          <p:nvPr>
            <p:ph type="sldNum" sz="quarter" idx="12"/>
          </p:nvPr>
        </p:nvSpPr>
        <p:spPr/>
        <p:txBody>
          <a:bodyPr/>
          <a:lstStyle>
            <a:extLst/>
          </a:lstStyle>
          <a:p>
            <a:fld id="{629EEDFE-938E-4C20-A3EC-73DF07E1431E}" type="slidenum">
              <a:rPr lang="fa-IR" smtClean="0"/>
              <a:t>‹#›</a:t>
            </a:fld>
            <a:endParaRPr lang="fa-IR"/>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C0D35793-B84A-4C45-AE05-596B1B865D6A}" type="datetimeFigureOut">
              <a:rPr lang="fa-IR" smtClean="0"/>
              <a:t>09/10/1441</a:t>
            </a:fld>
            <a:endParaRPr lang="fa-IR"/>
          </a:p>
        </p:txBody>
      </p:sp>
      <p:sp>
        <p:nvSpPr>
          <p:cNvPr id="5" name="Footer Placeholder 4"/>
          <p:cNvSpPr>
            <a:spLocks noGrp="1"/>
          </p:cNvSpPr>
          <p:nvPr>
            <p:ph type="ftr" sz="quarter" idx="11"/>
          </p:nvPr>
        </p:nvSpPr>
        <p:spPr/>
        <p:txBody>
          <a:bodyPr/>
          <a:lstStyle>
            <a:extLst/>
          </a:lstStyle>
          <a:p>
            <a:endParaRPr lang="fa-IR"/>
          </a:p>
        </p:txBody>
      </p:sp>
      <p:sp>
        <p:nvSpPr>
          <p:cNvPr id="6" name="Slide Number Placeholder 5"/>
          <p:cNvSpPr>
            <a:spLocks noGrp="1"/>
          </p:cNvSpPr>
          <p:nvPr>
            <p:ph type="sldNum" sz="quarter" idx="12"/>
          </p:nvPr>
        </p:nvSpPr>
        <p:spPr/>
        <p:txBody>
          <a:bodyPr/>
          <a:lstStyle>
            <a:extLst/>
          </a:lstStyle>
          <a:p>
            <a:fld id="{629EEDFE-938E-4C20-A3EC-73DF07E1431E}" type="slidenum">
              <a:rPr lang="fa-IR" smtClean="0"/>
              <a:t>‹#›</a:t>
            </a:fld>
            <a:endParaRPr lang="fa-IR"/>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C0D35793-B84A-4C45-AE05-596B1B865D6A}" type="datetimeFigureOut">
              <a:rPr lang="fa-IR" smtClean="0"/>
              <a:t>09/10/1441</a:t>
            </a:fld>
            <a:endParaRPr lang="fa-IR"/>
          </a:p>
        </p:txBody>
      </p:sp>
      <p:sp>
        <p:nvSpPr>
          <p:cNvPr id="6" name="Footer Placeholder 5"/>
          <p:cNvSpPr>
            <a:spLocks noGrp="1"/>
          </p:cNvSpPr>
          <p:nvPr>
            <p:ph type="ftr" sz="quarter" idx="11"/>
          </p:nvPr>
        </p:nvSpPr>
        <p:spPr/>
        <p:txBody>
          <a:bodyPr/>
          <a:lstStyle>
            <a:extLst/>
          </a:lstStyle>
          <a:p>
            <a:endParaRPr lang="fa-IR"/>
          </a:p>
        </p:txBody>
      </p:sp>
      <p:sp>
        <p:nvSpPr>
          <p:cNvPr id="7" name="Slide Number Placeholder 6"/>
          <p:cNvSpPr>
            <a:spLocks noGrp="1"/>
          </p:cNvSpPr>
          <p:nvPr>
            <p:ph type="sldNum" sz="quarter" idx="12"/>
          </p:nvPr>
        </p:nvSpPr>
        <p:spPr/>
        <p:txBody>
          <a:bodyPr/>
          <a:lstStyle>
            <a:extLst/>
          </a:lstStyle>
          <a:p>
            <a:fld id="{629EEDFE-938E-4C20-A3EC-73DF07E1431E}" type="slidenum">
              <a:rPr lang="fa-IR" smtClean="0"/>
              <a:t>‹#›</a:t>
            </a:fld>
            <a:endParaRPr lang="fa-IR"/>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C0D35793-B84A-4C45-AE05-596B1B865D6A}" type="datetimeFigureOut">
              <a:rPr lang="fa-IR" smtClean="0"/>
              <a:t>09/10/1441</a:t>
            </a:fld>
            <a:endParaRPr lang="fa-IR"/>
          </a:p>
        </p:txBody>
      </p:sp>
      <p:sp>
        <p:nvSpPr>
          <p:cNvPr id="8" name="Footer Placeholder 7"/>
          <p:cNvSpPr>
            <a:spLocks noGrp="1"/>
          </p:cNvSpPr>
          <p:nvPr>
            <p:ph type="ftr" sz="quarter" idx="11"/>
          </p:nvPr>
        </p:nvSpPr>
        <p:spPr/>
        <p:txBody>
          <a:bodyPr/>
          <a:lstStyle>
            <a:extLst/>
          </a:lstStyle>
          <a:p>
            <a:endParaRPr lang="fa-IR"/>
          </a:p>
        </p:txBody>
      </p:sp>
      <p:sp>
        <p:nvSpPr>
          <p:cNvPr id="9" name="Slide Number Placeholder 8"/>
          <p:cNvSpPr>
            <a:spLocks noGrp="1"/>
          </p:cNvSpPr>
          <p:nvPr>
            <p:ph type="sldNum" sz="quarter" idx="12"/>
          </p:nvPr>
        </p:nvSpPr>
        <p:spPr/>
        <p:txBody>
          <a:bodyPr/>
          <a:lstStyle>
            <a:extLst/>
          </a:lstStyle>
          <a:p>
            <a:fld id="{629EEDFE-938E-4C20-A3EC-73DF07E1431E}" type="slidenum">
              <a:rPr lang="fa-IR" smtClean="0"/>
              <a:t>‹#›</a:t>
            </a:fld>
            <a:endParaRPr lang="fa-I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C0D35793-B84A-4C45-AE05-596B1B865D6A}" type="datetimeFigureOut">
              <a:rPr lang="fa-IR" smtClean="0"/>
              <a:t>09/10/1441</a:t>
            </a:fld>
            <a:endParaRPr lang="fa-IR"/>
          </a:p>
        </p:txBody>
      </p:sp>
      <p:sp>
        <p:nvSpPr>
          <p:cNvPr id="4" name="Footer Placeholder 3"/>
          <p:cNvSpPr>
            <a:spLocks noGrp="1"/>
          </p:cNvSpPr>
          <p:nvPr>
            <p:ph type="ftr" sz="quarter" idx="11"/>
          </p:nvPr>
        </p:nvSpPr>
        <p:spPr/>
        <p:txBody>
          <a:bodyPr/>
          <a:lstStyle>
            <a:extLst/>
          </a:lstStyle>
          <a:p>
            <a:endParaRPr lang="fa-IR"/>
          </a:p>
        </p:txBody>
      </p:sp>
      <p:sp>
        <p:nvSpPr>
          <p:cNvPr id="5" name="Slide Number Placeholder 4"/>
          <p:cNvSpPr>
            <a:spLocks noGrp="1"/>
          </p:cNvSpPr>
          <p:nvPr>
            <p:ph type="sldNum" sz="quarter" idx="12"/>
          </p:nvPr>
        </p:nvSpPr>
        <p:spPr/>
        <p:txBody>
          <a:bodyPr/>
          <a:lstStyle>
            <a:extLst/>
          </a:lstStyle>
          <a:p>
            <a:fld id="{629EEDFE-938E-4C20-A3EC-73DF07E1431E}" type="slidenum">
              <a:rPr lang="fa-IR" smtClean="0"/>
              <a:t>‹#›</a:t>
            </a:fld>
            <a:endParaRPr lang="fa-IR"/>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C0D35793-B84A-4C45-AE05-596B1B865D6A}" type="datetimeFigureOut">
              <a:rPr lang="fa-IR" smtClean="0"/>
              <a:t>09/10/1441</a:t>
            </a:fld>
            <a:endParaRPr lang="fa-IR"/>
          </a:p>
        </p:txBody>
      </p:sp>
      <p:sp>
        <p:nvSpPr>
          <p:cNvPr id="3" name="Footer Placeholder 2"/>
          <p:cNvSpPr>
            <a:spLocks noGrp="1"/>
          </p:cNvSpPr>
          <p:nvPr>
            <p:ph type="ftr" sz="quarter" idx="11"/>
          </p:nvPr>
        </p:nvSpPr>
        <p:spPr/>
        <p:txBody>
          <a:bodyPr/>
          <a:lstStyle>
            <a:extLst/>
          </a:lstStyle>
          <a:p>
            <a:endParaRPr lang="fa-IR"/>
          </a:p>
        </p:txBody>
      </p:sp>
      <p:sp>
        <p:nvSpPr>
          <p:cNvPr id="4" name="Slide Number Placeholder 3"/>
          <p:cNvSpPr>
            <a:spLocks noGrp="1"/>
          </p:cNvSpPr>
          <p:nvPr>
            <p:ph type="sldNum" sz="quarter" idx="12"/>
          </p:nvPr>
        </p:nvSpPr>
        <p:spPr/>
        <p:txBody>
          <a:bodyPr/>
          <a:lstStyle>
            <a:extLst/>
          </a:lstStyle>
          <a:p>
            <a:fld id="{629EEDFE-938E-4C20-A3EC-73DF07E1431E}" type="slidenum">
              <a:rPr lang="fa-IR" smtClean="0"/>
              <a:t>‹#›</a:t>
            </a:fld>
            <a:endParaRPr lang="fa-I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C0D35793-B84A-4C45-AE05-596B1B865D6A}" type="datetimeFigureOut">
              <a:rPr lang="fa-IR" smtClean="0"/>
              <a:t>09/10/1441</a:t>
            </a:fld>
            <a:endParaRPr lang="fa-IR"/>
          </a:p>
        </p:txBody>
      </p:sp>
      <p:sp>
        <p:nvSpPr>
          <p:cNvPr id="6" name="Footer Placeholder 5"/>
          <p:cNvSpPr>
            <a:spLocks noGrp="1"/>
          </p:cNvSpPr>
          <p:nvPr>
            <p:ph type="ftr" sz="quarter" idx="11"/>
          </p:nvPr>
        </p:nvSpPr>
        <p:spPr/>
        <p:txBody>
          <a:bodyPr/>
          <a:lstStyle>
            <a:extLst/>
          </a:lstStyle>
          <a:p>
            <a:endParaRPr lang="fa-IR"/>
          </a:p>
        </p:txBody>
      </p:sp>
      <p:sp>
        <p:nvSpPr>
          <p:cNvPr id="7" name="Slide Number Placeholder 6"/>
          <p:cNvSpPr>
            <a:spLocks noGrp="1"/>
          </p:cNvSpPr>
          <p:nvPr>
            <p:ph type="sldNum" sz="quarter" idx="12"/>
          </p:nvPr>
        </p:nvSpPr>
        <p:spPr/>
        <p:txBody>
          <a:bodyPr/>
          <a:lstStyle>
            <a:extLst/>
          </a:lstStyle>
          <a:p>
            <a:fld id="{629EEDFE-938E-4C20-A3EC-73DF07E1431E}" type="slidenum">
              <a:rPr lang="fa-IR" smtClean="0"/>
              <a:t>‹#›</a:t>
            </a:fld>
            <a:endParaRPr lang="fa-I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C0D35793-B84A-4C45-AE05-596B1B865D6A}" type="datetimeFigureOut">
              <a:rPr lang="fa-IR" smtClean="0"/>
              <a:t>09/10/1441</a:t>
            </a:fld>
            <a:endParaRPr lang="fa-IR"/>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fa-IR"/>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629EEDFE-938E-4C20-A3EC-73DF07E1431E}" type="slidenum">
              <a:rPr lang="fa-IR" smtClean="0"/>
              <a:t>‹#›</a:t>
            </a:fld>
            <a:endParaRPr lang="fa-IR"/>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C0D35793-B84A-4C45-AE05-596B1B865D6A}" type="datetimeFigureOut">
              <a:rPr lang="fa-IR" smtClean="0"/>
              <a:t>09/10/1441</a:t>
            </a:fld>
            <a:endParaRPr lang="fa-IR"/>
          </a:p>
        </p:txBody>
      </p:sp>
      <p:sp>
        <p:nvSpPr>
          <p:cNvPr id="5" name="Footer Placeholder 4"/>
          <p:cNvSpPr>
            <a:spLocks noGrp="1"/>
          </p:cNvSpPr>
          <p:nvPr>
            <p:ph type="ftr" sz="quarter" idx="11"/>
          </p:nvPr>
        </p:nvSpPr>
        <p:spPr/>
        <p:txBody>
          <a:bodyPr/>
          <a:lstStyle>
            <a:extLst/>
          </a:lstStyle>
          <a:p>
            <a:endParaRPr lang="fa-IR"/>
          </a:p>
        </p:txBody>
      </p:sp>
      <p:sp>
        <p:nvSpPr>
          <p:cNvPr id="6" name="Slide Number Placeholder 5"/>
          <p:cNvSpPr>
            <a:spLocks noGrp="1"/>
          </p:cNvSpPr>
          <p:nvPr>
            <p:ph type="sldNum" sz="quarter" idx="12"/>
          </p:nvPr>
        </p:nvSpPr>
        <p:spPr/>
        <p:txBody>
          <a:bodyPr/>
          <a:lstStyle>
            <a:extLst/>
          </a:lstStyle>
          <a:p>
            <a:fld id="{629EEDFE-938E-4C20-A3EC-73DF07E1431E}" type="slidenum">
              <a:rPr lang="fa-IR" smtClean="0"/>
              <a:t>‹#›</a:t>
            </a:fld>
            <a:endParaRPr lang="fa-I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C0D35793-B84A-4C45-AE05-596B1B865D6A}" type="datetimeFigureOut">
              <a:rPr lang="fa-IR" smtClean="0"/>
              <a:t>09/10/1441</a:t>
            </a:fld>
            <a:endParaRPr lang="fa-IR"/>
          </a:p>
        </p:txBody>
      </p:sp>
      <p:sp>
        <p:nvSpPr>
          <p:cNvPr id="5" name="Footer Placeholder 4"/>
          <p:cNvSpPr>
            <a:spLocks noGrp="1"/>
          </p:cNvSpPr>
          <p:nvPr>
            <p:ph type="ftr" sz="quarter" idx="11"/>
          </p:nvPr>
        </p:nvSpPr>
        <p:spPr/>
        <p:txBody>
          <a:bodyPr/>
          <a:lstStyle>
            <a:extLst/>
          </a:lstStyle>
          <a:p>
            <a:endParaRPr lang="fa-IR"/>
          </a:p>
        </p:txBody>
      </p:sp>
      <p:sp>
        <p:nvSpPr>
          <p:cNvPr id="6" name="Slide Number Placeholder 5"/>
          <p:cNvSpPr>
            <a:spLocks noGrp="1"/>
          </p:cNvSpPr>
          <p:nvPr>
            <p:ph type="sldNum" sz="quarter" idx="12"/>
          </p:nvPr>
        </p:nvSpPr>
        <p:spPr/>
        <p:txBody>
          <a:bodyPr/>
          <a:lstStyle>
            <a:extLst/>
          </a:lstStyle>
          <a:p>
            <a:fld id="{629EEDFE-938E-4C20-A3EC-73DF07E1431E}" type="slidenum">
              <a:rPr lang="fa-IR" smtClean="0"/>
              <a:t>‹#›</a:t>
            </a:fld>
            <a:endParaRPr lang="fa-I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duotone>
              <a:schemeClr val="accent1">
                <a:shade val="45000"/>
                <a:satMod val="135000"/>
              </a:schemeClr>
              <a:prstClr val="white"/>
            </a:duotone>
          </a:blip>
          <a:srcRect/>
          <a:tile tx="0" ty="0" sx="100000" sy="100000" flip="none" algn="tl"/>
        </a:blipFill>
        <a:effectLst/>
      </p:bgPr>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4">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C0D35793-B84A-4C45-AE05-596B1B865D6A}" type="datetimeFigureOut">
              <a:rPr lang="fa-IR" smtClean="0"/>
              <a:t>09/10/1441</a:t>
            </a:fld>
            <a:endParaRPr lang="fa-IR"/>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fa-IR"/>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629EEDFE-938E-4C20-A3EC-73DF07E1431E}" type="slidenum">
              <a:rPr lang="fa-IR" smtClean="0"/>
              <a:t>‹#›</a:t>
            </a:fld>
            <a:endParaRPr lang="fa-I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2000"/>
    </mc:Choice>
    <mc:Fallback xmlns="">
      <p:transition spd="slow"/>
    </mc:Fallback>
  </mc:AlternateContent>
  <p:txStyles>
    <p:titleStyle>
      <a:lvl1pPr algn="l" rtl="1"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r" rtl="1"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r" rtl="1"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r" rtl="1"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r" rtl="1"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r" rtl="1"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r" rtl="1"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r" rtl="1"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r" rtl="1"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r" rtl="1"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 Target="slide34.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 Target="slide19.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217984117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1116013" y="549275"/>
            <a:ext cx="7777162" cy="3095625"/>
          </a:xfrm>
        </p:spPr>
        <p:txBody>
          <a:bodyPr/>
          <a:lstStyle/>
          <a:p>
            <a:pPr algn="ctr" defTabSz="874713" eaLnBrk="1" hangingPunct="1">
              <a:tabLst>
                <a:tab pos="1169988" algn="l"/>
              </a:tabLst>
            </a:pPr>
            <a:r>
              <a:rPr lang="fa-IR" b="1" dirty="0" smtClean="0"/>
              <a:t>مهندسی مجدد سازمان ها</a:t>
            </a:r>
            <a:r>
              <a:rPr lang="fa-IR" sz="3600" dirty="0" smtClean="0"/>
              <a:t/>
            </a:r>
            <a:br>
              <a:rPr lang="fa-IR" sz="3600" dirty="0" smtClean="0"/>
            </a:br>
            <a:endParaRPr lang="en-US" sz="3600" dirty="0" smtClean="0"/>
          </a:p>
        </p:txBody>
      </p:sp>
      <p:sp>
        <p:nvSpPr>
          <p:cNvPr id="3075" name="Rectangle 3"/>
          <p:cNvSpPr>
            <a:spLocks noGrp="1" noChangeArrowheads="1"/>
          </p:cNvSpPr>
          <p:nvPr>
            <p:ph type="subTitle" idx="1"/>
          </p:nvPr>
        </p:nvSpPr>
        <p:spPr>
          <a:xfrm>
            <a:off x="1403350" y="3357563"/>
            <a:ext cx="6913563" cy="2930525"/>
          </a:xfrm>
        </p:spPr>
        <p:txBody>
          <a:bodyPr/>
          <a:lstStyle/>
          <a:p>
            <a:pPr eaLnBrk="1" hangingPunct="1"/>
            <a:r>
              <a:rPr lang="fa-IR" b="1" dirty="0" smtClean="0"/>
              <a:t>یا</a:t>
            </a:r>
          </a:p>
          <a:p>
            <a:pPr eaLnBrk="1" hangingPunct="1"/>
            <a:r>
              <a:rPr lang="fa-IR" b="1" dirty="0" smtClean="0"/>
              <a:t>طرح ریزی دوباره </a:t>
            </a:r>
            <a:r>
              <a:rPr lang="fa-IR" b="1" dirty="0" smtClean="0"/>
              <a:t>شرکت</a:t>
            </a:r>
            <a:endParaRPr lang="fa-IR" b="1" dirty="0" smtClean="0"/>
          </a:p>
        </p:txBody>
      </p:sp>
    </p:spTree>
    <p:extLst>
      <p:ext uri="{BB962C8B-B14F-4D97-AF65-F5344CB8AC3E}">
        <p14:creationId xmlns:p14="http://schemas.microsoft.com/office/powerpoint/2010/main" val="42877060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p:txBody>
          <a:bodyPr/>
          <a:lstStyle/>
          <a:p>
            <a:pPr algn="ctr"/>
            <a:r>
              <a:rPr lang="fa-IR" sz="4800" smtClean="0"/>
              <a:t>فهرست</a:t>
            </a:r>
          </a:p>
        </p:txBody>
      </p:sp>
      <p:sp>
        <p:nvSpPr>
          <p:cNvPr id="3" name="Content Placeholder 2"/>
          <p:cNvSpPr>
            <a:spLocks noGrp="1"/>
          </p:cNvSpPr>
          <p:nvPr>
            <p:ph idx="1"/>
          </p:nvPr>
        </p:nvSpPr>
        <p:spPr>
          <a:xfrm>
            <a:off x="827088" y="1628775"/>
            <a:ext cx="7772400" cy="4924425"/>
          </a:xfrm>
        </p:spPr>
        <p:txBody>
          <a:bodyPr/>
          <a:lstStyle/>
          <a:p>
            <a:pPr>
              <a:buFont typeface="Wingdings" pitchFamily="2" charset="2"/>
              <a:buNone/>
              <a:defRPr/>
            </a:pPr>
            <a:r>
              <a:rPr lang="fa-IR" sz="2000" b="1" i="1" dirty="0" smtClean="0">
                <a:solidFill>
                  <a:schemeClr val="bg2">
                    <a:lumMod val="75000"/>
                    <a:lumOff val="25000"/>
                  </a:schemeClr>
                </a:solidFill>
              </a:rPr>
              <a:t>       بخش اول: مهندسی مجدد چیست؟</a:t>
            </a:r>
          </a:p>
          <a:p>
            <a:pPr lvl="2">
              <a:defRPr/>
            </a:pPr>
            <a:r>
              <a:rPr lang="fa-IR" sz="1400" dirty="0" smtClean="0"/>
              <a:t>تاریخچه</a:t>
            </a:r>
          </a:p>
          <a:p>
            <a:pPr lvl="2">
              <a:defRPr/>
            </a:pPr>
            <a:r>
              <a:rPr lang="fa-IR" sz="1400" dirty="0" smtClean="0"/>
              <a:t>تعریف مهندسی مجدد</a:t>
            </a:r>
          </a:p>
          <a:p>
            <a:pPr lvl="2">
              <a:defRPr/>
            </a:pPr>
            <a:r>
              <a:rPr lang="fa-IR" sz="1400" dirty="0" smtClean="0"/>
              <a:t>واژه های  کلیدی در تعریف مهندسی مجدد</a:t>
            </a:r>
          </a:p>
          <a:p>
            <a:pPr lvl="2">
              <a:defRPr/>
            </a:pPr>
            <a:r>
              <a:rPr lang="fa-IR" sz="1400" dirty="0" smtClean="0"/>
              <a:t>ویژگی فرآیندها پس از فرآیند مهندسی مجدد </a:t>
            </a:r>
          </a:p>
          <a:p>
            <a:pPr lvl="2">
              <a:defRPr/>
            </a:pPr>
            <a:r>
              <a:rPr lang="fa-IR" sz="1400" dirty="0" smtClean="0"/>
              <a:t>تأثیر فرآیند مهندسی مجدد بر روی بخش های دیگر سازمان</a:t>
            </a:r>
          </a:p>
          <a:p>
            <a:pPr lvl="2">
              <a:defRPr/>
            </a:pPr>
            <a:r>
              <a:rPr lang="fa-IR" sz="1400" dirty="0" smtClean="0"/>
              <a:t>نقش تکنولوژی در فرآیند مهندسی مجدد </a:t>
            </a:r>
          </a:p>
          <a:p>
            <a:pPr>
              <a:buFont typeface="Wingdings" pitchFamily="2" charset="2"/>
              <a:buNone/>
              <a:defRPr/>
            </a:pPr>
            <a:r>
              <a:rPr lang="fa-IR" b="1" i="1" dirty="0" smtClean="0">
                <a:solidFill>
                  <a:schemeClr val="bg2">
                    <a:lumMod val="75000"/>
                    <a:lumOff val="25000"/>
                  </a:schemeClr>
                </a:solidFill>
              </a:rPr>
              <a:t>      </a:t>
            </a:r>
            <a:r>
              <a:rPr lang="fa-IR" sz="2000" b="1" i="1" dirty="0" smtClean="0">
                <a:solidFill>
                  <a:schemeClr val="bg2">
                    <a:lumMod val="75000"/>
                    <a:lumOff val="25000"/>
                  </a:schemeClr>
                </a:solidFill>
              </a:rPr>
              <a:t>بخش دوم:  مراحل انجام فرآیند مهندسی مجدد</a:t>
            </a:r>
          </a:p>
          <a:p>
            <a:pPr lvl="2">
              <a:defRPr/>
            </a:pPr>
            <a:r>
              <a:rPr lang="fa-IR" sz="1400" dirty="0" smtClean="0"/>
              <a:t>عوامل موفقیت در فرآیند مهندسی مجدد </a:t>
            </a:r>
          </a:p>
          <a:p>
            <a:pPr lvl="2">
              <a:defRPr/>
            </a:pPr>
            <a:r>
              <a:rPr lang="fa-IR" sz="1400" dirty="0" smtClean="0"/>
              <a:t>پنج گام در فرآیند مهندسی مجدد </a:t>
            </a:r>
          </a:p>
          <a:p>
            <a:pPr lvl="3">
              <a:defRPr/>
            </a:pPr>
            <a:r>
              <a:rPr lang="fa-IR" sz="1400" dirty="0" smtClean="0"/>
              <a:t>گام اول : بدانیم که چه می خواهیم</a:t>
            </a:r>
          </a:p>
          <a:p>
            <a:pPr lvl="3">
              <a:defRPr/>
            </a:pPr>
            <a:r>
              <a:rPr lang="fa-IR" sz="1400" dirty="0" smtClean="0"/>
              <a:t>گام دوم : برنامه ریزی کنیم</a:t>
            </a:r>
          </a:p>
          <a:p>
            <a:pPr lvl="3">
              <a:defRPr/>
            </a:pPr>
            <a:r>
              <a:rPr lang="fa-IR" sz="1400" dirty="0" smtClean="0"/>
              <a:t>گام سوم: اجرا کنیم</a:t>
            </a:r>
          </a:p>
          <a:p>
            <a:pPr lvl="3">
              <a:defRPr/>
            </a:pPr>
            <a:r>
              <a:rPr lang="fa-IR" sz="1400" dirty="0" smtClean="0"/>
              <a:t>گام چهارم:سنجش و ارزیابی برنامه ی دگرگونی</a:t>
            </a:r>
          </a:p>
          <a:p>
            <a:pPr lvl="3">
              <a:defRPr/>
            </a:pPr>
            <a:r>
              <a:rPr lang="fa-IR" sz="1400" dirty="0" smtClean="0"/>
              <a:t>گام پنجم:دگرگونی در خود دگرگونی ودستیابی به دگرگونی مداوم</a:t>
            </a:r>
            <a:endParaRPr lang="fa-IR" dirty="0" smtClean="0"/>
          </a:p>
          <a:p>
            <a:pPr>
              <a:defRPr/>
            </a:pPr>
            <a:endParaRPr lang="fa-IR" dirty="0"/>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496" y="6165304"/>
            <a:ext cx="1152128" cy="720080"/>
          </a:xfrm>
          <a:prstGeom prst="rect">
            <a:avLst/>
          </a:prstGeom>
        </p:spPr>
      </p:pic>
    </p:spTree>
    <p:extLst>
      <p:ext uri="{BB962C8B-B14F-4D97-AF65-F5344CB8AC3E}">
        <p14:creationId xmlns:p14="http://schemas.microsoft.com/office/powerpoint/2010/main" val="229808251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332656"/>
            <a:ext cx="7772400" cy="1782762"/>
          </a:xfrm>
        </p:spPr>
        <p:txBody>
          <a:bodyPr/>
          <a:lstStyle/>
          <a:p>
            <a:pPr algn="ctr">
              <a:defRPr/>
            </a:pPr>
            <a:r>
              <a:rPr lang="fa-IR" sz="4400" b="1" i="1" dirty="0" smtClean="0">
                <a:solidFill>
                  <a:schemeClr val="tx1"/>
                </a:solidFill>
              </a:rPr>
              <a:t>بخش اول:</a:t>
            </a:r>
            <a:br>
              <a:rPr lang="fa-IR" sz="4400" b="1" i="1" dirty="0" smtClean="0">
                <a:solidFill>
                  <a:schemeClr val="tx1"/>
                </a:solidFill>
              </a:rPr>
            </a:br>
            <a:endParaRPr lang="fa-IR" dirty="0">
              <a:solidFill>
                <a:schemeClr val="tx1"/>
              </a:solidFill>
            </a:endParaRPr>
          </a:p>
        </p:txBody>
      </p:sp>
      <p:sp>
        <p:nvSpPr>
          <p:cNvPr id="4" name="Rectangle 3"/>
          <p:cNvSpPr/>
          <p:nvPr/>
        </p:nvSpPr>
        <p:spPr>
          <a:xfrm>
            <a:off x="2268538" y="3573463"/>
            <a:ext cx="4751387" cy="830262"/>
          </a:xfrm>
          <a:prstGeom prst="rect">
            <a:avLst/>
          </a:prstGeom>
        </p:spPr>
        <p:txBody>
          <a:bodyPr>
            <a:spAutoFit/>
          </a:bodyPr>
          <a:lstStyle/>
          <a:p>
            <a:pPr>
              <a:defRPr/>
            </a:pPr>
            <a:r>
              <a:rPr lang="fa-IR" b="1" i="1" dirty="0">
                <a:latin typeface="Arial" pitchFamily="34" charset="0"/>
                <a:cs typeface="Arial" pitchFamily="34" charset="0"/>
              </a:rPr>
              <a:t> </a:t>
            </a:r>
            <a:r>
              <a:rPr lang="fa-IR" sz="4800" b="1" i="1" dirty="0">
                <a:latin typeface="Arial" pitchFamily="34" charset="0"/>
                <a:cs typeface="Arial" pitchFamily="34" charset="0"/>
              </a:rPr>
              <a:t>مهندسی مجدد چیست؟</a:t>
            </a:r>
            <a:endParaRPr lang="fa-IR" sz="4800" dirty="0">
              <a:latin typeface="Arial" pitchFamily="34" charset="0"/>
              <a:cs typeface="Arial" pitchFamily="34" charset="0"/>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496" y="6165304"/>
            <a:ext cx="1152128" cy="720080"/>
          </a:xfrm>
          <a:prstGeom prst="rect">
            <a:avLst/>
          </a:prstGeom>
        </p:spPr>
      </p:pic>
    </p:spTree>
    <p:extLst>
      <p:ext uri="{BB962C8B-B14F-4D97-AF65-F5344CB8AC3E}">
        <p14:creationId xmlns:p14="http://schemas.microsoft.com/office/powerpoint/2010/main" val="154156114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2988" y="692150"/>
            <a:ext cx="7772400" cy="1412875"/>
          </a:xfrm>
        </p:spPr>
        <p:txBody>
          <a:bodyPr>
            <a:normAutofit fontScale="90000"/>
          </a:bodyPr>
          <a:lstStyle/>
          <a:p>
            <a:pPr lvl="2" algn="ctr">
              <a:defRPr/>
            </a:pPr>
            <a:r>
              <a:rPr lang="fa-IR" sz="5400" b="1" i="1" dirty="0" smtClean="0">
                <a:solidFill>
                  <a:schemeClr val="tx1"/>
                </a:solidFill>
                <a:latin typeface="+mn-lt"/>
                <a:ea typeface="+mn-ea"/>
                <a:cs typeface="+mn-cs"/>
              </a:rPr>
              <a:t>1-1- تاریخچه</a:t>
            </a:r>
            <a:r>
              <a:rPr lang="fa-IR" sz="9600" dirty="0" smtClean="0">
                <a:solidFill>
                  <a:schemeClr val="tx1"/>
                </a:solidFill>
              </a:rPr>
              <a:t/>
            </a:r>
            <a:br>
              <a:rPr lang="fa-IR" sz="9600" dirty="0" smtClean="0">
                <a:solidFill>
                  <a:schemeClr val="tx1"/>
                </a:solidFill>
              </a:rPr>
            </a:br>
            <a:endParaRPr lang="fa-IR" sz="9600" dirty="0">
              <a:solidFill>
                <a:schemeClr val="tx1"/>
              </a:solidFill>
            </a:endParaRPr>
          </a:p>
        </p:txBody>
      </p:sp>
      <p:sp>
        <p:nvSpPr>
          <p:cNvPr id="3" name="Content Placeholder 2"/>
          <p:cNvSpPr>
            <a:spLocks noGrp="1"/>
          </p:cNvSpPr>
          <p:nvPr>
            <p:ph idx="1"/>
          </p:nvPr>
        </p:nvSpPr>
        <p:spPr>
          <a:xfrm>
            <a:off x="914400" y="1600200"/>
            <a:ext cx="7772400" cy="4997450"/>
          </a:xfrm>
        </p:spPr>
        <p:txBody>
          <a:bodyPr/>
          <a:lstStyle/>
          <a:p>
            <a:pPr>
              <a:lnSpc>
                <a:spcPct val="150000"/>
              </a:lnSpc>
              <a:buClr>
                <a:schemeClr val="bg2">
                  <a:lumMod val="50000"/>
                  <a:lumOff val="50000"/>
                </a:schemeClr>
              </a:buClr>
              <a:buSzPct val="97000"/>
              <a:buFont typeface="Wingdings" pitchFamily="2" charset="2"/>
              <a:buChar char="Ø"/>
              <a:defRPr/>
            </a:pPr>
            <a:r>
              <a:rPr lang="fa-IR" sz="1800" dirty="0" smtClean="0"/>
              <a:t>در سال 1990 دو مقاله همزمان، یکی از سوی توماس داونپورت و جمز شورت در مجله </a:t>
            </a:r>
            <a:r>
              <a:rPr lang="en-US" sz="1800" dirty="0" smtClean="0"/>
              <a:t>SMR </a:t>
            </a:r>
            <a:r>
              <a:rPr lang="fa-IR" sz="1800" dirty="0" smtClean="0"/>
              <a:t>و مقاله ی دیگر توسط </a:t>
            </a:r>
            <a:r>
              <a:rPr lang="ar-SA" sz="1800" dirty="0" smtClean="0"/>
              <a:t>مايكل همر </a:t>
            </a:r>
            <a:r>
              <a:rPr lang="fa-IR" sz="1800" dirty="0" smtClean="0"/>
              <a:t>در مجله ی </a:t>
            </a:r>
            <a:r>
              <a:rPr lang="en-US" sz="1800" dirty="0" smtClean="0"/>
              <a:t>HBR </a:t>
            </a:r>
            <a:r>
              <a:rPr lang="fa-IR" sz="1800" dirty="0" smtClean="0"/>
              <a:t>منتشر شد که هر دو روی موضوع بازنگری در فرآیندهای سازمان ها و تاثیر فناوری اطلاعات </a:t>
            </a:r>
            <a:r>
              <a:rPr lang="en-US" sz="1800" dirty="0" smtClean="0"/>
              <a:t>IT )</a:t>
            </a:r>
            <a:r>
              <a:rPr lang="fa-IR" sz="1800" dirty="0" smtClean="0"/>
              <a:t>)بر توسعه ی سازمان تاکید داشتند. </a:t>
            </a:r>
            <a:br>
              <a:rPr lang="fa-IR" sz="1800" dirty="0" smtClean="0"/>
            </a:br>
            <a:r>
              <a:rPr lang="ar-SA" sz="1800" dirty="0" smtClean="0"/>
              <a:t>سپس مايكل همر كتاب مهندسي مجدد ، منشور انقلاب سازماني را با كمك جيمز چمپي در سال 1993 نوشت و مهندسي مجدد را در قالب يك تئوري تشريح كرد .</a:t>
            </a:r>
            <a:endParaRPr lang="fa-IR" sz="1800" dirty="0" smtClean="0"/>
          </a:p>
          <a:p>
            <a:pPr marL="514350" indent="-514350">
              <a:lnSpc>
                <a:spcPct val="150000"/>
              </a:lnSpc>
              <a:buClr>
                <a:schemeClr val="bg2">
                  <a:lumMod val="50000"/>
                  <a:lumOff val="50000"/>
                </a:schemeClr>
              </a:buClr>
              <a:buSzPct val="95000"/>
              <a:buFont typeface="Wingdings" pitchFamily="2" charset="2"/>
              <a:buChar char="Ø"/>
              <a:defRPr/>
            </a:pPr>
            <a:r>
              <a:rPr lang="fa-IR" sz="1800" dirty="0" smtClean="0"/>
              <a:t>اندیشه مهندسی مجدد پاسخی به نیاز عصر فرا صنعتی.</a:t>
            </a:r>
          </a:p>
          <a:p>
            <a:pPr marL="514350" indent="-514350">
              <a:lnSpc>
                <a:spcPct val="150000"/>
              </a:lnSpc>
              <a:buClr>
                <a:schemeClr val="bg2">
                  <a:lumMod val="50000"/>
                  <a:lumOff val="50000"/>
                </a:schemeClr>
              </a:buClr>
              <a:buSzPct val="95000"/>
              <a:buFont typeface="Wingdings" pitchFamily="2" charset="2"/>
              <a:buChar char="Ø"/>
              <a:defRPr/>
            </a:pPr>
            <a:r>
              <a:rPr lang="fa-IR" sz="1800" dirty="0" smtClean="0"/>
              <a:t>رویکرد مهندسی مجدد سازمانها محصول تکامل طبیعی و عملی رویکردهای اخیر شامل مدیریت </a:t>
            </a:r>
            <a:r>
              <a:rPr lang="ar-SA" sz="1800" dirty="0" smtClean="0"/>
              <a:t>كايزن ، مديريت كيفيت فراگير ، نوآوري</a:t>
            </a:r>
            <a:r>
              <a:rPr lang="fa-IR" sz="1800" dirty="0" smtClean="0"/>
              <a:t>، رقابت بر مبنای زمان ، تمرکز برروی مشتریان می باشد.  </a:t>
            </a: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496" y="6165304"/>
            <a:ext cx="1152128" cy="720080"/>
          </a:xfrm>
          <a:prstGeom prst="rect">
            <a:avLst/>
          </a:prstGeom>
        </p:spPr>
      </p:pic>
    </p:spTree>
    <p:extLst>
      <p:ext uri="{BB962C8B-B14F-4D97-AF65-F5344CB8AC3E}">
        <p14:creationId xmlns:p14="http://schemas.microsoft.com/office/powerpoint/2010/main" val="357742162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3"/>
          <p:cNvSpPr>
            <a:spLocks noGrp="1" noChangeArrowheads="1"/>
          </p:cNvSpPr>
          <p:nvPr>
            <p:ph type="body" idx="1"/>
          </p:nvPr>
        </p:nvSpPr>
        <p:spPr>
          <a:xfrm>
            <a:off x="900113" y="1628775"/>
            <a:ext cx="7772400" cy="4530725"/>
          </a:xfrm>
        </p:spPr>
        <p:txBody>
          <a:bodyPr/>
          <a:lstStyle/>
          <a:p>
            <a:pPr eaLnBrk="1" hangingPunct="1">
              <a:defRPr/>
            </a:pPr>
            <a:endParaRPr lang="fa-IR" dirty="0" smtClean="0"/>
          </a:p>
          <a:p>
            <a:pPr eaLnBrk="1" hangingPunct="1">
              <a:buClr>
                <a:schemeClr val="bg2">
                  <a:lumMod val="50000"/>
                  <a:lumOff val="50000"/>
                </a:schemeClr>
              </a:buClr>
              <a:buSzPct val="96000"/>
              <a:buFont typeface="Wingdings" pitchFamily="2" charset="2"/>
              <a:buNone/>
              <a:defRPr/>
            </a:pPr>
            <a:r>
              <a:rPr lang="fa-IR" dirty="0" smtClean="0"/>
              <a:t>   مهندسی مجدد سازمان ها ، به مجموعه کارهایی گفته می شود ، که یک سازمان برای تغییر پردازش ها و کنترل های درونی خود انجام می دهد تا از ساختار سنتی عمودی وسلسله مراتبی ، به ساختار افقی ، مبتنی بر گروه و مسطح تبدیل شود که در آن ، همه ی پردازش ها برای جلب رضایت مشتریان صورت می گیرد.</a:t>
            </a:r>
            <a:r>
              <a:rPr lang="en-US" dirty="0" smtClean="0"/>
              <a:t>]</a:t>
            </a:r>
            <a:r>
              <a:rPr lang="fa-IR" dirty="0" smtClean="0"/>
              <a:t> نیک ابلنسکی </a:t>
            </a:r>
            <a:r>
              <a:rPr lang="en-US" dirty="0" smtClean="0"/>
              <a:t>[</a:t>
            </a:r>
            <a:r>
              <a:rPr lang="fa-IR" dirty="0" smtClean="0"/>
              <a:t> </a:t>
            </a:r>
          </a:p>
          <a:p>
            <a:pPr eaLnBrk="1" hangingPunct="1">
              <a:buFont typeface="Wingdings" pitchFamily="2" charset="2"/>
              <a:buNone/>
              <a:defRPr/>
            </a:pPr>
            <a:endParaRPr lang="fa-IR" sz="2400" dirty="0" smtClean="0"/>
          </a:p>
          <a:p>
            <a:pPr eaLnBrk="1" hangingPunct="1">
              <a:buFont typeface="Wingdings" pitchFamily="2" charset="2"/>
              <a:buNone/>
              <a:defRPr/>
            </a:pPr>
            <a:endParaRPr lang="en-US" sz="2400" dirty="0" smtClean="0"/>
          </a:p>
        </p:txBody>
      </p:sp>
      <p:sp>
        <p:nvSpPr>
          <p:cNvPr id="4099" name="Rectangle 4"/>
          <p:cNvSpPr>
            <a:spLocks noGrp="1" noChangeArrowheads="1"/>
          </p:cNvSpPr>
          <p:nvPr>
            <p:ph type="title"/>
          </p:nvPr>
        </p:nvSpPr>
        <p:spPr>
          <a:xfrm>
            <a:off x="900113" y="333375"/>
            <a:ext cx="7772400" cy="1663700"/>
          </a:xfrm>
        </p:spPr>
        <p:txBody>
          <a:bodyPr>
            <a:normAutofit fontScale="90000"/>
          </a:bodyPr>
          <a:lstStyle/>
          <a:p>
            <a:pPr lvl="2" algn="ctr" eaLnBrk="1" hangingPunct="1">
              <a:defRPr/>
            </a:pPr>
            <a:r>
              <a:rPr lang="fa-IR" sz="5400" b="1" i="1" dirty="0" smtClean="0">
                <a:solidFill>
                  <a:schemeClr val="tx1"/>
                </a:solidFill>
                <a:latin typeface="+mn-lt"/>
                <a:ea typeface="+mn-ea"/>
                <a:cs typeface="+mn-cs"/>
              </a:rPr>
              <a:t>   2-1- تعریف مهندسی مجدد</a:t>
            </a:r>
            <a:r>
              <a:rPr lang="fa-IR" sz="1400" dirty="0" smtClean="0">
                <a:solidFill>
                  <a:schemeClr val="tx1"/>
                </a:solidFill>
              </a:rPr>
              <a:t/>
            </a:r>
            <a:br>
              <a:rPr lang="fa-IR" sz="1400" dirty="0" smtClean="0">
                <a:solidFill>
                  <a:schemeClr val="tx1"/>
                </a:solidFill>
              </a:rPr>
            </a:br>
            <a:r>
              <a:rPr lang="fa-IR" sz="3400" dirty="0" smtClean="0">
                <a:solidFill>
                  <a:schemeClr val="tx1"/>
                </a:solidFill>
              </a:rPr>
              <a:t/>
            </a:r>
            <a:br>
              <a:rPr lang="fa-IR" sz="3400" dirty="0" smtClean="0">
                <a:solidFill>
                  <a:schemeClr val="tx1"/>
                </a:solidFill>
              </a:rPr>
            </a:br>
            <a:endParaRPr lang="en-US" sz="3400" dirty="0" smtClean="0">
              <a:solidFill>
                <a:schemeClr val="tx1"/>
              </a:solidFill>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496" y="6165304"/>
            <a:ext cx="1152128" cy="720080"/>
          </a:xfrm>
          <a:prstGeom prst="rect">
            <a:avLst/>
          </a:prstGeom>
        </p:spPr>
      </p:pic>
    </p:spTree>
    <p:extLst>
      <p:ext uri="{BB962C8B-B14F-4D97-AF65-F5344CB8AC3E}">
        <p14:creationId xmlns:p14="http://schemas.microsoft.com/office/powerpoint/2010/main" val="382535990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nodeType="clickEffect">
                                  <p:stCondLst>
                                    <p:cond delay="0"/>
                                  </p:stCondLst>
                                  <p:childTnLst>
                                    <p:set>
                                      <p:cBhvr>
                                        <p:cTn id="6" dur="1" fill="hold">
                                          <p:stCondLst>
                                            <p:cond delay="0"/>
                                          </p:stCondLst>
                                        </p:cTn>
                                        <p:tgtEl>
                                          <p:spTgt spid="4098">
                                            <p:txEl>
                                              <p:pRg st="1" end="1"/>
                                            </p:txEl>
                                          </p:spTgt>
                                        </p:tgtEl>
                                        <p:attrNameLst>
                                          <p:attrName>style.visibility</p:attrName>
                                        </p:attrNameLst>
                                      </p:cBhvr>
                                      <p:to>
                                        <p:strVal val="visible"/>
                                      </p:to>
                                    </p:set>
                                    <p:anim calcmode="lin" valueType="num">
                                      <p:cBhvr>
                                        <p:cTn id="7" dur="1000" fill="hold"/>
                                        <p:tgtEl>
                                          <p:spTgt spid="4098">
                                            <p:txEl>
                                              <p:pRg st="1" end="1"/>
                                            </p:txEl>
                                          </p:spTgt>
                                        </p:tgtEl>
                                        <p:attrNameLst>
                                          <p:attrName>ppt_w</p:attrName>
                                        </p:attrNameLst>
                                      </p:cBhvr>
                                      <p:tavLst>
                                        <p:tav tm="0">
                                          <p:val>
                                            <p:strVal val="#ppt_w*0.70"/>
                                          </p:val>
                                        </p:tav>
                                        <p:tav tm="100000">
                                          <p:val>
                                            <p:strVal val="#ppt_w"/>
                                          </p:val>
                                        </p:tav>
                                      </p:tavLst>
                                    </p:anim>
                                    <p:anim calcmode="lin" valueType="num">
                                      <p:cBhvr>
                                        <p:cTn id="8" dur="1000" fill="hold"/>
                                        <p:tgtEl>
                                          <p:spTgt spid="4098">
                                            <p:txEl>
                                              <p:pRg st="1" end="1"/>
                                            </p:txEl>
                                          </p:spTgt>
                                        </p:tgtEl>
                                        <p:attrNameLst>
                                          <p:attrName>ppt_h</p:attrName>
                                        </p:attrNameLst>
                                      </p:cBhvr>
                                      <p:tavLst>
                                        <p:tav tm="0">
                                          <p:val>
                                            <p:strVal val="#ppt_h"/>
                                          </p:val>
                                        </p:tav>
                                        <p:tav tm="100000">
                                          <p:val>
                                            <p:strVal val="#ppt_h"/>
                                          </p:val>
                                        </p:tav>
                                      </p:tavLst>
                                    </p:anim>
                                    <p:animEffect transition="in" filter="fade">
                                      <p:cBhvr>
                                        <p:cTn id="9" dur="1000"/>
                                        <p:tgtEl>
                                          <p:spTgt spid="4098">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algn="ctr" eaLnBrk="1" hangingPunct="1">
              <a:defRPr/>
            </a:pPr>
            <a:r>
              <a:rPr lang="fa-IR" sz="4000" b="1" i="1" dirty="0" smtClean="0">
                <a:solidFill>
                  <a:schemeClr val="tx1"/>
                </a:solidFill>
              </a:rPr>
              <a:t>ادامه 2-1-  تعریفی دیگر از مهندسی مجدد</a:t>
            </a:r>
            <a:endParaRPr lang="en-US" sz="4000" dirty="0" smtClean="0">
              <a:solidFill>
                <a:schemeClr val="tx1"/>
              </a:solidFill>
            </a:endParaRPr>
          </a:p>
        </p:txBody>
      </p:sp>
      <p:sp>
        <p:nvSpPr>
          <p:cNvPr id="8195" name="Rectangle 3"/>
          <p:cNvSpPr>
            <a:spLocks noGrp="1" noChangeArrowheads="1"/>
          </p:cNvSpPr>
          <p:nvPr>
            <p:ph type="body" idx="1"/>
          </p:nvPr>
        </p:nvSpPr>
        <p:spPr>
          <a:xfrm>
            <a:off x="900113" y="1628775"/>
            <a:ext cx="7772400" cy="4530725"/>
          </a:xfrm>
        </p:spPr>
        <p:txBody>
          <a:bodyPr/>
          <a:lstStyle/>
          <a:p>
            <a:pPr eaLnBrk="1" hangingPunct="1">
              <a:buFont typeface="Wingdings" pitchFamily="2" charset="2"/>
              <a:buNone/>
            </a:pPr>
            <a:r>
              <a:rPr lang="fa-IR" smtClean="0"/>
              <a:t>  </a:t>
            </a:r>
          </a:p>
          <a:p>
            <a:pPr eaLnBrk="1" hangingPunct="1">
              <a:buFont typeface="Wingdings" pitchFamily="2" charset="2"/>
              <a:buNone/>
            </a:pPr>
            <a:r>
              <a:rPr lang="fa-IR" sz="3200" smtClean="0"/>
              <a:t>تفکر دوباره و </a:t>
            </a:r>
            <a:r>
              <a:rPr lang="fa-IR" sz="3200" smtClean="0">
                <a:solidFill>
                  <a:srgbClr val="0033CC"/>
                </a:solidFill>
              </a:rPr>
              <a:t>اصولی</a:t>
            </a:r>
            <a:r>
              <a:rPr lang="fa-IR" sz="3200" smtClean="0"/>
              <a:t> درباره ی </a:t>
            </a:r>
            <a:r>
              <a:rPr lang="fa-IR" sz="3200" smtClean="0">
                <a:solidFill>
                  <a:srgbClr val="0033CC"/>
                </a:solidFill>
              </a:rPr>
              <a:t>فرآیندها</a:t>
            </a:r>
            <a:r>
              <a:rPr lang="fa-IR" sz="3200" smtClean="0"/>
              <a:t> و طراحی مجدد و </a:t>
            </a:r>
            <a:r>
              <a:rPr lang="fa-IR" sz="3200" smtClean="0">
                <a:solidFill>
                  <a:srgbClr val="0033CC"/>
                </a:solidFill>
              </a:rPr>
              <a:t>ریشه ای</a:t>
            </a:r>
            <a:r>
              <a:rPr lang="fa-IR" sz="3200" smtClean="0"/>
              <a:t> آنها به منظور دستیابی به اصلاحات </a:t>
            </a:r>
            <a:r>
              <a:rPr lang="fa-IR" sz="3200" smtClean="0">
                <a:solidFill>
                  <a:srgbClr val="0033CC"/>
                </a:solidFill>
              </a:rPr>
              <a:t>چشمگیر</a:t>
            </a:r>
            <a:r>
              <a:rPr lang="fa-IR" sz="3200" smtClean="0"/>
              <a:t> در معیارهای مهم از قبیل هزینه ، کیفیت، خدمت و سرعت.</a:t>
            </a:r>
            <a:r>
              <a:rPr lang="en-US" sz="3200" smtClean="0"/>
              <a:t>]</a:t>
            </a:r>
            <a:r>
              <a:rPr lang="fa-IR" sz="3200" smtClean="0"/>
              <a:t>مایکل همر</a:t>
            </a:r>
            <a:r>
              <a:rPr lang="en-US" sz="3200" smtClean="0"/>
              <a:t>[</a:t>
            </a:r>
          </a:p>
          <a:p>
            <a:pPr eaLnBrk="1" hangingPunct="1">
              <a:buFont typeface="Wingdings" pitchFamily="2" charset="2"/>
              <a:buNone/>
            </a:pPr>
            <a:endParaRPr lang="fa-IR" sz="3200" smtClean="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496" y="6165304"/>
            <a:ext cx="1152128" cy="720080"/>
          </a:xfrm>
          <a:prstGeom prst="rect">
            <a:avLst/>
          </a:prstGeom>
        </p:spPr>
      </p:pic>
    </p:spTree>
    <p:extLst>
      <p:ext uri="{BB962C8B-B14F-4D97-AF65-F5344CB8AC3E}">
        <p14:creationId xmlns:p14="http://schemas.microsoft.com/office/powerpoint/2010/main" val="159606347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pPr lvl="2" algn="ctr">
              <a:defRPr/>
            </a:pPr>
            <a:r>
              <a:rPr lang="fa-IR" sz="3600" b="1" i="1" dirty="0" smtClean="0">
                <a:solidFill>
                  <a:schemeClr val="tx1"/>
                </a:solidFill>
                <a:latin typeface="+mn-lt"/>
                <a:ea typeface="+mn-ea"/>
                <a:cs typeface="+mn-cs"/>
              </a:rPr>
              <a:t>3-1- واژه های  کلیدی در تعریف مهندسی مجدد</a:t>
            </a:r>
          </a:p>
        </p:txBody>
      </p:sp>
      <p:sp>
        <p:nvSpPr>
          <p:cNvPr id="9219" name="Rectangle 3"/>
          <p:cNvSpPr>
            <a:spLocks noGrp="1" noChangeArrowheads="1"/>
          </p:cNvSpPr>
          <p:nvPr>
            <p:ph type="body" idx="1"/>
          </p:nvPr>
        </p:nvSpPr>
        <p:spPr>
          <a:xfrm>
            <a:off x="900113" y="1196975"/>
            <a:ext cx="7772400" cy="5661025"/>
          </a:xfrm>
        </p:spPr>
        <p:txBody>
          <a:bodyPr/>
          <a:lstStyle/>
          <a:p>
            <a:pPr eaLnBrk="1" hangingPunct="1">
              <a:buFont typeface="Wingdings" pitchFamily="2" charset="2"/>
              <a:buNone/>
            </a:pPr>
            <a:endParaRPr lang="fa-IR" sz="2400" smtClean="0">
              <a:solidFill>
                <a:srgbClr val="0033CC"/>
              </a:solidFill>
            </a:endParaRPr>
          </a:p>
          <a:p>
            <a:pPr eaLnBrk="1" hangingPunct="1">
              <a:buFont typeface="Wingdings" pitchFamily="2" charset="2"/>
              <a:buNone/>
            </a:pPr>
            <a:r>
              <a:rPr lang="fa-IR" sz="2400" smtClean="0"/>
              <a:t>   تعریف حاوی چهار واژه کلیدی است:</a:t>
            </a:r>
          </a:p>
          <a:p>
            <a:pPr eaLnBrk="1" hangingPunct="1"/>
            <a:endParaRPr lang="fa-IR" sz="2400" smtClean="0"/>
          </a:p>
          <a:p>
            <a:pPr eaLnBrk="1" hangingPunct="1"/>
            <a:r>
              <a:rPr lang="fa-IR" sz="1800" smtClean="0">
                <a:solidFill>
                  <a:srgbClr val="0033CC"/>
                </a:solidFill>
              </a:rPr>
              <a:t>اصولی: </a:t>
            </a:r>
            <a:r>
              <a:rPr lang="fa-IR" sz="1800" smtClean="0"/>
              <a:t>اصول و فرضیات گذشته باید کنار گذاشته شود . طرح ریزی دوباره هیچ چیز را مسلم فرض نمی کند . آنچه را هست نادیده می انگارد و بر آنچه باید باشد تمرکز می گردد.</a:t>
            </a:r>
          </a:p>
          <a:p>
            <a:pPr eaLnBrk="1" hangingPunct="1">
              <a:buFont typeface="Wingdings" pitchFamily="2" charset="2"/>
              <a:buNone/>
            </a:pPr>
            <a:endParaRPr lang="fa-IR" sz="1800" smtClean="0"/>
          </a:p>
          <a:p>
            <a:pPr eaLnBrk="1" hangingPunct="1"/>
            <a:r>
              <a:rPr lang="fa-IR" sz="1800" smtClean="0">
                <a:solidFill>
                  <a:srgbClr val="0033CC"/>
                </a:solidFill>
              </a:rPr>
              <a:t>ریشه ای: </a:t>
            </a:r>
            <a:r>
              <a:rPr lang="fa-IR" sz="1800" smtClean="0"/>
              <a:t>طراحی دوباره ریشه ای یعنی نادیده گرفتن تمام ساختارها و روش ها ی موجود وابداع راه های کاملاً تازه انجام کار نه اصلاح کسب و کار یا تعدیل کسب و کار.</a:t>
            </a:r>
          </a:p>
          <a:p>
            <a:pPr eaLnBrk="1" hangingPunct="1"/>
            <a:endParaRPr lang="fa-IR" sz="1800" smtClean="0"/>
          </a:p>
          <a:p>
            <a:pPr eaLnBrk="1" hangingPunct="1"/>
            <a:r>
              <a:rPr lang="fa-IR" sz="1800" smtClean="0">
                <a:solidFill>
                  <a:srgbClr val="0033CC"/>
                </a:solidFill>
              </a:rPr>
              <a:t>چشمگیر: </a:t>
            </a:r>
            <a:r>
              <a:rPr lang="fa-IR" sz="1800" smtClean="0"/>
              <a:t>طرح ریزی دوباره پیرامون اصلاحات جزئی و تدریجی نیست بلکه درباره ی دستیابی به جهش های مقداری در عملکرد است.</a:t>
            </a:r>
          </a:p>
          <a:p>
            <a:pPr eaLnBrk="1" hangingPunct="1">
              <a:buFont typeface="Wingdings" pitchFamily="2" charset="2"/>
              <a:buNone/>
            </a:pPr>
            <a:endParaRPr lang="fa-IR" sz="1800" smtClean="0"/>
          </a:p>
          <a:p>
            <a:pPr eaLnBrk="1" hangingPunct="1"/>
            <a:r>
              <a:rPr lang="fa-IR" sz="1800" smtClean="0">
                <a:solidFill>
                  <a:srgbClr val="0033CC"/>
                </a:solidFill>
              </a:rPr>
              <a:t>فرآیندها: </a:t>
            </a:r>
            <a:r>
              <a:rPr lang="fa-IR" sz="1800" smtClean="0"/>
              <a:t>فرآیند کسب و کار مجموعه ای از فعالیت ها هستند که یک نوع یا بیش از یک نوع ورودی ها را گرفته و خروجی را به وجود می آورند که برای مشتری دارای ارزش است .به عبارتی در اینجا اندیشه آدم اسمیت مبنی بر تقسیم کار به ساده ترین وظایف کنار گذاشته می شود و تاکید بر فرآیندها است.</a:t>
            </a:r>
            <a:endParaRPr lang="en-US" sz="1800" smtClean="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496" y="6165304"/>
            <a:ext cx="1152128" cy="720080"/>
          </a:xfrm>
          <a:prstGeom prst="rect">
            <a:avLst/>
          </a:prstGeom>
        </p:spPr>
      </p:pic>
    </p:spTree>
    <p:extLst>
      <p:ext uri="{BB962C8B-B14F-4D97-AF65-F5344CB8AC3E}">
        <p14:creationId xmlns:p14="http://schemas.microsoft.com/office/powerpoint/2010/main" val="123472104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755650" y="333375"/>
            <a:ext cx="7772400" cy="1143000"/>
          </a:xfrm>
        </p:spPr>
        <p:txBody>
          <a:bodyPr/>
          <a:lstStyle/>
          <a:p>
            <a:pPr lvl="2" algn="ctr">
              <a:defRPr/>
            </a:pPr>
            <a:r>
              <a:rPr lang="fa-IR" sz="2800" b="1" i="1" dirty="0" smtClean="0">
                <a:solidFill>
                  <a:schemeClr val="tx1"/>
                </a:solidFill>
                <a:latin typeface="+mn-lt"/>
                <a:ea typeface="+mn-ea"/>
                <a:cs typeface="+mn-cs"/>
              </a:rPr>
              <a:t>4-1- شرکت هایی که فرآیند مهندسی مجدد را انجام می دهند</a:t>
            </a:r>
          </a:p>
        </p:txBody>
      </p:sp>
      <p:sp>
        <p:nvSpPr>
          <p:cNvPr id="7171" name="Rectangle 3"/>
          <p:cNvSpPr>
            <a:spLocks noGrp="1" noChangeArrowheads="1"/>
          </p:cNvSpPr>
          <p:nvPr>
            <p:ph type="body" idx="1"/>
          </p:nvPr>
        </p:nvSpPr>
        <p:spPr>
          <a:xfrm>
            <a:off x="827088" y="1628775"/>
            <a:ext cx="7772400" cy="4530725"/>
          </a:xfrm>
        </p:spPr>
        <p:txBody>
          <a:bodyPr/>
          <a:lstStyle/>
          <a:p>
            <a:pPr marL="533400" indent="-533400" eaLnBrk="1" hangingPunct="1">
              <a:buFont typeface="Wingdings" pitchFamily="2" charset="2"/>
              <a:buAutoNum type="arabicPeriod"/>
            </a:pPr>
            <a:endParaRPr lang="fa-IR" smtClean="0"/>
          </a:p>
          <a:p>
            <a:pPr marL="2209800" lvl="4" indent="-381000" eaLnBrk="1" hangingPunct="1">
              <a:buFont typeface="Wingdings" pitchFamily="2" charset="2"/>
              <a:buNone/>
            </a:pPr>
            <a:endParaRPr lang="fa-IR" smtClean="0"/>
          </a:p>
          <a:p>
            <a:pPr marL="533400" indent="-533400" eaLnBrk="1" hangingPunct="1">
              <a:lnSpc>
                <a:spcPct val="150000"/>
              </a:lnSpc>
              <a:buFont typeface="Wingdings" pitchFamily="2" charset="2"/>
              <a:buAutoNum type="arabicPeriod"/>
            </a:pPr>
            <a:r>
              <a:rPr lang="fa-IR" smtClean="0"/>
              <a:t>شرکت هایی که خود را دچار بحران های عمیق می بینند.</a:t>
            </a:r>
          </a:p>
          <a:p>
            <a:pPr marL="533400" indent="-533400" eaLnBrk="1" hangingPunct="1">
              <a:lnSpc>
                <a:spcPct val="150000"/>
              </a:lnSpc>
              <a:buFont typeface="Wingdings" pitchFamily="2" charset="2"/>
              <a:buAutoNum type="arabicPeriod"/>
            </a:pPr>
            <a:r>
              <a:rPr lang="fa-IR" smtClean="0"/>
              <a:t>شرکت هایی که هنوز گرفتار بحران نشده اند اما مدیریت ، پیش بینی می کند که دچار بحران خواهد شد.</a:t>
            </a:r>
          </a:p>
          <a:p>
            <a:pPr marL="533400" indent="-533400" eaLnBrk="1" hangingPunct="1">
              <a:lnSpc>
                <a:spcPct val="150000"/>
              </a:lnSpc>
              <a:buFont typeface="Wingdings" pitchFamily="2" charset="2"/>
              <a:buAutoNum type="arabicPeriod"/>
            </a:pPr>
            <a:r>
              <a:rPr lang="fa-IR" smtClean="0"/>
              <a:t>شرکت هایی که در اوج موفقیت هستند. </a:t>
            </a:r>
            <a:endParaRPr lang="en-US" smtClean="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496" y="6165304"/>
            <a:ext cx="1152128" cy="720080"/>
          </a:xfrm>
          <a:prstGeom prst="rect">
            <a:avLst/>
          </a:prstGeom>
        </p:spPr>
      </p:pic>
    </p:spTree>
    <p:extLst>
      <p:ext uri="{BB962C8B-B14F-4D97-AF65-F5344CB8AC3E}">
        <p14:creationId xmlns:p14="http://schemas.microsoft.com/office/powerpoint/2010/main" val="145215797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nodeType="clickEffect">
                                  <p:stCondLst>
                                    <p:cond delay="0"/>
                                  </p:stCondLst>
                                  <p:childTnLst>
                                    <p:set>
                                      <p:cBhvr>
                                        <p:cTn id="6" dur="1" fill="hold">
                                          <p:stCondLst>
                                            <p:cond delay="0"/>
                                          </p:stCondLst>
                                        </p:cTn>
                                        <p:tgtEl>
                                          <p:spTgt spid="7171">
                                            <p:txEl>
                                              <p:pRg st="2" end="2"/>
                                            </p:txEl>
                                          </p:spTgt>
                                        </p:tgtEl>
                                        <p:attrNameLst>
                                          <p:attrName>style.visibility</p:attrName>
                                        </p:attrNameLst>
                                      </p:cBhvr>
                                      <p:to>
                                        <p:strVal val="visible"/>
                                      </p:to>
                                    </p:set>
                                    <p:anim calcmode="lin" valueType="num">
                                      <p:cBhvr>
                                        <p:cTn id="7" dur="1000" fill="hold"/>
                                        <p:tgtEl>
                                          <p:spTgt spid="7171">
                                            <p:txEl>
                                              <p:pRg st="2" end="2"/>
                                            </p:txEl>
                                          </p:spTgt>
                                        </p:tgtEl>
                                        <p:attrNameLst>
                                          <p:attrName>ppt_w</p:attrName>
                                        </p:attrNameLst>
                                      </p:cBhvr>
                                      <p:tavLst>
                                        <p:tav tm="0">
                                          <p:val>
                                            <p:strVal val="#ppt_w*0.70"/>
                                          </p:val>
                                        </p:tav>
                                        <p:tav tm="100000">
                                          <p:val>
                                            <p:strVal val="#ppt_w"/>
                                          </p:val>
                                        </p:tav>
                                      </p:tavLst>
                                    </p:anim>
                                    <p:anim calcmode="lin" valueType="num">
                                      <p:cBhvr>
                                        <p:cTn id="8" dur="1000" fill="hold"/>
                                        <p:tgtEl>
                                          <p:spTgt spid="7171">
                                            <p:txEl>
                                              <p:pRg st="2" end="2"/>
                                            </p:txEl>
                                          </p:spTgt>
                                        </p:tgtEl>
                                        <p:attrNameLst>
                                          <p:attrName>ppt_h</p:attrName>
                                        </p:attrNameLst>
                                      </p:cBhvr>
                                      <p:tavLst>
                                        <p:tav tm="0">
                                          <p:val>
                                            <p:strVal val="#ppt_h"/>
                                          </p:val>
                                        </p:tav>
                                        <p:tav tm="100000">
                                          <p:val>
                                            <p:strVal val="#ppt_h"/>
                                          </p:val>
                                        </p:tav>
                                      </p:tavLst>
                                    </p:anim>
                                    <p:animEffect transition="in" filter="fade">
                                      <p:cBhvr>
                                        <p:cTn id="9" dur="1000"/>
                                        <p:tgtEl>
                                          <p:spTgt spid="7171">
                                            <p:txEl>
                                              <p:pRg st="2" end="2"/>
                                            </p:txEl>
                                          </p:spTgt>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5" presetClass="entr" presetSubtype="0" fill="hold" nodeType="clickEffect">
                                  <p:stCondLst>
                                    <p:cond delay="0"/>
                                  </p:stCondLst>
                                  <p:childTnLst>
                                    <p:set>
                                      <p:cBhvr>
                                        <p:cTn id="13" dur="1" fill="hold">
                                          <p:stCondLst>
                                            <p:cond delay="0"/>
                                          </p:stCondLst>
                                        </p:cTn>
                                        <p:tgtEl>
                                          <p:spTgt spid="7171">
                                            <p:txEl>
                                              <p:pRg st="3" end="3"/>
                                            </p:txEl>
                                          </p:spTgt>
                                        </p:tgtEl>
                                        <p:attrNameLst>
                                          <p:attrName>style.visibility</p:attrName>
                                        </p:attrNameLst>
                                      </p:cBhvr>
                                      <p:to>
                                        <p:strVal val="visible"/>
                                      </p:to>
                                    </p:set>
                                    <p:anim calcmode="lin" valueType="num">
                                      <p:cBhvr>
                                        <p:cTn id="14" dur="1000" fill="hold"/>
                                        <p:tgtEl>
                                          <p:spTgt spid="7171">
                                            <p:txEl>
                                              <p:pRg st="3" end="3"/>
                                            </p:txEl>
                                          </p:spTgt>
                                        </p:tgtEl>
                                        <p:attrNameLst>
                                          <p:attrName>ppt_w</p:attrName>
                                        </p:attrNameLst>
                                      </p:cBhvr>
                                      <p:tavLst>
                                        <p:tav tm="0">
                                          <p:val>
                                            <p:strVal val="#ppt_w*0.70"/>
                                          </p:val>
                                        </p:tav>
                                        <p:tav tm="100000">
                                          <p:val>
                                            <p:strVal val="#ppt_w"/>
                                          </p:val>
                                        </p:tav>
                                      </p:tavLst>
                                    </p:anim>
                                    <p:anim calcmode="lin" valueType="num">
                                      <p:cBhvr>
                                        <p:cTn id="15" dur="1000" fill="hold"/>
                                        <p:tgtEl>
                                          <p:spTgt spid="7171">
                                            <p:txEl>
                                              <p:pRg st="3" end="3"/>
                                            </p:txEl>
                                          </p:spTgt>
                                        </p:tgtEl>
                                        <p:attrNameLst>
                                          <p:attrName>ppt_h</p:attrName>
                                        </p:attrNameLst>
                                      </p:cBhvr>
                                      <p:tavLst>
                                        <p:tav tm="0">
                                          <p:val>
                                            <p:strVal val="#ppt_h"/>
                                          </p:val>
                                        </p:tav>
                                        <p:tav tm="100000">
                                          <p:val>
                                            <p:strVal val="#ppt_h"/>
                                          </p:val>
                                        </p:tav>
                                      </p:tavLst>
                                    </p:anim>
                                    <p:animEffect transition="in" filter="fade">
                                      <p:cBhvr>
                                        <p:cTn id="16" dur="1000"/>
                                        <p:tgtEl>
                                          <p:spTgt spid="7171">
                                            <p:txEl>
                                              <p:pRg st="3" end="3"/>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55" presetClass="entr" presetSubtype="0" fill="hold" nodeType="clickEffect">
                                  <p:stCondLst>
                                    <p:cond delay="0"/>
                                  </p:stCondLst>
                                  <p:childTnLst>
                                    <p:set>
                                      <p:cBhvr>
                                        <p:cTn id="20" dur="1" fill="hold">
                                          <p:stCondLst>
                                            <p:cond delay="0"/>
                                          </p:stCondLst>
                                        </p:cTn>
                                        <p:tgtEl>
                                          <p:spTgt spid="7171">
                                            <p:txEl>
                                              <p:pRg st="4" end="4"/>
                                            </p:txEl>
                                          </p:spTgt>
                                        </p:tgtEl>
                                        <p:attrNameLst>
                                          <p:attrName>style.visibility</p:attrName>
                                        </p:attrNameLst>
                                      </p:cBhvr>
                                      <p:to>
                                        <p:strVal val="visible"/>
                                      </p:to>
                                    </p:set>
                                    <p:anim calcmode="lin" valueType="num">
                                      <p:cBhvr>
                                        <p:cTn id="21" dur="1000" fill="hold"/>
                                        <p:tgtEl>
                                          <p:spTgt spid="7171">
                                            <p:txEl>
                                              <p:pRg st="4" end="4"/>
                                            </p:txEl>
                                          </p:spTgt>
                                        </p:tgtEl>
                                        <p:attrNameLst>
                                          <p:attrName>ppt_w</p:attrName>
                                        </p:attrNameLst>
                                      </p:cBhvr>
                                      <p:tavLst>
                                        <p:tav tm="0">
                                          <p:val>
                                            <p:strVal val="#ppt_w*0.70"/>
                                          </p:val>
                                        </p:tav>
                                        <p:tav tm="100000">
                                          <p:val>
                                            <p:strVal val="#ppt_w"/>
                                          </p:val>
                                        </p:tav>
                                      </p:tavLst>
                                    </p:anim>
                                    <p:anim calcmode="lin" valueType="num">
                                      <p:cBhvr>
                                        <p:cTn id="22" dur="1000" fill="hold"/>
                                        <p:tgtEl>
                                          <p:spTgt spid="7171">
                                            <p:txEl>
                                              <p:pRg st="4" end="4"/>
                                            </p:txEl>
                                          </p:spTgt>
                                        </p:tgtEl>
                                        <p:attrNameLst>
                                          <p:attrName>ppt_h</p:attrName>
                                        </p:attrNameLst>
                                      </p:cBhvr>
                                      <p:tavLst>
                                        <p:tav tm="0">
                                          <p:val>
                                            <p:strVal val="#ppt_h"/>
                                          </p:val>
                                        </p:tav>
                                        <p:tav tm="100000">
                                          <p:val>
                                            <p:strVal val="#ppt_h"/>
                                          </p:val>
                                        </p:tav>
                                      </p:tavLst>
                                    </p:anim>
                                    <p:animEffect transition="in" filter="fade">
                                      <p:cBhvr>
                                        <p:cTn id="23" dur="1000"/>
                                        <p:tgtEl>
                                          <p:spTgt spid="717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900113" y="260350"/>
            <a:ext cx="7772400" cy="1143000"/>
          </a:xfrm>
        </p:spPr>
        <p:txBody>
          <a:bodyPr/>
          <a:lstStyle/>
          <a:p>
            <a:pPr lvl="2" algn="ctr">
              <a:defRPr/>
            </a:pPr>
            <a:r>
              <a:rPr lang="fa-IR" sz="3600" b="1" i="1" dirty="0" smtClean="0">
                <a:solidFill>
                  <a:schemeClr val="tx1"/>
                </a:solidFill>
                <a:latin typeface="+mn-lt"/>
                <a:ea typeface="+mn-ea"/>
                <a:cs typeface="+mn-cs"/>
              </a:rPr>
              <a:t>5-1- معادل های اشتباه رایج در مهندسی مجدد</a:t>
            </a:r>
          </a:p>
        </p:txBody>
      </p:sp>
      <p:sp>
        <p:nvSpPr>
          <p:cNvPr id="8195" name="Rectangle 3"/>
          <p:cNvSpPr>
            <a:spLocks noGrp="1" noChangeArrowheads="1"/>
          </p:cNvSpPr>
          <p:nvPr>
            <p:ph type="body" idx="1"/>
          </p:nvPr>
        </p:nvSpPr>
        <p:spPr>
          <a:xfrm>
            <a:off x="900113" y="1557338"/>
            <a:ext cx="7772400" cy="4530725"/>
          </a:xfrm>
        </p:spPr>
        <p:txBody>
          <a:bodyPr/>
          <a:lstStyle/>
          <a:p>
            <a:pPr marL="533400" indent="-533400" eaLnBrk="1" hangingPunct="1">
              <a:buFont typeface="Wingdings" pitchFamily="2" charset="2"/>
              <a:buAutoNum type="arabicPeriod"/>
            </a:pPr>
            <a:r>
              <a:rPr lang="fa-IR" smtClean="0"/>
              <a:t>برنامه اصلاحی کسب و کار </a:t>
            </a:r>
          </a:p>
          <a:p>
            <a:pPr marL="533400" indent="-533400" eaLnBrk="1" hangingPunct="1">
              <a:buFont typeface="Wingdings" pitchFamily="2" charset="2"/>
              <a:buAutoNum type="arabicPeriod"/>
            </a:pPr>
            <a:r>
              <a:rPr lang="fa-IR" smtClean="0"/>
              <a:t>خودکاری کردن فرآیندها</a:t>
            </a:r>
          </a:p>
          <a:p>
            <a:pPr marL="533400" indent="-533400" eaLnBrk="1" hangingPunct="1">
              <a:buFont typeface="Wingdings" pitchFamily="2" charset="2"/>
              <a:buAutoNum type="arabicPeriod"/>
            </a:pPr>
            <a:r>
              <a:rPr lang="fa-IR" smtClean="0"/>
              <a:t>سازماندهی مجدد</a:t>
            </a:r>
          </a:p>
          <a:p>
            <a:pPr marL="533400" indent="-533400" eaLnBrk="1" hangingPunct="1">
              <a:buFont typeface="Wingdings" pitchFamily="2" charset="2"/>
              <a:buAutoNum type="arabicPeriod"/>
            </a:pPr>
            <a:r>
              <a:rPr lang="fa-IR" smtClean="0"/>
              <a:t>حذف دیوانسالاری</a:t>
            </a:r>
          </a:p>
          <a:p>
            <a:pPr marL="533400" indent="-533400" eaLnBrk="1" hangingPunct="1">
              <a:buFont typeface="Wingdings" pitchFamily="2" charset="2"/>
              <a:buAutoNum type="arabicPeriod"/>
            </a:pPr>
            <a:r>
              <a:rPr lang="fa-IR" smtClean="0"/>
              <a:t>بهبود کیفیت، مدیریت کیفیت فراگیر</a:t>
            </a:r>
            <a:endParaRPr lang="en-US" smtClean="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496" y="6165304"/>
            <a:ext cx="1152128" cy="720080"/>
          </a:xfrm>
          <a:prstGeom prst="rect">
            <a:avLst/>
          </a:prstGeom>
        </p:spPr>
      </p:pic>
    </p:spTree>
    <p:extLst>
      <p:ext uri="{BB962C8B-B14F-4D97-AF65-F5344CB8AC3E}">
        <p14:creationId xmlns:p14="http://schemas.microsoft.com/office/powerpoint/2010/main" val="262754353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nodeType="clickEffect">
                                  <p:stCondLst>
                                    <p:cond delay="0"/>
                                  </p:stCondLst>
                                  <p:childTnLst>
                                    <p:set>
                                      <p:cBhvr>
                                        <p:cTn id="6" dur="1" fill="hold">
                                          <p:stCondLst>
                                            <p:cond delay="0"/>
                                          </p:stCondLst>
                                        </p:cTn>
                                        <p:tgtEl>
                                          <p:spTgt spid="8195">
                                            <p:txEl>
                                              <p:pRg st="0" end="0"/>
                                            </p:txEl>
                                          </p:spTgt>
                                        </p:tgtEl>
                                        <p:attrNameLst>
                                          <p:attrName>style.visibility</p:attrName>
                                        </p:attrNameLst>
                                      </p:cBhvr>
                                      <p:to>
                                        <p:strVal val="visible"/>
                                      </p:to>
                                    </p:set>
                                    <p:anim calcmode="lin" valueType="num">
                                      <p:cBhvr>
                                        <p:cTn id="7" dur="1000" fill="hold"/>
                                        <p:tgtEl>
                                          <p:spTgt spid="8195">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8195">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8195">
                                            <p:txEl>
                                              <p:pRg st="0" end="0"/>
                                            </p:txEl>
                                          </p:spTgt>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5" presetClass="entr" presetSubtype="0" fill="hold" nodeType="clickEffect">
                                  <p:stCondLst>
                                    <p:cond delay="0"/>
                                  </p:stCondLst>
                                  <p:childTnLst>
                                    <p:set>
                                      <p:cBhvr>
                                        <p:cTn id="13" dur="1" fill="hold">
                                          <p:stCondLst>
                                            <p:cond delay="0"/>
                                          </p:stCondLst>
                                        </p:cTn>
                                        <p:tgtEl>
                                          <p:spTgt spid="8195">
                                            <p:txEl>
                                              <p:pRg st="1" end="1"/>
                                            </p:txEl>
                                          </p:spTgt>
                                        </p:tgtEl>
                                        <p:attrNameLst>
                                          <p:attrName>style.visibility</p:attrName>
                                        </p:attrNameLst>
                                      </p:cBhvr>
                                      <p:to>
                                        <p:strVal val="visible"/>
                                      </p:to>
                                    </p:set>
                                    <p:anim calcmode="lin" valueType="num">
                                      <p:cBhvr>
                                        <p:cTn id="14" dur="1000" fill="hold"/>
                                        <p:tgtEl>
                                          <p:spTgt spid="8195">
                                            <p:txEl>
                                              <p:pRg st="1" end="1"/>
                                            </p:txEl>
                                          </p:spTgt>
                                        </p:tgtEl>
                                        <p:attrNameLst>
                                          <p:attrName>ppt_w</p:attrName>
                                        </p:attrNameLst>
                                      </p:cBhvr>
                                      <p:tavLst>
                                        <p:tav tm="0">
                                          <p:val>
                                            <p:strVal val="#ppt_w*0.70"/>
                                          </p:val>
                                        </p:tav>
                                        <p:tav tm="100000">
                                          <p:val>
                                            <p:strVal val="#ppt_w"/>
                                          </p:val>
                                        </p:tav>
                                      </p:tavLst>
                                    </p:anim>
                                    <p:anim calcmode="lin" valueType="num">
                                      <p:cBhvr>
                                        <p:cTn id="15" dur="1000" fill="hold"/>
                                        <p:tgtEl>
                                          <p:spTgt spid="8195">
                                            <p:txEl>
                                              <p:pRg st="1" end="1"/>
                                            </p:txEl>
                                          </p:spTgt>
                                        </p:tgtEl>
                                        <p:attrNameLst>
                                          <p:attrName>ppt_h</p:attrName>
                                        </p:attrNameLst>
                                      </p:cBhvr>
                                      <p:tavLst>
                                        <p:tav tm="0">
                                          <p:val>
                                            <p:strVal val="#ppt_h"/>
                                          </p:val>
                                        </p:tav>
                                        <p:tav tm="100000">
                                          <p:val>
                                            <p:strVal val="#ppt_h"/>
                                          </p:val>
                                        </p:tav>
                                      </p:tavLst>
                                    </p:anim>
                                    <p:animEffect transition="in" filter="fade">
                                      <p:cBhvr>
                                        <p:cTn id="16" dur="1000"/>
                                        <p:tgtEl>
                                          <p:spTgt spid="8195">
                                            <p:txEl>
                                              <p:pRg st="1" end="1"/>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55" presetClass="entr" presetSubtype="0" fill="hold" nodeType="clickEffect">
                                  <p:stCondLst>
                                    <p:cond delay="0"/>
                                  </p:stCondLst>
                                  <p:childTnLst>
                                    <p:set>
                                      <p:cBhvr>
                                        <p:cTn id="20" dur="1" fill="hold">
                                          <p:stCondLst>
                                            <p:cond delay="0"/>
                                          </p:stCondLst>
                                        </p:cTn>
                                        <p:tgtEl>
                                          <p:spTgt spid="8195">
                                            <p:txEl>
                                              <p:pRg st="2" end="2"/>
                                            </p:txEl>
                                          </p:spTgt>
                                        </p:tgtEl>
                                        <p:attrNameLst>
                                          <p:attrName>style.visibility</p:attrName>
                                        </p:attrNameLst>
                                      </p:cBhvr>
                                      <p:to>
                                        <p:strVal val="visible"/>
                                      </p:to>
                                    </p:set>
                                    <p:anim calcmode="lin" valueType="num">
                                      <p:cBhvr>
                                        <p:cTn id="21" dur="1000" fill="hold"/>
                                        <p:tgtEl>
                                          <p:spTgt spid="8195">
                                            <p:txEl>
                                              <p:pRg st="2" end="2"/>
                                            </p:txEl>
                                          </p:spTgt>
                                        </p:tgtEl>
                                        <p:attrNameLst>
                                          <p:attrName>ppt_w</p:attrName>
                                        </p:attrNameLst>
                                      </p:cBhvr>
                                      <p:tavLst>
                                        <p:tav tm="0">
                                          <p:val>
                                            <p:strVal val="#ppt_w*0.70"/>
                                          </p:val>
                                        </p:tav>
                                        <p:tav tm="100000">
                                          <p:val>
                                            <p:strVal val="#ppt_w"/>
                                          </p:val>
                                        </p:tav>
                                      </p:tavLst>
                                    </p:anim>
                                    <p:anim calcmode="lin" valueType="num">
                                      <p:cBhvr>
                                        <p:cTn id="22" dur="1000" fill="hold"/>
                                        <p:tgtEl>
                                          <p:spTgt spid="8195">
                                            <p:txEl>
                                              <p:pRg st="2" end="2"/>
                                            </p:txEl>
                                          </p:spTgt>
                                        </p:tgtEl>
                                        <p:attrNameLst>
                                          <p:attrName>ppt_h</p:attrName>
                                        </p:attrNameLst>
                                      </p:cBhvr>
                                      <p:tavLst>
                                        <p:tav tm="0">
                                          <p:val>
                                            <p:strVal val="#ppt_h"/>
                                          </p:val>
                                        </p:tav>
                                        <p:tav tm="100000">
                                          <p:val>
                                            <p:strVal val="#ppt_h"/>
                                          </p:val>
                                        </p:tav>
                                      </p:tavLst>
                                    </p:anim>
                                    <p:animEffect transition="in" filter="fade">
                                      <p:cBhvr>
                                        <p:cTn id="23" dur="1000"/>
                                        <p:tgtEl>
                                          <p:spTgt spid="8195">
                                            <p:txEl>
                                              <p:pRg st="2" end="2"/>
                                            </p:txEl>
                                          </p:spTgt>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55" presetClass="entr" presetSubtype="0" fill="hold" nodeType="clickEffect">
                                  <p:stCondLst>
                                    <p:cond delay="0"/>
                                  </p:stCondLst>
                                  <p:childTnLst>
                                    <p:set>
                                      <p:cBhvr>
                                        <p:cTn id="27" dur="1" fill="hold">
                                          <p:stCondLst>
                                            <p:cond delay="0"/>
                                          </p:stCondLst>
                                        </p:cTn>
                                        <p:tgtEl>
                                          <p:spTgt spid="8195">
                                            <p:txEl>
                                              <p:pRg st="3" end="3"/>
                                            </p:txEl>
                                          </p:spTgt>
                                        </p:tgtEl>
                                        <p:attrNameLst>
                                          <p:attrName>style.visibility</p:attrName>
                                        </p:attrNameLst>
                                      </p:cBhvr>
                                      <p:to>
                                        <p:strVal val="visible"/>
                                      </p:to>
                                    </p:set>
                                    <p:anim calcmode="lin" valueType="num">
                                      <p:cBhvr>
                                        <p:cTn id="28" dur="1000" fill="hold"/>
                                        <p:tgtEl>
                                          <p:spTgt spid="8195">
                                            <p:txEl>
                                              <p:pRg st="3" end="3"/>
                                            </p:txEl>
                                          </p:spTgt>
                                        </p:tgtEl>
                                        <p:attrNameLst>
                                          <p:attrName>ppt_w</p:attrName>
                                        </p:attrNameLst>
                                      </p:cBhvr>
                                      <p:tavLst>
                                        <p:tav tm="0">
                                          <p:val>
                                            <p:strVal val="#ppt_w*0.70"/>
                                          </p:val>
                                        </p:tav>
                                        <p:tav tm="100000">
                                          <p:val>
                                            <p:strVal val="#ppt_w"/>
                                          </p:val>
                                        </p:tav>
                                      </p:tavLst>
                                    </p:anim>
                                    <p:anim calcmode="lin" valueType="num">
                                      <p:cBhvr>
                                        <p:cTn id="29" dur="1000" fill="hold"/>
                                        <p:tgtEl>
                                          <p:spTgt spid="8195">
                                            <p:txEl>
                                              <p:pRg st="3" end="3"/>
                                            </p:txEl>
                                          </p:spTgt>
                                        </p:tgtEl>
                                        <p:attrNameLst>
                                          <p:attrName>ppt_h</p:attrName>
                                        </p:attrNameLst>
                                      </p:cBhvr>
                                      <p:tavLst>
                                        <p:tav tm="0">
                                          <p:val>
                                            <p:strVal val="#ppt_h"/>
                                          </p:val>
                                        </p:tav>
                                        <p:tav tm="100000">
                                          <p:val>
                                            <p:strVal val="#ppt_h"/>
                                          </p:val>
                                        </p:tav>
                                      </p:tavLst>
                                    </p:anim>
                                    <p:animEffect transition="in" filter="fade">
                                      <p:cBhvr>
                                        <p:cTn id="30" dur="1000"/>
                                        <p:tgtEl>
                                          <p:spTgt spid="8195">
                                            <p:txEl>
                                              <p:pRg st="3" end="3"/>
                                            </p:txEl>
                                          </p:spTgt>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55" presetClass="entr" presetSubtype="0" fill="hold" nodeType="clickEffect">
                                  <p:stCondLst>
                                    <p:cond delay="0"/>
                                  </p:stCondLst>
                                  <p:childTnLst>
                                    <p:set>
                                      <p:cBhvr>
                                        <p:cTn id="34" dur="1" fill="hold">
                                          <p:stCondLst>
                                            <p:cond delay="0"/>
                                          </p:stCondLst>
                                        </p:cTn>
                                        <p:tgtEl>
                                          <p:spTgt spid="8195">
                                            <p:txEl>
                                              <p:pRg st="4" end="4"/>
                                            </p:txEl>
                                          </p:spTgt>
                                        </p:tgtEl>
                                        <p:attrNameLst>
                                          <p:attrName>style.visibility</p:attrName>
                                        </p:attrNameLst>
                                      </p:cBhvr>
                                      <p:to>
                                        <p:strVal val="visible"/>
                                      </p:to>
                                    </p:set>
                                    <p:anim calcmode="lin" valueType="num">
                                      <p:cBhvr>
                                        <p:cTn id="35" dur="1000" fill="hold"/>
                                        <p:tgtEl>
                                          <p:spTgt spid="8195">
                                            <p:txEl>
                                              <p:pRg st="4" end="4"/>
                                            </p:txEl>
                                          </p:spTgt>
                                        </p:tgtEl>
                                        <p:attrNameLst>
                                          <p:attrName>ppt_w</p:attrName>
                                        </p:attrNameLst>
                                      </p:cBhvr>
                                      <p:tavLst>
                                        <p:tav tm="0">
                                          <p:val>
                                            <p:strVal val="#ppt_w*0.70"/>
                                          </p:val>
                                        </p:tav>
                                        <p:tav tm="100000">
                                          <p:val>
                                            <p:strVal val="#ppt_w"/>
                                          </p:val>
                                        </p:tav>
                                      </p:tavLst>
                                    </p:anim>
                                    <p:anim calcmode="lin" valueType="num">
                                      <p:cBhvr>
                                        <p:cTn id="36" dur="1000" fill="hold"/>
                                        <p:tgtEl>
                                          <p:spTgt spid="8195">
                                            <p:txEl>
                                              <p:pRg st="4" end="4"/>
                                            </p:txEl>
                                          </p:spTgt>
                                        </p:tgtEl>
                                        <p:attrNameLst>
                                          <p:attrName>ppt_h</p:attrName>
                                        </p:attrNameLst>
                                      </p:cBhvr>
                                      <p:tavLst>
                                        <p:tav tm="0">
                                          <p:val>
                                            <p:strVal val="#ppt_h"/>
                                          </p:val>
                                        </p:tav>
                                        <p:tav tm="100000">
                                          <p:val>
                                            <p:strVal val="#ppt_h"/>
                                          </p:val>
                                        </p:tav>
                                      </p:tavLst>
                                    </p:anim>
                                    <p:animEffect transition="in" filter="fade">
                                      <p:cBhvr>
                                        <p:cTn id="37" dur="1000"/>
                                        <p:tgtEl>
                                          <p:spTgt spid="819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pPr lvl="2" algn="ctr">
              <a:defRPr/>
            </a:pPr>
            <a:r>
              <a:rPr lang="fa-IR" sz="3600" b="1" i="1" dirty="0" smtClean="0">
                <a:solidFill>
                  <a:schemeClr val="tx1"/>
                </a:solidFill>
                <a:latin typeface="+mn-lt"/>
                <a:ea typeface="+mn-ea"/>
                <a:cs typeface="+mn-cs"/>
              </a:rPr>
              <a:t>6-1- ویژگی فرآیندها پس از فرآیند مهندسی مجدد </a:t>
            </a:r>
          </a:p>
        </p:txBody>
      </p:sp>
      <p:sp>
        <p:nvSpPr>
          <p:cNvPr id="9219" name="Rectangle 3"/>
          <p:cNvSpPr>
            <a:spLocks noGrp="1" noChangeArrowheads="1"/>
          </p:cNvSpPr>
          <p:nvPr>
            <p:ph type="body" idx="1"/>
          </p:nvPr>
        </p:nvSpPr>
        <p:spPr>
          <a:xfrm>
            <a:off x="914400" y="1600200"/>
            <a:ext cx="7772400" cy="5068888"/>
          </a:xfrm>
        </p:spPr>
        <p:txBody>
          <a:bodyPr>
            <a:normAutofit fontScale="77500" lnSpcReduction="20000"/>
          </a:bodyPr>
          <a:lstStyle/>
          <a:p>
            <a:pPr marL="533400" indent="-533400" eaLnBrk="1" hangingPunct="1">
              <a:lnSpc>
                <a:spcPct val="80000"/>
              </a:lnSpc>
              <a:buFont typeface="Wingdings" pitchFamily="2" charset="2"/>
              <a:buAutoNum type="arabicPeriod"/>
              <a:defRPr/>
            </a:pPr>
            <a:r>
              <a:rPr lang="fa-IR" sz="2000" dirty="0" smtClean="0"/>
              <a:t>چند کار در هم می آمیزد و تبدیل به یک کار می شود.</a:t>
            </a:r>
          </a:p>
          <a:p>
            <a:pPr marL="533400" indent="-533400" eaLnBrk="1" hangingPunct="1">
              <a:lnSpc>
                <a:spcPct val="80000"/>
              </a:lnSpc>
              <a:buFont typeface="Wingdings" pitchFamily="2" charset="2"/>
              <a:buNone/>
              <a:defRPr/>
            </a:pPr>
            <a:r>
              <a:rPr lang="fa-IR" sz="2000" dirty="0" smtClean="0"/>
              <a:t/>
            </a:r>
            <a:br>
              <a:rPr lang="fa-IR" sz="2000" dirty="0" smtClean="0"/>
            </a:br>
            <a:r>
              <a:rPr lang="fa-IR" sz="2000" dirty="0" smtClean="0"/>
              <a:t>فواید فرآیندهای یکپارچه:</a:t>
            </a:r>
          </a:p>
          <a:p>
            <a:pPr marL="533400" indent="-533400" eaLnBrk="1" hangingPunct="1">
              <a:lnSpc>
                <a:spcPct val="80000"/>
              </a:lnSpc>
              <a:buFont typeface="Wingdings" pitchFamily="2" charset="2"/>
              <a:buNone/>
              <a:defRPr/>
            </a:pPr>
            <a:endParaRPr lang="fa-IR" sz="2000" dirty="0" smtClean="0"/>
          </a:p>
          <a:p>
            <a:pPr marL="533400" indent="-533400" eaLnBrk="1" hangingPunct="1">
              <a:lnSpc>
                <a:spcPct val="80000"/>
              </a:lnSpc>
              <a:buClr>
                <a:schemeClr val="bg2">
                  <a:lumMod val="50000"/>
                  <a:lumOff val="50000"/>
                </a:schemeClr>
              </a:buClr>
              <a:buSzPct val="96000"/>
              <a:buFont typeface="Wingdings" pitchFamily="2" charset="2"/>
              <a:buChar char="Ø"/>
              <a:defRPr/>
            </a:pPr>
            <a:r>
              <a:rPr lang="fa-IR" sz="2000" dirty="0" smtClean="0">
                <a:solidFill>
                  <a:srgbClr val="0070C0"/>
                </a:solidFill>
              </a:rPr>
              <a:t>سرعت بخشیدن به کارها </a:t>
            </a:r>
            <a:r>
              <a:rPr lang="fa-IR" sz="2000" dirty="0" smtClean="0"/>
              <a:t>(به علت کاهش تاخیرها ، اشتباهات ،دوباره کاری ها)</a:t>
            </a:r>
            <a:br>
              <a:rPr lang="fa-IR" sz="2000" dirty="0" smtClean="0"/>
            </a:br>
            <a:endParaRPr lang="fa-IR" sz="2000" dirty="0" smtClean="0"/>
          </a:p>
          <a:p>
            <a:pPr marL="533400" indent="-533400" eaLnBrk="1" hangingPunct="1">
              <a:lnSpc>
                <a:spcPct val="80000"/>
              </a:lnSpc>
              <a:buClr>
                <a:schemeClr val="bg2">
                  <a:lumMod val="50000"/>
                  <a:lumOff val="50000"/>
                </a:schemeClr>
              </a:buClr>
              <a:buSzPct val="96000"/>
              <a:buFont typeface="Wingdings" pitchFamily="2" charset="2"/>
              <a:buChar char="Ø"/>
              <a:defRPr/>
            </a:pPr>
            <a:r>
              <a:rPr lang="fa-IR" sz="2000" dirty="0" smtClean="0">
                <a:solidFill>
                  <a:srgbClr val="0070C0"/>
                </a:solidFill>
              </a:rPr>
              <a:t>کاهش هزینه ها </a:t>
            </a:r>
            <a:r>
              <a:rPr lang="fa-IR" sz="2000" dirty="0" smtClean="0"/>
              <a:t>( به علت افزایش مسولیت ها و کاهش نظارت ها) </a:t>
            </a:r>
            <a:br>
              <a:rPr lang="fa-IR" sz="2000" dirty="0" smtClean="0"/>
            </a:br>
            <a:endParaRPr lang="fa-IR" sz="2000" dirty="0" smtClean="0"/>
          </a:p>
          <a:p>
            <a:pPr marL="533400" indent="-533400" eaLnBrk="1" hangingPunct="1">
              <a:lnSpc>
                <a:spcPct val="150000"/>
              </a:lnSpc>
              <a:buClr>
                <a:schemeClr val="bg2">
                  <a:lumMod val="50000"/>
                  <a:lumOff val="50000"/>
                </a:schemeClr>
              </a:buClr>
              <a:buSzPct val="96000"/>
              <a:buFont typeface="Wingdings" pitchFamily="2" charset="2"/>
              <a:buChar char="Ø"/>
              <a:defRPr/>
            </a:pPr>
            <a:r>
              <a:rPr lang="fa-IR" sz="2000" dirty="0" smtClean="0">
                <a:solidFill>
                  <a:srgbClr val="0070C0"/>
                </a:solidFill>
              </a:rPr>
              <a:t>افزایش خلاقیت </a:t>
            </a:r>
            <a:r>
              <a:rPr lang="fa-IR" sz="2000" dirty="0" smtClean="0"/>
              <a:t>( شرکت ، کارکنان را تشویق می کند تا روشهای ابداعی و خلاق را برای کاهش مستمر زمان گردش کار و هزینه پیدا کنند) </a:t>
            </a:r>
          </a:p>
          <a:p>
            <a:pPr marL="533400" indent="-533400" eaLnBrk="1" hangingPunct="1">
              <a:lnSpc>
                <a:spcPct val="150000"/>
              </a:lnSpc>
              <a:buClr>
                <a:schemeClr val="bg2">
                  <a:lumMod val="50000"/>
                  <a:lumOff val="50000"/>
                </a:schemeClr>
              </a:buClr>
              <a:buSzPct val="96000"/>
              <a:buFont typeface="Wingdings" pitchFamily="2" charset="2"/>
              <a:buNone/>
              <a:defRPr/>
            </a:pPr>
            <a:endParaRPr lang="fa-IR" sz="2000" dirty="0" smtClean="0"/>
          </a:p>
          <a:p>
            <a:pPr marL="533400" indent="-533400" eaLnBrk="1" hangingPunct="1">
              <a:lnSpc>
                <a:spcPct val="150000"/>
              </a:lnSpc>
              <a:buClr>
                <a:schemeClr val="bg2">
                  <a:lumMod val="50000"/>
                  <a:lumOff val="50000"/>
                </a:schemeClr>
              </a:buClr>
              <a:buSzPct val="96000"/>
              <a:buFont typeface="Wingdings" pitchFamily="2" charset="2"/>
              <a:buChar char="Ø"/>
              <a:defRPr/>
            </a:pPr>
            <a:r>
              <a:rPr lang="fa-IR" sz="2000" dirty="0" smtClean="0">
                <a:solidFill>
                  <a:srgbClr val="0070C0"/>
                </a:solidFill>
              </a:rPr>
              <a:t>بهبود کنترل  </a:t>
            </a:r>
            <a:r>
              <a:rPr lang="fa-IR" sz="2000" dirty="0" smtClean="0"/>
              <a:t>( چون این فرآیندها شامل افراد کمتری است ، نظارت بر عملکردشان آسانتر است) </a:t>
            </a:r>
            <a:br>
              <a:rPr lang="fa-IR" sz="2000" dirty="0" smtClean="0"/>
            </a:br>
            <a:r>
              <a:rPr lang="fa-IR" sz="2000" dirty="0" smtClean="0"/>
              <a:t/>
            </a:r>
            <a:br>
              <a:rPr lang="fa-IR" sz="2000" dirty="0" smtClean="0"/>
            </a:br>
            <a:r>
              <a:rPr lang="fa-IR" sz="2000" dirty="0" smtClean="0"/>
              <a:t/>
            </a:r>
            <a:br>
              <a:rPr lang="fa-IR" sz="2000" dirty="0" smtClean="0"/>
            </a:br>
            <a:endParaRPr lang="fa-IR" sz="2000" dirty="0" smtClean="0"/>
          </a:p>
          <a:p>
            <a:pPr marL="533400" indent="-533400" eaLnBrk="1" hangingPunct="1">
              <a:lnSpc>
                <a:spcPct val="80000"/>
              </a:lnSpc>
              <a:buFont typeface="Wingdings" pitchFamily="2" charset="2"/>
              <a:buAutoNum type="arabicPeriod"/>
              <a:defRPr/>
            </a:pPr>
            <a:endParaRPr lang="fa-IR" sz="2000" dirty="0" smtClean="0"/>
          </a:p>
          <a:p>
            <a:pPr marL="533400" indent="-533400" eaLnBrk="1" hangingPunct="1">
              <a:lnSpc>
                <a:spcPct val="80000"/>
              </a:lnSpc>
              <a:buFont typeface="Wingdings" pitchFamily="2" charset="2"/>
              <a:buNone/>
              <a:defRPr/>
            </a:pPr>
            <a:endParaRPr lang="fa-IR" dirty="0" smtClean="0"/>
          </a:p>
          <a:p>
            <a:pPr marL="533400" indent="-533400" eaLnBrk="1" hangingPunct="1">
              <a:lnSpc>
                <a:spcPct val="80000"/>
              </a:lnSpc>
              <a:buFont typeface="Wingdings" pitchFamily="2" charset="2"/>
              <a:buAutoNum type="arabicPeriod"/>
              <a:defRPr/>
            </a:pPr>
            <a:endParaRPr lang="fa-IR" sz="2000" dirty="0" smtClean="0"/>
          </a:p>
          <a:p>
            <a:pPr marL="533400" indent="-533400" eaLnBrk="1" hangingPunct="1">
              <a:lnSpc>
                <a:spcPct val="80000"/>
              </a:lnSpc>
              <a:buFont typeface="Wingdings" pitchFamily="2" charset="2"/>
              <a:buAutoNum type="arabicPeriod"/>
              <a:defRPr/>
            </a:pPr>
            <a:endParaRPr lang="fa-IR" sz="1600" dirty="0" smtClean="0"/>
          </a:p>
          <a:p>
            <a:pPr marL="533400" indent="-533400" eaLnBrk="1" hangingPunct="1">
              <a:lnSpc>
                <a:spcPct val="80000"/>
              </a:lnSpc>
              <a:buFont typeface="Wingdings" pitchFamily="2" charset="2"/>
              <a:buNone/>
              <a:defRPr/>
            </a:pPr>
            <a:r>
              <a:rPr lang="fa-IR" sz="1600" dirty="0" smtClean="0"/>
              <a:t>  </a:t>
            </a:r>
            <a:endParaRPr lang="en-US" sz="1600" dirty="0" smtClean="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496" y="6165304"/>
            <a:ext cx="1152128" cy="720080"/>
          </a:xfrm>
          <a:prstGeom prst="rect">
            <a:avLst/>
          </a:prstGeom>
        </p:spPr>
      </p:pic>
    </p:spTree>
    <p:extLst>
      <p:ext uri="{BB962C8B-B14F-4D97-AF65-F5344CB8AC3E}">
        <p14:creationId xmlns:p14="http://schemas.microsoft.com/office/powerpoint/2010/main" val="32701519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188" y="260350"/>
            <a:ext cx="7772400" cy="1143000"/>
          </a:xfrm>
        </p:spPr>
        <p:txBody>
          <a:bodyPr/>
          <a:lstStyle/>
          <a:p>
            <a:pPr algn="ctr">
              <a:defRPr/>
            </a:pPr>
            <a:r>
              <a:rPr lang="fa-IR" sz="3200" b="1" i="1" dirty="0" smtClean="0">
                <a:solidFill>
                  <a:schemeClr val="tx1"/>
                </a:solidFill>
                <a:latin typeface="+mn-lt"/>
                <a:ea typeface="+mn-ea"/>
                <a:cs typeface="+mn-cs"/>
              </a:rPr>
              <a:t>ادامه 6-1- ویژگی فرآیندها پس از فرآیند مهندسی مجدد </a:t>
            </a:r>
          </a:p>
        </p:txBody>
      </p:sp>
      <p:sp>
        <p:nvSpPr>
          <p:cNvPr id="13315" name="Content Placeholder 2"/>
          <p:cNvSpPr>
            <a:spLocks noGrp="1"/>
          </p:cNvSpPr>
          <p:nvPr>
            <p:ph idx="1"/>
          </p:nvPr>
        </p:nvSpPr>
        <p:spPr>
          <a:xfrm>
            <a:off x="827088" y="1628775"/>
            <a:ext cx="7772400" cy="4530725"/>
          </a:xfrm>
        </p:spPr>
        <p:txBody>
          <a:bodyPr/>
          <a:lstStyle/>
          <a:p>
            <a:pPr marL="533400" indent="-533400" eaLnBrk="1" hangingPunct="1">
              <a:lnSpc>
                <a:spcPct val="80000"/>
              </a:lnSpc>
              <a:buFont typeface="Wingdings" pitchFamily="2" charset="2"/>
              <a:buAutoNum type="arabicPeriod"/>
            </a:pPr>
            <a:endParaRPr lang="fa-IR" sz="2000" smtClean="0"/>
          </a:p>
          <a:p>
            <a:pPr marL="533400" indent="-533400" eaLnBrk="1" hangingPunct="1">
              <a:lnSpc>
                <a:spcPct val="150000"/>
              </a:lnSpc>
              <a:buFont typeface="Times New Roman" pitchFamily="18" charset="0"/>
              <a:buAutoNum type="arabicPeriod" startAt="2"/>
            </a:pPr>
            <a:r>
              <a:rPr lang="fa-IR" sz="2000" smtClean="0"/>
              <a:t>تصمیم ها را کارگران می گیرند.</a:t>
            </a:r>
          </a:p>
          <a:p>
            <a:pPr marL="533400" indent="-533400" eaLnBrk="1" hangingPunct="1">
              <a:lnSpc>
                <a:spcPct val="150000"/>
              </a:lnSpc>
              <a:buFont typeface="Wingdings" pitchFamily="2" charset="2"/>
              <a:buAutoNum type="arabicPeriod" startAt="2"/>
            </a:pPr>
            <a:r>
              <a:rPr lang="fa-IR" sz="2000" smtClean="0"/>
              <a:t>مراحل موجود در فرآیند به شکل طبیعی انجام می شود.</a:t>
            </a:r>
          </a:p>
          <a:p>
            <a:pPr marL="533400" indent="-533400" eaLnBrk="1" hangingPunct="1">
              <a:lnSpc>
                <a:spcPct val="150000"/>
              </a:lnSpc>
              <a:buFont typeface="Wingdings" pitchFamily="2" charset="2"/>
              <a:buAutoNum type="arabicPeriod" startAt="2"/>
            </a:pPr>
            <a:r>
              <a:rPr lang="fa-IR" sz="2000" smtClean="0"/>
              <a:t>فرآیند ها نمونه های متعددی دارند ( جایگزینی فرآیند با چند فرآیند دیگر)</a:t>
            </a:r>
          </a:p>
          <a:p>
            <a:pPr marL="533400" indent="-533400" eaLnBrk="1" hangingPunct="1">
              <a:lnSpc>
                <a:spcPct val="150000"/>
              </a:lnSpc>
              <a:buFont typeface="Wingdings" pitchFamily="2" charset="2"/>
              <a:buAutoNum type="arabicPeriod" startAt="2"/>
            </a:pPr>
            <a:r>
              <a:rPr lang="fa-IR" sz="2000" smtClean="0"/>
              <a:t>کار جایی انجام می گیرد که بیشترین معنا را بدهد.</a:t>
            </a:r>
          </a:p>
          <a:p>
            <a:pPr marL="533400" indent="-533400" eaLnBrk="1" hangingPunct="1">
              <a:lnSpc>
                <a:spcPct val="150000"/>
              </a:lnSpc>
              <a:buFont typeface="Wingdings" pitchFamily="2" charset="2"/>
              <a:buAutoNum type="arabicPeriod" startAt="2"/>
            </a:pPr>
            <a:r>
              <a:rPr lang="fa-IR" sz="2000" smtClean="0"/>
              <a:t>بازرسی ها و کنترل ها  کاهش می یابد.</a:t>
            </a:r>
          </a:p>
          <a:p>
            <a:pPr marL="533400" indent="-533400" eaLnBrk="1" hangingPunct="1">
              <a:lnSpc>
                <a:spcPct val="150000"/>
              </a:lnSpc>
              <a:buFont typeface="Wingdings" pitchFamily="2" charset="2"/>
              <a:buAutoNum type="arabicPeriod" startAt="2"/>
            </a:pPr>
            <a:r>
              <a:rPr lang="fa-IR" sz="2000" smtClean="0"/>
              <a:t>مدیر مسول یک نقطه تماس واحد را فراهم می آورد.</a:t>
            </a:r>
          </a:p>
          <a:p>
            <a:pPr marL="533400" indent="-533400" eaLnBrk="1" hangingPunct="1">
              <a:lnSpc>
                <a:spcPct val="150000"/>
              </a:lnSpc>
              <a:buFont typeface="Wingdings" pitchFamily="2" charset="2"/>
              <a:buAutoNum type="arabicPeriod" startAt="2"/>
            </a:pPr>
            <a:r>
              <a:rPr lang="fa-IR" sz="2000" smtClean="0"/>
              <a:t>عملیات مختلط متمرکز/ غیر متمرکز متداول است.</a:t>
            </a: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496" y="6165304"/>
            <a:ext cx="1152128" cy="720080"/>
          </a:xfrm>
          <a:prstGeom prst="rect">
            <a:avLst/>
          </a:prstGeom>
        </p:spPr>
      </p:pic>
    </p:spTree>
    <p:extLst>
      <p:ext uri="{BB962C8B-B14F-4D97-AF65-F5344CB8AC3E}">
        <p14:creationId xmlns:p14="http://schemas.microsoft.com/office/powerpoint/2010/main" val="157768316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nodeType="clickEffect">
                                  <p:stCondLst>
                                    <p:cond delay="0"/>
                                  </p:stCondLst>
                                  <p:childTnLst>
                                    <p:set>
                                      <p:cBhvr>
                                        <p:cTn id="6" dur="1" fill="hold">
                                          <p:stCondLst>
                                            <p:cond delay="0"/>
                                          </p:stCondLst>
                                        </p:cTn>
                                        <p:tgtEl>
                                          <p:spTgt spid="13315">
                                            <p:txEl>
                                              <p:pRg st="1" end="1"/>
                                            </p:txEl>
                                          </p:spTgt>
                                        </p:tgtEl>
                                        <p:attrNameLst>
                                          <p:attrName>style.visibility</p:attrName>
                                        </p:attrNameLst>
                                      </p:cBhvr>
                                      <p:to>
                                        <p:strVal val="visible"/>
                                      </p:to>
                                    </p:set>
                                    <p:anim calcmode="lin" valueType="num">
                                      <p:cBhvr>
                                        <p:cTn id="7" dur="1000" fill="hold"/>
                                        <p:tgtEl>
                                          <p:spTgt spid="13315">
                                            <p:txEl>
                                              <p:pRg st="1" end="1"/>
                                            </p:txEl>
                                          </p:spTgt>
                                        </p:tgtEl>
                                        <p:attrNameLst>
                                          <p:attrName>ppt_w</p:attrName>
                                        </p:attrNameLst>
                                      </p:cBhvr>
                                      <p:tavLst>
                                        <p:tav tm="0">
                                          <p:val>
                                            <p:strVal val="#ppt_w*0.70"/>
                                          </p:val>
                                        </p:tav>
                                        <p:tav tm="100000">
                                          <p:val>
                                            <p:strVal val="#ppt_w"/>
                                          </p:val>
                                        </p:tav>
                                      </p:tavLst>
                                    </p:anim>
                                    <p:anim calcmode="lin" valueType="num">
                                      <p:cBhvr>
                                        <p:cTn id="8" dur="1000" fill="hold"/>
                                        <p:tgtEl>
                                          <p:spTgt spid="13315">
                                            <p:txEl>
                                              <p:pRg st="1" end="1"/>
                                            </p:txEl>
                                          </p:spTgt>
                                        </p:tgtEl>
                                        <p:attrNameLst>
                                          <p:attrName>ppt_h</p:attrName>
                                        </p:attrNameLst>
                                      </p:cBhvr>
                                      <p:tavLst>
                                        <p:tav tm="0">
                                          <p:val>
                                            <p:strVal val="#ppt_h"/>
                                          </p:val>
                                        </p:tav>
                                        <p:tav tm="100000">
                                          <p:val>
                                            <p:strVal val="#ppt_h"/>
                                          </p:val>
                                        </p:tav>
                                      </p:tavLst>
                                    </p:anim>
                                    <p:animEffect transition="in" filter="fade">
                                      <p:cBhvr>
                                        <p:cTn id="9" dur="1000"/>
                                        <p:tgtEl>
                                          <p:spTgt spid="13315">
                                            <p:txEl>
                                              <p:pRg st="1" end="1"/>
                                            </p:txEl>
                                          </p:spTgt>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4" presetClass="entr" presetSubtype="0" accel="100000" fill="hold" nodeType="clickEffect">
                                  <p:stCondLst>
                                    <p:cond delay="0"/>
                                  </p:stCondLst>
                                  <p:childTnLst>
                                    <p:set>
                                      <p:cBhvr>
                                        <p:cTn id="13" dur="1" fill="hold">
                                          <p:stCondLst>
                                            <p:cond delay="0"/>
                                          </p:stCondLst>
                                        </p:cTn>
                                        <p:tgtEl>
                                          <p:spTgt spid="13315">
                                            <p:txEl>
                                              <p:pRg st="2" end="2"/>
                                            </p:txEl>
                                          </p:spTgt>
                                        </p:tgtEl>
                                        <p:attrNameLst>
                                          <p:attrName>style.visibility</p:attrName>
                                        </p:attrNameLst>
                                      </p:cBhvr>
                                      <p:to>
                                        <p:strVal val="visible"/>
                                      </p:to>
                                    </p:set>
                                    <p:anim calcmode="lin" valueType="num">
                                      <p:cBhvr>
                                        <p:cTn id="14" dur="500" fill="hold"/>
                                        <p:tgtEl>
                                          <p:spTgt spid="13315">
                                            <p:txEl>
                                              <p:pRg st="2" end="2"/>
                                            </p:txEl>
                                          </p:spTgt>
                                        </p:tgtEl>
                                        <p:attrNameLst>
                                          <p:attrName>ppt_w</p:attrName>
                                        </p:attrNameLst>
                                      </p:cBhvr>
                                      <p:tavLst>
                                        <p:tav tm="0">
                                          <p:val>
                                            <p:strVal val="#ppt_w*0.05"/>
                                          </p:val>
                                        </p:tav>
                                        <p:tav tm="100000">
                                          <p:val>
                                            <p:strVal val="#ppt_w"/>
                                          </p:val>
                                        </p:tav>
                                      </p:tavLst>
                                    </p:anim>
                                    <p:anim calcmode="lin" valueType="num">
                                      <p:cBhvr>
                                        <p:cTn id="15" dur="500" fill="hold"/>
                                        <p:tgtEl>
                                          <p:spTgt spid="13315">
                                            <p:txEl>
                                              <p:pRg st="2" end="2"/>
                                            </p:txEl>
                                          </p:spTgt>
                                        </p:tgtEl>
                                        <p:attrNameLst>
                                          <p:attrName>ppt_h</p:attrName>
                                        </p:attrNameLst>
                                      </p:cBhvr>
                                      <p:tavLst>
                                        <p:tav tm="0">
                                          <p:val>
                                            <p:strVal val="#ppt_h"/>
                                          </p:val>
                                        </p:tav>
                                        <p:tav tm="100000">
                                          <p:val>
                                            <p:strVal val="#ppt_h"/>
                                          </p:val>
                                        </p:tav>
                                      </p:tavLst>
                                    </p:anim>
                                    <p:anim calcmode="lin" valueType="num">
                                      <p:cBhvr>
                                        <p:cTn id="16" dur="500" fill="hold"/>
                                        <p:tgtEl>
                                          <p:spTgt spid="13315">
                                            <p:txEl>
                                              <p:pRg st="2" end="2"/>
                                            </p:txEl>
                                          </p:spTgt>
                                        </p:tgtEl>
                                        <p:attrNameLst>
                                          <p:attrName>ppt_x</p:attrName>
                                        </p:attrNameLst>
                                      </p:cBhvr>
                                      <p:tavLst>
                                        <p:tav tm="0">
                                          <p:val>
                                            <p:strVal val="#ppt_x-.2"/>
                                          </p:val>
                                        </p:tav>
                                        <p:tav tm="100000">
                                          <p:val>
                                            <p:strVal val="#ppt_x"/>
                                          </p:val>
                                        </p:tav>
                                      </p:tavLst>
                                    </p:anim>
                                    <p:anim calcmode="lin" valueType="num">
                                      <p:cBhvr>
                                        <p:cTn id="17" dur="500" fill="hold"/>
                                        <p:tgtEl>
                                          <p:spTgt spid="13315">
                                            <p:txEl>
                                              <p:pRg st="2" end="2"/>
                                            </p:txEl>
                                          </p:spTgt>
                                        </p:tgtEl>
                                        <p:attrNameLst>
                                          <p:attrName>ppt_y</p:attrName>
                                        </p:attrNameLst>
                                      </p:cBhvr>
                                      <p:tavLst>
                                        <p:tav tm="0">
                                          <p:val>
                                            <p:strVal val="#ppt_y"/>
                                          </p:val>
                                        </p:tav>
                                        <p:tav tm="100000">
                                          <p:val>
                                            <p:strVal val="#ppt_y"/>
                                          </p:val>
                                        </p:tav>
                                      </p:tavLst>
                                    </p:anim>
                                    <p:animEffect transition="in" filter="fade">
                                      <p:cBhvr>
                                        <p:cTn id="18" dur="500"/>
                                        <p:tgtEl>
                                          <p:spTgt spid="13315">
                                            <p:txEl>
                                              <p:pRg st="2" end="2"/>
                                            </p:txEl>
                                          </p:spTgt>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54" presetClass="entr" presetSubtype="0" accel="100000" fill="hold" nodeType="clickEffect">
                                  <p:stCondLst>
                                    <p:cond delay="0"/>
                                  </p:stCondLst>
                                  <p:childTnLst>
                                    <p:set>
                                      <p:cBhvr>
                                        <p:cTn id="22" dur="1" fill="hold">
                                          <p:stCondLst>
                                            <p:cond delay="0"/>
                                          </p:stCondLst>
                                        </p:cTn>
                                        <p:tgtEl>
                                          <p:spTgt spid="13315">
                                            <p:txEl>
                                              <p:pRg st="3" end="3"/>
                                            </p:txEl>
                                          </p:spTgt>
                                        </p:tgtEl>
                                        <p:attrNameLst>
                                          <p:attrName>style.visibility</p:attrName>
                                        </p:attrNameLst>
                                      </p:cBhvr>
                                      <p:to>
                                        <p:strVal val="visible"/>
                                      </p:to>
                                    </p:set>
                                    <p:anim calcmode="lin" valueType="num">
                                      <p:cBhvr>
                                        <p:cTn id="23" dur="500" fill="hold"/>
                                        <p:tgtEl>
                                          <p:spTgt spid="13315">
                                            <p:txEl>
                                              <p:pRg st="3" end="3"/>
                                            </p:txEl>
                                          </p:spTgt>
                                        </p:tgtEl>
                                        <p:attrNameLst>
                                          <p:attrName>ppt_w</p:attrName>
                                        </p:attrNameLst>
                                      </p:cBhvr>
                                      <p:tavLst>
                                        <p:tav tm="0">
                                          <p:val>
                                            <p:strVal val="#ppt_w*0.05"/>
                                          </p:val>
                                        </p:tav>
                                        <p:tav tm="100000">
                                          <p:val>
                                            <p:strVal val="#ppt_w"/>
                                          </p:val>
                                        </p:tav>
                                      </p:tavLst>
                                    </p:anim>
                                    <p:anim calcmode="lin" valueType="num">
                                      <p:cBhvr>
                                        <p:cTn id="24" dur="500" fill="hold"/>
                                        <p:tgtEl>
                                          <p:spTgt spid="13315">
                                            <p:txEl>
                                              <p:pRg st="3" end="3"/>
                                            </p:txEl>
                                          </p:spTgt>
                                        </p:tgtEl>
                                        <p:attrNameLst>
                                          <p:attrName>ppt_h</p:attrName>
                                        </p:attrNameLst>
                                      </p:cBhvr>
                                      <p:tavLst>
                                        <p:tav tm="0">
                                          <p:val>
                                            <p:strVal val="#ppt_h"/>
                                          </p:val>
                                        </p:tav>
                                        <p:tav tm="100000">
                                          <p:val>
                                            <p:strVal val="#ppt_h"/>
                                          </p:val>
                                        </p:tav>
                                      </p:tavLst>
                                    </p:anim>
                                    <p:anim calcmode="lin" valueType="num">
                                      <p:cBhvr>
                                        <p:cTn id="25" dur="500" fill="hold"/>
                                        <p:tgtEl>
                                          <p:spTgt spid="13315">
                                            <p:txEl>
                                              <p:pRg st="3" end="3"/>
                                            </p:txEl>
                                          </p:spTgt>
                                        </p:tgtEl>
                                        <p:attrNameLst>
                                          <p:attrName>ppt_x</p:attrName>
                                        </p:attrNameLst>
                                      </p:cBhvr>
                                      <p:tavLst>
                                        <p:tav tm="0">
                                          <p:val>
                                            <p:strVal val="#ppt_x-.2"/>
                                          </p:val>
                                        </p:tav>
                                        <p:tav tm="100000">
                                          <p:val>
                                            <p:strVal val="#ppt_x"/>
                                          </p:val>
                                        </p:tav>
                                      </p:tavLst>
                                    </p:anim>
                                    <p:anim calcmode="lin" valueType="num">
                                      <p:cBhvr>
                                        <p:cTn id="26" dur="500" fill="hold"/>
                                        <p:tgtEl>
                                          <p:spTgt spid="13315">
                                            <p:txEl>
                                              <p:pRg st="3" end="3"/>
                                            </p:txEl>
                                          </p:spTgt>
                                        </p:tgtEl>
                                        <p:attrNameLst>
                                          <p:attrName>ppt_y</p:attrName>
                                        </p:attrNameLst>
                                      </p:cBhvr>
                                      <p:tavLst>
                                        <p:tav tm="0">
                                          <p:val>
                                            <p:strVal val="#ppt_y"/>
                                          </p:val>
                                        </p:tav>
                                        <p:tav tm="100000">
                                          <p:val>
                                            <p:strVal val="#ppt_y"/>
                                          </p:val>
                                        </p:tav>
                                      </p:tavLst>
                                    </p:anim>
                                    <p:animEffect transition="in" filter="fade">
                                      <p:cBhvr>
                                        <p:cTn id="27" dur="500"/>
                                        <p:tgtEl>
                                          <p:spTgt spid="13315">
                                            <p:txEl>
                                              <p:pRg st="3" end="3"/>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55" presetClass="entr" presetSubtype="0" fill="hold" nodeType="clickEffect">
                                  <p:stCondLst>
                                    <p:cond delay="0"/>
                                  </p:stCondLst>
                                  <p:childTnLst>
                                    <p:set>
                                      <p:cBhvr>
                                        <p:cTn id="31" dur="1" fill="hold">
                                          <p:stCondLst>
                                            <p:cond delay="0"/>
                                          </p:stCondLst>
                                        </p:cTn>
                                        <p:tgtEl>
                                          <p:spTgt spid="13315">
                                            <p:txEl>
                                              <p:pRg st="4" end="4"/>
                                            </p:txEl>
                                          </p:spTgt>
                                        </p:tgtEl>
                                        <p:attrNameLst>
                                          <p:attrName>style.visibility</p:attrName>
                                        </p:attrNameLst>
                                      </p:cBhvr>
                                      <p:to>
                                        <p:strVal val="visible"/>
                                      </p:to>
                                    </p:set>
                                    <p:anim calcmode="lin" valueType="num">
                                      <p:cBhvr>
                                        <p:cTn id="32" dur="1000" fill="hold"/>
                                        <p:tgtEl>
                                          <p:spTgt spid="13315">
                                            <p:txEl>
                                              <p:pRg st="4" end="4"/>
                                            </p:txEl>
                                          </p:spTgt>
                                        </p:tgtEl>
                                        <p:attrNameLst>
                                          <p:attrName>ppt_w</p:attrName>
                                        </p:attrNameLst>
                                      </p:cBhvr>
                                      <p:tavLst>
                                        <p:tav tm="0">
                                          <p:val>
                                            <p:strVal val="#ppt_w*0.70"/>
                                          </p:val>
                                        </p:tav>
                                        <p:tav tm="100000">
                                          <p:val>
                                            <p:strVal val="#ppt_w"/>
                                          </p:val>
                                        </p:tav>
                                      </p:tavLst>
                                    </p:anim>
                                    <p:anim calcmode="lin" valueType="num">
                                      <p:cBhvr>
                                        <p:cTn id="33" dur="1000" fill="hold"/>
                                        <p:tgtEl>
                                          <p:spTgt spid="13315">
                                            <p:txEl>
                                              <p:pRg st="4" end="4"/>
                                            </p:txEl>
                                          </p:spTgt>
                                        </p:tgtEl>
                                        <p:attrNameLst>
                                          <p:attrName>ppt_h</p:attrName>
                                        </p:attrNameLst>
                                      </p:cBhvr>
                                      <p:tavLst>
                                        <p:tav tm="0">
                                          <p:val>
                                            <p:strVal val="#ppt_h"/>
                                          </p:val>
                                        </p:tav>
                                        <p:tav tm="100000">
                                          <p:val>
                                            <p:strVal val="#ppt_h"/>
                                          </p:val>
                                        </p:tav>
                                      </p:tavLst>
                                    </p:anim>
                                    <p:animEffect transition="in" filter="fade">
                                      <p:cBhvr>
                                        <p:cTn id="34" dur="1000"/>
                                        <p:tgtEl>
                                          <p:spTgt spid="13315">
                                            <p:txEl>
                                              <p:pRg st="4" end="4"/>
                                            </p:txEl>
                                          </p:spTgt>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55" presetClass="entr" presetSubtype="0" fill="hold" nodeType="clickEffect">
                                  <p:stCondLst>
                                    <p:cond delay="0"/>
                                  </p:stCondLst>
                                  <p:childTnLst>
                                    <p:set>
                                      <p:cBhvr>
                                        <p:cTn id="38" dur="1" fill="hold">
                                          <p:stCondLst>
                                            <p:cond delay="0"/>
                                          </p:stCondLst>
                                        </p:cTn>
                                        <p:tgtEl>
                                          <p:spTgt spid="13315">
                                            <p:txEl>
                                              <p:pRg st="5" end="5"/>
                                            </p:txEl>
                                          </p:spTgt>
                                        </p:tgtEl>
                                        <p:attrNameLst>
                                          <p:attrName>style.visibility</p:attrName>
                                        </p:attrNameLst>
                                      </p:cBhvr>
                                      <p:to>
                                        <p:strVal val="visible"/>
                                      </p:to>
                                    </p:set>
                                    <p:anim calcmode="lin" valueType="num">
                                      <p:cBhvr>
                                        <p:cTn id="39" dur="1000" fill="hold"/>
                                        <p:tgtEl>
                                          <p:spTgt spid="13315">
                                            <p:txEl>
                                              <p:pRg st="5" end="5"/>
                                            </p:txEl>
                                          </p:spTgt>
                                        </p:tgtEl>
                                        <p:attrNameLst>
                                          <p:attrName>ppt_w</p:attrName>
                                        </p:attrNameLst>
                                      </p:cBhvr>
                                      <p:tavLst>
                                        <p:tav tm="0">
                                          <p:val>
                                            <p:strVal val="#ppt_w*0.70"/>
                                          </p:val>
                                        </p:tav>
                                        <p:tav tm="100000">
                                          <p:val>
                                            <p:strVal val="#ppt_w"/>
                                          </p:val>
                                        </p:tav>
                                      </p:tavLst>
                                    </p:anim>
                                    <p:anim calcmode="lin" valueType="num">
                                      <p:cBhvr>
                                        <p:cTn id="40" dur="1000" fill="hold"/>
                                        <p:tgtEl>
                                          <p:spTgt spid="13315">
                                            <p:txEl>
                                              <p:pRg st="5" end="5"/>
                                            </p:txEl>
                                          </p:spTgt>
                                        </p:tgtEl>
                                        <p:attrNameLst>
                                          <p:attrName>ppt_h</p:attrName>
                                        </p:attrNameLst>
                                      </p:cBhvr>
                                      <p:tavLst>
                                        <p:tav tm="0">
                                          <p:val>
                                            <p:strVal val="#ppt_h"/>
                                          </p:val>
                                        </p:tav>
                                        <p:tav tm="100000">
                                          <p:val>
                                            <p:strVal val="#ppt_h"/>
                                          </p:val>
                                        </p:tav>
                                      </p:tavLst>
                                    </p:anim>
                                    <p:animEffect transition="in" filter="fade">
                                      <p:cBhvr>
                                        <p:cTn id="41" dur="1000"/>
                                        <p:tgtEl>
                                          <p:spTgt spid="13315">
                                            <p:txEl>
                                              <p:pRg st="5" end="5"/>
                                            </p:txEl>
                                          </p:spTgt>
                                        </p:tgtEl>
                                      </p:cBhvr>
                                    </p:animEffect>
                                  </p:childTnLst>
                                </p:cTn>
                              </p:par>
                            </p:childTnLst>
                          </p:cTn>
                        </p:par>
                      </p:childTnLst>
                    </p:cTn>
                  </p:par>
                  <p:par>
                    <p:cTn id="42" fill="hold" nodeType="clickPar">
                      <p:stCondLst>
                        <p:cond delay="indefinite"/>
                      </p:stCondLst>
                      <p:childTnLst>
                        <p:par>
                          <p:cTn id="43" fill="hold" nodeType="withGroup">
                            <p:stCondLst>
                              <p:cond delay="0"/>
                            </p:stCondLst>
                            <p:childTnLst>
                              <p:par>
                                <p:cTn id="44" presetID="55" presetClass="entr" presetSubtype="0" fill="hold" nodeType="clickEffect">
                                  <p:stCondLst>
                                    <p:cond delay="0"/>
                                  </p:stCondLst>
                                  <p:childTnLst>
                                    <p:set>
                                      <p:cBhvr>
                                        <p:cTn id="45" dur="1" fill="hold">
                                          <p:stCondLst>
                                            <p:cond delay="0"/>
                                          </p:stCondLst>
                                        </p:cTn>
                                        <p:tgtEl>
                                          <p:spTgt spid="13315">
                                            <p:txEl>
                                              <p:pRg st="6" end="6"/>
                                            </p:txEl>
                                          </p:spTgt>
                                        </p:tgtEl>
                                        <p:attrNameLst>
                                          <p:attrName>style.visibility</p:attrName>
                                        </p:attrNameLst>
                                      </p:cBhvr>
                                      <p:to>
                                        <p:strVal val="visible"/>
                                      </p:to>
                                    </p:set>
                                    <p:anim calcmode="lin" valueType="num">
                                      <p:cBhvr>
                                        <p:cTn id="46" dur="1000" fill="hold"/>
                                        <p:tgtEl>
                                          <p:spTgt spid="13315">
                                            <p:txEl>
                                              <p:pRg st="6" end="6"/>
                                            </p:txEl>
                                          </p:spTgt>
                                        </p:tgtEl>
                                        <p:attrNameLst>
                                          <p:attrName>ppt_w</p:attrName>
                                        </p:attrNameLst>
                                      </p:cBhvr>
                                      <p:tavLst>
                                        <p:tav tm="0">
                                          <p:val>
                                            <p:strVal val="#ppt_w*0.70"/>
                                          </p:val>
                                        </p:tav>
                                        <p:tav tm="100000">
                                          <p:val>
                                            <p:strVal val="#ppt_w"/>
                                          </p:val>
                                        </p:tav>
                                      </p:tavLst>
                                    </p:anim>
                                    <p:anim calcmode="lin" valueType="num">
                                      <p:cBhvr>
                                        <p:cTn id="47" dur="1000" fill="hold"/>
                                        <p:tgtEl>
                                          <p:spTgt spid="13315">
                                            <p:txEl>
                                              <p:pRg st="6" end="6"/>
                                            </p:txEl>
                                          </p:spTgt>
                                        </p:tgtEl>
                                        <p:attrNameLst>
                                          <p:attrName>ppt_h</p:attrName>
                                        </p:attrNameLst>
                                      </p:cBhvr>
                                      <p:tavLst>
                                        <p:tav tm="0">
                                          <p:val>
                                            <p:strVal val="#ppt_h"/>
                                          </p:val>
                                        </p:tav>
                                        <p:tav tm="100000">
                                          <p:val>
                                            <p:strVal val="#ppt_h"/>
                                          </p:val>
                                        </p:tav>
                                      </p:tavLst>
                                    </p:anim>
                                    <p:animEffect transition="in" filter="fade">
                                      <p:cBhvr>
                                        <p:cTn id="48" dur="1000"/>
                                        <p:tgtEl>
                                          <p:spTgt spid="13315">
                                            <p:txEl>
                                              <p:pRg st="6" end="6"/>
                                            </p:txEl>
                                          </p:spTgt>
                                        </p:tgtEl>
                                      </p:cBhvr>
                                    </p:animEffect>
                                  </p:childTnLst>
                                </p:cTn>
                              </p:par>
                            </p:childTnLst>
                          </p:cTn>
                        </p:par>
                      </p:childTnLst>
                    </p:cTn>
                  </p:par>
                  <p:par>
                    <p:cTn id="49" fill="hold" nodeType="clickPar">
                      <p:stCondLst>
                        <p:cond delay="indefinite"/>
                      </p:stCondLst>
                      <p:childTnLst>
                        <p:par>
                          <p:cTn id="50" fill="hold" nodeType="withGroup">
                            <p:stCondLst>
                              <p:cond delay="0"/>
                            </p:stCondLst>
                            <p:childTnLst>
                              <p:par>
                                <p:cTn id="51" presetID="55" presetClass="entr" presetSubtype="0" fill="hold" nodeType="clickEffect">
                                  <p:stCondLst>
                                    <p:cond delay="0"/>
                                  </p:stCondLst>
                                  <p:childTnLst>
                                    <p:set>
                                      <p:cBhvr>
                                        <p:cTn id="52" dur="1" fill="hold">
                                          <p:stCondLst>
                                            <p:cond delay="0"/>
                                          </p:stCondLst>
                                        </p:cTn>
                                        <p:tgtEl>
                                          <p:spTgt spid="13315">
                                            <p:txEl>
                                              <p:pRg st="7" end="7"/>
                                            </p:txEl>
                                          </p:spTgt>
                                        </p:tgtEl>
                                        <p:attrNameLst>
                                          <p:attrName>style.visibility</p:attrName>
                                        </p:attrNameLst>
                                      </p:cBhvr>
                                      <p:to>
                                        <p:strVal val="visible"/>
                                      </p:to>
                                    </p:set>
                                    <p:anim calcmode="lin" valueType="num">
                                      <p:cBhvr>
                                        <p:cTn id="53" dur="1000" fill="hold"/>
                                        <p:tgtEl>
                                          <p:spTgt spid="13315">
                                            <p:txEl>
                                              <p:pRg st="7" end="7"/>
                                            </p:txEl>
                                          </p:spTgt>
                                        </p:tgtEl>
                                        <p:attrNameLst>
                                          <p:attrName>ppt_w</p:attrName>
                                        </p:attrNameLst>
                                      </p:cBhvr>
                                      <p:tavLst>
                                        <p:tav tm="0">
                                          <p:val>
                                            <p:strVal val="#ppt_w*0.70"/>
                                          </p:val>
                                        </p:tav>
                                        <p:tav tm="100000">
                                          <p:val>
                                            <p:strVal val="#ppt_w"/>
                                          </p:val>
                                        </p:tav>
                                      </p:tavLst>
                                    </p:anim>
                                    <p:anim calcmode="lin" valueType="num">
                                      <p:cBhvr>
                                        <p:cTn id="54" dur="1000" fill="hold"/>
                                        <p:tgtEl>
                                          <p:spTgt spid="13315">
                                            <p:txEl>
                                              <p:pRg st="7" end="7"/>
                                            </p:txEl>
                                          </p:spTgt>
                                        </p:tgtEl>
                                        <p:attrNameLst>
                                          <p:attrName>ppt_h</p:attrName>
                                        </p:attrNameLst>
                                      </p:cBhvr>
                                      <p:tavLst>
                                        <p:tav tm="0">
                                          <p:val>
                                            <p:strVal val="#ppt_h"/>
                                          </p:val>
                                        </p:tav>
                                        <p:tav tm="100000">
                                          <p:val>
                                            <p:strVal val="#ppt_h"/>
                                          </p:val>
                                        </p:tav>
                                      </p:tavLst>
                                    </p:anim>
                                    <p:animEffect transition="in" filter="fade">
                                      <p:cBhvr>
                                        <p:cTn id="55" dur="1000"/>
                                        <p:tgtEl>
                                          <p:spTgt spid="1331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pPr lvl="2" algn="ctr">
              <a:defRPr/>
            </a:pPr>
            <a:r>
              <a:rPr lang="fa-IR" sz="2400" b="1" i="1" dirty="0" smtClean="0">
                <a:solidFill>
                  <a:schemeClr val="tx1"/>
                </a:solidFill>
                <a:latin typeface="+mn-lt"/>
                <a:ea typeface="+mn-ea"/>
                <a:cs typeface="+mn-cs"/>
              </a:rPr>
              <a:t>7-1- تأثیر فرآیند مهندسی مجدد بر روی بخش های دیگر سازمان</a:t>
            </a:r>
          </a:p>
        </p:txBody>
      </p:sp>
      <p:sp>
        <p:nvSpPr>
          <p:cNvPr id="14339" name="Rectangle 3"/>
          <p:cNvSpPr>
            <a:spLocks noGrp="1" noChangeArrowheads="1"/>
          </p:cNvSpPr>
          <p:nvPr>
            <p:ph type="body" idx="1"/>
          </p:nvPr>
        </p:nvSpPr>
        <p:spPr>
          <a:xfrm>
            <a:off x="827088" y="1557338"/>
            <a:ext cx="7772400" cy="4781550"/>
          </a:xfrm>
        </p:spPr>
        <p:txBody>
          <a:bodyPr/>
          <a:lstStyle/>
          <a:p>
            <a:pPr marL="533400" indent="-533400" eaLnBrk="1" hangingPunct="1">
              <a:lnSpc>
                <a:spcPct val="80000"/>
              </a:lnSpc>
            </a:pPr>
            <a:endParaRPr lang="fa-IR" sz="2400" smtClean="0"/>
          </a:p>
          <a:p>
            <a:pPr marL="533400" indent="-533400" eaLnBrk="1" hangingPunct="1">
              <a:lnSpc>
                <a:spcPct val="150000"/>
              </a:lnSpc>
              <a:buFont typeface="Wingdings" pitchFamily="2" charset="2"/>
              <a:buNone/>
            </a:pPr>
            <a:r>
              <a:rPr lang="fa-IR" sz="2400" smtClean="0"/>
              <a:t>     انواع تغییراتی که هنگام طرح ریزی دوباره ی فرآیندهای کسب و کار یک شرکت پیش می آید:</a:t>
            </a:r>
          </a:p>
          <a:p>
            <a:pPr marL="533400" indent="-533400" eaLnBrk="1" hangingPunct="1">
              <a:lnSpc>
                <a:spcPct val="150000"/>
              </a:lnSpc>
              <a:buFont typeface="Wingdings" pitchFamily="2" charset="2"/>
              <a:buAutoNum type="arabicPeriod"/>
            </a:pPr>
            <a:r>
              <a:rPr lang="fa-IR" sz="2400" smtClean="0"/>
              <a:t>تغییر واحد های کاری-از قسمت های اجرایی به گروههای فرآیندی</a:t>
            </a:r>
          </a:p>
          <a:p>
            <a:pPr marL="533400" indent="-533400" eaLnBrk="1" hangingPunct="1">
              <a:lnSpc>
                <a:spcPct val="150000"/>
              </a:lnSpc>
              <a:buFont typeface="Wingdings" pitchFamily="2" charset="2"/>
              <a:buAutoNum type="arabicPeriod"/>
            </a:pPr>
            <a:r>
              <a:rPr lang="fa-IR" sz="2400" smtClean="0"/>
              <a:t>تغییر مشاغل- از وظایف ساده به کار چند بعدی </a:t>
            </a:r>
          </a:p>
          <a:p>
            <a:pPr marL="533400" indent="-533400" eaLnBrk="1" hangingPunct="1">
              <a:lnSpc>
                <a:spcPct val="150000"/>
              </a:lnSpc>
              <a:buFont typeface="Wingdings" pitchFamily="2" charset="2"/>
              <a:buAutoNum type="arabicPeriod"/>
            </a:pPr>
            <a:r>
              <a:rPr lang="fa-IR" sz="2400" smtClean="0"/>
              <a:t>تغییر مربوط به نقش های شخص از شخص تحت نظارت به شخص صاحب اختیار</a:t>
            </a:r>
          </a:p>
          <a:p>
            <a:pPr marL="533400" indent="-533400" eaLnBrk="1" hangingPunct="1">
              <a:lnSpc>
                <a:spcPct val="150000"/>
              </a:lnSpc>
              <a:buFont typeface="Wingdings" pitchFamily="2" charset="2"/>
              <a:buAutoNum type="arabicPeriod"/>
            </a:pPr>
            <a:r>
              <a:rPr lang="fa-IR" sz="2400" smtClean="0"/>
              <a:t>تغییرات مربوط به آمادگی برای کار- از آموزش به تحصیلات رسمی</a:t>
            </a: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496" y="6165304"/>
            <a:ext cx="1152128" cy="720080"/>
          </a:xfrm>
          <a:prstGeom prst="rect">
            <a:avLst/>
          </a:prstGeom>
        </p:spPr>
      </p:pic>
    </p:spTree>
    <p:extLst>
      <p:ext uri="{BB962C8B-B14F-4D97-AF65-F5344CB8AC3E}">
        <p14:creationId xmlns:p14="http://schemas.microsoft.com/office/powerpoint/2010/main" val="178794971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4213" y="260350"/>
            <a:ext cx="7772400" cy="1143000"/>
          </a:xfrm>
        </p:spPr>
        <p:txBody>
          <a:bodyPr/>
          <a:lstStyle/>
          <a:p>
            <a:pPr algn="ctr">
              <a:defRPr/>
            </a:pPr>
            <a:r>
              <a:rPr lang="fa-IR" sz="2400" b="1" i="1" dirty="0" smtClean="0">
                <a:solidFill>
                  <a:schemeClr val="tx1"/>
                </a:solidFill>
                <a:latin typeface="+mn-lt"/>
                <a:ea typeface="+mn-ea"/>
                <a:cs typeface="+mn-cs"/>
              </a:rPr>
              <a:t>ادامه 7-1- تأثیر فرآیند مهندسی مجدد بر روی بخش های دیگر سازمان</a:t>
            </a:r>
          </a:p>
        </p:txBody>
      </p:sp>
      <p:sp>
        <p:nvSpPr>
          <p:cNvPr id="3" name="Content Placeholder 2"/>
          <p:cNvSpPr>
            <a:spLocks noGrp="1"/>
          </p:cNvSpPr>
          <p:nvPr>
            <p:ph idx="1"/>
          </p:nvPr>
        </p:nvSpPr>
        <p:spPr/>
        <p:txBody>
          <a:bodyPr/>
          <a:lstStyle/>
          <a:p>
            <a:pPr marL="533400" indent="-533400" eaLnBrk="1" hangingPunct="1">
              <a:lnSpc>
                <a:spcPct val="80000"/>
              </a:lnSpc>
              <a:buFont typeface="Wingdings" pitchFamily="2" charset="2"/>
              <a:buAutoNum type="arabicPeriod"/>
              <a:defRPr/>
            </a:pPr>
            <a:endParaRPr lang="fa-IR" dirty="0" smtClean="0"/>
          </a:p>
          <a:p>
            <a:pPr marL="533400" indent="-533400" eaLnBrk="1" hangingPunct="1">
              <a:lnSpc>
                <a:spcPct val="150000"/>
              </a:lnSpc>
              <a:buFont typeface="+mj-lt"/>
              <a:buAutoNum type="arabicPeriod" startAt="5"/>
              <a:defRPr/>
            </a:pPr>
            <a:r>
              <a:rPr lang="fa-IR" sz="2400" dirty="0" smtClean="0"/>
              <a:t>تغییر معیارهای عملکرد و دستمزد – از فعالیت به نتیجه فعالیت</a:t>
            </a:r>
          </a:p>
          <a:p>
            <a:pPr marL="533400" indent="-533400" eaLnBrk="1" hangingPunct="1">
              <a:lnSpc>
                <a:spcPct val="150000"/>
              </a:lnSpc>
              <a:buFont typeface="+mj-lt"/>
              <a:buAutoNum type="arabicPeriod" startAt="5"/>
              <a:defRPr/>
            </a:pPr>
            <a:r>
              <a:rPr lang="fa-IR" sz="2400" dirty="0" smtClean="0"/>
              <a:t>تغییر مالکیت ترفیع – از عملکرد به توانایی</a:t>
            </a:r>
          </a:p>
          <a:p>
            <a:pPr marL="533400" indent="-533400" eaLnBrk="1" hangingPunct="1">
              <a:lnSpc>
                <a:spcPct val="150000"/>
              </a:lnSpc>
              <a:buFont typeface="+mj-lt"/>
              <a:buAutoNum type="arabicPeriod" startAt="5"/>
              <a:defRPr/>
            </a:pPr>
            <a:r>
              <a:rPr lang="fa-IR" sz="2400" dirty="0" smtClean="0"/>
              <a:t>تغییر ارزشها – از حمایتی به مولد </a:t>
            </a:r>
          </a:p>
          <a:p>
            <a:pPr marL="533400" indent="-533400" eaLnBrk="1" hangingPunct="1">
              <a:lnSpc>
                <a:spcPct val="150000"/>
              </a:lnSpc>
              <a:buFont typeface="+mj-lt"/>
              <a:buAutoNum type="arabicPeriod" startAt="5"/>
              <a:defRPr/>
            </a:pPr>
            <a:r>
              <a:rPr lang="fa-IR" sz="2400" dirty="0" smtClean="0"/>
              <a:t>تغییر مدیران – از سرپرست به مربی</a:t>
            </a:r>
          </a:p>
          <a:p>
            <a:pPr marL="533400" indent="-533400" eaLnBrk="1" hangingPunct="1">
              <a:lnSpc>
                <a:spcPct val="150000"/>
              </a:lnSpc>
              <a:buFont typeface="+mj-lt"/>
              <a:buAutoNum type="arabicPeriod" startAt="5"/>
              <a:defRPr/>
            </a:pPr>
            <a:r>
              <a:rPr lang="fa-IR" sz="2400" dirty="0" smtClean="0"/>
              <a:t>تغییر ساختارهای سازمانی – از سلسله مراتبی به مسطح</a:t>
            </a:r>
          </a:p>
          <a:p>
            <a:pPr marL="533400" indent="-533400" eaLnBrk="1" hangingPunct="1">
              <a:lnSpc>
                <a:spcPct val="150000"/>
              </a:lnSpc>
              <a:buFont typeface="+mj-lt"/>
              <a:buAutoNum type="arabicPeriod" startAt="5"/>
              <a:defRPr/>
            </a:pPr>
            <a:r>
              <a:rPr lang="fa-IR" sz="2400" dirty="0" smtClean="0"/>
              <a:t>تغییر مدیران اجرایی از مبصر به  رهبر </a:t>
            </a:r>
            <a:endParaRPr lang="en-US" sz="2400" dirty="0" smtClean="0"/>
          </a:p>
          <a:p>
            <a:pPr marL="514350" indent="-514350">
              <a:buFont typeface="+mj-lt"/>
              <a:buAutoNum type="arabicPeriod" startAt="5"/>
              <a:defRPr/>
            </a:pPr>
            <a:endParaRPr lang="fa-IR" dirty="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496" y="6165304"/>
            <a:ext cx="1152128" cy="720080"/>
          </a:xfrm>
          <a:prstGeom prst="rect">
            <a:avLst/>
          </a:prstGeom>
        </p:spPr>
      </p:pic>
    </p:spTree>
    <p:extLst>
      <p:ext uri="{BB962C8B-B14F-4D97-AF65-F5344CB8AC3E}">
        <p14:creationId xmlns:p14="http://schemas.microsoft.com/office/powerpoint/2010/main" val="78481847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71550" y="260350"/>
            <a:ext cx="7772400" cy="1143000"/>
          </a:xfrm>
        </p:spPr>
        <p:txBody>
          <a:bodyPr/>
          <a:lstStyle/>
          <a:p>
            <a:pPr lvl="2" algn="ctr">
              <a:defRPr/>
            </a:pPr>
            <a:r>
              <a:rPr lang="fa-IR" sz="3600" b="1" i="1" dirty="0" smtClean="0">
                <a:solidFill>
                  <a:schemeClr val="bg2">
                    <a:lumMod val="75000"/>
                    <a:lumOff val="25000"/>
                  </a:schemeClr>
                </a:solidFill>
                <a:latin typeface="+mn-lt"/>
                <a:ea typeface="+mn-ea"/>
                <a:cs typeface="+mn-cs"/>
              </a:rPr>
              <a:t>8-1- نقش تکنولوژی در فرآیند مهندسی مجدد </a:t>
            </a:r>
            <a:r>
              <a:rPr lang="fa-IR" sz="1400" dirty="0" smtClean="0"/>
              <a:t/>
            </a:r>
            <a:br>
              <a:rPr lang="fa-IR" sz="1400" dirty="0" smtClean="0"/>
            </a:br>
            <a:endParaRPr lang="fa-IR" dirty="0"/>
          </a:p>
        </p:txBody>
      </p:sp>
      <p:sp>
        <p:nvSpPr>
          <p:cNvPr id="3" name="Content Placeholder 2"/>
          <p:cNvSpPr>
            <a:spLocks noGrp="1"/>
          </p:cNvSpPr>
          <p:nvPr>
            <p:ph idx="1"/>
          </p:nvPr>
        </p:nvSpPr>
        <p:spPr>
          <a:xfrm>
            <a:off x="914400" y="1600200"/>
            <a:ext cx="7772400" cy="4924425"/>
          </a:xfrm>
        </p:spPr>
        <p:txBody>
          <a:bodyPr/>
          <a:lstStyle/>
          <a:p>
            <a:pPr>
              <a:lnSpc>
                <a:spcPct val="150000"/>
              </a:lnSpc>
              <a:buClr>
                <a:schemeClr val="bg2">
                  <a:lumMod val="50000"/>
                  <a:lumOff val="50000"/>
                </a:schemeClr>
              </a:buClr>
              <a:buSzPct val="95000"/>
              <a:buFont typeface="Wingdings" pitchFamily="2" charset="2"/>
              <a:buChar char="Ø"/>
              <a:defRPr/>
            </a:pPr>
            <a:r>
              <a:rPr lang="fa-IR" sz="2000" dirty="0" smtClean="0"/>
              <a:t>تکنولوژی اطلاعات و ارتباطات در کلیه مراحل فرآیند مهندسی مجدد می تواند کمک موثری باشد</a:t>
            </a:r>
            <a:r>
              <a:rPr lang="en-US" sz="2000" dirty="0" smtClean="0"/>
              <a:t> </a:t>
            </a:r>
            <a:r>
              <a:rPr lang="fa-IR" sz="2000" dirty="0" smtClean="0"/>
              <a:t>، مثلاً:</a:t>
            </a:r>
          </a:p>
          <a:p>
            <a:pPr>
              <a:lnSpc>
                <a:spcPct val="150000"/>
              </a:lnSpc>
              <a:buClr>
                <a:schemeClr val="bg2">
                  <a:lumMod val="50000"/>
                  <a:lumOff val="50000"/>
                </a:schemeClr>
              </a:buClr>
              <a:buSzPct val="95000"/>
              <a:buFont typeface="Wingdings" pitchFamily="2" charset="2"/>
              <a:buNone/>
              <a:defRPr/>
            </a:pPr>
            <a:r>
              <a:rPr lang="fa-IR" sz="2000" dirty="0" smtClean="0"/>
              <a:t>      - نرم افزارهای صفحه گسترده و بانکهای اطلاعاتی جهت شناخت و تجزیه و تحلیل وضع موجود</a:t>
            </a:r>
          </a:p>
          <a:p>
            <a:pPr>
              <a:lnSpc>
                <a:spcPct val="150000"/>
              </a:lnSpc>
              <a:buClr>
                <a:schemeClr val="bg2">
                  <a:lumMod val="50000"/>
                  <a:lumOff val="50000"/>
                </a:schemeClr>
              </a:buClr>
              <a:buSzPct val="95000"/>
              <a:buFont typeface="Wingdings" pitchFamily="2" charset="2"/>
              <a:buNone/>
              <a:defRPr/>
            </a:pPr>
            <a:r>
              <a:rPr lang="fa-IR" sz="2000" dirty="0" smtClean="0"/>
              <a:t>     -استفاده از نرم افزارهای گرافیکی جهت افزایش کیفیت مطالب در جلسات کارگاهی</a:t>
            </a:r>
          </a:p>
          <a:p>
            <a:pPr>
              <a:lnSpc>
                <a:spcPct val="150000"/>
              </a:lnSpc>
              <a:buClr>
                <a:schemeClr val="bg2">
                  <a:lumMod val="50000"/>
                  <a:lumOff val="50000"/>
                </a:schemeClr>
              </a:buClr>
              <a:buSzPct val="95000"/>
              <a:buFont typeface="Wingdings" pitchFamily="2" charset="2"/>
              <a:buNone/>
              <a:defRPr/>
            </a:pPr>
            <a:r>
              <a:rPr lang="fa-IR" sz="2000" dirty="0" smtClean="0"/>
              <a:t>     -استفاده از نرم افزارها جهت طراحی دوباره پردازشها</a:t>
            </a:r>
          </a:p>
          <a:p>
            <a:pPr>
              <a:lnSpc>
                <a:spcPct val="150000"/>
              </a:lnSpc>
              <a:buClr>
                <a:schemeClr val="bg2">
                  <a:lumMod val="50000"/>
                  <a:lumOff val="50000"/>
                </a:schemeClr>
              </a:buClr>
              <a:buSzPct val="95000"/>
              <a:buFont typeface="Wingdings" pitchFamily="2" charset="2"/>
              <a:buNone/>
              <a:defRPr/>
            </a:pPr>
            <a:r>
              <a:rPr lang="fa-IR" sz="2000" dirty="0" smtClean="0"/>
              <a:t>      و...</a:t>
            </a:r>
          </a:p>
          <a:p>
            <a:pPr>
              <a:lnSpc>
                <a:spcPct val="150000"/>
              </a:lnSpc>
              <a:buClr>
                <a:schemeClr val="bg2">
                  <a:lumMod val="50000"/>
                  <a:lumOff val="50000"/>
                </a:schemeClr>
              </a:buClr>
              <a:buSzPct val="95000"/>
              <a:buFont typeface="Wingdings" pitchFamily="2" charset="2"/>
              <a:buNone/>
              <a:defRPr/>
            </a:pPr>
            <a:endParaRPr lang="fa-IR" sz="5400" b="1" i="1" dirty="0" smtClean="0">
              <a:solidFill>
                <a:schemeClr val="bg2">
                  <a:lumMod val="75000"/>
                  <a:lumOff val="25000"/>
                </a:schemeClr>
              </a:solidFill>
            </a:endParaRPr>
          </a:p>
          <a:p>
            <a:pPr>
              <a:lnSpc>
                <a:spcPct val="150000"/>
              </a:lnSpc>
              <a:buClr>
                <a:schemeClr val="bg2">
                  <a:lumMod val="50000"/>
                  <a:lumOff val="50000"/>
                </a:schemeClr>
              </a:buClr>
              <a:buSzPct val="95000"/>
              <a:buFont typeface="Wingdings" pitchFamily="2" charset="2"/>
              <a:buChar char="Ø"/>
              <a:defRPr/>
            </a:pPr>
            <a:endParaRPr lang="fa-IR" sz="2000" dirty="0" smtClean="0"/>
          </a:p>
          <a:p>
            <a:pPr>
              <a:lnSpc>
                <a:spcPct val="150000"/>
              </a:lnSpc>
              <a:defRPr/>
            </a:pPr>
            <a:endParaRPr lang="fa-IR" sz="2000" dirty="0" smtClean="0"/>
          </a:p>
          <a:p>
            <a:pPr>
              <a:defRPr/>
            </a:pPr>
            <a:endParaRPr lang="fa-IR" dirty="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496" y="6165304"/>
            <a:ext cx="1152128" cy="720080"/>
          </a:xfrm>
          <a:prstGeom prst="rect">
            <a:avLst/>
          </a:prstGeom>
        </p:spPr>
      </p:pic>
    </p:spTree>
    <p:extLst>
      <p:ext uri="{BB962C8B-B14F-4D97-AF65-F5344CB8AC3E}">
        <p14:creationId xmlns:p14="http://schemas.microsoft.com/office/powerpoint/2010/main" val="167255633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1513742595"/>
              </p:ext>
            </p:extLst>
          </p:nvPr>
        </p:nvGraphicFramePr>
        <p:xfrm>
          <a:off x="467544" y="44624"/>
          <a:ext cx="8280920" cy="6035040"/>
        </p:xfrm>
        <a:graphic>
          <a:graphicData uri="http://schemas.openxmlformats.org/drawingml/2006/table">
            <a:tbl>
              <a:tblPr firstRow="1" bandRow="1">
                <a:tableStyleId>{5C22544A-7EE6-4342-B048-85BDC9FD1C3A}</a:tableStyleId>
              </a:tblPr>
              <a:tblGrid>
                <a:gridCol w="6912768"/>
                <a:gridCol w="1368152"/>
              </a:tblGrid>
              <a:tr h="336037">
                <a:tc>
                  <a:txBody>
                    <a:bodyPr/>
                    <a:lstStyle/>
                    <a:p>
                      <a:pPr algn="ctr"/>
                      <a:r>
                        <a:rPr lang="fa-IR" sz="1800" dirty="0" smtClean="0"/>
                        <a:t>تاثیرات سازمانی توانایی</a:t>
                      </a:r>
                      <a:endParaRPr lang="en-US" sz="1800" dirty="0"/>
                    </a:p>
                  </a:txBody>
                  <a:tcPr marL="91445" marR="91445"/>
                </a:tc>
                <a:tc>
                  <a:txBody>
                    <a:bodyPr/>
                    <a:lstStyle/>
                    <a:p>
                      <a:pPr algn="ctr"/>
                      <a:r>
                        <a:rPr lang="en-US" sz="1800" dirty="0" smtClean="0"/>
                        <a:t>IT</a:t>
                      </a:r>
                      <a:r>
                        <a:rPr lang="fa-IR" sz="1800" dirty="0" smtClean="0"/>
                        <a:t>توانایی</a:t>
                      </a:r>
                      <a:endParaRPr lang="en-US" sz="1800" dirty="0"/>
                    </a:p>
                  </a:txBody>
                  <a:tcPr marL="91445" marR="91445"/>
                </a:tc>
              </a:tr>
              <a:tr h="588065">
                <a:tc>
                  <a:txBody>
                    <a:bodyPr/>
                    <a:lstStyle/>
                    <a:p>
                      <a:pPr algn="r"/>
                      <a:r>
                        <a:rPr lang="fa-IR" sz="1800" dirty="0" smtClean="0"/>
                        <a:t>اطلاعات رابه سرعت و به سهولت در فواصل طولانی منتقل می کند و فرآیندهای کسب و کار را از مناطق و محلات مستقل می سازد.</a:t>
                      </a:r>
                      <a:endParaRPr lang="en-US" sz="1800" dirty="0"/>
                    </a:p>
                  </a:txBody>
                  <a:tcPr marL="91445" marR="91445"/>
                </a:tc>
                <a:tc>
                  <a:txBody>
                    <a:bodyPr/>
                    <a:lstStyle/>
                    <a:p>
                      <a:pPr algn="ctr"/>
                      <a:r>
                        <a:rPr lang="fa-IR" sz="2000" dirty="0" smtClean="0">
                          <a:solidFill>
                            <a:schemeClr val="tx1"/>
                          </a:solidFill>
                        </a:rPr>
                        <a:t>جغرافیایی</a:t>
                      </a:r>
                      <a:endParaRPr lang="en-US" sz="2000" dirty="0">
                        <a:solidFill>
                          <a:schemeClr val="tx1"/>
                        </a:solidFill>
                      </a:endParaRPr>
                    </a:p>
                  </a:txBody>
                  <a:tcPr marL="91445" marR="91445"/>
                </a:tc>
              </a:tr>
              <a:tr h="588065">
                <a:tc>
                  <a:txBody>
                    <a:bodyPr/>
                    <a:lstStyle/>
                    <a:p>
                      <a:pPr algn="r"/>
                      <a:r>
                        <a:rPr lang="fa-IR" sz="1800" dirty="0" smtClean="0"/>
                        <a:t>نیروی انسانی را در برخی فرآیندها کاهش</a:t>
                      </a:r>
                    </a:p>
                    <a:p>
                      <a:pPr algn="r"/>
                      <a:r>
                        <a:rPr lang="fa-IR" sz="1800" dirty="0" smtClean="0"/>
                        <a:t> می دهد.</a:t>
                      </a:r>
                      <a:endParaRPr lang="en-US" sz="1800" dirty="0"/>
                    </a:p>
                  </a:txBody>
                  <a:tcPr marL="91445" marR="91445"/>
                </a:tc>
                <a:tc>
                  <a:txBody>
                    <a:bodyPr/>
                    <a:lstStyle/>
                    <a:p>
                      <a:pPr algn="ctr"/>
                      <a:r>
                        <a:rPr lang="fa-IR" sz="2000" dirty="0" smtClean="0">
                          <a:solidFill>
                            <a:schemeClr val="tx1"/>
                          </a:solidFill>
                        </a:rPr>
                        <a:t>اتوماسیون</a:t>
                      </a:r>
                      <a:endParaRPr lang="en-US" sz="2000" dirty="0">
                        <a:solidFill>
                          <a:schemeClr val="tx1"/>
                        </a:solidFill>
                      </a:endParaRPr>
                    </a:p>
                  </a:txBody>
                  <a:tcPr marL="91445" marR="91445"/>
                </a:tc>
              </a:tr>
              <a:tr h="532059">
                <a:tc>
                  <a:txBody>
                    <a:bodyPr/>
                    <a:lstStyle/>
                    <a:p>
                      <a:pPr algn="r"/>
                      <a:r>
                        <a:rPr lang="fa-IR" sz="1800" dirty="0" smtClean="0"/>
                        <a:t>حجم وسیعی از اطلاعات جزئی را در فرآیندهای کسب وکار منتشر می کند.</a:t>
                      </a:r>
                      <a:r>
                        <a:rPr lang="fa-IR" sz="3200" dirty="0" smtClean="0">
                          <a:solidFill>
                            <a:srgbClr val="4285C2"/>
                          </a:solidFill>
                        </a:rPr>
                        <a:t> </a:t>
                      </a:r>
                      <a:endParaRPr lang="en-US" sz="1800" dirty="0"/>
                    </a:p>
                  </a:txBody>
                  <a:tcPr marL="91445" marR="91445"/>
                </a:tc>
                <a:tc>
                  <a:txBody>
                    <a:bodyPr/>
                    <a:lstStyle/>
                    <a:p>
                      <a:pPr algn="ctr"/>
                      <a:r>
                        <a:rPr lang="fa-IR" sz="2000" dirty="0" smtClean="0">
                          <a:solidFill>
                            <a:schemeClr val="tx1"/>
                          </a:solidFill>
                        </a:rPr>
                        <a:t>اطلاعاتی</a:t>
                      </a:r>
                      <a:endParaRPr lang="en-US" sz="2000" dirty="0">
                        <a:solidFill>
                          <a:schemeClr val="tx1"/>
                        </a:solidFill>
                      </a:endParaRPr>
                    </a:p>
                  </a:txBody>
                  <a:tcPr marL="91445" marR="91445"/>
                </a:tc>
              </a:tr>
              <a:tr h="644072">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fa-IR" sz="1800" dirty="0" smtClean="0">
                          <a:solidFill>
                            <a:schemeClr val="tx1"/>
                          </a:solidFill>
                          <a:latin typeface="Arial" charset="0"/>
                          <a:cs typeface="Arial" charset="0"/>
                        </a:rPr>
                        <a:t>شیوه های تحلیلی پیچیده را برای به نتیجه رسیدن یک فرآیند ارائه می دهد.</a:t>
                      </a:r>
                      <a:endParaRPr kumimoji="0" lang="en-US" sz="1800" b="0" i="0" u="none" strike="noStrike" cap="none" normalizeH="0" baseline="0" dirty="0" smtClean="0">
                        <a:ln>
                          <a:noFill/>
                        </a:ln>
                        <a:solidFill>
                          <a:schemeClr val="tx1"/>
                        </a:solidFill>
                        <a:effectLst/>
                        <a:latin typeface="Arial" charset="0"/>
                        <a:cs typeface="Arial" charset="0"/>
                      </a:endParaRPr>
                    </a:p>
                    <a:p>
                      <a:pPr algn="r"/>
                      <a:endParaRPr lang="en-US" sz="1800" dirty="0"/>
                    </a:p>
                  </a:txBody>
                  <a:tcPr marL="91445" marR="91445"/>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fa-IR" sz="2000" b="1" i="1" dirty="0" smtClean="0">
                          <a:solidFill>
                            <a:schemeClr val="tx1"/>
                          </a:solidFill>
                        </a:rPr>
                        <a:t>تحلیلی</a:t>
                      </a:r>
                      <a:endParaRPr lang="en-US" sz="2000" b="1" i="1" dirty="0" smtClean="0">
                        <a:solidFill>
                          <a:schemeClr val="tx1"/>
                        </a:solidFill>
                      </a:endParaRPr>
                    </a:p>
                    <a:p>
                      <a:pPr algn="ctr"/>
                      <a:endParaRPr lang="en-US" sz="2000" dirty="0">
                        <a:solidFill>
                          <a:schemeClr val="tx1"/>
                        </a:solidFill>
                      </a:endParaRPr>
                    </a:p>
                  </a:txBody>
                  <a:tcPr marL="91445" marR="91445"/>
                </a:tc>
              </a:tr>
              <a:tr h="644072">
                <a:tc>
                  <a:txBody>
                    <a:bodyPr/>
                    <a:lstStyle/>
                    <a:p>
                      <a:pPr algn="r"/>
                      <a:r>
                        <a:rPr lang="fa-IR" sz="1800" dirty="0" smtClean="0"/>
                        <a:t>تغییراتی را در توالی وظایف فرآیند بوجود می آورد به طوری که اجازه می دهد چندین وظیفه همزمان با هم انجام شوند.</a:t>
                      </a:r>
                      <a:endParaRPr lang="en-US" sz="1800" dirty="0"/>
                    </a:p>
                  </a:txBody>
                  <a:tcPr marL="91445" marR="91445"/>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fa-IR" sz="2000" dirty="0" smtClean="0">
                          <a:solidFill>
                            <a:schemeClr val="tx1"/>
                          </a:solidFill>
                        </a:rPr>
                        <a:t>توالی</a:t>
                      </a:r>
                      <a:endParaRPr kumimoji="0" lang="en-US" sz="2000" b="0" i="0" u="none" strike="noStrike" cap="none" normalizeH="0" baseline="0" dirty="0" smtClean="0">
                        <a:ln>
                          <a:noFill/>
                        </a:ln>
                        <a:solidFill>
                          <a:schemeClr val="tx1"/>
                        </a:solidFill>
                        <a:effectLst/>
                        <a:latin typeface="Arial" charset="0"/>
                        <a:cs typeface="Arial" charset="0"/>
                      </a:endParaRPr>
                    </a:p>
                    <a:p>
                      <a:pPr algn="ctr"/>
                      <a:endParaRPr lang="en-US" sz="2000" dirty="0">
                        <a:solidFill>
                          <a:schemeClr val="tx1"/>
                        </a:solidFill>
                      </a:endParaRPr>
                    </a:p>
                  </a:txBody>
                  <a:tcPr marL="91445" marR="91445"/>
                </a:tc>
              </a:tr>
              <a:tr h="644072">
                <a:tc>
                  <a:txBody>
                    <a:bodyPr/>
                    <a:lstStyle/>
                    <a:p>
                      <a:pPr algn="r"/>
                      <a:r>
                        <a:rPr lang="fa-IR" sz="1800" dirty="0" smtClean="0"/>
                        <a:t>جمع آوری و انتشار دانش </a:t>
                      </a:r>
                      <a:r>
                        <a:rPr lang="fa-IR" sz="1800" baseline="0" dirty="0" smtClean="0"/>
                        <a:t>را بهبود می دهد.</a:t>
                      </a:r>
                      <a:endParaRPr lang="en-US" sz="1800" dirty="0"/>
                    </a:p>
                  </a:txBody>
                  <a:tcPr marL="91445" marR="91445"/>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fa-IR" sz="2000" dirty="0" smtClean="0">
                          <a:solidFill>
                            <a:schemeClr val="tx1"/>
                          </a:solidFill>
                        </a:rPr>
                        <a:t>مدیریت دانش</a:t>
                      </a:r>
                      <a:endParaRPr kumimoji="0" lang="en-US" sz="2000" b="0" i="0" u="none" strike="noStrike" cap="none" normalizeH="0" baseline="0" dirty="0" smtClean="0">
                        <a:ln>
                          <a:noFill/>
                        </a:ln>
                        <a:solidFill>
                          <a:schemeClr val="tx1"/>
                        </a:solidFill>
                        <a:effectLst/>
                        <a:latin typeface="Arial" charset="0"/>
                        <a:cs typeface="Arial" charset="0"/>
                      </a:endParaRPr>
                    </a:p>
                    <a:p>
                      <a:pPr algn="ctr"/>
                      <a:endParaRPr lang="en-US" sz="2000" dirty="0">
                        <a:solidFill>
                          <a:schemeClr val="tx1"/>
                        </a:solidFill>
                      </a:endParaRPr>
                    </a:p>
                  </a:txBody>
                  <a:tcPr marL="91445" marR="91445"/>
                </a:tc>
              </a:tr>
              <a:tr h="644072">
                <a:tc>
                  <a:txBody>
                    <a:bodyPr/>
                    <a:lstStyle/>
                    <a:p>
                      <a:pPr algn="r"/>
                      <a:r>
                        <a:rPr lang="fa-IR" sz="1800" dirty="0" smtClean="0"/>
                        <a:t>پست ها ،</a:t>
                      </a:r>
                      <a:r>
                        <a:rPr lang="fa-IR" sz="1800" baseline="0" dirty="0" smtClean="0"/>
                        <a:t> ورودی ها و خروجی ها پیگیری می شوند.</a:t>
                      </a:r>
                      <a:endParaRPr lang="en-US" sz="1800" dirty="0"/>
                    </a:p>
                  </a:txBody>
                  <a:tcPr marL="91445" marR="91445"/>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kumimoji="0" lang="fa-IR" sz="2000" b="0" i="0" u="none" strike="noStrike" cap="none" normalizeH="0" baseline="0" dirty="0" smtClean="0">
                          <a:ln>
                            <a:noFill/>
                          </a:ln>
                          <a:solidFill>
                            <a:schemeClr val="tx1"/>
                          </a:solidFill>
                          <a:effectLst/>
                          <a:latin typeface="Arial" charset="0"/>
                          <a:cs typeface="Arial" charset="0"/>
                        </a:rPr>
                        <a:t>پیگیری</a:t>
                      </a:r>
                      <a:endParaRPr kumimoji="0" lang="en-US" sz="2000" b="0" i="0" u="none" strike="noStrike" cap="none" normalizeH="0" baseline="0" dirty="0" smtClean="0">
                        <a:ln>
                          <a:noFill/>
                        </a:ln>
                        <a:solidFill>
                          <a:schemeClr val="tx1"/>
                        </a:solidFill>
                        <a:effectLst/>
                        <a:latin typeface="Arial" charset="0"/>
                        <a:cs typeface="Arial" charset="0"/>
                      </a:endParaRPr>
                    </a:p>
                    <a:p>
                      <a:endParaRPr lang="en-US" sz="2000" dirty="0">
                        <a:solidFill>
                          <a:schemeClr val="tx1"/>
                        </a:solidFill>
                      </a:endParaRPr>
                    </a:p>
                  </a:txBody>
                  <a:tcPr marL="91445" marR="91445"/>
                </a:tc>
              </a:tr>
              <a:tr h="924103">
                <a:tc>
                  <a:txBody>
                    <a:bodyPr/>
                    <a:lstStyle/>
                    <a:p>
                      <a:pPr algn="r"/>
                      <a:r>
                        <a:rPr lang="fa-IR" sz="1800" dirty="0" smtClean="0"/>
                        <a:t>دو جزء</a:t>
                      </a:r>
                      <a:r>
                        <a:rPr lang="fa-IR" sz="1800" baseline="0" dirty="0" smtClean="0"/>
                        <a:t> فرآیند را بدون نیاز به واسطه های ارتباطی  با یکدیگر مرتبط می کند.</a:t>
                      </a:r>
                      <a:endParaRPr lang="en-US" sz="1800" dirty="0"/>
                    </a:p>
                  </a:txBody>
                  <a:tcPr marL="91445" marR="91445"/>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fa-IR" sz="2000" dirty="0" smtClean="0">
                          <a:solidFill>
                            <a:schemeClr val="tx1"/>
                          </a:solidFill>
                        </a:rPr>
                        <a:t>کاهش واسطه ها</a:t>
                      </a:r>
                      <a:endParaRPr kumimoji="0" lang="en-US" sz="2000" b="0" i="0" u="none" strike="noStrike" cap="none" normalizeH="0" baseline="0" dirty="0" smtClean="0">
                        <a:ln>
                          <a:noFill/>
                        </a:ln>
                        <a:solidFill>
                          <a:schemeClr val="tx1"/>
                        </a:solidFill>
                        <a:effectLst/>
                        <a:latin typeface="Arial" charset="0"/>
                        <a:cs typeface="Arial" charset="0"/>
                      </a:endParaRPr>
                    </a:p>
                    <a:p>
                      <a:pPr algn="ctr"/>
                      <a:endParaRPr lang="en-US" sz="2000" dirty="0">
                        <a:solidFill>
                          <a:schemeClr val="tx1"/>
                        </a:solidFill>
                      </a:endParaRPr>
                    </a:p>
                  </a:txBody>
                  <a:tcPr marL="91445" marR="91445"/>
                </a:tc>
              </a:tr>
            </a:tbl>
          </a:graphicData>
        </a:graphic>
      </p:graphicFrame>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496" y="6165304"/>
            <a:ext cx="1152128" cy="720080"/>
          </a:xfrm>
          <a:prstGeom prst="rect">
            <a:avLst/>
          </a:prstGeom>
        </p:spPr>
      </p:pic>
    </p:spTree>
    <p:extLst>
      <p:ext uri="{BB962C8B-B14F-4D97-AF65-F5344CB8AC3E}">
        <p14:creationId xmlns:p14="http://schemas.microsoft.com/office/powerpoint/2010/main" val="244853875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p:txBody>
          <a:bodyPr/>
          <a:lstStyle/>
          <a:p>
            <a:pPr algn="ctr" eaLnBrk="1" hangingPunct="1">
              <a:defRPr/>
            </a:pPr>
            <a:r>
              <a:rPr lang="fa-IR" sz="3200" b="1" i="1" dirty="0" smtClean="0">
                <a:solidFill>
                  <a:schemeClr val="tx1"/>
                </a:solidFill>
                <a:latin typeface="+mn-lt"/>
                <a:ea typeface="+mn-ea"/>
                <a:cs typeface="+mn-cs"/>
              </a:rPr>
              <a:t>ادامه 8-1- نقش تکنولوژی در فرآیند مهندسی مجدد</a:t>
            </a:r>
            <a:endParaRPr lang="en-US" sz="3200" b="1" i="1" dirty="0" smtClean="0">
              <a:solidFill>
                <a:schemeClr val="tx1"/>
              </a:solidFill>
              <a:latin typeface="+mn-lt"/>
              <a:ea typeface="+mn-ea"/>
              <a:cs typeface="+mn-cs"/>
            </a:endParaRPr>
          </a:p>
        </p:txBody>
      </p:sp>
      <p:sp>
        <p:nvSpPr>
          <p:cNvPr id="31747" name="Rectangle 3"/>
          <p:cNvSpPr>
            <a:spLocks noGrp="1" noChangeArrowheads="1"/>
          </p:cNvSpPr>
          <p:nvPr>
            <p:ph type="body" idx="1"/>
          </p:nvPr>
        </p:nvSpPr>
        <p:spPr>
          <a:xfrm>
            <a:off x="914400" y="1600200"/>
            <a:ext cx="7772400" cy="4637088"/>
          </a:xfrm>
        </p:spPr>
        <p:txBody>
          <a:bodyPr/>
          <a:lstStyle/>
          <a:p>
            <a:pPr eaLnBrk="1" hangingPunct="1">
              <a:lnSpc>
                <a:spcPct val="150000"/>
              </a:lnSpc>
              <a:buFont typeface="Wingdings" pitchFamily="2" charset="2"/>
              <a:buNone/>
              <a:defRPr/>
            </a:pPr>
            <a:r>
              <a:rPr lang="fa-IR" sz="2400" dirty="0" smtClean="0"/>
              <a:t>تکنولوژی در فرآیند طراحی مجدد به ما کمک می کند که قواعد قدیمی را شکسته و قواعد جدید را به منظور ایجاد فرآیندهای جدید در جهت بهبودهای چشمگیر ایجاد کنیم .</a:t>
            </a:r>
          </a:p>
          <a:p>
            <a:pPr eaLnBrk="1" hangingPunct="1">
              <a:lnSpc>
                <a:spcPct val="150000"/>
              </a:lnSpc>
              <a:buFont typeface="Wingdings" pitchFamily="2" charset="2"/>
              <a:buNone/>
              <a:defRPr/>
            </a:pPr>
            <a:r>
              <a:rPr lang="fa-IR" sz="2400" smtClean="0"/>
              <a:t>        مثلاٌ</a:t>
            </a:r>
            <a:r>
              <a:rPr lang="fa-IR" sz="2400" dirty="0" smtClean="0"/>
              <a:t>:</a:t>
            </a:r>
          </a:p>
          <a:p>
            <a:pPr eaLnBrk="1" hangingPunct="1">
              <a:lnSpc>
                <a:spcPct val="150000"/>
              </a:lnSpc>
              <a:buFont typeface="Wingdings" pitchFamily="2" charset="2"/>
              <a:buNone/>
              <a:defRPr/>
            </a:pPr>
            <a:r>
              <a:rPr lang="fa-IR" sz="2400" dirty="0" smtClean="0"/>
              <a:t> </a:t>
            </a:r>
          </a:p>
          <a:p>
            <a:pPr eaLnBrk="1" hangingPunct="1">
              <a:lnSpc>
                <a:spcPct val="150000"/>
              </a:lnSpc>
              <a:buFont typeface="Wingdings" pitchFamily="2" charset="2"/>
              <a:buNone/>
              <a:defRPr/>
            </a:pPr>
            <a:endParaRPr lang="en-US" sz="2400" dirty="0" smtClean="0"/>
          </a:p>
          <a:p>
            <a:pPr eaLnBrk="1" hangingPunct="1">
              <a:lnSpc>
                <a:spcPct val="150000"/>
              </a:lnSpc>
              <a:defRPr/>
            </a:pPr>
            <a:endParaRPr lang="en-US" sz="5400" b="1" i="1" dirty="0" smtClean="0">
              <a:solidFill>
                <a:schemeClr val="bg2">
                  <a:lumMod val="75000"/>
                  <a:lumOff val="25000"/>
                </a:schemeClr>
              </a:solidFill>
            </a:endParaRPr>
          </a:p>
        </p:txBody>
      </p:sp>
      <p:graphicFrame>
        <p:nvGraphicFramePr>
          <p:cNvPr id="5" name="Table 4"/>
          <p:cNvGraphicFramePr>
            <a:graphicFrameLocks noGrp="1"/>
          </p:cNvGraphicFramePr>
          <p:nvPr/>
        </p:nvGraphicFramePr>
        <p:xfrm>
          <a:off x="2051050" y="4076700"/>
          <a:ext cx="6096000" cy="1381378"/>
        </p:xfrm>
        <a:graphic>
          <a:graphicData uri="http://schemas.openxmlformats.org/drawingml/2006/table">
            <a:tbl>
              <a:tblPr firstRow="1" bandRow="1">
                <a:tableStyleId>{5C22544A-7EE6-4342-B048-85BDC9FD1C3A}</a:tableStyleId>
              </a:tblPr>
              <a:tblGrid>
                <a:gridCol w="6096000"/>
              </a:tblGrid>
              <a:tr h="370670">
                <a:tc>
                  <a:txBody>
                    <a:bodyPr/>
                    <a:lstStyle/>
                    <a:p>
                      <a:pPr algn="r"/>
                      <a:r>
                        <a:rPr lang="fa-IR" sz="1800" dirty="0" smtClean="0"/>
                        <a:t>قاعده قدیمی : تمام تصمیمات را مدیران می گیرند.</a:t>
                      </a:r>
                      <a:endParaRPr lang="en-US" sz="1800" dirty="0"/>
                    </a:p>
                  </a:txBody>
                  <a:tcPr marT="45699" marB="45699"/>
                </a:tc>
              </a:tr>
              <a:tr h="639786">
                <a:tc>
                  <a:txBody>
                    <a:bodyPr/>
                    <a:lstStyle/>
                    <a:p>
                      <a:pPr algn="r"/>
                      <a:r>
                        <a:rPr lang="fa-IR" sz="1800" dirty="0" smtClean="0"/>
                        <a:t>فناوری شکننده: ابزارهای پشتیبانی تصمیم گیری(دسترسی به بانک اطلاعاتی</a:t>
                      </a:r>
                      <a:r>
                        <a:rPr lang="fa-IR" sz="1800" baseline="0" dirty="0" smtClean="0"/>
                        <a:t> ، نرم افزار طراحی)</a:t>
                      </a:r>
                      <a:endParaRPr lang="en-US" sz="1800" dirty="0"/>
                    </a:p>
                  </a:txBody>
                  <a:tcPr marT="45699" marB="45699"/>
                </a:tc>
              </a:tr>
              <a:tr h="370670">
                <a:tc>
                  <a:txBody>
                    <a:bodyPr/>
                    <a:lstStyle/>
                    <a:p>
                      <a:pPr algn="r"/>
                      <a:r>
                        <a:rPr lang="fa-IR" sz="1800" dirty="0" smtClean="0"/>
                        <a:t>قاعده جدید:</a:t>
                      </a:r>
                      <a:r>
                        <a:rPr lang="fa-IR" sz="1800" baseline="0" dirty="0" smtClean="0"/>
                        <a:t> تصمیم گیری بخشی از کار همه است .</a:t>
                      </a:r>
                      <a:endParaRPr lang="en-US" sz="1800" dirty="0"/>
                    </a:p>
                  </a:txBody>
                  <a:tcPr marT="45699" marB="45699"/>
                </a:tc>
              </a:tr>
            </a:tbl>
          </a:graphicData>
        </a:graphic>
      </p:graphicFrame>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496" y="6165304"/>
            <a:ext cx="1152128" cy="720080"/>
          </a:xfrm>
          <a:prstGeom prst="rect">
            <a:avLst/>
          </a:prstGeom>
        </p:spPr>
      </p:pic>
    </p:spTree>
    <p:extLst>
      <p:ext uri="{BB962C8B-B14F-4D97-AF65-F5344CB8AC3E}">
        <p14:creationId xmlns:p14="http://schemas.microsoft.com/office/powerpoint/2010/main" val="69980674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defRPr/>
            </a:pPr>
            <a:r>
              <a:rPr lang="fa-IR" sz="4400" b="1" i="1" dirty="0" smtClean="0">
                <a:solidFill>
                  <a:schemeClr val="tx1"/>
                </a:solidFill>
              </a:rPr>
              <a:t>بخش دوم:</a:t>
            </a:r>
            <a:endParaRPr lang="fa-IR" sz="4400" dirty="0">
              <a:solidFill>
                <a:schemeClr val="tx1"/>
              </a:solidFill>
            </a:endParaRPr>
          </a:p>
        </p:txBody>
      </p:sp>
      <p:sp>
        <p:nvSpPr>
          <p:cNvPr id="3" name="Content Placeholder 2"/>
          <p:cNvSpPr>
            <a:spLocks noGrp="1"/>
          </p:cNvSpPr>
          <p:nvPr>
            <p:ph idx="1"/>
          </p:nvPr>
        </p:nvSpPr>
        <p:spPr>
          <a:xfrm>
            <a:off x="971550" y="1557338"/>
            <a:ext cx="7772400" cy="4530725"/>
          </a:xfrm>
        </p:spPr>
        <p:txBody>
          <a:bodyPr/>
          <a:lstStyle/>
          <a:p>
            <a:pPr algn="ctr">
              <a:buFont typeface="Wingdings" pitchFamily="2" charset="2"/>
              <a:buNone/>
              <a:defRPr/>
            </a:pPr>
            <a:r>
              <a:rPr lang="fa-IR" b="1" i="1" dirty="0" smtClean="0"/>
              <a:t>          </a:t>
            </a:r>
          </a:p>
          <a:p>
            <a:pPr algn="ctr">
              <a:buFont typeface="Wingdings" pitchFamily="2" charset="2"/>
              <a:buNone/>
              <a:defRPr/>
            </a:pPr>
            <a:endParaRPr lang="fa-IR" b="1" i="1" dirty="0" smtClean="0"/>
          </a:p>
          <a:p>
            <a:pPr algn="ctr">
              <a:buFont typeface="Wingdings" pitchFamily="2" charset="2"/>
              <a:buNone/>
              <a:defRPr/>
            </a:pPr>
            <a:endParaRPr lang="fa-IR" b="1" i="1" dirty="0" smtClean="0"/>
          </a:p>
          <a:p>
            <a:pPr algn="ctr">
              <a:buFont typeface="Wingdings" pitchFamily="2" charset="2"/>
              <a:buNone/>
              <a:defRPr/>
            </a:pPr>
            <a:r>
              <a:rPr lang="fa-IR" sz="4400" b="1" i="1" dirty="0" smtClean="0"/>
              <a:t>مراحل انجام فرآیند مهندسی مجدد</a:t>
            </a:r>
            <a:endParaRPr lang="fa-IR" sz="4400" dirty="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496" y="6165304"/>
            <a:ext cx="1152128" cy="720080"/>
          </a:xfrm>
          <a:prstGeom prst="rect">
            <a:avLst/>
          </a:prstGeom>
        </p:spPr>
      </p:pic>
    </p:spTree>
    <p:extLst>
      <p:ext uri="{BB962C8B-B14F-4D97-AF65-F5344CB8AC3E}">
        <p14:creationId xmlns:p14="http://schemas.microsoft.com/office/powerpoint/2010/main" val="58201620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914400" y="277813"/>
            <a:ext cx="7905750" cy="1143000"/>
          </a:xfrm>
        </p:spPr>
        <p:txBody>
          <a:bodyPr/>
          <a:lstStyle/>
          <a:p>
            <a:pPr algn="ctr" eaLnBrk="1" hangingPunct="1">
              <a:defRPr/>
            </a:pPr>
            <a:r>
              <a:rPr lang="fa-IR" sz="4000" b="1" i="1" dirty="0" smtClean="0">
                <a:solidFill>
                  <a:schemeClr val="tx1"/>
                </a:solidFill>
                <a:latin typeface="+mn-lt"/>
                <a:ea typeface="+mn-ea"/>
                <a:cs typeface="+mn-cs"/>
              </a:rPr>
              <a:t>1-2- عوامل موفقیت در فرآیند مهندسی مجدد </a:t>
            </a:r>
            <a:endParaRPr lang="en-US" sz="4000" b="1" i="1" dirty="0" smtClean="0">
              <a:solidFill>
                <a:schemeClr val="tx1"/>
              </a:solidFill>
              <a:latin typeface="+mn-lt"/>
              <a:ea typeface="+mn-ea"/>
              <a:cs typeface="+mn-cs"/>
            </a:endParaRPr>
          </a:p>
        </p:txBody>
      </p:sp>
      <p:sp>
        <p:nvSpPr>
          <p:cNvPr id="13315" name="Rectangle 3"/>
          <p:cNvSpPr>
            <a:spLocks noGrp="1" noChangeArrowheads="1"/>
          </p:cNvSpPr>
          <p:nvPr>
            <p:ph type="body" idx="1"/>
          </p:nvPr>
        </p:nvSpPr>
        <p:spPr>
          <a:xfrm>
            <a:off x="900113" y="1412875"/>
            <a:ext cx="7772400" cy="4530725"/>
          </a:xfrm>
        </p:spPr>
        <p:txBody>
          <a:bodyPr/>
          <a:lstStyle/>
          <a:p>
            <a:pPr marL="533400" lvl="2" indent="-533400" eaLnBrk="1" hangingPunct="1">
              <a:lnSpc>
                <a:spcPct val="150000"/>
              </a:lnSpc>
              <a:buSzPct val="90000"/>
              <a:buFont typeface="Wingdings" pitchFamily="2" charset="2"/>
              <a:buAutoNum type="arabicPeriod"/>
              <a:defRPr/>
            </a:pPr>
            <a:r>
              <a:rPr lang="fa-IR" sz="3200" dirty="0" smtClean="0">
                <a:ea typeface="+mn-ea"/>
              </a:rPr>
              <a:t>درک ضرورت دگرگونی از سوی رهبر سازمان</a:t>
            </a:r>
          </a:p>
          <a:p>
            <a:pPr marL="533400" lvl="2" indent="-533400" eaLnBrk="1" hangingPunct="1">
              <a:lnSpc>
                <a:spcPct val="150000"/>
              </a:lnSpc>
              <a:buSzPct val="90000"/>
              <a:buFont typeface="Wingdings" pitchFamily="2" charset="2"/>
              <a:buAutoNum type="arabicPeriod"/>
              <a:defRPr/>
            </a:pPr>
            <a:r>
              <a:rPr lang="fa-IR" sz="3200" dirty="0" smtClean="0"/>
              <a:t>تعیین منافع حاصل از دگرگونی در آینده</a:t>
            </a:r>
          </a:p>
          <a:p>
            <a:pPr marL="533400" lvl="2" indent="-533400" eaLnBrk="1" hangingPunct="1">
              <a:lnSpc>
                <a:spcPct val="150000"/>
              </a:lnSpc>
              <a:buSzPct val="90000"/>
              <a:buFont typeface="Wingdings" pitchFamily="2" charset="2"/>
              <a:buAutoNum type="arabicPeriod"/>
              <a:defRPr/>
            </a:pPr>
            <a:r>
              <a:rPr lang="fa-IR" sz="3200" dirty="0" smtClean="0"/>
              <a:t>احساس درد از وضع موجود</a:t>
            </a:r>
            <a:endParaRPr lang="fa-IR" sz="3200" dirty="0" smtClean="0">
              <a:ea typeface="+mn-ea"/>
            </a:endParaRPr>
          </a:p>
          <a:p>
            <a:pPr marL="533400" lvl="2" indent="-533400" eaLnBrk="1" hangingPunct="1">
              <a:lnSpc>
                <a:spcPct val="150000"/>
              </a:lnSpc>
              <a:buSzPct val="90000"/>
              <a:buFont typeface="Wingdings" pitchFamily="2" charset="2"/>
              <a:buAutoNum type="arabicPeriod"/>
              <a:defRPr/>
            </a:pPr>
            <a:r>
              <a:rPr lang="fa-IR" sz="3200" dirty="0" smtClean="0"/>
              <a:t>فرآگیر بودن در کل سازمان</a:t>
            </a:r>
            <a:endParaRPr lang="en-US" sz="3200" dirty="0" smtClean="0"/>
          </a:p>
          <a:p>
            <a:pPr marL="533400" lvl="2" indent="-533400" eaLnBrk="1" hangingPunct="1">
              <a:lnSpc>
                <a:spcPct val="150000"/>
              </a:lnSpc>
              <a:buSzPct val="90000"/>
              <a:buFont typeface="Wingdings" pitchFamily="2" charset="2"/>
              <a:buNone/>
              <a:defRPr/>
            </a:pPr>
            <a:endParaRPr lang="fa-IR" sz="3200" dirty="0" smtClean="0">
              <a:ea typeface="+mn-ea"/>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496" y="6165304"/>
            <a:ext cx="1152128" cy="720080"/>
          </a:xfrm>
          <a:prstGeom prst="rect">
            <a:avLst/>
          </a:prstGeom>
        </p:spPr>
      </p:pic>
    </p:spTree>
    <p:extLst>
      <p:ext uri="{BB962C8B-B14F-4D97-AF65-F5344CB8AC3E}">
        <p14:creationId xmlns:p14="http://schemas.microsoft.com/office/powerpoint/2010/main" val="403285053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 calcmode="lin" valueType="num">
                                      <p:cBhvr>
                                        <p:cTn id="7" dur="1000" fill="hold"/>
                                        <p:tgtEl>
                                          <p:spTgt spid="13315">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13315">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13315">
                                            <p:txEl>
                                              <p:pRg st="0" end="0"/>
                                            </p:txEl>
                                          </p:spTgt>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5" presetClass="entr" presetSubtype="0" fill="hold" nodeType="clickEffect">
                                  <p:stCondLst>
                                    <p:cond delay="0"/>
                                  </p:stCondLst>
                                  <p:childTnLst>
                                    <p:set>
                                      <p:cBhvr>
                                        <p:cTn id="13" dur="1" fill="hold">
                                          <p:stCondLst>
                                            <p:cond delay="0"/>
                                          </p:stCondLst>
                                        </p:cTn>
                                        <p:tgtEl>
                                          <p:spTgt spid="13315">
                                            <p:txEl>
                                              <p:pRg st="1" end="1"/>
                                            </p:txEl>
                                          </p:spTgt>
                                        </p:tgtEl>
                                        <p:attrNameLst>
                                          <p:attrName>style.visibility</p:attrName>
                                        </p:attrNameLst>
                                      </p:cBhvr>
                                      <p:to>
                                        <p:strVal val="visible"/>
                                      </p:to>
                                    </p:set>
                                    <p:anim calcmode="lin" valueType="num">
                                      <p:cBhvr>
                                        <p:cTn id="14" dur="1000" fill="hold"/>
                                        <p:tgtEl>
                                          <p:spTgt spid="13315">
                                            <p:txEl>
                                              <p:pRg st="1" end="1"/>
                                            </p:txEl>
                                          </p:spTgt>
                                        </p:tgtEl>
                                        <p:attrNameLst>
                                          <p:attrName>ppt_w</p:attrName>
                                        </p:attrNameLst>
                                      </p:cBhvr>
                                      <p:tavLst>
                                        <p:tav tm="0">
                                          <p:val>
                                            <p:strVal val="#ppt_w*0.70"/>
                                          </p:val>
                                        </p:tav>
                                        <p:tav tm="100000">
                                          <p:val>
                                            <p:strVal val="#ppt_w"/>
                                          </p:val>
                                        </p:tav>
                                      </p:tavLst>
                                    </p:anim>
                                    <p:anim calcmode="lin" valueType="num">
                                      <p:cBhvr>
                                        <p:cTn id="15" dur="1000" fill="hold"/>
                                        <p:tgtEl>
                                          <p:spTgt spid="13315">
                                            <p:txEl>
                                              <p:pRg st="1" end="1"/>
                                            </p:txEl>
                                          </p:spTgt>
                                        </p:tgtEl>
                                        <p:attrNameLst>
                                          <p:attrName>ppt_h</p:attrName>
                                        </p:attrNameLst>
                                      </p:cBhvr>
                                      <p:tavLst>
                                        <p:tav tm="0">
                                          <p:val>
                                            <p:strVal val="#ppt_h"/>
                                          </p:val>
                                        </p:tav>
                                        <p:tav tm="100000">
                                          <p:val>
                                            <p:strVal val="#ppt_h"/>
                                          </p:val>
                                        </p:tav>
                                      </p:tavLst>
                                    </p:anim>
                                    <p:animEffect transition="in" filter="fade">
                                      <p:cBhvr>
                                        <p:cTn id="16" dur="1000"/>
                                        <p:tgtEl>
                                          <p:spTgt spid="13315">
                                            <p:txEl>
                                              <p:pRg st="1" end="1"/>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55" presetClass="entr" presetSubtype="0" fill="hold" nodeType="clickEffect">
                                  <p:stCondLst>
                                    <p:cond delay="0"/>
                                  </p:stCondLst>
                                  <p:childTnLst>
                                    <p:set>
                                      <p:cBhvr>
                                        <p:cTn id="20" dur="1" fill="hold">
                                          <p:stCondLst>
                                            <p:cond delay="0"/>
                                          </p:stCondLst>
                                        </p:cTn>
                                        <p:tgtEl>
                                          <p:spTgt spid="13315">
                                            <p:txEl>
                                              <p:pRg st="2" end="2"/>
                                            </p:txEl>
                                          </p:spTgt>
                                        </p:tgtEl>
                                        <p:attrNameLst>
                                          <p:attrName>style.visibility</p:attrName>
                                        </p:attrNameLst>
                                      </p:cBhvr>
                                      <p:to>
                                        <p:strVal val="visible"/>
                                      </p:to>
                                    </p:set>
                                    <p:anim calcmode="lin" valueType="num">
                                      <p:cBhvr>
                                        <p:cTn id="21" dur="1000" fill="hold"/>
                                        <p:tgtEl>
                                          <p:spTgt spid="13315">
                                            <p:txEl>
                                              <p:pRg st="2" end="2"/>
                                            </p:txEl>
                                          </p:spTgt>
                                        </p:tgtEl>
                                        <p:attrNameLst>
                                          <p:attrName>ppt_w</p:attrName>
                                        </p:attrNameLst>
                                      </p:cBhvr>
                                      <p:tavLst>
                                        <p:tav tm="0">
                                          <p:val>
                                            <p:strVal val="#ppt_w*0.70"/>
                                          </p:val>
                                        </p:tav>
                                        <p:tav tm="100000">
                                          <p:val>
                                            <p:strVal val="#ppt_w"/>
                                          </p:val>
                                        </p:tav>
                                      </p:tavLst>
                                    </p:anim>
                                    <p:anim calcmode="lin" valueType="num">
                                      <p:cBhvr>
                                        <p:cTn id="22" dur="1000" fill="hold"/>
                                        <p:tgtEl>
                                          <p:spTgt spid="13315">
                                            <p:txEl>
                                              <p:pRg st="2" end="2"/>
                                            </p:txEl>
                                          </p:spTgt>
                                        </p:tgtEl>
                                        <p:attrNameLst>
                                          <p:attrName>ppt_h</p:attrName>
                                        </p:attrNameLst>
                                      </p:cBhvr>
                                      <p:tavLst>
                                        <p:tav tm="0">
                                          <p:val>
                                            <p:strVal val="#ppt_h"/>
                                          </p:val>
                                        </p:tav>
                                        <p:tav tm="100000">
                                          <p:val>
                                            <p:strVal val="#ppt_h"/>
                                          </p:val>
                                        </p:tav>
                                      </p:tavLst>
                                    </p:anim>
                                    <p:animEffect transition="in" filter="fade">
                                      <p:cBhvr>
                                        <p:cTn id="23" dur="1000"/>
                                        <p:tgtEl>
                                          <p:spTgt spid="13315">
                                            <p:txEl>
                                              <p:pRg st="2" end="2"/>
                                            </p:txEl>
                                          </p:spTgt>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55" presetClass="entr" presetSubtype="0" fill="hold" nodeType="clickEffect">
                                  <p:stCondLst>
                                    <p:cond delay="0"/>
                                  </p:stCondLst>
                                  <p:childTnLst>
                                    <p:set>
                                      <p:cBhvr>
                                        <p:cTn id="27" dur="1" fill="hold">
                                          <p:stCondLst>
                                            <p:cond delay="0"/>
                                          </p:stCondLst>
                                        </p:cTn>
                                        <p:tgtEl>
                                          <p:spTgt spid="13315">
                                            <p:txEl>
                                              <p:pRg st="3" end="3"/>
                                            </p:txEl>
                                          </p:spTgt>
                                        </p:tgtEl>
                                        <p:attrNameLst>
                                          <p:attrName>style.visibility</p:attrName>
                                        </p:attrNameLst>
                                      </p:cBhvr>
                                      <p:to>
                                        <p:strVal val="visible"/>
                                      </p:to>
                                    </p:set>
                                    <p:anim calcmode="lin" valueType="num">
                                      <p:cBhvr>
                                        <p:cTn id="28" dur="1000" fill="hold"/>
                                        <p:tgtEl>
                                          <p:spTgt spid="13315">
                                            <p:txEl>
                                              <p:pRg st="3" end="3"/>
                                            </p:txEl>
                                          </p:spTgt>
                                        </p:tgtEl>
                                        <p:attrNameLst>
                                          <p:attrName>ppt_w</p:attrName>
                                        </p:attrNameLst>
                                      </p:cBhvr>
                                      <p:tavLst>
                                        <p:tav tm="0">
                                          <p:val>
                                            <p:strVal val="#ppt_w*0.70"/>
                                          </p:val>
                                        </p:tav>
                                        <p:tav tm="100000">
                                          <p:val>
                                            <p:strVal val="#ppt_w"/>
                                          </p:val>
                                        </p:tav>
                                      </p:tavLst>
                                    </p:anim>
                                    <p:anim calcmode="lin" valueType="num">
                                      <p:cBhvr>
                                        <p:cTn id="29" dur="1000" fill="hold"/>
                                        <p:tgtEl>
                                          <p:spTgt spid="13315">
                                            <p:txEl>
                                              <p:pRg st="3" end="3"/>
                                            </p:txEl>
                                          </p:spTgt>
                                        </p:tgtEl>
                                        <p:attrNameLst>
                                          <p:attrName>ppt_h</p:attrName>
                                        </p:attrNameLst>
                                      </p:cBhvr>
                                      <p:tavLst>
                                        <p:tav tm="0">
                                          <p:val>
                                            <p:strVal val="#ppt_h"/>
                                          </p:val>
                                        </p:tav>
                                        <p:tav tm="100000">
                                          <p:val>
                                            <p:strVal val="#ppt_h"/>
                                          </p:val>
                                        </p:tav>
                                      </p:tavLst>
                                    </p:anim>
                                    <p:animEffect transition="in" filter="fade">
                                      <p:cBhvr>
                                        <p:cTn id="30" dur="1000"/>
                                        <p:tgtEl>
                                          <p:spTgt spid="1331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827088" y="260350"/>
            <a:ext cx="7772400" cy="1143000"/>
          </a:xfrm>
        </p:spPr>
        <p:txBody>
          <a:bodyPr/>
          <a:lstStyle/>
          <a:p>
            <a:pPr lvl="2" algn="ctr">
              <a:defRPr/>
            </a:pPr>
            <a:r>
              <a:rPr lang="fa-IR" sz="4400" b="1" i="1" dirty="0" smtClean="0">
                <a:solidFill>
                  <a:schemeClr val="tx1"/>
                </a:solidFill>
                <a:latin typeface="+mn-lt"/>
                <a:ea typeface="+mn-ea"/>
                <a:cs typeface="+mn-cs"/>
              </a:rPr>
              <a:t>2-2- مراحل انجام فرآیند مهندسی مجدد</a:t>
            </a:r>
            <a:r>
              <a:rPr lang="fa-IR" sz="1400" dirty="0" smtClean="0">
                <a:solidFill>
                  <a:schemeClr val="tx1"/>
                </a:solidFill>
              </a:rPr>
              <a:t/>
            </a:r>
            <a:br>
              <a:rPr lang="fa-IR" sz="1400" dirty="0" smtClean="0">
                <a:solidFill>
                  <a:schemeClr val="tx1"/>
                </a:solidFill>
              </a:rPr>
            </a:br>
            <a:endParaRPr lang="fa-IR" sz="1400" dirty="0" smtClean="0">
              <a:solidFill>
                <a:schemeClr val="tx1"/>
              </a:solidFill>
            </a:endParaRPr>
          </a:p>
        </p:txBody>
      </p:sp>
      <p:sp>
        <p:nvSpPr>
          <p:cNvPr id="21507" name="Rectangle 3"/>
          <p:cNvSpPr>
            <a:spLocks noGrp="1" noChangeArrowheads="1"/>
          </p:cNvSpPr>
          <p:nvPr>
            <p:ph type="body" idx="1"/>
          </p:nvPr>
        </p:nvSpPr>
        <p:spPr/>
        <p:txBody>
          <a:bodyPr/>
          <a:lstStyle/>
          <a:p>
            <a:pPr eaLnBrk="1" hangingPunct="1"/>
            <a:endParaRPr lang="en-US" smtClean="0"/>
          </a:p>
        </p:txBody>
      </p:sp>
      <p:grpSp>
        <p:nvGrpSpPr>
          <p:cNvPr id="21508" name="Group 35"/>
          <p:cNvGrpSpPr>
            <a:grpSpLocks/>
          </p:cNvGrpSpPr>
          <p:nvPr/>
        </p:nvGrpSpPr>
        <p:grpSpPr bwMode="auto">
          <a:xfrm>
            <a:off x="971550" y="1773238"/>
            <a:ext cx="7345363" cy="4752975"/>
            <a:chOff x="703" y="981"/>
            <a:chExt cx="4627" cy="2994"/>
          </a:xfrm>
        </p:grpSpPr>
        <p:sp>
          <p:nvSpPr>
            <p:cNvPr id="21511" name="Rectangle 14"/>
            <p:cNvSpPr>
              <a:spLocks noChangeArrowheads="1"/>
            </p:cNvSpPr>
            <p:nvPr/>
          </p:nvSpPr>
          <p:spPr bwMode="auto">
            <a:xfrm>
              <a:off x="2336" y="3385"/>
              <a:ext cx="1361" cy="590"/>
            </a:xfrm>
            <a:prstGeom prst="rect">
              <a:avLst/>
            </a:prstGeom>
            <a:gradFill rotWithShape="1">
              <a:gsLst>
                <a:gs pos="0">
                  <a:srgbClr val="4285C2"/>
                </a:gs>
                <a:gs pos="100000">
                  <a:srgbClr val="0505DD"/>
                </a:gs>
              </a:gsLst>
              <a:path path="shape">
                <a:fillToRect l="50000" t="50000" r="50000" b="50000"/>
              </a:path>
            </a:gradFill>
            <a:ln w="9525">
              <a:miter lim="800000"/>
              <a:headEnd/>
              <a:tailEnd/>
            </a:ln>
            <a:scene3d>
              <a:camera prst="legacyObliqueTopRight"/>
              <a:lightRig rig="legacyFlat3" dir="b"/>
            </a:scene3d>
            <a:sp3d extrusionH="430200" prstMaterial="legacyMatte">
              <a:bevelT w="13500" h="13500" prst="angle"/>
              <a:bevelB w="13500" h="13500" prst="angle"/>
              <a:extrusionClr>
                <a:srgbClr val="4285C2"/>
              </a:extrusionClr>
            </a:sp3d>
          </p:spPr>
          <p:txBody>
            <a:bodyPr wrap="none" anchor="ctr">
              <a:flatTx/>
            </a:bodyPr>
            <a:lstStyle/>
            <a:p>
              <a:pPr algn="ctr"/>
              <a:r>
                <a:rPr lang="fa-IR"/>
                <a:t>بازبینی و بررسی کنیم</a:t>
              </a:r>
              <a:endParaRPr lang="en-US"/>
            </a:p>
          </p:txBody>
        </p:sp>
        <p:grpSp>
          <p:nvGrpSpPr>
            <p:cNvPr id="21512" name="Group 34"/>
            <p:cNvGrpSpPr>
              <a:grpSpLocks/>
            </p:cNvGrpSpPr>
            <p:nvPr/>
          </p:nvGrpSpPr>
          <p:grpSpPr bwMode="auto">
            <a:xfrm>
              <a:off x="703" y="981"/>
              <a:ext cx="4627" cy="2699"/>
              <a:chOff x="703" y="981"/>
              <a:chExt cx="4627" cy="2699"/>
            </a:xfrm>
          </p:grpSpPr>
          <p:sp>
            <p:nvSpPr>
              <p:cNvPr id="21513" name="Rectangle 12"/>
              <p:cNvSpPr>
                <a:spLocks noChangeArrowheads="1"/>
              </p:cNvSpPr>
              <p:nvPr/>
            </p:nvSpPr>
            <p:spPr bwMode="auto">
              <a:xfrm>
                <a:off x="2290" y="2614"/>
                <a:ext cx="1361" cy="590"/>
              </a:xfrm>
              <a:prstGeom prst="rect">
                <a:avLst/>
              </a:prstGeom>
              <a:gradFill rotWithShape="1">
                <a:gsLst>
                  <a:gs pos="0">
                    <a:srgbClr val="4285C2"/>
                  </a:gs>
                  <a:gs pos="100000">
                    <a:srgbClr val="0505DD"/>
                  </a:gs>
                </a:gsLst>
                <a:path path="shape">
                  <a:fillToRect l="50000" t="50000" r="50000" b="50000"/>
                </a:path>
              </a:gradFill>
              <a:ln w="9525">
                <a:miter lim="800000"/>
                <a:headEnd/>
                <a:tailEnd/>
              </a:ln>
              <a:scene3d>
                <a:camera prst="legacyObliqueTopRight"/>
                <a:lightRig rig="legacyFlat3" dir="b"/>
              </a:scene3d>
              <a:sp3d extrusionH="430200" prstMaterial="legacyMatte">
                <a:bevelT w="13500" h="13500" prst="angle"/>
                <a:bevelB w="13500" h="13500" prst="angle"/>
                <a:extrusionClr>
                  <a:srgbClr val="4285C2"/>
                </a:extrusionClr>
              </a:sp3d>
            </p:spPr>
            <p:txBody>
              <a:bodyPr wrap="none" anchor="ctr">
                <a:flatTx/>
              </a:bodyPr>
              <a:lstStyle/>
              <a:p>
                <a:pPr algn="ctr"/>
                <a:r>
                  <a:rPr lang="fa-IR"/>
                  <a:t>اجرا کنیم</a:t>
                </a:r>
                <a:endParaRPr lang="en-US"/>
              </a:p>
            </p:txBody>
          </p:sp>
          <p:sp>
            <p:nvSpPr>
              <p:cNvPr id="21514" name="Rectangle 13"/>
              <p:cNvSpPr>
                <a:spLocks noChangeArrowheads="1"/>
              </p:cNvSpPr>
              <p:nvPr/>
            </p:nvSpPr>
            <p:spPr bwMode="auto">
              <a:xfrm>
                <a:off x="2290" y="1842"/>
                <a:ext cx="1361" cy="590"/>
              </a:xfrm>
              <a:prstGeom prst="rect">
                <a:avLst/>
              </a:prstGeom>
              <a:gradFill rotWithShape="1">
                <a:gsLst>
                  <a:gs pos="0">
                    <a:srgbClr val="4285C2"/>
                  </a:gs>
                  <a:gs pos="100000">
                    <a:srgbClr val="0505DD"/>
                  </a:gs>
                </a:gsLst>
                <a:path path="shape">
                  <a:fillToRect l="50000" t="50000" r="50000" b="50000"/>
                </a:path>
              </a:gradFill>
              <a:ln w="9525">
                <a:miter lim="800000"/>
                <a:headEnd/>
                <a:tailEnd/>
              </a:ln>
              <a:scene3d>
                <a:camera prst="legacyObliqueTopRight"/>
                <a:lightRig rig="legacyFlat3" dir="b"/>
              </a:scene3d>
              <a:sp3d extrusionH="430200" prstMaterial="legacyMatte">
                <a:bevelT w="13500" h="13500" prst="angle"/>
                <a:bevelB w="13500" h="13500" prst="angle"/>
                <a:extrusionClr>
                  <a:srgbClr val="4285C2"/>
                </a:extrusionClr>
              </a:sp3d>
            </p:spPr>
            <p:txBody>
              <a:bodyPr wrap="none" anchor="ctr">
                <a:flatTx/>
              </a:bodyPr>
              <a:lstStyle/>
              <a:p>
                <a:pPr algn="ctr"/>
                <a:r>
                  <a:rPr lang="fa-IR"/>
                  <a:t>برنامه ریزی کنیم</a:t>
                </a:r>
                <a:endParaRPr lang="en-US"/>
              </a:p>
            </p:txBody>
          </p:sp>
          <p:sp>
            <p:nvSpPr>
              <p:cNvPr id="21515" name="Rectangle 15"/>
              <p:cNvSpPr>
                <a:spLocks noChangeArrowheads="1"/>
              </p:cNvSpPr>
              <p:nvPr/>
            </p:nvSpPr>
            <p:spPr bwMode="auto">
              <a:xfrm>
                <a:off x="3969" y="2341"/>
                <a:ext cx="1361" cy="590"/>
              </a:xfrm>
              <a:prstGeom prst="rect">
                <a:avLst/>
              </a:prstGeom>
              <a:gradFill rotWithShape="1">
                <a:gsLst>
                  <a:gs pos="0">
                    <a:srgbClr val="4285C2"/>
                  </a:gs>
                  <a:gs pos="100000">
                    <a:srgbClr val="0505DD"/>
                  </a:gs>
                </a:gsLst>
                <a:path path="shape">
                  <a:fillToRect l="50000" t="50000" r="50000" b="50000"/>
                </a:path>
              </a:gradFill>
              <a:ln w="9525">
                <a:miter lim="800000"/>
                <a:headEnd/>
                <a:tailEnd/>
              </a:ln>
              <a:scene3d>
                <a:camera prst="legacyObliqueTopRight"/>
                <a:lightRig rig="legacyFlat3" dir="b"/>
              </a:scene3d>
              <a:sp3d extrusionH="430200" prstMaterial="legacyMatte">
                <a:bevelT w="13500" h="13500" prst="angle"/>
                <a:bevelB w="13500" h="13500" prst="angle"/>
                <a:extrusionClr>
                  <a:srgbClr val="4285C2"/>
                </a:extrusionClr>
              </a:sp3d>
            </p:spPr>
            <p:txBody>
              <a:bodyPr wrap="none" anchor="ctr">
                <a:flatTx/>
              </a:bodyPr>
              <a:lstStyle/>
              <a:p>
                <a:pPr algn="ctr"/>
                <a:r>
                  <a:rPr lang="fa-IR"/>
                  <a:t>چگونگی انجام کار را تغییر </a:t>
                </a:r>
              </a:p>
              <a:p>
                <a:pPr algn="ctr"/>
                <a:r>
                  <a:rPr lang="fa-IR"/>
                  <a:t> دهیم و آن را بهبود ببخشیم</a:t>
                </a:r>
                <a:endParaRPr lang="en-US"/>
              </a:p>
            </p:txBody>
          </p:sp>
          <p:sp>
            <p:nvSpPr>
              <p:cNvPr id="21516" name="Rectangle 16"/>
              <p:cNvSpPr>
                <a:spLocks noChangeArrowheads="1"/>
              </p:cNvSpPr>
              <p:nvPr/>
            </p:nvSpPr>
            <p:spPr bwMode="auto">
              <a:xfrm>
                <a:off x="703" y="2296"/>
                <a:ext cx="1361" cy="590"/>
              </a:xfrm>
              <a:prstGeom prst="rect">
                <a:avLst/>
              </a:prstGeom>
              <a:gradFill rotWithShape="1">
                <a:gsLst>
                  <a:gs pos="0">
                    <a:srgbClr val="4285C2"/>
                  </a:gs>
                  <a:gs pos="100000">
                    <a:srgbClr val="0505DD"/>
                  </a:gs>
                </a:gsLst>
                <a:path path="shape">
                  <a:fillToRect l="50000" t="50000" r="50000" b="50000"/>
                </a:path>
              </a:gradFill>
              <a:ln w="9525">
                <a:miter lim="800000"/>
                <a:headEnd/>
                <a:tailEnd/>
              </a:ln>
              <a:scene3d>
                <a:camera prst="legacyObliqueTopRight"/>
                <a:lightRig rig="legacyFlat3" dir="b"/>
              </a:scene3d>
              <a:sp3d extrusionH="430200" prstMaterial="legacyMatte">
                <a:bevelT w="13500" h="13500" prst="angle"/>
                <a:bevelB w="13500" h="13500" prst="angle"/>
                <a:extrusionClr>
                  <a:srgbClr val="4285C2"/>
                </a:extrusionClr>
              </a:sp3d>
            </p:spPr>
            <p:txBody>
              <a:bodyPr wrap="none" anchor="ctr">
                <a:flatTx/>
              </a:bodyPr>
              <a:lstStyle/>
              <a:p>
                <a:pPr algn="ctr"/>
                <a:r>
                  <a:rPr lang="fa-IR"/>
                  <a:t>آنچه را که می خواهیدم </a:t>
                </a:r>
              </a:p>
              <a:p>
                <a:pPr algn="ctr"/>
                <a:r>
                  <a:rPr lang="fa-IR"/>
                  <a:t>تغییر دهیم.</a:t>
                </a:r>
                <a:endParaRPr lang="en-US"/>
              </a:p>
            </p:txBody>
          </p:sp>
          <p:sp>
            <p:nvSpPr>
              <p:cNvPr id="160785" name="Rectangle 17"/>
              <p:cNvSpPr>
                <a:spLocks noChangeArrowheads="1"/>
              </p:cNvSpPr>
              <p:nvPr/>
            </p:nvSpPr>
            <p:spPr bwMode="auto">
              <a:xfrm>
                <a:off x="2336" y="981"/>
                <a:ext cx="1361" cy="590"/>
              </a:xfrm>
              <a:prstGeom prst="rect">
                <a:avLst/>
              </a:prstGeom>
              <a:gradFill rotWithShape="1">
                <a:gsLst>
                  <a:gs pos="0">
                    <a:srgbClr val="4285C2"/>
                  </a:gs>
                  <a:gs pos="100000">
                    <a:srgbClr val="0505DD"/>
                  </a:gs>
                </a:gsLst>
                <a:path path="shape">
                  <a:fillToRect l="50000" t="50000" r="50000" b="50000"/>
                </a:path>
              </a:gradFill>
              <a:ln w="9525" algn="ctr">
                <a:miter lim="800000"/>
                <a:headEnd/>
                <a:tailEnd/>
              </a:ln>
              <a:effectLst/>
              <a:scene3d>
                <a:camera prst="legacyObliqueTopRight"/>
                <a:lightRig rig="legacyFlat3" dir="b"/>
              </a:scene3d>
              <a:sp3d extrusionH="430200" prstMaterial="legacyMatte">
                <a:bevelT w="13500" h="13500" prst="angle"/>
                <a:bevelB w="13500" h="13500" prst="angle"/>
                <a:extrusionClr>
                  <a:srgbClr val="4285C2"/>
                </a:extrusionClr>
              </a:sp3d>
            </p:spPr>
            <p:txBody>
              <a:bodyPr wrap="none" anchor="ctr">
                <a:flatTx/>
              </a:bodyPr>
              <a:lstStyle/>
              <a:p>
                <a:pPr algn="ctr">
                  <a:defRPr/>
                </a:pPr>
                <a:r>
                  <a:rPr lang="fa-IR" b="1" i="1">
                    <a:effectLst>
                      <a:outerShdw blurRad="38100" dist="38100" dir="2700000" algn="tl">
                        <a:srgbClr val="FFFFFF"/>
                      </a:outerShdw>
                    </a:effectLst>
                  </a:rPr>
                  <a:t>بدانیم که چه می خواهیم</a:t>
                </a:r>
                <a:endParaRPr lang="en-US" b="1" i="1">
                  <a:effectLst>
                    <a:outerShdw blurRad="38100" dist="38100" dir="2700000" algn="tl">
                      <a:srgbClr val="FFFFFF"/>
                    </a:outerShdw>
                  </a:effectLst>
                </a:endParaRPr>
              </a:p>
            </p:txBody>
          </p:sp>
          <p:cxnSp>
            <p:nvCxnSpPr>
              <p:cNvPr id="21518" name="AutoShape 25"/>
              <p:cNvCxnSpPr>
                <a:cxnSpLocks noChangeShapeType="1"/>
                <a:stCxn id="21511" idx="1"/>
                <a:endCxn id="21516" idx="2"/>
              </p:cNvCxnSpPr>
              <p:nvPr/>
            </p:nvCxnSpPr>
            <p:spPr bwMode="auto">
              <a:xfrm rot="10800000">
                <a:off x="1384" y="2886"/>
                <a:ext cx="952" cy="794"/>
              </a:xfrm>
              <a:prstGeom prst="bentConnector2">
                <a:avLst/>
              </a:prstGeom>
              <a:noFill/>
              <a:ln w="76200">
                <a:solidFill>
                  <a:schemeClr val="tx2"/>
                </a:solidFill>
                <a:miter lim="800000"/>
                <a:headEnd/>
                <a:tailEnd type="triangle" w="med" len="med"/>
              </a:ln>
              <a:extLst>
                <a:ext uri="{909E8E84-426E-40DD-AFC4-6F175D3DCCD1}">
                  <a14:hiddenFill xmlns:a14="http://schemas.microsoft.com/office/drawing/2010/main">
                    <a:noFill/>
                  </a14:hiddenFill>
                </a:ext>
              </a:extLst>
            </p:spPr>
          </p:cxnSp>
          <p:cxnSp>
            <p:nvCxnSpPr>
              <p:cNvPr id="21519" name="AutoShape 26"/>
              <p:cNvCxnSpPr>
                <a:cxnSpLocks noChangeShapeType="1"/>
                <a:stCxn id="21511" idx="3"/>
                <a:endCxn id="21515" idx="2"/>
              </p:cNvCxnSpPr>
              <p:nvPr/>
            </p:nvCxnSpPr>
            <p:spPr bwMode="auto">
              <a:xfrm flipV="1">
                <a:off x="3697" y="2931"/>
                <a:ext cx="953" cy="749"/>
              </a:xfrm>
              <a:prstGeom prst="bentConnector2">
                <a:avLst/>
              </a:prstGeom>
              <a:noFill/>
              <a:ln w="76200">
                <a:solidFill>
                  <a:schemeClr val="tx2"/>
                </a:solidFill>
                <a:miter lim="800000"/>
                <a:headEnd/>
                <a:tailEnd type="triangle" w="med" len="med"/>
              </a:ln>
              <a:extLst>
                <a:ext uri="{909E8E84-426E-40DD-AFC4-6F175D3DCCD1}">
                  <a14:hiddenFill xmlns:a14="http://schemas.microsoft.com/office/drawing/2010/main">
                    <a:noFill/>
                  </a14:hiddenFill>
                </a:ext>
              </a:extLst>
            </p:spPr>
          </p:cxnSp>
          <p:cxnSp>
            <p:nvCxnSpPr>
              <p:cNvPr id="21520" name="AutoShape 27"/>
              <p:cNvCxnSpPr>
                <a:cxnSpLocks noChangeShapeType="1"/>
                <a:stCxn id="21516" idx="0"/>
                <a:endCxn id="160785" idx="1"/>
              </p:cNvCxnSpPr>
              <p:nvPr/>
            </p:nvCxnSpPr>
            <p:spPr bwMode="auto">
              <a:xfrm rot="-5400000">
                <a:off x="1350" y="1310"/>
                <a:ext cx="1020" cy="952"/>
              </a:xfrm>
              <a:prstGeom prst="bentConnector2">
                <a:avLst/>
              </a:prstGeom>
              <a:noFill/>
              <a:ln w="76200">
                <a:solidFill>
                  <a:schemeClr val="tx2"/>
                </a:solidFill>
                <a:miter lim="800000"/>
                <a:headEnd/>
                <a:tailEnd type="triangle" w="med" len="med"/>
              </a:ln>
              <a:extLst>
                <a:ext uri="{909E8E84-426E-40DD-AFC4-6F175D3DCCD1}">
                  <a14:hiddenFill xmlns:a14="http://schemas.microsoft.com/office/drawing/2010/main">
                    <a:noFill/>
                  </a14:hiddenFill>
                </a:ext>
              </a:extLst>
            </p:spPr>
          </p:cxnSp>
          <p:cxnSp>
            <p:nvCxnSpPr>
              <p:cNvPr id="21521" name="AutoShape 28"/>
              <p:cNvCxnSpPr>
                <a:cxnSpLocks noChangeShapeType="1"/>
                <a:stCxn id="21515" idx="0"/>
                <a:endCxn id="21514" idx="3"/>
              </p:cNvCxnSpPr>
              <p:nvPr/>
            </p:nvCxnSpPr>
            <p:spPr bwMode="auto">
              <a:xfrm rot="5400000" flipH="1">
                <a:off x="4049" y="1739"/>
                <a:ext cx="204" cy="999"/>
              </a:xfrm>
              <a:prstGeom prst="bentConnector2">
                <a:avLst/>
              </a:prstGeom>
              <a:noFill/>
              <a:ln w="76200">
                <a:solidFill>
                  <a:schemeClr val="tx2"/>
                </a:solidFill>
                <a:miter lim="800000"/>
                <a:headEnd/>
                <a:tailEnd type="triangle" w="med" len="med"/>
              </a:ln>
              <a:extLst>
                <a:ext uri="{909E8E84-426E-40DD-AFC4-6F175D3DCCD1}">
                  <a14:hiddenFill xmlns:a14="http://schemas.microsoft.com/office/drawing/2010/main">
                    <a:noFill/>
                  </a14:hiddenFill>
                </a:ext>
              </a:extLst>
            </p:spPr>
          </p:cxnSp>
          <p:sp>
            <p:nvSpPr>
              <p:cNvPr id="21522" name="Line 30"/>
              <p:cNvSpPr>
                <a:spLocks noChangeShapeType="1"/>
              </p:cNvSpPr>
              <p:nvPr/>
            </p:nvSpPr>
            <p:spPr bwMode="auto">
              <a:xfrm>
                <a:off x="2971" y="1570"/>
                <a:ext cx="0" cy="272"/>
              </a:xfrm>
              <a:prstGeom prst="line">
                <a:avLst/>
              </a:prstGeom>
              <a:noFill/>
              <a:ln w="76200">
                <a:solidFill>
                  <a:schemeClr val="tx2"/>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1523" name="Line 31"/>
              <p:cNvSpPr>
                <a:spLocks noChangeShapeType="1"/>
              </p:cNvSpPr>
              <p:nvPr/>
            </p:nvSpPr>
            <p:spPr bwMode="auto">
              <a:xfrm>
                <a:off x="2971" y="2432"/>
                <a:ext cx="0" cy="182"/>
              </a:xfrm>
              <a:prstGeom prst="line">
                <a:avLst/>
              </a:prstGeom>
              <a:noFill/>
              <a:ln w="76200">
                <a:solidFill>
                  <a:schemeClr val="tx2"/>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1524" name="Line 33"/>
              <p:cNvSpPr>
                <a:spLocks noChangeShapeType="1"/>
              </p:cNvSpPr>
              <p:nvPr/>
            </p:nvSpPr>
            <p:spPr bwMode="auto">
              <a:xfrm>
                <a:off x="2971" y="3203"/>
                <a:ext cx="0" cy="182"/>
              </a:xfrm>
              <a:prstGeom prst="line">
                <a:avLst/>
              </a:prstGeom>
              <a:noFill/>
              <a:ln w="76200">
                <a:solidFill>
                  <a:schemeClr val="tx2"/>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grpSp>
      </p:grpSp>
      <p:sp>
        <p:nvSpPr>
          <p:cNvPr id="20" name="Action Button: Custom 19">
            <a:hlinkClick r:id="rId2" action="ppaction://hlinksldjump" highlightClick="1"/>
          </p:cNvPr>
          <p:cNvSpPr/>
          <p:nvPr/>
        </p:nvSpPr>
        <p:spPr bwMode="auto">
          <a:xfrm>
            <a:off x="8358188" y="1785938"/>
            <a:ext cx="214312" cy="214312"/>
          </a:xfrm>
          <a:prstGeom prst="actionButtonBlank">
            <a:avLst/>
          </a:prstGeom>
          <a:solidFill>
            <a:schemeClr val="tx2">
              <a:lumMod val="50000"/>
              <a:lumOff val="50000"/>
            </a:schemeClr>
          </a:solidFill>
          <a:ln w="9525" cap="flat" cmpd="sng" algn="ctr">
            <a:solidFill>
              <a:schemeClr val="tx1"/>
            </a:solidFill>
            <a:prstDash val="solid"/>
            <a:round/>
            <a:headEnd type="none" w="med" len="med"/>
            <a:tailEnd type="none" w="med" len="med"/>
          </a:ln>
          <a:effectLst/>
        </p:spPr>
        <p:txBody>
          <a:bodyPr rtlCol="1"/>
          <a:lstStyle/>
          <a:p>
            <a:pPr>
              <a:defRPr/>
            </a:pPr>
            <a:endParaRPr lang="fa-IR"/>
          </a:p>
        </p:txBody>
      </p:sp>
      <p:pic>
        <p:nvPicPr>
          <p:cNvPr id="21" name="Picture 2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5496" y="6165304"/>
            <a:ext cx="1152128" cy="720080"/>
          </a:xfrm>
          <a:prstGeom prst="rect">
            <a:avLst/>
          </a:prstGeom>
        </p:spPr>
      </p:pic>
    </p:spTree>
    <p:extLst>
      <p:ext uri="{BB962C8B-B14F-4D97-AF65-F5344CB8AC3E}">
        <p14:creationId xmlns:p14="http://schemas.microsoft.com/office/powerpoint/2010/main" val="217694949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827088" y="333375"/>
            <a:ext cx="7772400" cy="1143000"/>
          </a:xfrm>
        </p:spPr>
        <p:txBody>
          <a:bodyPr/>
          <a:lstStyle/>
          <a:p>
            <a:pPr lvl="3" algn="ctr" eaLnBrk="1" hangingPunct="1">
              <a:defRPr/>
            </a:pPr>
            <a:r>
              <a:rPr lang="fa-IR" sz="4000" b="1" i="1" dirty="0" smtClean="0">
                <a:solidFill>
                  <a:schemeClr val="tx1"/>
                </a:solidFill>
                <a:latin typeface="+mn-lt"/>
                <a:ea typeface="+mn-ea"/>
                <a:cs typeface="+mn-cs"/>
              </a:rPr>
              <a:t>1-2-2- گام اول : بدانیم که چه می خواهیم</a:t>
            </a:r>
            <a:r>
              <a:rPr lang="fa-IR" sz="1400" dirty="0" smtClean="0">
                <a:solidFill>
                  <a:schemeClr val="tx1"/>
                </a:solidFill>
              </a:rPr>
              <a:t/>
            </a:r>
            <a:br>
              <a:rPr lang="fa-IR" sz="1400" dirty="0" smtClean="0">
                <a:solidFill>
                  <a:schemeClr val="tx1"/>
                </a:solidFill>
              </a:rPr>
            </a:br>
            <a:endParaRPr lang="en-US" dirty="0" smtClean="0">
              <a:solidFill>
                <a:schemeClr val="tx1"/>
              </a:solidFill>
            </a:endParaRPr>
          </a:p>
        </p:txBody>
      </p:sp>
      <p:sp>
        <p:nvSpPr>
          <p:cNvPr id="14339" name="Rectangle 3"/>
          <p:cNvSpPr>
            <a:spLocks noGrp="1" noChangeArrowheads="1"/>
          </p:cNvSpPr>
          <p:nvPr>
            <p:ph type="body" idx="1"/>
          </p:nvPr>
        </p:nvSpPr>
        <p:spPr/>
        <p:txBody>
          <a:bodyPr/>
          <a:lstStyle/>
          <a:p>
            <a:pPr marL="533400" indent="-533400" eaLnBrk="1" hangingPunct="1">
              <a:buFont typeface="Wingdings" pitchFamily="2" charset="2"/>
              <a:buNone/>
            </a:pPr>
            <a:r>
              <a:rPr lang="fa-IR" smtClean="0"/>
              <a:t>     پیش از اقدام به هرگونه مهندسی مجدد گسترده ی سازمانی ابتدا باید دقیقاً بدانیم که چه چیزی رامی خواهیم تغییر دهیم و چرا؟ باید اهداف به طور کامل و دقیق تعریف  و طبقه بندی شوند.</a:t>
            </a:r>
          </a:p>
          <a:p>
            <a:pPr marL="533400" indent="-533400" eaLnBrk="1" hangingPunct="1">
              <a:buFont typeface="Wingdings" pitchFamily="2" charset="2"/>
              <a:buNone/>
            </a:pPr>
            <a:r>
              <a:rPr lang="fa-IR" smtClean="0"/>
              <a:t>   برای اینکه بدانیم چه می خواهیم باید سه مرحله را پشت سر بگذاریم:</a:t>
            </a:r>
          </a:p>
          <a:p>
            <a:pPr marL="533400" indent="-533400" eaLnBrk="1" hangingPunct="1">
              <a:buFont typeface="Wingdings" pitchFamily="2" charset="2"/>
              <a:buAutoNum type="arabicPeriod"/>
            </a:pPr>
            <a:r>
              <a:rPr lang="fa-IR" smtClean="0"/>
              <a:t>درک نیاز به دگرگونی و توانایی انجام آن</a:t>
            </a:r>
          </a:p>
          <a:p>
            <a:pPr marL="533400" indent="-533400" eaLnBrk="1" hangingPunct="1">
              <a:buFont typeface="Wingdings" pitchFamily="2" charset="2"/>
              <a:buAutoNum type="arabicPeriod"/>
            </a:pPr>
            <a:r>
              <a:rPr lang="fa-IR" smtClean="0"/>
              <a:t>تحلیل ذینفعان کلیدی و نیازهای آنها</a:t>
            </a:r>
          </a:p>
          <a:p>
            <a:pPr marL="533400" indent="-533400" eaLnBrk="1" hangingPunct="1">
              <a:buFont typeface="Wingdings" pitchFamily="2" charset="2"/>
              <a:buAutoNum type="arabicPeriod"/>
            </a:pPr>
            <a:r>
              <a:rPr lang="fa-IR" smtClean="0"/>
              <a:t>چارچوبی برای موفقیت</a:t>
            </a:r>
            <a:endParaRPr lang="en-US" smtClean="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496" y="6165304"/>
            <a:ext cx="1152128" cy="720080"/>
          </a:xfrm>
          <a:prstGeom prst="rect">
            <a:avLst/>
          </a:prstGeom>
        </p:spPr>
      </p:pic>
    </p:spTree>
    <p:extLst>
      <p:ext uri="{BB962C8B-B14F-4D97-AF65-F5344CB8AC3E}">
        <p14:creationId xmlns:p14="http://schemas.microsoft.com/office/powerpoint/2010/main" val="213597662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0" fill="hold" nodeType="clickEffect">
                                  <p:stCondLst>
                                    <p:cond delay="0"/>
                                  </p:stCondLst>
                                  <p:childTnLst>
                                    <p:set>
                                      <p:cBhvr>
                                        <p:cTn id="6" dur="1" fill="hold">
                                          <p:stCondLst>
                                            <p:cond delay="0"/>
                                          </p:stCondLst>
                                        </p:cTn>
                                        <p:tgtEl>
                                          <p:spTgt spid="14339">
                                            <p:txEl>
                                              <p:pRg st="2" end="2"/>
                                            </p:txEl>
                                          </p:spTgt>
                                        </p:tgtEl>
                                        <p:attrNameLst>
                                          <p:attrName>style.visibility</p:attrName>
                                        </p:attrNameLst>
                                      </p:cBhvr>
                                      <p:to>
                                        <p:strVal val="visible"/>
                                      </p:to>
                                    </p:set>
                                    <p:anim calcmode="lin" valueType="num">
                                      <p:cBhvr>
                                        <p:cTn id="7" dur="1000" fill="hold"/>
                                        <p:tgtEl>
                                          <p:spTgt spid="14339">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14339">
                                            <p:txEl>
                                              <p:pRg st="2" end="2"/>
                                            </p:txEl>
                                          </p:spTgt>
                                        </p:tgtEl>
                                        <p:attrNameLst>
                                          <p:attrName>ppt_h</p:attrName>
                                        </p:attrNameLst>
                                      </p:cBhvr>
                                      <p:tavLst>
                                        <p:tav tm="0">
                                          <p:val>
                                            <p:fltVal val="0"/>
                                          </p:val>
                                        </p:tav>
                                        <p:tav tm="100000">
                                          <p:val>
                                            <p:strVal val="#ppt_h"/>
                                          </p:val>
                                        </p:tav>
                                      </p:tavLst>
                                    </p:anim>
                                    <p:animEffect transition="in" filter="fade">
                                      <p:cBhvr>
                                        <p:cTn id="9" dur="1000"/>
                                        <p:tgtEl>
                                          <p:spTgt spid="14339">
                                            <p:txEl>
                                              <p:pRg st="2" end="2"/>
                                            </p:txEl>
                                          </p:spTgt>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5" presetClass="entr" presetSubtype="0" fill="hold" nodeType="clickEffect">
                                  <p:stCondLst>
                                    <p:cond delay="0"/>
                                  </p:stCondLst>
                                  <p:childTnLst>
                                    <p:set>
                                      <p:cBhvr>
                                        <p:cTn id="13" dur="1" fill="hold">
                                          <p:stCondLst>
                                            <p:cond delay="0"/>
                                          </p:stCondLst>
                                        </p:cTn>
                                        <p:tgtEl>
                                          <p:spTgt spid="14339">
                                            <p:txEl>
                                              <p:pRg st="3" end="3"/>
                                            </p:txEl>
                                          </p:spTgt>
                                        </p:tgtEl>
                                        <p:attrNameLst>
                                          <p:attrName>style.visibility</p:attrName>
                                        </p:attrNameLst>
                                      </p:cBhvr>
                                      <p:to>
                                        <p:strVal val="visible"/>
                                      </p:to>
                                    </p:set>
                                    <p:anim calcmode="lin" valueType="num">
                                      <p:cBhvr>
                                        <p:cTn id="14" dur="1000" fill="hold"/>
                                        <p:tgtEl>
                                          <p:spTgt spid="14339">
                                            <p:txEl>
                                              <p:pRg st="3" end="3"/>
                                            </p:txEl>
                                          </p:spTgt>
                                        </p:tgtEl>
                                        <p:attrNameLst>
                                          <p:attrName>ppt_w</p:attrName>
                                        </p:attrNameLst>
                                      </p:cBhvr>
                                      <p:tavLst>
                                        <p:tav tm="0">
                                          <p:val>
                                            <p:strVal val="#ppt_w*0.70"/>
                                          </p:val>
                                        </p:tav>
                                        <p:tav tm="100000">
                                          <p:val>
                                            <p:strVal val="#ppt_w"/>
                                          </p:val>
                                        </p:tav>
                                      </p:tavLst>
                                    </p:anim>
                                    <p:anim calcmode="lin" valueType="num">
                                      <p:cBhvr>
                                        <p:cTn id="15" dur="1000" fill="hold"/>
                                        <p:tgtEl>
                                          <p:spTgt spid="14339">
                                            <p:txEl>
                                              <p:pRg st="3" end="3"/>
                                            </p:txEl>
                                          </p:spTgt>
                                        </p:tgtEl>
                                        <p:attrNameLst>
                                          <p:attrName>ppt_h</p:attrName>
                                        </p:attrNameLst>
                                      </p:cBhvr>
                                      <p:tavLst>
                                        <p:tav tm="0">
                                          <p:val>
                                            <p:strVal val="#ppt_h"/>
                                          </p:val>
                                        </p:tav>
                                        <p:tav tm="100000">
                                          <p:val>
                                            <p:strVal val="#ppt_h"/>
                                          </p:val>
                                        </p:tav>
                                      </p:tavLst>
                                    </p:anim>
                                    <p:animEffect transition="in" filter="fade">
                                      <p:cBhvr>
                                        <p:cTn id="16" dur="1000"/>
                                        <p:tgtEl>
                                          <p:spTgt spid="14339">
                                            <p:txEl>
                                              <p:pRg st="3" end="3"/>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55" presetClass="entr" presetSubtype="0" fill="hold" nodeType="clickEffect">
                                  <p:stCondLst>
                                    <p:cond delay="0"/>
                                  </p:stCondLst>
                                  <p:childTnLst>
                                    <p:set>
                                      <p:cBhvr>
                                        <p:cTn id="20" dur="1" fill="hold">
                                          <p:stCondLst>
                                            <p:cond delay="0"/>
                                          </p:stCondLst>
                                        </p:cTn>
                                        <p:tgtEl>
                                          <p:spTgt spid="14339">
                                            <p:txEl>
                                              <p:pRg st="4" end="4"/>
                                            </p:txEl>
                                          </p:spTgt>
                                        </p:tgtEl>
                                        <p:attrNameLst>
                                          <p:attrName>style.visibility</p:attrName>
                                        </p:attrNameLst>
                                      </p:cBhvr>
                                      <p:to>
                                        <p:strVal val="visible"/>
                                      </p:to>
                                    </p:set>
                                    <p:anim calcmode="lin" valueType="num">
                                      <p:cBhvr>
                                        <p:cTn id="21" dur="1000" fill="hold"/>
                                        <p:tgtEl>
                                          <p:spTgt spid="14339">
                                            <p:txEl>
                                              <p:pRg st="4" end="4"/>
                                            </p:txEl>
                                          </p:spTgt>
                                        </p:tgtEl>
                                        <p:attrNameLst>
                                          <p:attrName>ppt_w</p:attrName>
                                        </p:attrNameLst>
                                      </p:cBhvr>
                                      <p:tavLst>
                                        <p:tav tm="0">
                                          <p:val>
                                            <p:strVal val="#ppt_w*0.70"/>
                                          </p:val>
                                        </p:tav>
                                        <p:tav tm="100000">
                                          <p:val>
                                            <p:strVal val="#ppt_w"/>
                                          </p:val>
                                        </p:tav>
                                      </p:tavLst>
                                    </p:anim>
                                    <p:anim calcmode="lin" valueType="num">
                                      <p:cBhvr>
                                        <p:cTn id="22" dur="1000" fill="hold"/>
                                        <p:tgtEl>
                                          <p:spTgt spid="14339">
                                            <p:txEl>
                                              <p:pRg st="4" end="4"/>
                                            </p:txEl>
                                          </p:spTgt>
                                        </p:tgtEl>
                                        <p:attrNameLst>
                                          <p:attrName>ppt_h</p:attrName>
                                        </p:attrNameLst>
                                      </p:cBhvr>
                                      <p:tavLst>
                                        <p:tav tm="0">
                                          <p:val>
                                            <p:strVal val="#ppt_h"/>
                                          </p:val>
                                        </p:tav>
                                        <p:tav tm="100000">
                                          <p:val>
                                            <p:strVal val="#ppt_h"/>
                                          </p:val>
                                        </p:tav>
                                      </p:tavLst>
                                    </p:anim>
                                    <p:animEffect transition="in" filter="fade">
                                      <p:cBhvr>
                                        <p:cTn id="23" dur="1000"/>
                                        <p:tgtEl>
                                          <p:spTgt spid="1433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914400" y="188913"/>
            <a:ext cx="7905750" cy="1231900"/>
          </a:xfrm>
        </p:spPr>
        <p:txBody>
          <a:bodyPr/>
          <a:lstStyle/>
          <a:p>
            <a:pPr algn="ctr" eaLnBrk="1" hangingPunct="1">
              <a:defRPr/>
            </a:pPr>
            <a:r>
              <a:rPr lang="fa-IR" sz="3600" b="1" i="1" dirty="0" smtClean="0">
                <a:solidFill>
                  <a:schemeClr val="tx1"/>
                </a:solidFill>
                <a:latin typeface="+mn-lt"/>
                <a:ea typeface="+mn-ea"/>
                <a:cs typeface="+mn-cs"/>
              </a:rPr>
              <a:t>ادامه 1-2-2- گام اول : بدانیم که چه می خواهیم</a:t>
            </a:r>
            <a:endParaRPr lang="en-US" sz="3600" b="1" i="1" dirty="0" smtClean="0">
              <a:solidFill>
                <a:schemeClr val="tx1"/>
              </a:solidFill>
              <a:latin typeface="+mn-lt"/>
              <a:ea typeface="+mn-ea"/>
              <a:cs typeface="+mn-cs"/>
            </a:endParaRPr>
          </a:p>
        </p:txBody>
      </p:sp>
      <p:sp>
        <p:nvSpPr>
          <p:cNvPr id="23555" name="Rectangle 3"/>
          <p:cNvSpPr>
            <a:spLocks noGrp="1" noChangeArrowheads="1"/>
          </p:cNvSpPr>
          <p:nvPr>
            <p:ph type="body" idx="1"/>
          </p:nvPr>
        </p:nvSpPr>
        <p:spPr>
          <a:xfrm>
            <a:off x="900113" y="1628775"/>
            <a:ext cx="7978775" cy="4530725"/>
          </a:xfrm>
        </p:spPr>
        <p:txBody>
          <a:bodyPr>
            <a:normAutofit fontScale="92500"/>
          </a:bodyPr>
          <a:lstStyle/>
          <a:p>
            <a:pPr marL="533400" indent="-533400" eaLnBrk="1" hangingPunct="1">
              <a:lnSpc>
                <a:spcPct val="80000"/>
              </a:lnSpc>
              <a:buFont typeface="Wingdings" pitchFamily="2" charset="2"/>
              <a:buNone/>
            </a:pPr>
            <a:endParaRPr lang="fa-IR" smtClean="0"/>
          </a:p>
          <a:p>
            <a:pPr marL="533400" indent="-533400" eaLnBrk="1" hangingPunct="1">
              <a:lnSpc>
                <a:spcPct val="150000"/>
              </a:lnSpc>
              <a:buFont typeface="Wingdings" pitchFamily="2" charset="2"/>
              <a:buNone/>
            </a:pPr>
            <a:r>
              <a:rPr lang="fa-IR" smtClean="0"/>
              <a:t>ذینفعان کلیدی عبارتند از: </a:t>
            </a:r>
          </a:p>
          <a:p>
            <a:pPr marL="533400" indent="-533400" eaLnBrk="1" hangingPunct="1">
              <a:lnSpc>
                <a:spcPct val="150000"/>
              </a:lnSpc>
              <a:buFont typeface="Times New Roman" pitchFamily="18" charset="0"/>
              <a:buAutoNum type="arabicPeriod"/>
            </a:pPr>
            <a:r>
              <a:rPr lang="fa-IR" smtClean="0"/>
              <a:t>کارکنان</a:t>
            </a:r>
          </a:p>
          <a:p>
            <a:pPr marL="533400" indent="-533400" eaLnBrk="1" hangingPunct="1">
              <a:lnSpc>
                <a:spcPct val="150000"/>
              </a:lnSpc>
              <a:buFont typeface="Wingdings" pitchFamily="2" charset="2"/>
              <a:buAutoNum type="arabicPeriod"/>
            </a:pPr>
            <a:r>
              <a:rPr lang="fa-IR" smtClean="0"/>
              <a:t>مشتریان</a:t>
            </a:r>
          </a:p>
          <a:p>
            <a:pPr marL="533400" indent="-533400" eaLnBrk="1" hangingPunct="1">
              <a:lnSpc>
                <a:spcPct val="150000"/>
              </a:lnSpc>
              <a:buFont typeface="Wingdings" pitchFamily="2" charset="2"/>
              <a:buAutoNum type="arabicPeriod"/>
            </a:pPr>
            <a:r>
              <a:rPr lang="fa-IR" smtClean="0"/>
              <a:t>سهامداران</a:t>
            </a:r>
          </a:p>
          <a:p>
            <a:pPr marL="533400" indent="-533400" eaLnBrk="1" hangingPunct="1">
              <a:lnSpc>
                <a:spcPct val="150000"/>
              </a:lnSpc>
              <a:buFont typeface="Wingdings" pitchFamily="2" charset="2"/>
              <a:buAutoNum type="arabicPeriod"/>
            </a:pPr>
            <a:r>
              <a:rPr lang="fa-IR" smtClean="0"/>
              <a:t>فروشندگان</a:t>
            </a:r>
            <a:r>
              <a:rPr lang="fa-IR" sz="2400" smtClean="0"/>
              <a:t/>
            </a:r>
            <a:br>
              <a:rPr lang="fa-IR" sz="2400" smtClean="0"/>
            </a:br>
            <a:r>
              <a:rPr lang="fa-IR" sz="2400" smtClean="0"/>
              <a:t/>
            </a:r>
            <a:br>
              <a:rPr lang="fa-IR" sz="2400" smtClean="0"/>
            </a:br>
            <a:endParaRPr lang="en-US" sz="2400" smtClean="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496" y="6165304"/>
            <a:ext cx="1152128" cy="720080"/>
          </a:xfrm>
          <a:prstGeom prst="rect">
            <a:avLst/>
          </a:prstGeom>
        </p:spPr>
      </p:pic>
    </p:spTree>
    <p:extLst>
      <p:ext uri="{BB962C8B-B14F-4D97-AF65-F5344CB8AC3E}">
        <p14:creationId xmlns:p14="http://schemas.microsoft.com/office/powerpoint/2010/main" val="101229774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defRPr/>
            </a:pPr>
            <a:r>
              <a:rPr lang="fa-IR" sz="3600" b="1" i="1" dirty="0" smtClean="0">
                <a:solidFill>
                  <a:schemeClr val="tx1"/>
                </a:solidFill>
              </a:rPr>
              <a:t>ادامه 1-2-2- گام اول : بدانیم که چه می خواهیم</a:t>
            </a:r>
            <a:endParaRPr lang="fa-IR" sz="3600" dirty="0">
              <a:solidFill>
                <a:schemeClr val="tx1"/>
              </a:solidFill>
            </a:endParaRPr>
          </a:p>
        </p:txBody>
      </p:sp>
      <p:sp>
        <p:nvSpPr>
          <p:cNvPr id="3" name="Content Placeholder 2"/>
          <p:cNvSpPr>
            <a:spLocks noGrp="1"/>
          </p:cNvSpPr>
          <p:nvPr>
            <p:ph idx="1"/>
          </p:nvPr>
        </p:nvSpPr>
        <p:spPr/>
        <p:txBody>
          <a:bodyPr/>
          <a:lstStyle/>
          <a:p>
            <a:pPr marL="533400" indent="-533400" eaLnBrk="1" hangingPunct="1">
              <a:lnSpc>
                <a:spcPct val="150000"/>
              </a:lnSpc>
              <a:buFont typeface="Wingdings" pitchFamily="2" charset="2"/>
              <a:buAutoNum type="arabicPeriod"/>
              <a:defRPr/>
            </a:pPr>
            <a:r>
              <a:rPr lang="fa-IR" sz="2400" dirty="0" smtClean="0"/>
              <a:t>در اینجا باید به کمک یک سری تکنیک ها و ابزارهای تحلیلی نیازهای این ذینفعان کلیدی را شناسایی کنیم مثلا برای مشتریان : نیازهای بالقوه وبالفعل آنها ،تعداد مشتریان بالقوه وبالفعل ،دیدگاه مشتریان، دلایل اینکه چرا مشتریان بجای موسسه، سایر رقبا را انتخاب کرده اند؟ و...  </a:t>
            </a:r>
            <a:endParaRPr lang="en-US" sz="2400" dirty="0" smtClean="0"/>
          </a:p>
          <a:p>
            <a:pPr marL="533400" indent="-533400" eaLnBrk="1" hangingPunct="1">
              <a:lnSpc>
                <a:spcPct val="150000"/>
              </a:lnSpc>
              <a:buClr>
                <a:schemeClr val="bg2">
                  <a:lumMod val="50000"/>
                  <a:lumOff val="50000"/>
                </a:schemeClr>
              </a:buClr>
              <a:buFont typeface="Wingdings" pitchFamily="2" charset="2"/>
              <a:buChar char="Ø"/>
              <a:defRPr/>
            </a:pPr>
            <a:r>
              <a:rPr lang="fa-IR" sz="2400" dirty="0" smtClean="0"/>
              <a:t> جهت پاسخگویی به نیازهای این ذینفعان باید تعادل بین آنها را ایجاد کنیم.</a:t>
            </a:r>
          </a:p>
          <a:p>
            <a:pPr marL="533400" indent="-533400" eaLnBrk="1" hangingPunct="1">
              <a:lnSpc>
                <a:spcPct val="150000"/>
              </a:lnSpc>
              <a:buClr>
                <a:schemeClr val="bg2">
                  <a:lumMod val="50000"/>
                  <a:lumOff val="50000"/>
                </a:schemeClr>
              </a:buClr>
              <a:buFont typeface="Wingdings" pitchFamily="2" charset="2"/>
              <a:buChar char="Ø"/>
              <a:defRPr/>
            </a:pPr>
            <a:r>
              <a:rPr lang="fa-IR" sz="2400" dirty="0" smtClean="0"/>
              <a:t>     برای تجزیه و تحلیل های مربوطه بهتر است علاوه بر مدیران داخلی از تعدادی مشاوران خارجی استفاده بکنیم.</a:t>
            </a:r>
            <a:endParaRPr lang="en-US" sz="2400" dirty="0" smtClean="0"/>
          </a:p>
          <a:p>
            <a:pPr>
              <a:defRPr/>
            </a:pPr>
            <a:endParaRPr lang="fa-IR" dirty="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496" y="6165304"/>
            <a:ext cx="1152128" cy="720080"/>
          </a:xfrm>
          <a:prstGeom prst="rect">
            <a:avLst/>
          </a:prstGeom>
        </p:spPr>
      </p:pic>
    </p:spTree>
    <p:extLst>
      <p:ext uri="{BB962C8B-B14F-4D97-AF65-F5344CB8AC3E}">
        <p14:creationId xmlns:p14="http://schemas.microsoft.com/office/powerpoint/2010/main" val="91754514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pPr algn="ctr" eaLnBrk="1" hangingPunct="1">
              <a:defRPr/>
            </a:pPr>
            <a:r>
              <a:rPr lang="fa-IR" sz="3600" b="1" i="1" dirty="0" smtClean="0">
                <a:solidFill>
                  <a:schemeClr val="tx1"/>
                </a:solidFill>
                <a:latin typeface="+mn-lt"/>
                <a:ea typeface="+mn-ea"/>
                <a:cs typeface="+mn-cs"/>
              </a:rPr>
              <a:t>ادامه 1-2-2- گام اول : بدانیم که چه می خواهیم</a:t>
            </a:r>
            <a:endParaRPr lang="en-US" sz="3600" b="1" i="1" dirty="0" smtClean="0">
              <a:solidFill>
                <a:schemeClr val="tx1"/>
              </a:solidFill>
              <a:latin typeface="+mn-lt"/>
              <a:ea typeface="+mn-ea"/>
              <a:cs typeface="+mn-cs"/>
            </a:endParaRPr>
          </a:p>
        </p:txBody>
      </p:sp>
      <p:sp>
        <p:nvSpPr>
          <p:cNvPr id="25603" name="Rectangle 3"/>
          <p:cNvSpPr>
            <a:spLocks noGrp="1" noChangeArrowheads="1"/>
          </p:cNvSpPr>
          <p:nvPr>
            <p:ph type="body" idx="1"/>
          </p:nvPr>
        </p:nvSpPr>
        <p:spPr>
          <a:xfrm>
            <a:off x="900113" y="1628775"/>
            <a:ext cx="7772400" cy="4530725"/>
          </a:xfrm>
        </p:spPr>
        <p:txBody>
          <a:bodyPr/>
          <a:lstStyle/>
          <a:p>
            <a:pPr eaLnBrk="1" hangingPunct="1">
              <a:lnSpc>
                <a:spcPct val="150000"/>
              </a:lnSpc>
              <a:buFont typeface="Wingdings" pitchFamily="2" charset="2"/>
              <a:buNone/>
            </a:pPr>
            <a:r>
              <a:rPr lang="fa-IR" smtClean="0"/>
              <a:t>   </a:t>
            </a:r>
            <a:r>
              <a:rPr lang="fa-IR" sz="2400" smtClean="0"/>
              <a:t>در مرحله سوم(تعیین چارچوبی برای موفقیت) باید با توجه به نتایج حاصل از تجزیه و تحلیل داده های مراحل قبل باید اهداف را تحت عنوان چشم انداز(یا ماموریتهای اساسی ) تدوین کنیم که در ادامه این ماموریتها به اهداف استراتژیک و طرح های مقدماتی و در نهایت به اهداف تفصیلی و مشخص تری تفکیک می شوند که مبنای پروژه های برنامه ی استقرار دگرگونی خواهند شد. </a:t>
            </a:r>
            <a:endParaRPr lang="en-US" sz="2400" smtClean="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496" y="6165304"/>
            <a:ext cx="1152128" cy="720080"/>
          </a:xfrm>
          <a:prstGeom prst="rect">
            <a:avLst/>
          </a:prstGeom>
        </p:spPr>
      </p:pic>
    </p:spTree>
    <p:extLst>
      <p:ext uri="{BB962C8B-B14F-4D97-AF65-F5344CB8AC3E}">
        <p14:creationId xmlns:p14="http://schemas.microsoft.com/office/powerpoint/2010/main" val="23646253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628" name="Group 47"/>
          <p:cNvGrpSpPr>
            <a:grpSpLocks/>
          </p:cNvGrpSpPr>
          <p:nvPr/>
        </p:nvGrpSpPr>
        <p:grpSpPr bwMode="auto">
          <a:xfrm>
            <a:off x="1156081" y="226379"/>
            <a:ext cx="7051445" cy="5587291"/>
            <a:chOff x="0" y="0"/>
            <a:chExt cx="5760" cy="4564"/>
          </a:xfrm>
        </p:grpSpPr>
        <p:sp>
          <p:nvSpPr>
            <p:cNvPr id="26630" name="Rectangle 45"/>
            <p:cNvSpPr>
              <a:spLocks noChangeArrowheads="1"/>
            </p:cNvSpPr>
            <p:nvPr/>
          </p:nvSpPr>
          <p:spPr bwMode="auto">
            <a:xfrm>
              <a:off x="0" y="0"/>
              <a:ext cx="5760" cy="4564"/>
            </a:xfrm>
            <a:prstGeom prst="rect">
              <a:avLst/>
            </a:prstGeom>
            <a:solidFill>
              <a:schemeClr val="bg1"/>
            </a:solidFill>
            <a:ln w="9525">
              <a:solidFill>
                <a:schemeClr val="tx1"/>
              </a:solidFill>
              <a:miter lim="800000"/>
              <a:headEnd/>
              <a:tailEnd/>
            </a:ln>
          </p:spPr>
          <p:txBody>
            <a:bodyPr wrap="none" anchor="ctr"/>
            <a:lstStyle/>
            <a:p>
              <a:pPr algn="ctr"/>
              <a:endParaRPr lang="en-US"/>
            </a:p>
          </p:txBody>
        </p:sp>
        <p:grpSp>
          <p:nvGrpSpPr>
            <p:cNvPr id="26631" name="Group 44"/>
            <p:cNvGrpSpPr>
              <a:grpSpLocks/>
            </p:cNvGrpSpPr>
            <p:nvPr/>
          </p:nvGrpSpPr>
          <p:grpSpPr bwMode="auto">
            <a:xfrm>
              <a:off x="0" y="119"/>
              <a:ext cx="5398" cy="3974"/>
              <a:chOff x="113" y="0"/>
              <a:chExt cx="5398" cy="3974"/>
            </a:xfrm>
          </p:grpSpPr>
          <p:sp>
            <p:nvSpPr>
              <p:cNvPr id="26633" name="Rectangle 8" descr="Bouquet"/>
              <p:cNvSpPr>
                <a:spLocks noChangeArrowheads="1"/>
              </p:cNvSpPr>
              <p:nvPr/>
            </p:nvSpPr>
            <p:spPr bwMode="auto">
              <a:xfrm>
                <a:off x="113" y="1616"/>
                <a:ext cx="952" cy="409"/>
              </a:xfrm>
              <a:prstGeom prst="rect">
                <a:avLst/>
              </a:prstGeom>
              <a:blipFill dpi="0" rotWithShape="1">
                <a:blip r:embed="rId2"/>
                <a:srcRect/>
                <a:tile tx="0" ty="0" sx="100000" sy="100000" flip="none" algn="tl"/>
              </a:blipFill>
              <a:ln w="9525">
                <a:solidFill>
                  <a:schemeClr val="tx1"/>
                </a:solidFill>
                <a:miter lim="800000"/>
                <a:headEnd/>
                <a:tailEnd/>
              </a:ln>
            </p:spPr>
            <p:txBody>
              <a:bodyPr wrap="none" anchor="ctr"/>
              <a:lstStyle/>
              <a:p>
                <a:pPr algn="ctr"/>
                <a:r>
                  <a:rPr lang="fa-IR"/>
                  <a:t>ماموریت ها</a:t>
                </a:r>
                <a:endParaRPr lang="en-US"/>
              </a:p>
            </p:txBody>
          </p:sp>
          <p:grpSp>
            <p:nvGrpSpPr>
              <p:cNvPr id="26634" name="Group 23"/>
              <p:cNvGrpSpPr>
                <a:grpSpLocks/>
              </p:cNvGrpSpPr>
              <p:nvPr/>
            </p:nvGrpSpPr>
            <p:grpSpPr bwMode="auto">
              <a:xfrm>
                <a:off x="4422" y="0"/>
                <a:ext cx="1089" cy="3947"/>
                <a:chOff x="2517" y="572"/>
                <a:chExt cx="1089" cy="3947"/>
              </a:xfrm>
            </p:grpSpPr>
            <p:sp>
              <p:nvSpPr>
                <p:cNvPr id="26658" name="Rectangle 18"/>
                <p:cNvSpPr>
                  <a:spLocks noChangeArrowheads="1"/>
                </p:cNvSpPr>
                <p:nvPr/>
              </p:nvSpPr>
              <p:spPr bwMode="auto">
                <a:xfrm>
                  <a:off x="2517" y="572"/>
                  <a:ext cx="1089" cy="3947"/>
                </a:xfrm>
                <a:prstGeom prst="rect">
                  <a:avLst/>
                </a:prstGeom>
                <a:solidFill>
                  <a:schemeClr val="bg1"/>
                </a:solidFill>
                <a:ln w="9525">
                  <a:solidFill>
                    <a:schemeClr val="tx1"/>
                  </a:solidFill>
                  <a:miter lim="800000"/>
                  <a:headEnd/>
                  <a:tailEnd/>
                </a:ln>
              </p:spPr>
              <p:txBody>
                <a:bodyPr wrap="none" anchor="ctr"/>
                <a:lstStyle/>
                <a:p>
                  <a:endParaRPr lang="en-US"/>
                </a:p>
              </p:txBody>
            </p:sp>
            <p:grpSp>
              <p:nvGrpSpPr>
                <p:cNvPr id="26659" name="Group 22"/>
                <p:cNvGrpSpPr>
                  <a:grpSpLocks/>
                </p:cNvGrpSpPr>
                <p:nvPr/>
              </p:nvGrpSpPr>
              <p:grpSpPr bwMode="auto">
                <a:xfrm>
                  <a:off x="2562" y="663"/>
                  <a:ext cx="952" cy="3810"/>
                  <a:chOff x="2562" y="663"/>
                  <a:chExt cx="952" cy="3810"/>
                </a:xfrm>
              </p:grpSpPr>
              <p:sp>
                <p:nvSpPr>
                  <p:cNvPr id="26660" name="Rectangle 9"/>
                  <p:cNvSpPr>
                    <a:spLocks noChangeArrowheads="1"/>
                  </p:cNvSpPr>
                  <p:nvPr/>
                </p:nvSpPr>
                <p:spPr bwMode="auto">
                  <a:xfrm>
                    <a:off x="2562" y="663"/>
                    <a:ext cx="952" cy="409"/>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algn="ctr"/>
                    <a:r>
                      <a:rPr lang="fa-IR"/>
                      <a:t>اهداف تفصیلی</a:t>
                    </a:r>
                    <a:endParaRPr lang="en-US"/>
                  </a:p>
                </p:txBody>
              </p:sp>
              <p:sp>
                <p:nvSpPr>
                  <p:cNvPr id="26661" name="Rectangle 15" descr="Bouquet"/>
                  <p:cNvSpPr>
                    <a:spLocks noChangeArrowheads="1"/>
                  </p:cNvSpPr>
                  <p:nvPr/>
                </p:nvSpPr>
                <p:spPr bwMode="auto">
                  <a:xfrm>
                    <a:off x="2699" y="2931"/>
                    <a:ext cx="771" cy="725"/>
                  </a:xfrm>
                  <a:prstGeom prst="rect">
                    <a:avLst/>
                  </a:prstGeom>
                  <a:blipFill dpi="0" rotWithShape="1">
                    <a:blip r:embed="rId2"/>
                    <a:srcRect/>
                    <a:tile tx="0" ty="0" sx="100000" sy="100000" flip="none" algn="tl"/>
                  </a:blipFill>
                  <a:ln w="9525">
                    <a:solidFill>
                      <a:schemeClr val="tx1"/>
                    </a:solidFill>
                    <a:miter lim="800000"/>
                    <a:headEnd/>
                    <a:tailEnd/>
                  </a:ln>
                </p:spPr>
                <p:txBody>
                  <a:bodyPr wrap="none" anchor="ctr"/>
                  <a:lstStyle/>
                  <a:p>
                    <a:pPr algn="ctr"/>
                    <a:r>
                      <a:rPr lang="fa-IR"/>
                      <a:t>پروژه 1</a:t>
                    </a:r>
                  </a:p>
                  <a:p>
                    <a:pPr algn="ctr"/>
                    <a:r>
                      <a:rPr lang="fa-IR"/>
                      <a:t>پروژه 2</a:t>
                    </a:r>
                  </a:p>
                  <a:p>
                    <a:pPr algn="ctr"/>
                    <a:r>
                      <a:rPr lang="fa-IR"/>
                      <a:t>پروژه 3</a:t>
                    </a:r>
                    <a:endParaRPr lang="en-US"/>
                  </a:p>
                </p:txBody>
              </p:sp>
              <p:sp>
                <p:nvSpPr>
                  <p:cNvPr id="26662" name="Rectangle 16" descr="Bouquet"/>
                  <p:cNvSpPr>
                    <a:spLocks noChangeArrowheads="1"/>
                  </p:cNvSpPr>
                  <p:nvPr/>
                </p:nvSpPr>
                <p:spPr bwMode="auto">
                  <a:xfrm>
                    <a:off x="2699" y="2069"/>
                    <a:ext cx="771" cy="725"/>
                  </a:xfrm>
                  <a:prstGeom prst="rect">
                    <a:avLst/>
                  </a:prstGeom>
                  <a:blipFill dpi="0" rotWithShape="1">
                    <a:blip r:embed="rId2"/>
                    <a:srcRect/>
                    <a:tile tx="0" ty="0" sx="100000" sy="100000" flip="none" algn="tl"/>
                  </a:blipFill>
                  <a:ln w="9525">
                    <a:solidFill>
                      <a:schemeClr val="tx1"/>
                    </a:solidFill>
                    <a:miter lim="800000"/>
                    <a:headEnd/>
                    <a:tailEnd/>
                  </a:ln>
                </p:spPr>
                <p:txBody>
                  <a:bodyPr wrap="none" anchor="ctr"/>
                  <a:lstStyle/>
                  <a:p>
                    <a:pPr algn="ctr"/>
                    <a:r>
                      <a:rPr lang="fa-IR"/>
                      <a:t>پروژه 1</a:t>
                    </a:r>
                  </a:p>
                  <a:p>
                    <a:pPr algn="ctr"/>
                    <a:r>
                      <a:rPr lang="fa-IR"/>
                      <a:t>پروژه 2</a:t>
                    </a:r>
                  </a:p>
                  <a:p>
                    <a:pPr algn="ctr"/>
                    <a:r>
                      <a:rPr lang="fa-IR"/>
                      <a:t>پروژه 3</a:t>
                    </a:r>
                  </a:p>
                  <a:p>
                    <a:pPr algn="ctr"/>
                    <a:endParaRPr lang="en-US"/>
                  </a:p>
                </p:txBody>
              </p:sp>
              <p:sp>
                <p:nvSpPr>
                  <p:cNvPr id="26663" name="Rectangle 17" descr="Bouquet"/>
                  <p:cNvSpPr>
                    <a:spLocks noChangeArrowheads="1"/>
                  </p:cNvSpPr>
                  <p:nvPr/>
                </p:nvSpPr>
                <p:spPr bwMode="auto">
                  <a:xfrm>
                    <a:off x="2699" y="1207"/>
                    <a:ext cx="771" cy="725"/>
                  </a:xfrm>
                  <a:prstGeom prst="rect">
                    <a:avLst/>
                  </a:prstGeom>
                  <a:blipFill dpi="0" rotWithShape="1">
                    <a:blip r:embed="rId2"/>
                    <a:srcRect/>
                    <a:tile tx="0" ty="0" sx="100000" sy="100000" flip="none" algn="tl"/>
                  </a:blipFill>
                  <a:ln w="9525">
                    <a:solidFill>
                      <a:schemeClr val="tx1"/>
                    </a:solidFill>
                    <a:miter lim="800000"/>
                    <a:headEnd/>
                    <a:tailEnd/>
                  </a:ln>
                </p:spPr>
                <p:txBody>
                  <a:bodyPr wrap="none" anchor="ctr"/>
                  <a:lstStyle/>
                  <a:p>
                    <a:pPr algn="ctr"/>
                    <a:r>
                      <a:rPr lang="fa-IR" dirty="0"/>
                      <a:t>پروژه 1</a:t>
                    </a:r>
                  </a:p>
                  <a:p>
                    <a:pPr algn="ctr"/>
                    <a:r>
                      <a:rPr lang="fa-IR" dirty="0"/>
                      <a:t>پروژه 2</a:t>
                    </a:r>
                  </a:p>
                  <a:p>
                    <a:pPr algn="ctr"/>
                    <a:r>
                      <a:rPr lang="fa-IR" dirty="0"/>
                      <a:t>پروژه 3</a:t>
                    </a:r>
                    <a:endParaRPr lang="en-US" dirty="0"/>
                  </a:p>
                </p:txBody>
              </p:sp>
              <p:sp>
                <p:nvSpPr>
                  <p:cNvPr id="26664" name="Rectangle 14" descr="Bouquet"/>
                  <p:cNvSpPr>
                    <a:spLocks noChangeArrowheads="1"/>
                  </p:cNvSpPr>
                  <p:nvPr/>
                </p:nvSpPr>
                <p:spPr bwMode="auto">
                  <a:xfrm>
                    <a:off x="2699" y="3748"/>
                    <a:ext cx="771" cy="725"/>
                  </a:xfrm>
                  <a:prstGeom prst="rect">
                    <a:avLst/>
                  </a:prstGeom>
                  <a:blipFill dpi="0" rotWithShape="1">
                    <a:blip r:embed="rId2"/>
                    <a:srcRect/>
                    <a:tile tx="0" ty="0" sx="100000" sy="100000" flip="none" algn="tl"/>
                  </a:blipFill>
                  <a:ln w="9525">
                    <a:solidFill>
                      <a:schemeClr val="tx1"/>
                    </a:solidFill>
                    <a:miter lim="800000"/>
                    <a:headEnd/>
                    <a:tailEnd/>
                  </a:ln>
                </p:spPr>
                <p:txBody>
                  <a:bodyPr wrap="none" anchor="ctr"/>
                  <a:lstStyle/>
                  <a:p>
                    <a:pPr algn="ctr"/>
                    <a:r>
                      <a:rPr lang="fa-IR"/>
                      <a:t>پروژه 1</a:t>
                    </a:r>
                  </a:p>
                  <a:p>
                    <a:pPr algn="ctr"/>
                    <a:r>
                      <a:rPr lang="fa-IR"/>
                      <a:t>پروژه 2</a:t>
                    </a:r>
                  </a:p>
                  <a:p>
                    <a:pPr algn="ctr"/>
                    <a:r>
                      <a:rPr lang="fa-IR"/>
                      <a:t>پروژه 3</a:t>
                    </a:r>
                    <a:endParaRPr lang="en-US"/>
                  </a:p>
                </p:txBody>
              </p:sp>
            </p:grpSp>
          </p:grpSp>
          <p:grpSp>
            <p:nvGrpSpPr>
              <p:cNvPr id="26635" name="Group 30"/>
              <p:cNvGrpSpPr>
                <a:grpSpLocks/>
              </p:cNvGrpSpPr>
              <p:nvPr/>
            </p:nvGrpSpPr>
            <p:grpSpPr bwMode="auto">
              <a:xfrm>
                <a:off x="2925" y="0"/>
                <a:ext cx="1044" cy="3974"/>
                <a:chOff x="2789" y="0"/>
                <a:chExt cx="1044" cy="3974"/>
              </a:xfrm>
            </p:grpSpPr>
            <p:sp>
              <p:nvSpPr>
                <p:cNvPr id="26652" name="Rectangle 28"/>
                <p:cNvSpPr>
                  <a:spLocks noChangeArrowheads="1"/>
                </p:cNvSpPr>
                <p:nvPr/>
              </p:nvSpPr>
              <p:spPr bwMode="auto">
                <a:xfrm>
                  <a:off x="2789" y="0"/>
                  <a:ext cx="1044" cy="3974"/>
                </a:xfrm>
                <a:prstGeom prst="rect">
                  <a:avLst/>
                </a:prstGeom>
                <a:solidFill>
                  <a:schemeClr val="bg1"/>
                </a:solidFill>
                <a:ln w="9525">
                  <a:solidFill>
                    <a:schemeClr val="tx1"/>
                  </a:solidFill>
                  <a:miter lim="800000"/>
                  <a:headEnd/>
                  <a:tailEnd/>
                </a:ln>
              </p:spPr>
              <p:txBody>
                <a:bodyPr wrap="none" anchor="ctr"/>
                <a:lstStyle/>
                <a:p>
                  <a:endParaRPr lang="en-US"/>
                </a:p>
              </p:txBody>
            </p:sp>
            <p:sp>
              <p:nvSpPr>
                <p:cNvPr id="26653" name="Rectangle 5"/>
                <p:cNvSpPr>
                  <a:spLocks noChangeArrowheads="1"/>
                </p:cNvSpPr>
                <p:nvPr/>
              </p:nvSpPr>
              <p:spPr bwMode="auto">
                <a:xfrm>
                  <a:off x="2835" y="164"/>
                  <a:ext cx="952" cy="409"/>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algn="ctr"/>
                  <a:r>
                    <a:rPr lang="fa-IR"/>
                    <a:t>طرحهای مقدماتی </a:t>
                  </a:r>
                </a:p>
                <a:p>
                  <a:pPr algn="ctr"/>
                  <a:r>
                    <a:rPr lang="fa-IR"/>
                    <a:t>استراتژیک</a:t>
                  </a:r>
                  <a:endParaRPr lang="en-US"/>
                </a:p>
              </p:txBody>
            </p:sp>
            <p:sp>
              <p:nvSpPr>
                <p:cNvPr id="26654" name="Rectangle 13" descr="Bouquet"/>
                <p:cNvSpPr>
                  <a:spLocks noChangeArrowheads="1"/>
                </p:cNvSpPr>
                <p:nvPr/>
              </p:nvSpPr>
              <p:spPr bwMode="auto">
                <a:xfrm>
                  <a:off x="2880" y="663"/>
                  <a:ext cx="862" cy="725"/>
                </a:xfrm>
                <a:prstGeom prst="rect">
                  <a:avLst/>
                </a:prstGeom>
                <a:blipFill dpi="0" rotWithShape="1">
                  <a:blip r:embed="rId2"/>
                  <a:srcRect/>
                  <a:tile tx="0" ty="0" sx="100000" sy="100000" flip="none" algn="tl"/>
                </a:blipFill>
                <a:ln w="9525">
                  <a:solidFill>
                    <a:schemeClr val="tx1"/>
                  </a:solidFill>
                  <a:miter lim="800000"/>
                  <a:headEnd/>
                  <a:tailEnd/>
                </a:ln>
              </p:spPr>
              <p:txBody>
                <a:bodyPr wrap="none" anchor="ctr"/>
                <a:lstStyle/>
                <a:p>
                  <a:pPr algn="ctr"/>
                  <a:r>
                    <a:rPr lang="fa-IR"/>
                    <a:t>طرحهای مقدماتی</a:t>
                  </a:r>
                </a:p>
                <a:p>
                  <a:pPr algn="ctr"/>
                  <a:r>
                    <a:rPr lang="fa-IR"/>
                    <a:t>طرحهای مقدماتی</a:t>
                  </a:r>
                </a:p>
                <a:p>
                  <a:pPr algn="ctr"/>
                  <a:r>
                    <a:rPr lang="fa-IR"/>
                    <a:t>طرحهای مقدماتی</a:t>
                  </a:r>
                  <a:endParaRPr lang="en-US"/>
                </a:p>
              </p:txBody>
            </p:sp>
            <p:sp>
              <p:nvSpPr>
                <p:cNvPr id="26655" name="Rectangle 24" descr="Bouquet"/>
                <p:cNvSpPr>
                  <a:spLocks noChangeArrowheads="1"/>
                </p:cNvSpPr>
                <p:nvPr/>
              </p:nvSpPr>
              <p:spPr bwMode="auto">
                <a:xfrm>
                  <a:off x="2880" y="3113"/>
                  <a:ext cx="862" cy="725"/>
                </a:xfrm>
                <a:prstGeom prst="rect">
                  <a:avLst/>
                </a:prstGeom>
                <a:blipFill dpi="0" rotWithShape="1">
                  <a:blip r:embed="rId2"/>
                  <a:srcRect/>
                  <a:tile tx="0" ty="0" sx="100000" sy="100000" flip="none" algn="tl"/>
                </a:blipFill>
                <a:ln w="9525">
                  <a:solidFill>
                    <a:schemeClr val="tx1"/>
                  </a:solidFill>
                  <a:miter lim="800000"/>
                  <a:headEnd/>
                  <a:tailEnd/>
                </a:ln>
              </p:spPr>
              <p:txBody>
                <a:bodyPr wrap="none" anchor="ctr"/>
                <a:lstStyle/>
                <a:p>
                  <a:pPr algn="ctr"/>
                  <a:r>
                    <a:rPr lang="fa-IR"/>
                    <a:t>طرحهای مقدماتی</a:t>
                  </a:r>
                </a:p>
                <a:p>
                  <a:pPr algn="ctr"/>
                  <a:r>
                    <a:rPr lang="fa-IR"/>
                    <a:t>طرحهای مقدماتی</a:t>
                  </a:r>
                </a:p>
                <a:p>
                  <a:pPr algn="ctr"/>
                  <a:r>
                    <a:rPr lang="fa-IR"/>
                    <a:t>طرحهای مقدماتی</a:t>
                  </a:r>
                  <a:endParaRPr lang="en-US"/>
                </a:p>
              </p:txBody>
            </p:sp>
            <p:sp>
              <p:nvSpPr>
                <p:cNvPr id="26656" name="Rectangle 25" descr="Bouquet"/>
                <p:cNvSpPr>
                  <a:spLocks noChangeArrowheads="1"/>
                </p:cNvSpPr>
                <p:nvPr/>
              </p:nvSpPr>
              <p:spPr bwMode="auto">
                <a:xfrm>
                  <a:off x="2880" y="2296"/>
                  <a:ext cx="862" cy="725"/>
                </a:xfrm>
                <a:prstGeom prst="rect">
                  <a:avLst/>
                </a:prstGeom>
                <a:blipFill dpi="0" rotWithShape="1">
                  <a:blip r:embed="rId2"/>
                  <a:srcRect/>
                  <a:tile tx="0" ty="0" sx="100000" sy="100000" flip="none" algn="tl"/>
                </a:blipFill>
                <a:ln w="9525">
                  <a:solidFill>
                    <a:schemeClr val="tx1"/>
                  </a:solidFill>
                  <a:miter lim="800000"/>
                  <a:headEnd/>
                  <a:tailEnd/>
                </a:ln>
              </p:spPr>
              <p:txBody>
                <a:bodyPr wrap="none" anchor="ctr"/>
                <a:lstStyle/>
                <a:p>
                  <a:pPr algn="ctr"/>
                  <a:r>
                    <a:rPr lang="fa-IR"/>
                    <a:t>طرحهای مقدماتی</a:t>
                  </a:r>
                </a:p>
                <a:p>
                  <a:pPr algn="ctr"/>
                  <a:r>
                    <a:rPr lang="fa-IR"/>
                    <a:t>طرحهای مقدماتی</a:t>
                  </a:r>
                </a:p>
                <a:p>
                  <a:pPr algn="ctr"/>
                  <a:r>
                    <a:rPr lang="fa-IR"/>
                    <a:t>طرحهای مقدماتی</a:t>
                  </a:r>
                  <a:endParaRPr lang="en-US"/>
                </a:p>
              </p:txBody>
            </p:sp>
            <p:sp>
              <p:nvSpPr>
                <p:cNvPr id="26657" name="Rectangle 26" descr="Bouquet"/>
                <p:cNvSpPr>
                  <a:spLocks noChangeArrowheads="1"/>
                </p:cNvSpPr>
                <p:nvPr/>
              </p:nvSpPr>
              <p:spPr bwMode="auto">
                <a:xfrm>
                  <a:off x="2880" y="1480"/>
                  <a:ext cx="862" cy="725"/>
                </a:xfrm>
                <a:prstGeom prst="rect">
                  <a:avLst/>
                </a:prstGeom>
                <a:blipFill dpi="0" rotWithShape="1">
                  <a:blip r:embed="rId2"/>
                  <a:srcRect/>
                  <a:tile tx="0" ty="0" sx="100000" sy="100000" flip="none" algn="tl"/>
                </a:blipFill>
                <a:ln w="9525">
                  <a:solidFill>
                    <a:schemeClr val="tx1"/>
                  </a:solidFill>
                  <a:miter lim="800000"/>
                  <a:headEnd/>
                  <a:tailEnd/>
                </a:ln>
              </p:spPr>
              <p:txBody>
                <a:bodyPr wrap="none" anchor="ctr"/>
                <a:lstStyle/>
                <a:p>
                  <a:pPr algn="ctr"/>
                  <a:r>
                    <a:rPr lang="fa-IR"/>
                    <a:t>طرحهای مقدماتی</a:t>
                  </a:r>
                </a:p>
                <a:p>
                  <a:pPr algn="ctr"/>
                  <a:r>
                    <a:rPr lang="fa-IR"/>
                    <a:t>طرحهای مقدماتی</a:t>
                  </a:r>
                </a:p>
                <a:p>
                  <a:pPr algn="ctr"/>
                  <a:r>
                    <a:rPr lang="fa-IR"/>
                    <a:t>طرحهای مقدماتی</a:t>
                  </a:r>
                  <a:endParaRPr lang="en-US"/>
                </a:p>
              </p:txBody>
            </p:sp>
          </p:grpSp>
          <p:grpSp>
            <p:nvGrpSpPr>
              <p:cNvPr id="26636" name="Group 34"/>
              <p:cNvGrpSpPr>
                <a:grpSpLocks/>
              </p:cNvGrpSpPr>
              <p:nvPr/>
            </p:nvGrpSpPr>
            <p:grpSpPr bwMode="auto">
              <a:xfrm>
                <a:off x="1338" y="0"/>
                <a:ext cx="1044" cy="3974"/>
                <a:chOff x="1338" y="0"/>
                <a:chExt cx="1044" cy="3974"/>
              </a:xfrm>
            </p:grpSpPr>
            <p:sp>
              <p:nvSpPr>
                <p:cNvPr id="26646" name="Rectangle 29"/>
                <p:cNvSpPr>
                  <a:spLocks noChangeArrowheads="1"/>
                </p:cNvSpPr>
                <p:nvPr/>
              </p:nvSpPr>
              <p:spPr bwMode="auto">
                <a:xfrm>
                  <a:off x="1338" y="0"/>
                  <a:ext cx="1044" cy="3974"/>
                </a:xfrm>
                <a:prstGeom prst="rect">
                  <a:avLst/>
                </a:prstGeom>
                <a:solidFill>
                  <a:schemeClr val="bg1"/>
                </a:solidFill>
                <a:ln w="9525">
                  <a:solidFill>
                    <a:schemeClr val="tx1"/>
                  </a:solidFill>
                  <a:miter lim="800000"/>
                  <a:headEnd/>
                  <a:tailEnd/>
                </a:ln>
              </p:spPr>
              <p:txBody>
                <a:bodyPr wrap="none" anchor="ctr"/>
                <a:lstStyle/>
                <a:p>
                  <a:endParaRPr lang="en-US"/>
                </a:p>
              </p:txBody>
            </p:sp>
            <p:sp>
              <p:nvSpPr>
                <p:cNvPr id="26647" name="Rectangle 6"/>
                <p:cNvSpPr>
                  <a:spLocks noChangeArrowheads="1"/>
                </p:cNvSpPr>
                <p:nvPr/>
              </p:nvSpPr>
              <p:spPr bwMode="auto">
                <a:xfrm>
                  <a:off x="1383" y="164"/>
                  <a:ext cx="952" cy="409"/>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algn="ctr"/>
                  <a:r>
                    <a:rPr lang="fa-IR"/>
                    <a:t>اهداف استراتژیک</a:t>
                  </a:r>
                  <a:endParaRPr lang="en-US"/>
                </a:p>
              </p:txBody>
            </p:sp>
            <p:sp>
              <p:nvSpPr>
                <p:cNvPr id="26648" name="Rectangle 12" descr="Bouquet"/>
                <p:cNvSpPr>
                  <a:spLocks noChangeArrowheads="1"/>
                </p:cNvSpPr>
                <p:nvPr/>
              </p:nvSpPr>
              <p:spPr bwMode="auto">
                <a:xfrm>
                  <a:off x="1383" y="1570"/>
                  <a:ext cx="953" cy="454"/>
                </a:xfrm>
                <a:prstGeom prst="rect">
                  <a:avLst/>
                </a:prstGeom>
                <a:blipFill dpi="0" rotWithShape="1">
                  <a:blip r:embed="rId2"/>
                  <a:srcRect/>
                  <a:tile tx="0" ty="0" sx="100000" sy="100000" flip="none" algn="tl"/>
                </a:blipFill>
                <a:ln w="9525">
                  <a:solidFill>
                    <a:schemeClr val="tx1"/>
                  </a:solidFill>
                  <a:miter lim="800000"/>
                  <a:headEnd/>
                  <a:tailEnd/>
                </a:ln>
              </p:spPr>
              <p:txBody>
                <a:bodyPr wrap="none" anchor="ctr"/>
                <a:lstStyle/>
                <a:p>
                  <a:r>
                    <a:rPr lang="fa-IR" sz="1600"/>
                    <a:t>اهداف عرضه کنندگان</a:t>
                  </a:r>
                  <a:endParaRPr lang="en-US" sz="1600"/>
                </a:p>
              </p:txBody>
            </p:sp>
            <p:sp>
              <p:nvSpPr>
                <p:cNvPr id="26649" name="Rectangle 31" descr="Bouquet"/>
                <p:cNvSpPr>
                  <a:spLocks noChangeArrowheads="1"/>
                </p:cNvSpPr>
                <p:nvPr/>
              </p:nvSpPr>
              <p:spPr bwMode="auto">
                <a:xfrm>
                  <a:off x="1429" y="3158"/>
                  <a:ext cx="907" cy="454"/>
                </a:xfrm>
                <a:prstGeom prst="rect">
                  <a:avLst/>
                </a:prstGeom>
                <a:blipFill dpi="0" rotWithShape="1">
                  <a:blip r:embed="rId2"/>
                  <a:srcRect/>
                  <a:tile tx="0" ty="0" sx="100000" sy="100000" flip="none" algn="tl"/>
                </a:blipFill>
                <a:ln w="9525">
                  <a:solidFill>
                    <a:schemeClr val="tx1"/>
                  </a:solidFill>
                  <a:miter lim="800000"/>
                  <a:headEnd/>
                  <a:tailEnd/>
                </a:ln>
              </p:spPr>
              <p:txBody>
                <a:bodyPr wrap="none" anchor="ctr"/>
                <a:lstStyle/>
                <a:p>
                  <a:r>
                    <a:rPr lang="fa-IR"/>
                    <a:t>اهداف سهامداران</a:t>
                  </a:r>
                  <a:endParaRPr lang="en-US"/>
                </a:p>
              </p:txBody>
            </p:sp>
            <p:sp>
              <p:nvSpPr>
                <p:cNvPr id="26650" name="Rectangle 32" descr="Bouquet"/>
                <p:cNvSpPr>
                  <a:spLocks noChangeArrowheads="1"/>
                </p:cNvSpPr>
                <p:nvPr/>
              </p:nvSpPr>
              <p:spPr bwMode="auto">
                <a:xfrm>
                  <a:off x="1383" y="2387"/>
                  <a:ext cx="907" cy="454"/>
                </a:xfrm>
                <a:prstGeom prst="rect">
                  <a:avLst/>
                </a:prstGeom>
                <a:blipFill dpi="0" rotWithShape="1">
                  <a:blip r:embed="rId2"/>
                  <a:srcRect/>
                  <a:tile tx="0" ty="0" sx="100000" sy="100000" flip="none" algn="tl"/>
                </a:blipFill>
                <a:ln w="9525">
                  <a:solidFill>
                    <a:schemeClr val="tx1"/>
                  </a:solidFill>
                  <a:miter lim="800000"/>
                  <a:headEnd/>
                  <a:tailEnd/>
                </a:ln>
              </p:spPr>
              <p:txBody>
                <a:bodyPr wrap="none" anchor="ctr"/>
                <a:lstStyle/>
                <a:p>
                  <a:r>
                    <a:rPr lang="fa-IR"/>
                    <a:t>اهداف کارکنان</a:t>
                  </a:r>
                  <a:endParaRPr lang="en-US"/>
                </a:p>
              </p:txBody>
            </p:sp>
            <p:sp>
              <p:nvSpPr>
                <p:cNvPr id="26651" name="Rectangle 33" descr="Bouquet"/>
                <p:cNvSpPr>
                  <a:spLocks noChangeArrowheads="1"/>
                </p:cNvSpPr>
                <p:nvPr/>
              </p:nvSpPr>
              <p:spPr bwMode="auto">
                <a:xfrm>
                  <a:off x="1383" y="845"/>
                  <a:ext cx="907" cy="454"/>
                </a:xfrm>
                <a:prstGeom prst="rect">
                  <a:avLst/>
                </a:prstGeom>
                <a:blipFill dpi="0" rotWithShape="1">
                  <a:blip r:embed="rId2"/>
                  <a:srcRect/>
                  <a:tile tx="0" ty="0" sx="100000" sy="100000" flip="none" algn="tl"/>
                </a:blipFill>
                <a:ln w="9525">
                  <a:solidFill>
                    <a:schemeClr val="tx1"/>
                  </a:solidFill>
                  <a:miter lim="800000"/>
                  <a:headEnd/>
                  <a:tailEnd/>
                </a:ln>
              </p:spPr>
              <p:txBody>
                <a:bodyPr wrap="none" anchor="ctr"/>
                <a:lstStyle/>
                <a:p>
                  <a:r>
                    <a:rPr lang="fa-IR"/>
                    <a:t>اهداف مشتریان</a:t>
                  </a:r>
                  <a:endParaRPr lang="en-US"/>
                </a:p>
              </p:txBody>
            </p:sp>
          </p:grpSp>
          <p:sp>
            <p:nvSpPr>
              <p:cNvPr id="26637" name="Line 35"/>
              <p:cNvSpPr>
                <a:spLocks noChangeShapeType="1"/>
              </p:cNvSpPr>
              <p:nvPr/>
            </p:nvSpPr>
            <p:spPr bwMode="auto">
              <a:xfrm>
                <a:off x="1066" y="1797"/>
                <a:ext cx="272"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6638" name="Line 36"/>
              <p:cNvSpPr>
                <a:spLocks noChangeShapeType="1"/>
              </p:cNvSpPr>
              <p:nvPr/>
            </p:nvSpPr>
            <p:spPr bwMode="auto">
              <a:xfrm>
                <a:off x="2336" y="3385"/>
                <a:ext cx="68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6639" name="Line 37"/>
              <p:cNvSpPr>
                <a:spLocks noChangeShapeType="1"/>
              </p:cNvSpPr>
              <p:nvPr/>
            </p:nvSpPr>
            <p:spPr bwMode="auto">
              <a:xfrm>
                <a:off x="2290" y="2568"/>
                <a:ext cx="726"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6640" name="Line 38"/>
              <p:cNvSpPr>
                <a:spLocks noChangeShapeType="1"/>
              </p:cNvSpPr>
              <p:nvPr/>
            </p:nvSpPr>
            <p:spPr bwMode="auto">
              <a:xfrm>
                <a:off x="2336" y="1752"/>
                <a:ext cx="68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6641" name="Line 39"/>
              <p:cNvSpPr>
                <a:spLocks noChangeShapeType="1"/>
              </p:cNvSpPr>
              <p:nvPr/>
            </p:nvSpPr>
            <p:spPr bwMode="auto">
              <a:xfrm>
                <a:off x="2290" y="1071"/>
                <a:ext cx="726"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6642" name="Line 40"/>
              <p:cNvSpPr>
                <a:spLocks noChangeShapeType="1"/>
              </p:cNvSpPr>
              <p:nvPr/>
            </p:nvSpPr>
            <p:spPr bwMode="auto">
              <a:xfrm>
                <a:off x="3878" y="1071"/>
                <a:ext cx="726"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6643" name="Line 41"/>
              <p:cNvSpPr>
                <a:spLocks noChangeShapeType="1"/>
              </p:cNvSpPr>
              <p:nvPr/>
            </p:nvSpPr>
            <p:spPr bwMode="auto">
              <a:xfrm>
                <a:off x="3878" y="1706"/>
                <a:ext cx="726"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6644" name="Line 42"/>
              <p:cNvSpPr>
                <a:spLocks noChangeShapeType="1"/>
              </p:cNvSpPr>
              <p:nvPr/>
            </p:nvSpPr>
            <p:spPr bwMode="auto">
              <a:xfrm>
                <a:off x="3878" y="2523"/>
                <a:ext cx="726"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6645" name="Line 43"/>
              <p:cNvSpPr>
                <a:spLocks noChangeShapeType="1"/>
              </p:cNvSpPr>
              <p:nvPr/>
            </p:nvSpPr>
            <p:spPr bwMode="auto">
              <a:xfrm>
                <a:off x="3878" y="3430"/>
                <a:ext cx="726"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grpSp>
        <p:sp>
          <p:nvSpPr>
            <p:cNvPr id="26632" name="Rectangle 46"/>
            <p:cNvSpPr>
              <a:spLocks noChangeArrowheads="1"/>
            </p:cNvSpPr>
            <p:nvPr/>
          </p:nvSpPr>
          <p:spPr bwMode="auto">
            <a:xfrm>
              <a:off x="2200" y="4156"/>
              <a:ext cx="1860" cy="164"/>
            </a:xfrm>
            <a:prstGeom prst="rect">
              <a:avLst/>
            </a:prstGeom>
            <a:solidFill>
              <a:schemeClr val="bg1"/>
            </a:solidFill>
            <a:ln w="9525">
              <a:solidFill>
                <a:schemeClr val="accent1"/>
              </a:solidFill>
              <a:miter lim="800000"/>
              <a:headEnd/>
              <a:tailEnd/>
            </a:ln>
          </p:spPr>
          <p:txBody>
            <a:bodyPr wrap="none" anchor="ctr"/>
            <a:lstStyle/>
            <a:p>
              <a:pPr algn="ctr"/>
              <a:r>
                <a:rPr lang="fa-IR"/>
                <a:t>چارچوبی برای موفقیت</a:t>
              </a:r>
              <a:endParaRPr lang="en-US"/>
            </a:p>
          </p:txBody>
        </p:sp>
      </p:grpSp>
      <p:pic>
        <p:nvPicPr>
          <p:cNvPr id="41" name="Picture 4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5496" y="6165304"/>
            <a:ext cx="1152128" cy="720080"/>
          </a:xfrm>
          <a:prstGeom prst="rect">
            <a:avLst/>
          </a:prstGeom>
        </p:spPr>
      </p:pic>
    </p:spTree>
    <p:extLst>
      <p:ext uri="{BB962C8B-B14F-4D97-AF65-F5344CB8AC3E}">
        <p14:creationId xmlns:p14="http://schemas.microsoft.com/office/powerpoint/2010/main" val="333903738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827088" y="333375"/>
            <a:ext cx="7772400" cy="1143000"/>
          </a:xfrm>
        </p:spPr>
        <p:txBody>
          <a:bodyPr/>
          <a:lstStyle/>
          <a:p>
            <a:pPr algn="ctr" eaLnBrk="1" hangingPunct="1">
              <a:defRPr/>
            </a:pPr>
            <a:r>
              <a:rPr lang="fa-IR" sz="3600" b="1" i="1" dirty="0" smtClean="0">
                <a:solidFill>
                  <a:schemeClr val="tx1"/>
                </a:solidFill>
                <a:latin typeface="+mn-lt"/>
                <a:ea typeface="+mn-ea"/>
                <a:cs typeface="+mn-cs"/>
              </a:rPr>
              <a:t>ادامه 1-2-2- گام اول : بدانیم که چه می خواهیم</a:t>
            </a:r>
            <a:endParaRPr lang="en-US" sz="3600" b="1" i="1" dirty="0" smtClean="0">
              <a:solidFill>
                <a:schemeClr val="tx1"/>
              </a:solidFill>
              <a:latin typeface="+mn-lt"/>
              <a:ea typeface="+mn-ea"/>
              <a:cs typeface="+mn-cs"/>
            </a:endParaRPr>
          </a:p>
        </p:txBody>
      </p:sp>
      <p:sp>
        <p:nvSpPr>
          <p:cNvPr id="27651" name="Rectangle 3"/>
          <p:cNvSpPr>
            <a:spLocks noGrp="1" noChangeArrowheads="1"/>
          </p:cNvSpPr>
          <p:nvPr>
            <p:ph type="body" idx="1"/>
          </p:nvPr>
        </p:nvSpPr>
        <p:spPr/>
        <p:txBody>
          <a:bodyPr/>
          <a:lstStyle/>
          <a:p>
            <a:pPr eaLnBrk="1" hangingPunct="1">
              <a:lnSpc>
                <a:spcPct val="90000"/>
              </a:lnSpc>
              <a:buFont typeface="Wingdings" pitchFamily="2" charset="2"/>
              <a:buNone/>
            </a:pPr>
            <a:r>
              <a:rPr lang="fa-IR" b="1" smtClean="0"/>
              <a:t>   تعریف ماموریت و یا رسالت:</a:t>
            </a:r>
          </a:p>
          <a:p>
            <a:pPr eaLnBrk="1" hangingPunct="1">
              <a:lnSpc>
                <a:spcPct val="90000"/>
              </a:lnSpc>
              <a:buFont typeface="Wingdings" pitchFamily="2" charset="2"/>
              <a:buNone/>
            </a:pPr>
            <a:r>
              <a:rPr lang="fa-IR" sz="2400" smtClean="0"/>
              <a:t>   ماموریت و یا رسالت ، جمله مختصری است که به پرسشهایی نظیر :  ” در چه نوع تجارت یا صنعتی مشغول به فعالیت هستیم.“ و یا</a:t>
            </a:r>
            <a:r>
              <a:rPr lang="en-US" sz="2400" smtClean="0"/>
              <a:t>” </a:t>
            </a:r>
            <a:r>
              <a:rPr lang="fa-IR" sz="2400" smtClean="0"/>
              <a:t> قصد داریم به چه جایگاهی در صنعت و یا تجارت برسیم </a:t>
            </a:r>
            <a:r>
              <a:rPr lang="en-US" sz="2400" smtClean="0"/>
              <a:t>“</a:t>
            </a:r>
            <a:r>
              <a:rPr lang="fa-IR" sz="2400" smtClean="0"/>
              <a:t> پاسخ می دهند.</a:t>
            </a:r>
          </a:p>
          <a:p>
            <a:pPr eaLnBrk="1" hangingPunct="1">
              <a:lnSpc>
                <a:spcPct val="90000"/>
              </a:lnSpc>
              <a:buFont typeface="Wingdings" pitchFamily="2" charset="2"/>
              <a:buNone/>
            </a:pPr>
            <a:r>
              <a:rPr lang="fa-IR" sz="2400" smtClean="0"/>
              <a:t>   مثلاً:یکی از فروشگاههای زنجیره ای انگلیس، ماموریت خود را اینگونه بیان می کنند که:</a:t>
            </a:r>
          </a:p>
          <a:p>
            <a:pPr eaLnBrk="1" hangingPunct="1">
              <a:lnSpc>
                <a:spcPct val="90000"/>
              </a:lnSpc>
              <a:buFontTx/>
              <a:buChar char="-"/>
            </a:pPr>
            <a:r>
              <a:rPr lang="fa-IR" sz="2400" smtClean="0"/>
              <a:t>ما در صنعت تولید و تهیه مواد غذایی و دیگر کالاهای مشابه و قابل مصرف فعالیت می کنیم که هدفش پاسخگویی به نیازهای تقریباً همه خانوارهای انگلیسی است. احساس مسولیت ، جامعیت وانصاف، خصوصیات حاکم بر کلیه ی روابط ما ، به ویژه با مشتریان ،عرضه کنندگان و کارکنان است.</a:t>
            </a:r>
          </a:p>
          <a:p>
            <a:pPr eaLnBrk="1" hangingPunct="1">
              <a:lnSpc>
                <a:spcPct val="90000"/>
              </a:lnSpc>
              <a:buFont typeface="Wingdings" pitchFamily="2" charset="2"/>
              <a:buNone/>
            </a:pPr>
            <a:endParaRPr lang="en-US" sz="2400" smtClean="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496" y="6165304"/>
            <a:ext cx="1152128" cy="720080"/>
          </a:xfrm>
          <a:prstGeom prst="rect">
            <a:avLst/>
          </a:prstGeom>
        </p:spPr>
      </p:pic>
    </p:spTree>
    <p:extLst>
      <p:ext uri="{BB962C8B-B14F-4D97-AF65-F5344CB8AC3E}">
        <p14:creationId xmlns:p14="http://schemas.microsoft.com/office/powerpoint/2010/main" val="50546559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755650" y="260350"/>
            <a:ext cx="7772400" cy="1143000"/>
          </a:xfrm>
        </p:spPr>
        <p:txBody>
          <a:bodyPr/>
          <a:lstStyle/>
          <a:p>
            <a:pPr algn="ctr" eaLnBrk="1" hangingPunct="1">
              <a:defRPr/>
            </a:pPr>
            <a:r>
              <a:rPr lang="fa-IR" sz="3600" b="1" i="1" dirty="0" smtClean="0">
                <a:solidFill>
                  <a:schemeClr val="tx1"/>
                </a:solidFill>
                <a:latin typeface="+mn-lt"/>
                <a:ea typeface="+mn-ea"/>
                <a:cs typeface="+mn-cs"/>
              </a:rPr>
              <a:t>ادامه 1-2-2- گام اول : بدانیم که چه می خواهیم</a:t>
            </a:r>
            <a:endParaRPr lang="en-US" sz="3600" b="1" i="1" dirty="0" smtClean="0">
              <a:solidFill>
                <a:schemeClr val="tx1"/>
              </a:solidFill>
              <a:latin typeface="+mn-lt"/>
              <a:ea typeface="+mn-ea"/>
              <a:cs typeface="+mn-cs"/>
            </a:endParaRPr>
          </a:p>
        </p:txBody>
      </p:sp>
      <p:sp>
        <p:nvSpPr>
          <p:cNvPr id="18435" name="Rectangle 3"/>
          <p:cNvSpPr>
            <a:spLocks noGrp="1" noChangeArrowheads="1"/>
          </p:cNvSpPr>
          <p:nvPr>
            <p:ph type="body" idx="1"/>
          </p:nvPr>
        </p:nvSpPr>
        <p:spPr>
          <a:xfrm>
            <a:off x="323850" y="1557338"/>
            <a:ext cx="8291513" cy="4924425"/>
          </a:xfrm>
        </p:spPr>
        <p:txBody>
          <a:bodyPr/>
          <a:lstStyle/>
          <a:p>
            <a:pPr marL="533400" indent="-533400" eaLnBrk="1" hangingPunct="1">
              <a:lnSpc>
                <a:spcPct val="150000"/>
              </a:lnSpc>
              <a:buFont typeface="Wingdings" pitchFamily="2" charset="2"/>
              <a:buNone/>
              <a:defRPr/>
            </a:pPr>
            <a:r>
              <a:rPr lang="fa-IR" dirty="0" smtClean="0"/>
              <a:t>     </a:t>
            </a:r>
            <a:r>
              <a:rPr lang="fa-IR" b="1" dirty="0" smtClean="0"/>
              <a:t>اهداف استراتژیک، طرح های مقدماتی واهداف تفصیلی</a:t>
            </a:r>
          </a:p>
          <a:p>
            <a:pPr marL="533400" indent="-533400" eaLnBrk="1" hangingPunct="1">
              <a:lnSpc>
                <a:spcPct val="150000"/>
              </a:lnSpc>
              <a:buClr>
                <a:schemeClr val="bg2">
                  <a:lumMod val="50000"/>
                  <a:lumOff val="50000"/>
                </a:schemeClr>
              </a:buClr>
              <a:buSzPct val="94000"/>
              <a:buFont typeface="Wingdings" pitchFamily="2" charset="2"/>
              <a:buChar char="Ø"/>
              <a:defRPr/>
            </a:pPr>
            <a:r>
              <a:rPr lang="fa-IR" sz="2400" dirty="0" smtClean="0"/>
              <a:t>اهداف استراتژیک به اهدافی که یک سازمان باید دنبال کند تا نیازهای مشتریان ،کارکنان،عرضه کنندگان وسهامداران تامین شود ، گفته می شود.</a:t>
            </a:r>
          </a:p>
          <a:p>
            <a:pPr marL="533400" indent="-533400" eaLnBrk="1" hangingPunct="1">
              <a:lnSpc>
                <a:spcPct val="150000"/>
              </a:lnSpc>
              <a:buClr>
                <a:schemeClr val="bg2">
                  <a:lumMod val="50000"/>
                  <a:lumOff val="50000"/>
                </a:schemeClr>
              </a:buClr>
              <a:buSzPct val="94000"/>
              <a:buFont typeface="Wingdings" pitchFamily="2" charset="2"/>
              <a:buChar char="Ø"/>
              <a:defRPr/>
            </a:pPr>
            <a:r>
              <a:rPr lang="fa-IR" sz="2400" dirty="0" smtClean="0"/>
              <a:t>در طرح های مقدماتی تعیین می کنیم که چه  اقداماتی باید اتخاذ شود تا اهداف استراتژیک تعین شده تحقق یابند. </a:t>
            </a:r>
          </a:p>
          <a:p>
            <a:pPr marL="533400" indent="-533400" eaLnBrk="1" hangingPunct="1">
              <a:lnSpc>
                <a:spcPct val="90000"/>
              </a:lnSpc>
              <a:buFont typeface="Wingdings" pitchFamily="2" charset="2"/>
              <a:buNone/>
              <a:defRPr/>
            </a:pPr>
            <a:endParaRPr lang="en-US" sz="2000" dirty="0" smtClean="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496" y="6165304"/>
            <a:ext cx="1152128" cy="720080"/>
          </a:xfrm>
          <a:prstGeom prst="rect">
            <a:avLst/>
          </a:prstGeom>
        </p:spPr>
      </p:pic>
    </p:spTree>
    <p:extLst>
      <p:ext uri="{BB962C8B-B14F-4D97-AF65-F5344CB8AC3E}">
        <p14:creationId xmlns:p14="http://schemas.microsoft.com/office/powerpoint/2010/main" val="326872512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fa-IR" sz="3600" b="1" i="1" dirty="0" smtClean="0">
                <a:solidFill>
                  <a:schemeClr val="tx1"/>
                </a:solidFill>
              </a:rPr>
              <a:t>ادامه 1-2-2- گام اول : بدانیم که چه می خواهیم</a:t>
            </a:r>
            <a:endParaRPr lang="fa-IR" sz="3600" dirty="0">
              <a:solidFill>
                <a:schemeClr val="tx1"/>
              </a:solidFill>
            </a:endParaRPr>
          </a:p>
        </p:txBody>
      </p:sp>
      <p:sp>
        <p:nvSpPr>
          <p:cNvPr id="3" name="Content Placeholder 2"/>
          <p:cNvSpPr>
            <a:spLocks noGrp="1"/>
          </p:cNvSpPr>
          <p:nvPr>
            <p:ph idx="1"/>
          </p:nvPr>
        </p:nvSpPr>
        <p:spPr/>
        <p:txBody>
          <a:bodyPr/>
          <a:lstStyle/>
          <a:p>
            <a:pPr marL="533400" indent="-533400" eaLnBrk="1" hangingPunct="1">
              <a:lnSpc>
                <a:spcPct val="90000"/>
              </a:lnSpc>
              <a:buClr>
                <a:schemeClr val="bg2">
                  <a:lumMod val="50000"/>
                  <a:lumOff val="50000"/>
                </a:schemeClr>
              </a:buClr>
              <a:buSzPct val="94000"/>
              <a:buFont typeface="Wingdings" pitchFamily="2" charset="2"/>
              <a:buChar char="Ø"/>
              <a:defRPr/>
            </a:pPr>
            <a:r>
              <a:rPr lang="fa-IR" sz="2400" dirty="0" smtClean="0"/>
              <a:t>سپس طرح های مقدماتی به اهداف تفصیلی تر تفکیک می شوند ،که این اهداف تفصیلی باید خصوصیات زیر را داشته باشند.</a:t>
            </a:r>
          </a:p>
          <a:p>
            <a:pPr marL="533400" indent="-533400" eaLnBrk="1" hangingPunct="1">
              <a:lnSpc>
                <a:spcPct val="90000"/>
              </a:lnSpc>
              <a:buFont typeface="Wingdings" pitchFamily="2" charset="2"/>
              <a:buAutoNum type="arabicPeriod"/>
              <a:defRPr/>
            </a:pPr>
            <a:r>
              <a:rPr lang="fa-IR" sz="2400" dirty="0" smtClean="0"/>
              <a:t>مشخص وصریح</a:t>
            </a:r>
          </a:p>
          <a:p>
            <a:pPr marL="533400" indent="-533400" eaLnBrk="1" hangingPunct="1">
              <a:lnSpc>
                <a:spcPct val="90000"/>
              </a:lnSpc>
              <a:buFont typeface="Wingdings" pitchFamily="2" charset="2"/>
              <a:buAutoNum type="arabicPeriod"/>
              <a:defRPr/>
            </a:pPr>
            <a:r>
              <a:rPr lang="fa-IR" sz="2400" dirty="0" smtClean="0"/>
              <a:t>قابل سنجش </a:t>
            </a:r>
          </a:p>
          <a:p>
            <a:pPr marL="533400" indent="-533400" eaLnBrk="1" hangingPunct="1">
              <a:lnSpc>
                <a:spcPct val="90000"/>
              </a:lnSpc>
              <a:buFont typeface="Wingdings" pitchFamily="2" charset="2"/>
              <a:buAutoNum type="arabicPeriod"/>
              <a:defRPr/>
            </a:pPr>
            <a:r>
              <a:rPr lang="fa-IR" sz="2400" dirty="0" smtClean="0"/>
              <a:t>دست یافتنی</a:t>
            </a:r>
          </a:p>
          <a:p>
            <a:pPr marL="533400" indent="-533400" eaLnBrk="1" hangingPunct="1">
              <a:lnSpc>
                <a:spcPct val="90000"/>
              </a:lnSpc>
              <a:buFont typeface="Wingdings" pitchFamily="2" charset="2"/>
              <a:buAutoNum type="arabicPeriod"/>
              <a:defRPr/>
            </a:pPr>
            <a:r>
              <a:rPr lang="fa-IR" sz="2400" dirty="0" smtClean="0"/>
              <a:t>نتیجه گرا</a:t>
            </a:r>
          </a:p>
          <a:p>
            <a:pPr marL="533400" indent="-533400" eaLnBrk="1" hangingPunct="1">
              <a:lnSpc>
                <a:spcPct val="90000"/>
              </a:lnSpc>
              <a:buFont typeface="Wingdings" pitchFamily="2" charset="2"/>
              <a:buAutoNum type="arabicPeriod"/>
              <a:defRPr/>
            </a:pPr>
            <a:r>
              <a:rPr lang="fa-IR" sz="2400" dirty="0" smtClean="0"/>
              <a:t>زمان مشخص</a:t>
            </a:r>
          </a:p>
          <a:p>
            <a:pPr marL="533400" indent="-533400" eaLnBrk="1" hangingPunct="1">
              <a:lnSpc>
                <a:spcPct val="90000"/>
              </a:lnSpc>
              <a:buFont typeface="Wingdings" pitchFamily="2" charset="2"/>
              <a:buNone/>
              <a:defRPr/>
            </a:pPr>
            <a:r>
              <a:rPr lang="fa-IR" sz="2400" dirty="0" smtClean="0"/>
              <a:t> مثلاً:استفاده از روش های جدید فروش و جمع آوری مطالبات تا آخر سال مالی جدید برای کاهش بدهکاران تا سقف 5 درصد ، برای 6 سال مالی آینده.</a:t>
            </a:r>
            <a:endParaRPr lang="en-US" sz="2400" dirty="0" smtClean="0"/>
          </a:p>
          <a:p>
            <a:pPr>
              <a:defRPr/>
            </a:pPr>
            <a:endParaRPr lang="fa-IR" dirty="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496" y="6165304"/>
            <a:ext cx="1152128" cy="720080"/>
          </a:xfrm>
          <a:prstGeom prst="rect">
            <a:avLst/>
          </a:prstGeom>
        </p:spPr>
      </p:pic>
    </p:spTree>
    <p:extLst>
      <p:ext uri="{BB962C8B-B14F-4D97-AF65-F5344CB8AC3E}">
        <p14:creationId xmlns:p14="http://schemas.microsoft.com/office/powerpoint/2010/main" val="314380866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pPr algn="ctr" eaLnBrk="1" hangingPunct="1">
              <a:defRPr/>
            </a:pPr>
            <a:r>
              <a:rPr lang="fa-IR" sz="3600" b="1" i="1" dirty="0" smtClean="0">
                <a:solidFill>
                  <a:schemeClr val="tx1"/>
                </a:solidFill>
                <a:latin typeface="+mn-lt"/>
                <a:ea typeface="+mn-ea"/>
                <a:cs typeface="+mn-cs"/>
              </a:rPr>
              <a:t>2-2-2گام دوم : برنامه ریزی کنیم</a:t>
            </a:r>
            <a:endParaRPr lang="en-US" sz="3600" b="1" i="1" dirty="0" smtClean="0">
              <a:solidFill>
                <a:schemeClr val="tx1"/>
              </a:solidFill>
              <a:latin typeface="+mn-lt"/>
              <a:ea typeface="+mn-ea"/>
              <a:cs typeface="+mn-cs"/>
            </a:endParaRPr>
          </a:p>
        </p:txBody>
      </p:sp>
      <p:sp>
        <p:nvSpPr>
          <p:cNvPr id="19459" name="Rectangle 3"/>
          <p:cNvSpPr>
            <a:spLocks noGrp="1" noChangeArrowheads="1"/>
          </p:cNvSpPr>
          <p:nvPr>
            <p:ph type="body" idx="1"/>
          </p:nvPr>
        </p:nvSpPr>
        <p:spPr/>
        <p:txBody>
          <a:bodyPr/>
          <a:lstStyle/>
          <a:p>
            <a:pPr eaLnBrk="1" hangingPunct="1">
              <a:buClr>
                <a:schemeClr val="bg2">
                  <a:lumMod val="50000"/>
                  <a:lumOff val="50000"/>
                </a:schemeClr>
              </a:buClr>
              <a:buSzPct val="95000"/>
              <a:buFont typeface="Wingdings" pitchFamily="2" charset="2"/>
              <a:buChar char="Ø"/>
              <a:defRPr/>
            </a:pPr>
            <a:r>
              <a:rPr lang="fa-IR" sz="2400" dirty="0" smtClean="0"/>
              <a:t>تدوین پروژه ها با جزئیات و وضوح بیشتر:</a:t>
            </a:r>
          </a:p>
          <a:p>
            <a:pPr eaLnBrk="1" hangingPunct="1">
              <a:buFont typeface="Wingdings" pitchFamily="2" charset="2"/>
              <a:buNone/>
              <a:defRPr/>
            </a:pPr>
            <a:r>
              <a:rPr lang="fa-IR" sz="2400" dirty="0" smtClean="0"/>
              <a:t>   مشخص کردن مجموعه وظایفی که در هر پروژه باید انجام شود.</a:t>
            </a:r>
          </a:p>
          <a:p>
            <a:pPr eaLnBrk="1" hangingPunct="1">
              <a:buFont typeface="Wingdings" pitchFamily="2" charset="2"/>
              <a:buNone/>
              <a:defRPr/>
            </a:pPr>
            <a:r>
              <a:rPr lang="fa-IR" sz="2400" dirty="0" smtClean="0"/>
              <a:t>   تعیین وابستگی های بین وظایف و یافتن مسیر بحرانی.</a:t>
            </a:r>
          </a:p>
          <a:p>
            <a:pPr eaLnBrk="1" hangingPunct="1">
              <a:buFont typeface="Wingdings" pitchFamily="2" charset="2"/>
              <a:buNone/>
              <a:defRPr/>
            </a:pPr>
            <a:r>
              <a:rPr lang="fa-IR" sz="2400" dirty="0" smtClean="0"/>
              <a:t>   تعیین منابع مورد نیاز.</a:t>
            </a:r>
          </a:p>
          <a:p>
            <a:pPr eaLnBrk="1" hangingPunct="1">
              <a:buFont typeface="Wingdings" pitchFamily="2" charset="2"/>
              <a:buNone/>
              <a:defRPr/>
            </a:pPr>
            <a:r>
              <a:rPr lang="fa-IR" sz="2400" dirty="0" smtClean="0"/>
              <a:t>   تعیین زمان انجام وظایف.</a:t>
            </a:r>
          </a:p>
          <a:p>
            <a:pPr eaLnBrk="1" hangingPunct="1">
              <a:buFont typeface="Wingdings" pitchFamily="2" charset="2"/>
              <a:buNone/>
              <a:defRPr/>
            </a:pPr>
            <a:r>
              <a:rPr lang="fa-IR" sz="2400" dirty="0" smtClean="0"/>
              <a:t>   تعیین افراد مسئول برای انجام هریک از وظایف.</a:t>
            </a:r>
          </a:p>
          <a:p>
            <a:pPr eaLnBrk="1" hangingPunct="1">
              <a:buFont typeface="Wingdings" pitchFamily="2" charset="2"/>
              <a:buNone/>
              <a:defRPr/>
            </a:pPr>
            <a:r>
              <a:rPr lang="fa-IR" sz="2400" dirty="0" smtClean="0"/>
              <a:t>   برآورد هزینه ها.</a:t>
            </a:r>
          </a:p>
          <a:p>
            <a:pPr eaLnBrk="1" hangingPunct="1">
              <a:buFont typeface="Wingdings" pitchFamily="2" charset="2"/>
              <a:buNone/>
              <a:defRPr/>
            </a:pPr>
            <a:r>
              <a:rPr lang="fa-IR" sz="2400" dirty="0" smtClean="0"/>
              <a:t>   و...</a:t>
            </a:r>
          </a:p>
          <a:p>
            <a:pPr eaLnBrk="1" hangingPunct="1">
              <a:buClr>
                <a:schemeClr val="bg2">
                  <a:lumMod val="50000"/>
                  <a:lumOff val="50000"/>
                </a:schemeClr>
              </a:buClr>
              <a:buSzPct val="96000"/>
              <a:buFont typeface="Wingdings" pitchFamily="2" charset="2"/>
              <a:buChar char="Ø"/>
              <a:defRPr/>
            </a:pPr>
            <a:r>
              <a:rPr lang="fa-IR" sz="2400" dirty="0" smtClean="0"/>
              <a:t>توافق در مورد جزئیات عملیات برنامه با هیئت مدیره.</a:t>
            </a:r>
          </a:p>
          <a:p>
            <a:pPr eaLnBrk="1" hangingPunct="1">
              <a:buClr>
                <a:schemeClr val="bg2">
                  <a:lumMod val="50000"/>
                  <a:lumOff val="50000"/>
                </a:schemeClr>
              </a:buClr>
              <a:buSzPct val="96000"/>
              <a:buFont typeface="Wingdings" pitchFamily="2" charset="2"/>
              <a:buChar char="Ø"/>
              <a:defRPr/>
            </a:pPr>
            <a:r>
              <a:rPr lang="fa-IR" sz="2400" dirty="0" smtClean="0"/>
              <a:t>تعیین یک نفر به عنوان مدیر پروژه. </a:t>
            </a:r>
            <a:endParaRPr lang="en-US" sz="2400" dirty="0" smtClean="0"/>
          </a:p>
          <a:p>
            <a:pPr eaLnBrk="1" hangingPunct="1">
              <a:buClr>
                <a:schemeClr val="bg2">
                  <a:lumMod val="50000"/>
                  <a:lumOff val="50000"/>
                </a:schemeClr>
              </a:buClr>
              <a:buSzPct val="96000"/>
              <a:buFont typeface="Wingdings" pitchFamily="2" charset="2"/>
              <a:buChar char="Ø"/>
              <a:defRPr/>
            </a:pPr>
            <a:endParaRPr lang="fa-IR" sz="2400" dirty="0" smtClean="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496" y="6165304"/>
            <a:ext cx="1152128" cy="720080"/>
          </a:xfrm>
          <a:prstGeom prst="rect">
            <a:avLst/>
          </a:prstGeom>
        </p:spPr>
      </p:pic>
    </p:spTree>
    <p:extLst>
      <p:ext uri="{BB962C8B-B14F-4D97-AF65-F5344CB8AC3E}">
        <p14:creationId xmlns:p14="http://schemas.microsoft.com/office/powerpoint/2010/main" val="256696364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defRPr/>
            </a:pPr>
            <a:r>
              <a:rPr lang="fa-IR" sz="3600" b="1" i="1" dirty="0" smtClean="0">
                <a:solidFill>
                  <a:schemeClr val="tx1"/>
                </a:solidFill>
                <a:latin typeface="+mn-lt"/>
                <a:ea typeface="+mn-ea"/>
                <a:cs typeface="+mn-cs"/>
              </a:rPr>
              <a:t>2-2-2گام دوم : برنامه ریزی کنیم</a:t>
            </a:r>
          </a:p>
        </p:txBody>
      </p:sp>
      <p:sp>
        <p:nvSpPr>
          <p:cNvPr id="20482" name="Rectangle 3"/>
          <p:cNvSpPr>
            <a:spLocks noGrp="1" noChangeArrowheads="1"/>
          </p:cNvSpPr>
          <p:nvPr>
            <p:ph idx="1"/>
          </p:nvPr>
        </p:nvSpPr>
        <p:spPr/>
        <p:txBody>
          <a:bodyPr/>
          <a:lstStyle/>
          <a:p>
            <a:pPr eaLnBrk="1" hangingPunct="1">
              <a:lnSpc>
                <a:spcPct val="80000"/>
              </a:lnSpc>
              <a:buClr>
                <a:schemeClr val="bg2">
                  <a:lumMod val="50000"/>
                  <a:lumOff val="50000"/>
                </a:schemeClr>
              </a:buClr>
              <a:buSzPct val="96000"/>
              <a:buFont typeface="Wingdings" pitchFamily="2" charset="2"/>
              <a:buNone/>
              <a:defRPr/>
            </a:pPr>
            <a:r>
              <a:rPr lang="fa-IR" sz="2400" dirty="0" smtClean="0">
                <a:solidFill>
                  <a:schemeClr val="tx2"/>
                </a:solidFill>
                <a:latin typeface="Times New Roman" pitchFamily="18" charset="0"/>
              </a:rPr>
              <a:t>   بعضی از مدیران فکر می کنند برنامه ریزی تفصیلی وقت تلف کردن است:</a:t>
            </a:r>
            <a:r>
              <a:rPr lang="fa-IR" sz="2400" dirty="0" smtClean="0"/>
              <a:t> </a:t>
            </a:r>
          </a:p>
          <a:p>
            <a:pPr eaLnBrk="1" hangingPunct="1">
              <a:lnSpc>
                <a:spcPct val="80000"/>
              </a:lnSpc>
              <a:buClr>
                <a:schemeClr val="bg2">
                  <a:lumMod val="50000"/>
                  <a:lumOff val="50000"/>
                </a:schemeClr>
              </a:buClr>
              <a:buSzPct val="95000"/>
              <a:buFont typeface="Wingdings" pitchFamily="2" charset="2"/>
              <a:buChar char="Ø"/>
              <a:defRPr/>
            </a:pPr>
            <a:r>
              <a:rPr lang="fa-IR" sz="2400" dirty="0" smtClean="0"/>
              <a:t>اگر مدیری  برنامه جامع و به موقعی تهیه کرده باشد آنوقت زمان مورد نیاز برای حل مسائل حاد و بحرانی به حداقل خود کاهش خواهد یافت و چنین مدیری اثربخشی بیشتری خواهد داشت.</a:t>
            </a:r>
          </a:p>
          <a:p>
            <a:pPr eaLnBrk="1" hangingPunct="1">
              <a:lnSpc>
                <a:spcPct val="80000"/>
              </a:lnSpc>
              <a:buClr>
                <a:schemeClr val="bg2">
                  <a:lumMod val="50000"/>
                  <a:lumOff val="50000"/>
                </a:schemeClr>
              </a:buClr>
              <a:buSzPct val="96000"/>
              <a:buFont typeface="Wingdings" pitchFamily="2" charset="2"/>
              <a:buChar char="Ø"/>
              <a:defRPr/>
            </a:pPr>
            <a:r>
              <a:rPr lang="fa-IR" sz="2400" dirty="0" smtClean="0"/>
              <a:t>برنامه ریزی باعث افزایش انگیزش در تیم به منظور فکر کردن نسبت به آینده و مسائل پیش رو و موافقت کردن با اقداماتی که تیم قصد انجام آنها را دارد می شود.</a:t>
            </a:r>
          </a:p>
          <a:p>
            <a:pPr eaLnBrk="1" hangingPunct="1">
              <a:lnSpc>
                <a:spcPct val="80000"/>
              </a:lnSpc>
              <a:buFont typeface="Wingdings" pitchFamily="2" charset="2"/>
              <a:buNone/>
              <a:defRPr/>
            </a:pPr>
            <a:r>
              <a:rPr lang="fa-IR" sz="2400" dirty="0" smtClean="0">
                <a:solidFill>
                  <a:schemeClr val="tx2"/>
                </a:solidFill>
                <a:latin typeface="Times New Roman" pitchFamily="18" charset="0"/>
              </a:rPr>
              <a:t>یا بعضی از مدیران بر این باوراند که هیچ برنامه ای در عمل کاملاً موفق نبوده:</a:t>
            </a:r>
          </a:p>
          <a:p>
            <a:pPr eaLnBrk="1" hangingPunct="1">
              <a:lnSpc>
                <a:spcPct val="80000"/>
              </a:lnSpc>
              <a:buFont typeface="Wingdings" pitchFamily="2" charset="2"/>
              <a:buNone/>
              <a:defRPr/>
            </a:pPr>
            <a:r>
              <a:rPr lang="fa-IR" sz="2400" dirty="0" smtClean="0"/>
              <a:t>حتی اگر این مطلب هم درست باشد که تنها تعداد محدودی از برنامه ها به موفقیت می رسند ، تغییر یک برنامه به مراتب ساده تر از تهیه آن است.</a:t>
            </a:r>
          </a:p>
          <a:p>
            <a:pPr eaLnBrk="1" hangingPunct="1">
              <a:lnSpc>
                <a:spcPct val="80000"/>
              </a:lnSpc>
              <a:buClr>
                <a:schemeClr val="bg2">
                  <a:lumMod val="50000"/>
                  <a:lumOff val="50000"/>
                </a:schemeClr>
              </a:buClr>
              <a:buSzPct val="96000"/>
              <a:buFont typeface="Wingdings" pitchFamily="2" charset="2"/>
              <a:buChar char="Ø"/>
              <a:defRPr/>
            </a:pPr>
            <a:r>
              <a:rPr lang="fa-IR" sz="2400" dirty="0" smtClean="0"/>
              <a:t>یک برنامه مدون شده ، همه چیز را روشن و عاری از ابهام می کند.</a:t>
            </a:r>
          </a:p>
          <a:p>
            <a:pPr eaLnBrk="1" hangingPunct="1">
              <a:lnSpc>
                <a:spcPct val="80000"/>
              </a:lnSpc>
              <a:buFont typeface="Wingdings" pitchFamily="2" charset="2"/>
              <a:buNone/>
              <a:defRPr/>
            </a:pPr>
            <a:r>
              <a:rPr lang="fa-IR" sz="2400" dirty="0" smtClean="0"/>
              <a:t> </a:t>
            </a:r>
            <a:endParaRPr lang="en-US" sz="2400" dirty="0" smtClean="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496" y="6165304"/>
            <a:ext cx="1152128" cy="720080"/>
          </a:xfrm>
          <a:prstGeom prst="rect">
            <a:avLst/>
          </a:prstGeom>
        </p:spPr>
      </p:pic>
    </p:spTree>
    <p:extLst>
      <p:ext uri="{BB962C8B-B14F-4D97-AF65-F5344CB8AC3E}">
        <p14:creationId xmlns:p14="http://schemas.microsoft.com/office/powerpoint/2010/main" val="278227339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pPr algn="ctr" eaLnBrk="1" hangingPunct="1">
              <a:defRPr/>
            </a:pPr>
            <a:r>
              <a:rPr lang="fa-IR" sz="3600" b="1" i="1" dirty="0" smtClean="0">
                <a:solidFill>
                  <a:schemeClr val="tx1"/>
                </a:solidFill>
                <a:latin typeface="+mn-lt"/>
                <a:ea typeface="+mn-ea"/>
                <a:cs typeface="+mn-cs"/>
              </a:rPr>
              <a:t>3-2-2- گام سوم: اجرا کنیم</a:t>
            </a:r>
            <a:endParaRPr lang="en-US" sz="3600" b="1" i="1" dirty="0" smtClean="0">
              <a:solidFill>
                <a:schemeClr val="tx1"/>
              </a:solidFill>
              <a:latin typeface="+mn-lt"/>
              <a:ea typeface="+mn-ea"/>
              <a:cs typeface="+mn-cs"/>
            </a:endParaRPr>
          </a:p>
        </p:txBody>
      </p:sp>
      <p:sp>
        <p:nvSpPr>
          <p:cNvPr id="32771" name="Rectangle 3"/>
          <p:cNvSpPr>
            <a:spLocks noGrp="1" noChangeArrowheads="1"/>
          </p:cNvSpPr>
          <p:nvPr>
            <p:ph type="body" idx="1"/>
          </p:nvPr>
        </p:nvSpPr>
        <p:spPr>
          <a:xfrm>
            <a:off x="900113" y="1628775"/>
            <a:ext cx="7772400" cy="4530725"/>
          </a:xfrm>
        </p:spPr>
        <p:txBody>
          <a:bodyPr/>
          <a:lstStyle/>
          <a:p>
            <a:pPr marL="533400" indent="-533400" eaLnBrk="1" hangingPunct="1"/>
            <a:endParaRPr lang="fa-IR" smtClean="0"/>
          </a:p>
          <a:p>
            <a:pPr marL="533400" indent="-533400" eaLnBrk="1" hangingPunct="1">
              <a:buFont typeface="Wingdings" pitchFamily="2" charset="2"/>
              <a:buNone/>
            </a:pPr>
            <a:r>
              <a:rPr lang="fa-IR" smtClean="0"/>
              <a:t>    برای کمک به تسهیل فرآیند اجرا و استقرار برنامه دو نوع تکنیک  گسترده و عام وجود دارد:</a:t>
            </a:r>
          </a:p>
          <a:p>
            <a:pPr marL="533400" indent="-533400" eaLnBrk="1" hangingPunct="1">
              <a:buFont typeface="Wingdings" pitchFamily="2" charset="2"/>
              <a:buAutoNum type="arabicPeriod"/>
            </a:pPr>
            <a:r>
              <a:rPr lang="fa-IR" smtClean="0"/>
              <a:t>تکنیک های فنی </a:t>
            </a:r>
          </a:p>
          <a:p>
            <a:pPr marL="533400" indent="-533400" eaLnBrk="1" hangingPunct="1">
              <a:buFont typeface="Wingdings" pitchFamily="2" charset="2"/>
              <a:buAutoNum type="arabicPeriod"/>
            </a:pPr>
            <a:r>
              <a:rPr lang="fa-IR" smtClean="0"/>
              <a:t>تکنیک های فرهنگی </a:t>
            </a:r>
            <a:endParaRPr lang="en-US" smtClean="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496" y="6165304"/>
            <a:ext cx="1152128" cy="720080"/>
          </a:xfrm>
          <a:prstGeom prst="rect">
            <a:avLst/>
          </a:prstGeom>
        </p:spPr>
      </p:pic>
    </p:spTree>
    <p:extLst>
      <p:ext uri="{BB962C8B-B14F-4D97-AF65-F5344CB8AC3E}">
        <p14:creationId xmlns:p14="http://schemas.microsoft.com/office/powerpoint/2010/main" val="199435606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lstStyle/>
          <a:p>
            <a:pPr algn="ctr" eaLnBrk="1" hangingPunct="1">
              <a:defRPr/>
            </a:pPr>
            <a:r>
              <a:rPr lang="fa-IR" sz="3600" b="1" i="1" dirty="0" smtClean="0">
                <a:solidFill>
                  <a:schemeClr val="tx1"/>
                </a:solidFill>
                <a:latin typeface="+mn-lt"/>
                <a:ea typeface="+mn-ea"/>
                <a:cs typeface="+mn-cs"/>
              </a:rPr>
              <a:t>ادامه 3-2-2- گام سوم: اجرا کنیم</a:t>
            </a:r>
            <a:endParaRPr lang="en-US" sz="3600" b="1" i="1" dirty="0" smtClean="0">
              <a:solidFill>
                <a:schemeClr val="tx1"/>
              </a:solidFill>
              <a:latin typeface="+mn-lt"/>
              <a:ea typeface="+mn-ea"/>
              <a:cs typeface="+mn-cs"/>
            </a:endParaRPr>
          </a:p>
        </p:txBody>
      </p:sp>
      <p:sp>
        <p:nvSpPr>
          <p:cNvPr id="33795" name="Rectangle 3"/>
          <p:cNvSpPr>
            <a:spLocks noGrp="1" noChangeArrowheads="1"/>
          </p:cNvSpPr>
          <p:nvPr>
            <p:ph type="body" idx="1"/>
          </p:nvPr>
        </p:nvSpPr>
        <p:spPr/>
        <p:txBody>
          <a:bodyPr/>
          <a:lstStyle/>
          <a:p>
            <a:pPr marL="533400" indent="-533400" eaLnBrk="1" hangingPunct="1">
              <a:buFont typeface="Wingdings" pitchFamily="2" charset="2"/>
              <a:buAutoNum type="arabicPeriod"/>
            </a:pPr>
            <a:endParaRPr lang="fa-IR" sz="2400" smtClean="0"/>
          </a:p>
          <a:p>
            <a:pPr marL="533400" indent="-533400" eaLnBrk="1" hangingPunct="1">
              <a:lnSpc>
                <a:spcPct val="150000"/>
              </a:lnSpc>
              <a:buFont typeface="Wingdings" pitchFamily="2" charset="2"/>
              <a:buNone/>
            </a:pPr>
            <a:r>
              <a:rPr lang="fa-IR" sz="2400" smtClean="0"/>
              <a:t>      </a:t>
            </a:r>
            <a:r>
              <a:rPr lang="fa-IR" sz="2400" b="1" smtClean="0"/>
              <a:t>تکنیک های فنی</a:t>
            </a:r>
          </a:p>
          <a:p>
            <a:pPr marL="533400" indent="-533400" eaLnBrk="1" hangingPunct="1">
              <a:lnSpc>
                <a:spcPct val="150000"/>
              </a:lnSpc>
              <a:buFont typeface="Wingdings" pitchFamily="2" charset="2"/>
              <a:buAutoNum type="arabicPeriod"/>
            </a:pPr>
            <a:r>
              <a:rPr lang="fa-IR" sz="2400" smtClean="0">
                <a:solidFill>
                  <a:srgbClr val="0070C0"/>
                </a:solidFill>
              </a:rPr>
              <a:t>تیم های پروژه ای میان فعالیتی</a:t>
            </a:r>
            <a:r>
              <a:rPr lang="en-US" sz="2400" smtClean="0">
                <a:solidFill>
                  <a:srgbClr val="0070C0"/>
                </a:solidFill>
              </a:rPr>
              <a:t>  </a:t>
            </a:r>
            <a:r>
              <a:rPr lang="fa-IR" sz="2400" smtClean="0"/>
              <a:t/>
            </a:r>
            <a:br>
              <a:rPr lang="fa-IR" sz="2400" smtClean="0"/>
            </a:br>
            <a:r>
              <a:rPr lang="fa-IR" sz="2400" smtClean="0"/>
              <a:t> تیم های پروژه ای تمام وقت.</a:t>
            </a:r>
            <a:br>
              <a:rPr lang="fa-IR" sz="2400" smtClean="0"/>
            </a:br>
            <a:r>
              <a:rPr lang="fa-IR" sz="2400" smtClean="0"/>
              <a:t> تیم های پروژه ای پاره وقت.</a:t>
            </a:r>
            <a:br>
              <a:rPr lang="fa-IR" sz="2400" smtClean="0"/>
            </a:br>
            <a:r>
              <a:rPr lang="fa-IR" sz="2400" smtClean="0"/>
              <a:t> تیم های پروژه ای با هسته تمام وقت وتیم پشتیبانی پاره وقت.</a:t>
            </a:r>
          </a:p>
          <a:p>
            <a:pPr marL="533400" indent="-533400" eaLnBrk="1" hangingPunct="1">
              <a:lnSpc>
                <a:spcPct val="150000"/>
              </a:lnSpc>
              <a:buFont typeface="Wingdings" pitchFamily="2" charset="2"/>
              <a:buAutoNum type="arabicPeriod"/>
            </a:pPr>
            <a:r>
              <a:rPr lang="fa-IR" sz="2400" smtClean="0">
                <a:solidFill>
                  <a:srgbClr val="0070C0"/>
                </a:solidFill>
              </a:rPr>
              <a:t>تیم انتقال وضعیت</a:t>
            </a:r>
          </a:p>
          <a:p>
            <a:pPr marL="533400" indent="-533400" eaLnBrk="1" hangingPunct="1">
              <a:lnSpc>
                <a:spcPct val="150000"/>
              </a:lnSpc>
              <a:buFont typeface="Wingdings" pitchFamily="2" charset="2"/>
              <a:buAutoNum type="arabicPeriod"/>
            </a:pPr>
            <a:r>
              <a:rPr lang="fa-IR" sz="2400" smtClean="0">
                <a:solidFill>
                  <a:srgbClr val="0070C0"/>
                </a:solidFill>
              </a:rPr>
              <a:t>مرکز هماهنگ کننده ی پروژه ها</a:t>
            </a:r>
          </a:p>
          <a:p>
            <a:pPr marL="533400" indent="-533400" eaLnBrk="1" hangingPunct="1">
              <a:buFont typeface="Wingdings" pitchFamily="2" charset="2"/>
              <a:buAutoNum type="arabicPeriod"/>
            </a:pPr>
            <a:endParaRPr lang="en-US" sz="2400" smtClean="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496" y="6165304"/>
            <a:ext cx="1152128" cy="720080"/>
          </a:xfrm>
          <a:prstGeom prst="rect">
            <a:avLst/>
          </a:prstGeom>
        </p:spPr>
      </p:pic>
    </p:spTree>
    <p:extLst>
      <p:ext uri="{BB962C8B-B14F-4D97-AF65-F5344CB8AC3E}">
        <p14:creationId xmlns:p14="http://schemas.microsoft.com/office/powerpoint/2010/main" val="425456618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pPr algn="ctr" eaLnBrk="1" hangingPunct="1">
              <a:defRPr/>
            </a:pPr>
            <a:r>
              <a:rPr lang="fa-IR" sz="3600" b="1" i="1" dirty="0" smtClean="0">
                <a:solidFill>
                  <a:schemeClr val="tx1"/>
                </a:solidFill>
                <a:latin typeface="+mn-lt"/>
                <a:ea typeface="+mn-ea"/>
                <a:cs typeface="+mn-cs"/>
              </a:rPr>
              <a:t>ادامه 3-2-2- گام سوم: اجرا کنیم</a:t>
            </a:r>
            <a:endParaRPr lang="en-US" sz="3600" b="1" i="1" dirty="0" smtClean="0">
              <a:solidFill>
                <a:schemeClr val="tx1"/>
              </a:solidFill>
              <a:latin typeface="+mn-lt"/>
              <a:ea typeface="+mn-ea"/>
              <a:cs typeface="+mn-cs"/>
            </a:endParaRPr>
          </a:p>
        </p:txBody>
      </p:sp>
      <p:sp>
        <p:nvSpPr>
          <p:cNvPr id="34819" name="Rectangle 3"/>
          <p:cNvSpPr>
            <a:spLocks noGrp="1" noChangeArrowheads="1"/>
          </p:cNvSpPr>
          <p:nvPr>
            <p:ph type="body" idx="1"/>
          </p:nvPr>
        </p:nvSpPr>
        <p:spPr>
          <a:xfrm>
            <a:off x="785813" y="1418555"/>
            <a:ext cx="8043862" cy="4530725"/>
          </a:xfrm>
          <a:solidFill>
            <a:schemeClr val="bg1"/>
          </a:solidFill>
        </p:spPr>
        <p:txBody>
          <a:bodyPr/>
          <a:lstStyle/>
          <a:p>
            <a:pPr eaLnBrk="1" hangingPunct="1">
              <a:buFont typeface="Wingdings" pitchFamily="2" charset="2"/>
              <a:buNone/>
            </a:pPr>
            <a:r>
              <a:rPr lang="fa-IR" b="1" dirty="0" smtClean="0"/>
              <a:t>  تکنیک های فرهنگی</a:t>
            </a:r>
          </a:p>
          <a:p>
            <a:pPr eaLnBrk="1" hangingPunct="1">
              <a:buFont typeface="Wingdings" pitchFamily="2" charset="2"/>
              <a:buNone/>
            </a:pPr>
            <a:r>
              <a:rPr lang="fa-IR" dirty="0" smtClean="0"/>
              <a:t>هدف تکنیک های فرهنگی این است که جلو این </a:t>
            </a:r>
          </a:p>
          <a:p>
            <a:pPr eaLnBrk="1" hangingPunct="1">
              <a:buFont typeface="Wingdings" pitchFamily="2" charset="2"/>
              <a:buNone/>
            </a:pPr>
            <a:r>
              <a:rPr lang="fa-IR" dirty="0" smtClean="0"/>
              <a:t>مقاومت ها را بگیرد</a:t>
            </a:r>
          </a:p>
          <a:p>
            <a:pPr eaLnBrk="1" hangingPunct="1">
              <a:buFont typeface="Wingdings" pitchFamily="2" charset="2"/>
              <a:buNone/>
            </a:pPr>
            <a:r>
              <a:rPr lang="fa-IR" dirty="0" smtClean="0"/>
              <a:t> و کنترل کند .</a:t>
            </a:r>
            <a:endParaRPr lang="en-US" dirty="0" smtClean="0"/>
          </a:p>
          <a:p>
            <a:pPr eaLnBrk="1" hangingPunct="1"/>
            <a:endParaRPr lang="en-US" dirty="0" smtClean="0"/>
          </a:p>
        </p:txBody>
      </p:sp>
      <p:sp>
        <p:nvSpPr>
          <p:cNvPr id="24580" name="Line 5"/>
          <p:cNvSpPr>
            <a:spLocks noChangeShapeType="1"/>
          </p:cNvSpPr>
          <p:nvPr/>
        </p:nvSpPr>
        <p:spPr bwMode="auto">
          <a:xfrm flipV="1">
            <a:off x="1547813" y="2708275"/>
            <a:ext cx="0" cy="2665413"/>
          </a:xfrm>
          <a:prstGeom prst="line">
            <a:avLst/>
          </a:prstGeom>
          <a:ln>
            <a:headEnd/>
            <a:tailEnd type="triangle" w="med" len="med"/>
          </a:ln>
        </p:spPr>
        <p:style>
          <a:lnRef idx="2">
            <a:schemeClr val="dk1"/>
          </a:lnRef>
          <a:fillRef idx="0">
            <a:schemeClr val="dk1"/>
          </a:fillRef>
          <a:effectRef idx="1">
            <a:schemeClr val="dk1"/>
          </a:effectRef>
          <a:fontRef idx="minor">
            <a:schemeClr val="tx1"/>
          </a:fontRef>
        </p:style>
        <p:txBody>
          <a:bodyPr/>
          <a:lstStyle/>
          <a:p>
            <a:pPr>
              <a:defRPr/>
            </a:pPr>
            <a:endParaRPr lang="en-US"/>
          </a:p>
        </p:txBody>
      </p:sp>
      <p:sp>
        <p:nvSpPr>
          <p:cNvPr id="24581" name="Line 6"/>
          <p:cNvSpPr>
            <a:spLocks noChangeShapeType="1"/>
          </p:cNvSpPr>
          <p:nvPr/>
        </p:nvSpPr>
        <p:spPr bwMode="auto">
          <a:xfrm>
            <a:off x="1547813" y="5373688"/>
            <a:ext cx="4752975" cy="0"/>
          </a:xfrm>
          <a:prstGeom prst="line">
            <a:avLst/>
          </a:prstGeom>
          <a:ln>
            <a:headEnd/>
            <a:tailEnd type="triangle" w="med" len="med"/>
          </a:ln>
        </p:spPr>
        <p:style>
          <a:lnRef idx="2">
            <a:schemeClr val="dk1"/>
          </a:lnRef>
          <a:fillRef idx="0">
            <a:schemeClr val="dk1"/>
          </a:fillRef>
          <a:effectRef idx="1">
            <a:schemeClr val="dk1"/>
          </a:effectRef>
          <a:fontRef idx="minor">
            <a:schemeClr val="tx1"/>
          </a:fontRef>
        </p:style>
        <p:txBody>
          <a:bodyPr/>
          <a:lstStyle/>
          <a:p>
            <a:pPr>
              <a:defRPr/>
            </a:pPr>
            <a:endParaRPr lang="en-US"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24582" name="Line 7"/>
          <p:cNvSpPr>
            <a:spLocks noChangeShapeType="1"/>
          </p:cNvSpPr>
          <p:nvPr/>
        </p:nvSpPr>
        <p:spPr bwMode="auto">
          <a:xfrm>
            <a:off x="1547813" y="4005263"/>
            <a:ext cx="4095750" cy="66675"/>
          </a:xfrm>
          <a:prstGeom prst="line">
            <a:avLst/>
          </a:prstGeom>
          <a:ln>
            <a:headEnd/>
            <a:tailEnd/>
          </a:ln>
        </p:spPr>
        <p:style>
          <a:lnRef idx="2">
            <a:schemeClr val="dk1"/>
          </a:lnRef>
          <a:fillRef idx="0">
            <a:schemeClr val="dk1"/>
          </a:fillRef>
          <a:effectRef idx="1">
            <a:schemeClr val="dk1"/>
          </a:effectRef>
          <a:fontRef idx="minor">
            <a:schemeClr val="tx1"/>
          </a:fontRef>
        </p:style>
        <p:txBody>
          <a:bodyPr/>
          <a:lstStyle/>
          <a:p>
            <a:pPr>
              <a:defRPr/>
            </a:pPr>
            <a:endParaRPr lang="en-US"/>
          </a:p>
        </p:txBody>
      </p:sp>
      <p:sp>
        <p:nvSpPr>
          <p:cNvPr id="24585" name="Line 10"/>
          <p:cNvSpPr>
            <a:spLocks noChangeShapeType="1"/>
          </p:cNvSpPr>
          <p:nvPr/>
        </p:nvSpPr>
        <p:spPr bwMode="auto">
          <a:xfrm flipH="1" flipV="1">
            <a:off x="3779838" y="2636838"/>
            <a:ext cx="46037" cy="2720975"/>
          </a:xfrm>
          <a:prstGeom prst="line">
            <a:avLst/>
          </a:prstGeom>
          <a:ln>
            <a:headEnd/>
            <a:tailEnd/>
          </a:ln>
        </p:spPr>
        <p:style>
          <a:lnRef idx="2">
            <a:schemeClr val="dk1"/>
          </a:lnRef>
          <a:fillRef idx="0">
            <a:schemeClr val="dk1"/>
          </a:fillRef>
          <a:effectRef idx="1">
            <a:schemeClr val="dk1"/>
          </a:effectRef>
          <a:fontRef idx="minor">
            <a:schemeClr val="tx1"/>
          </a:fontRef>
        </p:style>
        <p:txBody>
          <a:bodyPr/>
          <a:lstStyle/>
          <a:p>
            <a:pPr>
              <a:defRPr/>
            </a:pPr>
            <a:endParaRPr lang="en-US"/>
          </a:p>
        </p:txBody>
      </p:sp>
      <p:sp>
        <p:nvSpPr>
          <p:cNvPr id="24587" name="Rectangle 14"/>
          <p:cNvSpPr>
            <a:spLocks noChangeArrowheads="1"/>
          </p:cNvSpPr>
          <p:nvPr/>
        </p:nvSpPr>
        <p:spPr bwMode="auto">
          <a:xfrm>
            <a:off x="2124075" y="2636838"/>
            <a:ext cx="935038" cy="936625"/>
          </a:xfrm>
          <a:prstGeom prst="rect">
            <a:avLst/>
          </a:prstGeom>
          <a:ln>
            <a:headEnd/>
            <a:tailEnd/>
          </a:ln>
        </p:spPr>
        <p:style>
          <a:lnRef idx="1">
            <a:schemeClr val="accent4"/>
          </a:lnRef>
          <a:fillRef idx="2">
            <a:schemeClr val="accent4"/>
          </a:fillRef>
          <a:effectRef idx="1">
            <a:schemeClr val="accent4"/>
          </a:effectRef>
          <a:fontRef idx="minor">
            <a:schemeClr val="dk1"/>
          </a:fontRef>
        </p:style>
        <p:txBody>
          <a:bodyPr wrap="none" anchor="ctr"/>
          <a:lstStyle/>
          <a:p>
            <a:pPr algn="ctr">
              <a:defRPr/>
            </a:pPr>
            <a:r>
              <a:rPr lang="fa-IR" dirty="0"/>
              <a:t>طرفدار</a:t>
            </a:r>
          </a:p>
          <a:p>
            <a:pPr algn="ctr">
              <a:defRPr/>
            </a:pPr>
            <a:endParaRPr lang="en-US" dirty="0"/>
          </a:p>
        </p:txBody>
      </p:sp>
      <p:sp>
        <p:nvSpPr>
          <p:cNvPr id="12" name="Rectangle 11"/>
          <p:cNvSpPr/>
          <p:nvPr/>
        </p:nvSpPr>
        <p:spPr bwMode="auto">
          <a:xfrm>
            <a:off x="1785938" y="4357688"/>
            <a:ext cx="1571625" cy="714375"/>
          </a:xfrm>
          <a:prstGeom prst="rect">
            <a:avLst/>
          </a:prstGeom>
          <a:ln>
            <a:headEnd type="none" w="med" len="med"/>
            <a:tailEnd type="none" w="med" len="med"/>
          </a:ln>
        </p:spPr>
        <p:style>
          <a:lnRef idx="1">
            <a:schemeClr val="accent4"/>
          </a:lnRef>
          <a:fillRef idx="2">
            <a:schemeClr val="accent4"/>
          </a:fillRef>
          <a:effectRef idx="1">
            <a:schemeClr val="accent4"/>
          </a:effectRef>
          <a:fontRef idx="minor">
            <a:schemeClr val="dk1"/>
          </a:fontRef>
        </p:style>
        <p:txBody>
          <a:bodyPr/>
          <a:lstStyle/>
          <a:p>
            <a:pPr algn="ctr">
              <a:defRPr/>
            </a:pPr>
            <a:r>
              <a:rPr lang="fa-IR" dirty="0">
                <a:solidFill>
                  <a:schemeClr val="tx1"/>
                </a:solidFill>
              </a:rPr>
              <a:t>بی تفاوت</a:t>
            </a:r>
          </a:p>
          <a:p>
            <a:pPr algn="ctr">
              <a:defRPr/>
            </a:pPr>
            <a:r>
              <a:rPr lang="fa-IR" dirty="0"/>
              <a:t>(موعظه و تبدیل)</a:t>
            </a:r>
            <a:endParaRPr lang="en-US" dirty="0">
              <a:solidFill>
                <a:schemeClr val="tx1"/>
              </a:solidFill>
            </a:endParaRPr>
          </a:p>
        </p:txBody>
      </p:sp>
      <p:sp>
        <p:nvSpPr>
          <p:cNvPr id="13" name="Rectangle 12"/>
          <p:cNvSpPr/>
          <p:nvPr/>
        </p:nvSpPr>
        <p:spPr bwMode="auto">
          <a:xfrm>
            <a:off x="4572000" y="4357688"/>
            <a:ext cx="1071563" cy="714375"/>
          </a:xfrm>
          <a:prstGeom prst="rect">
            <a:avLst/>
          </a:prstGeom>
          <a:ln>
            <a:headEnd type="none" w="med" len="med"/>
            <a:tailEnd type="none" w="med" len="med"/>
          </a:ln>
        </p:spPr>
        <p:style>
          <a:lnRef idx="1">
            <a:schemeClr val="accent4"/>
          </a:lnRef>
          <a:fillRef idx="2">
            <a:schemeClr val="accent4"/>
          </a:fillRef>
          <a:effectRef idx="1">
            <a:schemeClr val="accent4"/>
          </a:effectRef>
          <a:fontRef idx="minor">
            <a:schemeClr val="dk1"/>
          </a:fontRef>
        </p:style>
        <p:txBody>
          <a:bodyPr/>
          <a:lstStyle/>
          <a:p>
            <a:pPr algn="ctr">
              <a:defRPr/>
            </a:pPr>
            <a:r>
              <a:rPr lang="fa-IR" dirty="0">
                <a:solidFill>
                  <a:schemeClr val="tx1"/>
                </a:solidFill>
              </a:rPr>
              <a:t>مخالف</a:t>
            </a:r>
          </a:p>
          <a:p>
            <a:pPr algn="ctr">
              <a:defRPr/>
            </a:pPr>
            <a:r>
              <a:rPr lang="fa-IR" dirty="0"/>
              <a:t>(منزوی)</a:t>
            </a:r>
            <a:endParaRPr lang="en-US" dirty="0">
              <a:solidFill>
                <a:schemeClr val="tx1"/>
              </a:solidFill>
            </a:endParaRPr>
          </a:p>
        </p:txBody>
      </p:sp>
      <p:sp>
        <p:nvSpPr>
          <p:cNvPr id="14" name="Rectangle 13"/>
          <p:cNvSpPr/>
          <p:nvPr/>
        </p:nvSpPr>
        <p:spPr bwMode="auto">
          <a:xfrm>
            <a:off x="4286250" y="2786063"/>
            <a:ext cx="1214438" cy="785812"/>
          </a:xfrm>
          <a:prstGeom prst="rect">
            <a:avLst/>
          </a:prstGeom>
          <a:ln>
            <a:headEnd type="none" w="med" len="med"/>
            <a:tailEnd type="none" w="med" len="med"/>
          </a:ln>
        </p:spPr>
        <p:style>
          <a:lnRef idx="1">
            <a:schemeClr val="accent4"/>
          </a:lnRef>
          <a:fillRef idx="2">
            <a:schemeClr val="accent4"/>
          </a:fillRef>
          <a:effectRef idx="1">
            <a:schemeClr val="accent4"/>
          </a:effectRef>
          <a:fontRef idx="minor">
            <a:schemeClr val="dk1"/>
          </a:fontRef>
        </p:style>
        <p:txBody>
          <a:bodyPr/>
          <a:lstStyle/>
          <a:p>
            <a:pPr>
              <a:defRPr/>
            </a:pPr>
            <a:r>
              <a:rPr lang="fa-IR" dirty="0">
                <a:solidFill>
                  <a:schemeClr val="tx1"/>
                </a:solidFill>
              </a:rPr>
              <a:t>مردد و دودل</a:t>
            </a:r>
          </a:p>
          <a:p>
            <a:pPr>
              <a:defRPr/>
            </a:pPr>
            <a:r>
              <a:rPr lang="fa-IR" dirty="0"/>
              <a:t>(تسلیم)</a:t>
            </a:r>
            <a:endParaRPr lang="en-US" dirty="0">
              <a:solidFill>
                <a:schemeClr val="tx1"/>
              </a:solidFill>
            </a:endParaRPr>
          </a:p>
        </p:txBody>
      </p:sp>
      <p:sp>
        <p:nvSpPr>
          <p:cNvPr id="34828" name="Rectangle 14"/>
          <p:cNvSpPr>
            <a:spLocks noChangeArrowheads="1"/>
          </p:cNvSpPr>
          <p:nvPr/>
        </p:nvSpPr>
        <p:spPr bwMode="auto">
          <a:xfrm>
            <a:off x="6357938" y="5286375"/>
            <a:ext cx="1143000" cy="357188"/>
          </a:xfrm>
          <a:prstGeom prst="rect">
            <a:avLst/>
          </a:prstGeom>
          <a:solidFill>
            <a:schemeClr val="bg1"/>
          </a:solidFill>
          <a:ln w="9525" algn="ctr">
            <a:solidFill>
              <a:schemeClr val="bg1"/>
            </a:solidFill>
            <a:round/>
            <a:headEnd/>
            <a:tailEnd/>
          </a:ln>
        </p:spPr>
        <p:txBody>
          <a:bodyPr/>
          <a:lstStyle/>
          <a:p>
            <a:r>
              <a:rPr lang="fa-IR"/>
              <a:t>مخالفت فعال</a:t>
            </a:r>
            <a:endParaRPr lang="en-US"/>
          </a:p>
        </p:txBody>
      </p:sp>
      <p:sp>
        <p:nvSpPr>
          <p:cNvPr id="34829" name="Rectangle 15"/>
          <p:cNvSpPr>
            <a:spLocks noChangeArrowheads="1"/>
          </p:cNvSpPr>
          <p:nvPr/>
        </p:nvSpPr>
        <p:spPr bwMode="auto">
          <a:xfrm>
            <a:off x="785813" y="2357438"/>
            <a:ext cx="1071562" cy="357187"/>
          </a:xfrm>
          <a:prstGeom prst="rect">
            <a:avLst/>
          </a:prstGeom>
          <a:solidFill>
            <a:schemeClr val="bg1"/>
          </a:solidFill>
          <a:ln w="9525" algn="ctr">
            <a:solidFill>
              <a:schemeClr val="bg1"/>
            </a:solidFill>
            <a:round/>
            <a:headEnd/>
            <a:tailEnd/>
          </a:ln>
        </p:spPr>
        <p:txBody>
          <a:bodyPr/>
          <a:lstStyle/>
          <a:p>
            <a:r>
              <a:rPr lang="fa-IR"/>
              <a:t>حمایت فعال</a:t>
            </a:r>
            <a:endParaRPr lang="en-US"/>
          </a:p>
        </p:txBody>
      </p:sp>
      <p:sp>
        <p:nvSpPr>
          <p:cNvPr id="34830" name="Rectangle 16"/>
          <p:cNvSpPr>
            <a:spLocks noChangeArrowheads="1"/>
          </p:cNvSpPr>
          <p:nvPr/>
        </p:nvSpPr>
        <p:spPr bwMode="auto">
          <a:xfrm>
            <a:off x="928688" y="3143250"/>
            <a:ext cx="571500" cy="285750"/>
          </a:xfrm>
          <a:prstGeom prst="rect">
            <a:avLst/>
          </a:prstGeom>
          <a:solidFill>
            <a:schemeClr val="bg1"/>
          </a:solidFill>
          <a:ln w="9525" algn="ctr">
            <a:solidFill>
              <a:schemeClr val="bg1"/>
            </a:solidFill>
            <a:round/>
            <a:headEnd/>
            <a:tailEnd/>
          </a:ln>
        </p:spPr>
        <p:txBody>
          <a:bodyPr/>
          <a:lstStyle/>
          <a:p>
            <a:r>
              <a:rPr lang="fa-IR"/>
              <a:t>زیاد</a:t>
            </a:r>
            <a:endParaRPr lang="en-US"/>
          </a:p>
        </p:txBody>
      </p:sp>
      <p:sp>
        <p:nvSpPr>
          <p:cNvPr id="34831" name="Rectangle 17"/>
          <p:cNvSpPr>
            <a:spLocks noChangeArrowheads="1"/>
          </p:cNvSpPr>
          <p:nvPr/>
        </p:nvSpPr>
        <p:spPr bwMode="auto">
          <a:xfrm>
            <a:off x="1000125" y="4500563"/>
            <a:ext cx="428625" cy="357187"/>
          </a:xfrm>
          <a:prstGeom prst="rect">
            <a:avLst/>
          </a:prstGeom>
          <a:solidFill>
            <a:schemeClr val="bg1"/>
          </a:solidFill>
          <a:ln w="9525" algn="ctr">
            <a:solidFill>
              <a:schemeClr val="bg1"/>
            </a:solidFill>
            <a:round/>
            <a:headEnd/>
            <a:tailEnd/>
          </a:ln>
        </p:spPr>
        <p:txBody>
          <a:bodyPr/>
          <a:lstStyle/>
          <a:p>
            <a:r>
              <a:rPr lang="fa-IR"/>
              <a:t>کم</a:t>
            </a:r>
            <a:endParaRPr lang="en-US"/>
          </a:p>
        </p:txBody>
      </p:sp>
      <p:sp>
        <p:nvSpPr>
          <p:cNvPr id="34832" name="Rectangle 18"/>
          <p:cNvSpPr>
            <a:spLocks noChangeArrowheads="1"/>
          </p:cNvSpPr>
          <p:nvPr/>
        </p:nvSpPr>
        <p:spPr bwMode="auto">
          <a:xfrm>
            <a:off x="2428875" y="5500688"/>
            <a:ext cx="428625" cy="357187"/>
          </a:xfrm>
          <a:prstGeom prst="rect">
            <a:avLst/>
          </a:prstGeom>
          <a:solidFill>
            <a:schemeClr val="bg1"/>
          </a:solidFill>
          <a:ln w="9525" algn="ctr">
            <a:solidFill>
              <a:schemeClr val="bg1"/>
            </a:solidFill>
            <a:round/>
            <a:headEnd/>
            <a:tailEnd/>
          </a:ln>
        </p:spPr>
        <p:txBody>
          <a:bodyPr/>
          <a:lstStyle/>
          <a:p>
            <a:r>
              <a:rPr lang="fa-IR"/>
              <a:t>کم</a:t>
            </a:r>
            <a:endParaRPr lang="en-US"/>
          </a:p>
        </p:txBody>
      </p:sp>
      <p:sp>
        <p:nvSpPr>
          <p:cNvPr id="34833" name="Rectangle 19"/>
          <p:cNvSpPr>
            <a:spLocks noChangeArrowheads="1"/>
          </p:cNvSpPr>
          <p:nvPr/>
        </p:nvSpPr>
        <p:spPr bwMode="auto">
          <a:xfrm>
            <a:off x="4786313" y="5500688"/>
            <a:ext cx="571500" cy="357187"/>
          </a:xfrm>
          <a:prstGeom prst="rect">
            <a:avLst/>
          </a:prstGeom>
          <a:solidFill>
            <a:schemeClr val="bg1"/>
          </a:solidFill>
          <a:ln w="9525" algn="ctr">
            <a:solidFill>
              <a:schemeClr val="bg1"/>
            </a:solidFill>
            <a:round/>
            <a:headEnd/>
            <a:tailEnd/>
          </a:ln>
        </p:spPr>
        <p:txBody>
          <a:bodyPr/>
          <a:lstStyle/>
          <a:p>
            <a:r>
              <a:rPr lang="fa-IR"/>
              <a:t>زیاد</a:t>
            </a:r>
            <a:endParaRPr lang="en-US"/>
          </a:p>
        </p:txBody>
      </p:sp>
      <p:pic>
        <p:nvPicPr>
          <p:cNvPr id="19" name="Picture 1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496" y="6165304"/>
            <a:ext cx="1152128" cy="720080"/>
          </a:xfrm>
          <a:prstGeom prst="rect">
            <a:avLst/>
          </a:prstGeom>
        </p:spPr>
      </p:pic>
    </p:spTree>
    <p:extLst>
      <p:ext uri="{BB962C8B-B14F-4D97-AF65-F5344CB8AC3E}">
        <p14:creationId xmlns:p14="http://schemas.microsoft.com/office/powerpoint/2010/main" val="322195022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p:txBody>
          <a:bodyPr/>
          <a:lstStyle/>
          <a:p>
            <a:pPr algn="ctr" eaLnBrk="1" hangingPunct="1">
              <a:defRPr/>
            </a:pPr>
            <a:r>
              <a:rPr lang="fa-IR" sz="3200" b="1" i="1" dirty="0" smtClean="0">
                <a:solidFill>
                  <a:schemeClr val="tx1"/>
                </a:solidFill>
                <a:latin typeface="+mn-lt"/>
                <a:ea typeface="+mn-ea"/>
                <a:cs typeface="+mn-cs"/>
              </a:rPr>
              <a:t>4-2-2- گام چهارم:سنجش و ارزیابی برنامه ی دگرگونی</a:t>
            </a:r>
            <a:endParaRPr lang="en-US" sz="3200" b="1" i="1" dirty="0" smtClean="0">
              <a:solidFill>
                <a:schemeClr val="tx1"/>
              </a:solidFill>
              <a:latin typeface="+mn-lt"/>
              <a:ea typeface="+mn-ea"/>
              <a:cs typeface="+mn-cs"/>
            </a:endParaRPr>
          </a:p>
        </p:txBody>
      </p:sp>
      <p:sp>
        <p:nvSpPr>
          <p:cNvPr id="3" name="Content Placeholder 2"/>
          <p:cNvSpPr>
            <a:spLocks noGrp="1"/>
          </p:cNvSpPr>
          <p:nvPr>
            <p:ph idx="1"/>
          </p:nvPr>
        </p:nvSpPr>
        <p:spPr/>
        <p:txBody>
          <a:bodyPr/>
          <a:lstStyle/>
          <a:p>
            <a:pPr eaLnBrk="1" hangingPunct="1">
              <a:buFont typeface="Wingdings" pitchFamily="2" charset="2"/>
              <a:buNone/>
              <a:defRPr/>
            </a:pPr>
            <a:r>
              <a:rPr lang="fa-IR" dirty="0" smtClean="0"/>
              <a:t>   به طور کلی تیم مرکز هماهنگی موارد زیر را کنترل و ارزیابی می کند:</a:t>
            </a:r>
          </a:p>
          <a:p>
            <a:pPr marL="514350" indent="-514350" eaLnBrk="1" hangingPunct="1">
              <a:buFont typeface="+mj-lt"/>
              <a:buAutoNum type="arabicPeriod"/>
              <a:defRPr/>
            </a:pPr>
            <a:r>
              <a:rPr lang="fa-IR" dirty="0" smtClean="0"/>
              <a:t>عملیات</a:t>
            </a:r>
            <a:br>
              <a:rPr lang="fa-IR" dirty="0" smtClean="0"/>
            </a:br>
            <a:r>
              <a:rPr lang="fa-IR" sz="1800" dirty="0" smtClean="0"/>
              <a:t>زمان </a:t>
            </a:r>
            <a:br>
              <a:rPr lang="fa-IR" sz="1800" dirty="0" smtClean="0"/>
            </a:br>
            <a:r>
              <a:rPr lang="fa-IR" sz="1800" dirty="0" smtClean="0"/>
              <a:t>هزینه</a:t>
            </a:r>
            <a:br>
              <a:rPr lang="fa-IR" sz="1800" dirty="0" smtClean="0"/>
            </a:br>
            <a:r>
              <a:rPr lang="fa-IR" sz="1800" dirty="0" smtClean="0"/>
              <a:t>کیفیت</a:t>
            </a:r>
            <a:br>
              <a:rPr lang="fa-IR" sz="1800" dirty="0" smtClean="0"/>
            </a:br>
            <a:r>
              <a:rPr lang="fa-IR" sz="1800" dirty="0" smtClean="0"/>
              <a:t>اثر بخشی</a:t>
            </a:r>
          </a:p>
          <a:p>
            <a:pPr marL="514350" indent="-514350" eaLnBrk="1" hangingPunct="1">
              <a:buFont typeface="+mj-lt"/>
              <a:buAutoNum type="arabicPeriod"/>
              <a:defRPr/>
            </a:pPr>
            <a:r>
              <a:rPr lang="fa-IR" dirty="0" smtClean="0"/>
              <a:t>نتایج</a:t>
            </a:r>
          </a:p>
          <a:p>
            <a:pPr marL="514350" indent="-514350" eaLnBrk="1" hangingPunct="1">
              <a:buFont typeface="+mj-lt"/>
              <a:buAutoNum type="arabicPeriod"/>
              <a:defRPr/>
            </a:pPr>
            <a:r>
              <a:rPr lang="fa-IR" dirty="0" smtClean="0"/>
              <a:t>مفروضات کلیدی</a:t>
            </a:r>
          </a:p>
          <a:p>
            <a:pPr marL="514350" indent="-514350" eaLnBrk="1" hangingPunct="1">
              <a:buFont typeface="+mj-lt"/>
              <a:buAutoNum type="arabicPeriod"/>
              <a:defRPr/>
            </a:pPr>
            <a:r>
              <a:rPr lang="fa-IR" dirty="0" smtClean="0"/>
              <a:t>وضعیت فرهنگی</a:t>
            </a: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496" y="6165304"/>
            <a:ext cx="1152128" cy="720080"/>
          </a:xfrm>
          <a:prstGeom prst="rect">
            <a:avLst/>
          </a:prstGeom>
        </p:spPr>
      </p:pic>
    </p:spTree>
    <p:extLst>
      <p:ext uri="{BB962C8B-B14F-4D97-AF65-F5344CB8AC3E}">
        <p14:creationId xmlns:p14="http://schemas.microsoft.com/office/powerpoint/2010/main" val="82899242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p:txBody>
          <a:bodyPr/>
          <a:lstStyle/>
          <a:p>
            <a:pPr algn="ctr" eaLnBrk="1" hangingPunct="1">
              <a:defRPr/>
            </a:pPr>
            <a:r>
              <a:rPr lang="fa-IR" sz="2800" b="1" i="1" dirty="0" smtClean="0">
                <a:solidFill>
                  <a:schemeClr val="tx1"/>
                </a:solidFill>
                <a:latin typeface="+mn-lt"/>
                <a:ea typeface="+mn-ea"/>
                <a:cs typeface="+mn-cs"/>
              </a:rPr>
              <a:t>5-2-2- گام پنجم:دگرگونی در خود دگرگونی ودستیابی به دگرگونی مداوم</a:t>
            </a:r>
            <a:endParaRPr lang="en-US" sz="2800" b="1" i="1" dirty="0" smtClean="0">
              <a:solidFill>
                <a:schemeClr val="tx1"/>
              </a:solidFill>
              <a:latin typeface="+mn-lt"/>
              <a:ea typeface="+mn-ea"/>
              <a:cs typeface="+mn-cs"/>
            </a:endParaRPr>
          </a:p>
        </p:txBody>
      </p:sp>
      <p:sp>
        <p:nvSpPr>
          <p:cNvPr id="3" name="Content Placeholder 2"/>
          <p:cNvSpPr>
            <a:spLocks noGrp="1"/>
          </p:cNvSpPr>
          <p:nvPr>
            <p:ph idx="1"/>
          </p:nvPr>
        </p:nvSpPr>
        <p:spPr>
          <a:xfrm>
            <a:off x="785813" y="1571625"/>
            <a:ext cx="7800975" cy="2916238"/>
          </a:xfrm>
        </p:spPr>
        <p:txBody>
          <a:bodyPr/>
          <a:lstStyle/>
          <a:p>
            <a:pPr eaLnBrk="1" hangingPunct="1">
              <a:lnSpc>
                <a:spcPct val="150000"/>
              </a:lnSpc>
              <a:buFont typeface="Wingdings" pitchFamily="2" charset="2"/>
              <a:buNone/>
              <a:defRPr/>
            </a:pPr>
            <a:r>
              <a:rPr lang="fa-IR" sz="2400" dirty="0" smtClean="0"/>
              <a:t>    اگر نتیجه بازبینی این بود که پروژه یا پروژههایی موفق به تحقق اهداف اولیه خود نشده اند آن وقت دو راه پیش رو داریم:</a:t>
            </a:r>
          </a:p>
          <a:p>
            <a:pPr marL="514350" indent="-514350" eaLnBrk="1" hangingPunct="1">
              <a:lnSpc>
                <a:spcPct val="150000"/>
              </a:lnSpc>
              <a:buFont typeface="+mj-lt"/>
              <a:buAutoNum type="arabicPeriod"/>
              <a:defRPr/>
            </a:pPr>
            <a:r>
              <a:rPr lang="fa-IR" sz="2400" dirty="0" smtClean="0"/>
              <a:t>ایجاد دگرگونی در روش انجام برنامه</a:t>
            </a:r>
          </a:p>
          <a:p>
            <a:pPr marL="514350" indent="-514350" eaLnBrk="1" hangingPunct="1">
              <a:lnSpc>
                <a:spcPct val="150000"/>
              </a:lnSpc>
              <a:buFont typeface="+mj-lt"/>
              <a:buAutoNum type="arabicPeriod"/>
              <a:defRPr/>
            </a:pPr>
            <a:r>
              <a:rPr lang="fa-IR" sz="2400" dirty="0" smtClean="0"/>
              <a:t>ایجاد دگرگونی در آنچه که می خواهیم</a:t>
            </a:r>
            <a:endParaRPr lang="en-US" sz="2400" dirty="0" smtClean="0"/>
          </a:p>
        </p:txBody>
      </p:sp>
      <p:sp>
        <p:nvSpPr>
          <p:cNvPr id="22" name="Action Button: Custom 21">
            <a:hlinkClick r:id="rId2" action="ppaction://hlinksldjump" highlightClick="1"/>
          </p:cNvPr>
          <p:cNvSpPr/>
          <p:nvPr/>
        </p:nvSpPr>
        <p:spPr bwMode="auto">
          <a:xfrm>
            <a:off x="8215313" y="1857375"/>
            <a:ext cx="214312" cy="188913"/>
          </a:xfrm>
          <a:prstGeom prst="actionButtonBlank">
            <a:avLst/>
          </a:prstGeom>
          <a:solidFill>
            <a:schemeClr val="tx2">
              <a:lumMod val="50000"/>
              <a:lumOff val="50000"/>
            </a:schemeClr>
          </a:solidFill>
          <a:ln w="9525" cap="flat" cmpd="sng" algn="ctr">
            <a:solidFill>
              <a:schemeClr val="tx1"/>
            </a:solidFill>
            <a:prstDash val="solid"/>
            <a:round/>
            <a:headEnd type="none" w="med" len="med"/>
            <a:tailEnd type="none" w="med" len="med"/>
          </a:ln>
          <a:effectLst/>
        </p:spPr>
        <p:txBody>
          <a:bodyPr rtlCol="1"/>
          <a:lstStyle/>
          <a:p>
            <a:pPr>
              <a:defRPr/>
            </a:pPr>
            <a:endParaRPr lang="fa-I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5496" y="6165304"/>
            <a:ext cx="1152128" cy="720080"/>
          </a:xfrm>
          <a:prstGeom prst="rect">
            <a:avLst/>
          </a:prstGeom>
        </p:spPr>
      </p:pic>
    </p:spTree>
    <p:extLst>
      <p:ext uri="{BB962C8B-B14F-4D97-AF65-F5344CB8AC3E}">
        <p14:creationId xmlns:p14="http://schemas.microsoft.com/office/powerpoint/2010/main" val="7609581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a:xfrm>
            <a:off x="900113" y="549275"/>
            <a:ext cx="7772400" cy="1143000"/>
          </a:xfrm>
        </p:spPr>
        <p:txBody>
          <a:bodyPr>
            <a:normAutofit fontScale="90000"/>
          </a:bodyPr>
          <a:lstStyle/>
          <a:p>
            <a:pPr algn="ctr" eaLnBrk="1" hangingPunct="1">
              <a:defRPr/>
            </a:pPr>
            <a:r>
              <a:rPr lang="fa-IR" sz="3600" b="1" i="1" dirty="0" smtClean="0">
                <a:solidFill>
                  <a:schemeClr val="tx1"/>
                </a:solidFill>
                <a:latin typeface="+mn-lt"/>
                <a:ea typeface="+mn-ea"/>
                <a:cs typeface="+mn-cs"/>
              </a:rPr>
              <a:t>1-5-2-2-ایجاد دگرگونی در روش انجام برنامه</a:t>
            </a:r>
            <a:r>
              <a:rPr lang="fa-IR" dirty="0" smtClean="0">
                <a:solidFill>
                  <a:schemeClr val="tx1"/>
                </a:solidFill>
              </a:rPr>
              <a:t/>
            </a:r>
            <a:br>
              <a:rPr lang="fa-IR" dirty="0" smtClean="0">
                <a:solidFill>
                  <a:schemeClr val="tx1"/>
                </a:solidFill>
              </a:rPr>
            </a:br>
            <a:endParaRPr lang="en-US" dirty="0" smtClean="0">
              <a:solidFill>
                <a:schemeClr val="tx1"/>
              </a:solidFill>
            </a:endParaRPr>
          </a:p>
        </p:txBody>
      </p:sp>
      <p:sp>
        <p:nvSpPr>
          <p:cNvPr id="3" name="Content Placeholder 2"/>
          <p:cNvSpPr>
            <a:spLocks noGrp="1"/>
          </p:cNvSpPr>
          <p:nvPr>
            <p:ph idx="1"/>
          </p:nvPr>
        </p:nvSpPr>
        <p:spPr>
          <a:xfrm>
            <a:off x="914400" y="1600200"/>
            <a:ext cx="7772400" cy="4781550"/>
          </a:xfrm>
        </p:spPr>
        <p:txBody>
          <a:bodyPr/>
          <a:lstStyle/>
          <a:p>
            <a:pPr eaLnBrk="1" hangingPunct="1">
              <a:buFont typeface="Wingdings" pitchFamily="2" charset="2"/>
              <a:buNone/>
              <a:defRPr/>
            </a:pPr>
            <a:r>
              <a:rPr lang="fa-IR" dirty="0" smtClean="0"/>
              <a:t>    سه اهرم وجود دارند که می توانیم با استفاده از آنها تغییراتی در روش انجام بدهیم:</a:t>
            </a:r>
          </a:p>
          <a:p>
            <a:pPr marL="514350" indent="-514350" eaLnBrk="1" hangingPunct="1">
              <a:buFont typeface="+mj-lt"/>
              <a:buAutoNum type="arabicPeriod"/>
              <a:defRPr/>
            </a:pPr>
            <a:r>
              <a:rPr lang="fa-IR" dirty="0" smtClean="0"/>
              <a:t>اهرم  زمان</a:t>
            </a:r>
          </a:p>
          <a:p>
            <a:pPr marL="514350" indent="-514350" eaLnBrk="1" hangingPunct="1">
              <a:buFont typeface="+mj-lt"/>
              <a:buAutoNum type="arabicPeriod"/>
              <a:defRPr/>
            </a:pPr>
            <a:r>
              <a:rPr lang="fa-IR" dirty="0" smtClean="0"/>
              <a:t>اهرم  هزینه</a:t>
            </a:r>
          </a:p>
          <a:p>
            <a:pPr marL="514350" indent="-514350" eaLnBrk="1" hangingPunct="1">
              <a:buFont typeface="+mj-lt"/>
              <a:buAutoNum type="arabicPeriod"/>
              <a:defRPr/>
            </a:pPr>
            <a:r>
              <a:rPr lang="fa-IR" dirty="0" smtClean="0"/>
              <a:t>اهرم کیفیت</a:t>
            </a:r>
            <a:br>
              <a:rPr lang="fa-IR" dirty="0" smtClean="0"/>
            </a:br>
            <a:r>
              <a:rPr lang="fa-IR" sz="2400" dirty="0" smtClean="0"/>
              <a:t>در اهرم کیفیت چهار نقطه ی کلیدی وجود دارد که می شود روی آنها کار کرد:</a:t>
            </a:r>
          </a:p>
          <a:p>
            <a:pPr marL="514350" indent="-514350" eaLnBrk="1" hangingPunct="1">
              <a:buFont typeface="Wingdings" pitchFamily="2" charset="2"/>
              <a:buNone/>
              <a:defRPr/>
            </a:pPr>
            <a:r>
              <a:rPr lang="fa-IR" sz="1800" dirty="0" smtClean="0"/>
              <a:t>      کیفیت عملیات</a:t>
            </a:r>
          </a:p>
          <a:p>
            <a:pPr marL="514350" indent="-514350" eaLnBrk="1" hangingPunct="1">
              <a:buFont typeface="Wingdings" pitchFamily="2" charset="2"/>
              <a:buNone/>
              <a:defRPr/>
            </a:pPr>
            <a:r>
              <a:rPr lang="fa-IR" sz="1800" dirty="0" smtClean="0"/>
              <a:t>      کیفیت منابع</a:t>
            </a:r>
          </a:p>
          <a:p>
            <a:pPr marL="514350" indent="-514350" eaLnBrk="1" hangingPunct="1">
              <a:buFont typeface="Wingdings" pitchFamily="2" charset="2"/>
              <a:buNone/>
              <a:defRPr/>
            </a:pPr>
            <a:r>
              <a:rPr lang="fa-IR" sz="1800" dirty="0" smtClean="0"/>
              <a:t>      کیفیت محصول نهایی</a:t>
            </a:r>
          </a:p>
          <a:p>
            <a:pPr marL="514350" indent="-514350" eaLnBrk="1" hangingPunct="1">
              <a:buFont typeface="Wingdings" pitchFamily="2" charset="2"/>
              <a:buNone/>
              <a:defRPr/>
            </a:pPr>
            <a:r>
              <a:rPr lang="fa-IR" sz="1800" dirty="0" smtClean="0"/>
              <a:t>      کیفیت زندگی</a:t>
            </a:r>
            <a:endParaRPr lang="en-US" sz="1800" dirty="0" smtClean="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496" y="6165304"/>
            <a:ext cx="1152128" cy="720080"/>
          </a:xfrm>
          <a:prstGeom prst="rect">
            <a:avLst/>
          </a:prstGeom>
        </p:spPr>
      </p:pic>
    </p:spTree>
    <p:extLst>
      <p:ext uri="{BB962C8B-B14F-4D97-AF65-F5344CB8AC3E}">
        <p14:creationId xmlns:p14="http://schemas.microsoft.com/office/powerpoint/2010/main" val="137764066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a:xfrm>
            <a:off x="1042988" y="476250"/>
            <a:ext cx="7772400" cy="1143000"/>
          </a:xfrm>
        </p:spPr>
        <p:txBody>
          <a:bodyPr>
            <a:normAutofit fontScale="90000"/>
          </a:bodyPr>
          <a:lstStyle/>
          <a:p>
            <a:pPr algn="ctr" eaLnBrk="1" hangingPunct="1">
              <a:defRPr/>
            </a:pPr>
            <a:r>
              <a:rPr lang="fa-IR" sz="3600" b="1" i="1" dirty="0" smtClean="0">
                <a:solidFill>
                  <a:schemeClr val="tx1"/>
                </a:solidFill>
                <a:latin typeface="+mn-lt"/>
                <a:ea typeface="+mn-ea"/>
                <a:cs typeface="+mn-cs"/>
              </a:rPr>
              <a:t>2-5-2-2ایجاد دگرگونی در آنچه که می خواهیم</a:t>
            </a:r>
            <a:r>
              <a:rPr lang="en-US" dirty="0" smtClean="0">
                <a:solidFill>
                  <a:schemeClr val="tx1"/>
                </a:solidFill>
              </a:rPr>
              <a:t/>
            </a:r>
            <a:br>
              <a:rPr lang="en-US" dirty="0" smtClean="0">
                <a:solidFill>
                  <a:schemeClr val="tx1"/>
                </a:solidFill>
              </a:rPr>
            </a:br>
            <a:endParaRPr lang="en-US" dirty="0" smtClean="0">
              <a:solidFill>
                <a:schemeClr val="tx1"/>
              </a:solidFill>
            </a:endParaRPr>
          </a:p>
        </p:txBody>
      </p:sp>
      <p:sp>
        <p:nvSpPr>
          <p:cNvPr id="27651" name="Content Placeholder 2"/>
          <p:cNvSpPr>
            <a:spLocks noGrp="1"/>
          </p:cNvSpPr>
          <p:nvPr>
            <p:ph idx="1"/>
          </p:nvPr>
        </p:nvSpPr>
        <p:spPr/>
        <p:txBody>
          <a:bodyPr/>
          <a:lstStyle/>
          <a:p>
            <a:pPr eaLnBrk="1" hangingPunct="1">
              <a:buClr>
                <a:schemeClr val="bg2">
                  <a:lumMod val="50000"/>
                  <a:lumOff val="50000"/>
                </a:schemeClr>
              </a:buClr>
              <a:buSzPct val="95000"/>
              <a:buFont typeface="Wingdings" pitchFamily="2" charset="2"/>
              <a:buChar char="Ø"/>
              <a:defRPr/>
            </a:pPr>
            <a:r>
              <a:rPr lang="fa-IR" dirty="0" smtClean="0"/>
              <a:t>   گاهی اوقات ممکن است پروژه در زمان تعین شده انجام شود اما به آن اهداف مورد انتظار خود نرسیده باشد که این می تواند به این علت باشد که اهداف تعیین شده در جهت تحقق ماموریتها دقیق و کامل نباشد.</a:t>
            </a:r>
          </a:p>
          <a:p>
            <a:pPr eaLnBrk="1" hangingPunct="1">
              <a:buClr>
                <a:schemeClr val="bg2">
                  <a:lumMod val="50000"/>
                  <a:lumOff val="50000"/>
                </a:schemeClr>
              </a:buClr>
              <a:buSzPct val="96000"/>
              <a:buFont typeface="Wingdings" pitchFamily="2" charset="2"/>
              <a:buChar char="Ø"/>
              <a:defRPr/>
            </a:pPr>
            <a:r>
              <a:rPr lang="fa-IR" dirty="0" smtClean="0"/>
              <a:t>اگر با تغییر اهداف باز به نتایج مورد انتظار نرسیدیم شاید </a:t>
            </a:r>
          </a:p>
          <a:p>
            <a:pPr eaLnBrk="1" hangingPunct="1">
              <a:buFont typeface="Wingdings" pitchFamily="2" charset="2"/>
              <a:buNone/>
              <a:defRPr/>
            </a:pPr>
            <a:r>
              <a:rPr lang="fa-IR" dirty="0" smtClean="0"/>
              <a:t>   نشان دهنده این باشد که پیش بینی های ما درست نبوده یاماموریت های تدوین شده عملاً غیر ممکن هستند.</a:t>
            </a:r>
          </a:p>
          <a:p>
            <a:pPr eaLnBrk="1" hangingPunct="1">
              <a:buFont typeface="Wingdings" pitchFamily="2" charset="2"/>
              <a:buNone/>
              <a:defRPr/>
            </a:pPr>
            <a:endParaRPr lang="fa-IR" dirty="0" smtClean="0"/>
          </a:p>
          <a:p>
            <a:pPr eaLnBrk="1" hangingPunct="1">
              <a:buFont typeface="Wingdings" pitchFamily="2" charset="2"/>
              <a:buNone/>
              <a:defRPr/>
            </a:pPr>
            <a:endParaRPr lang="en-US" dirty="0" smtClean="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496" y="6165304"/>
            <a:ext cx="1152128" cy="720080"/>
          </a:xfrm>
          <a:prstGeom prst="rect">
            <a:avLst/>
          </a:prstGeom>
        </p:spPr>
      </p:pic>
    </p:spTree>
    <p:extLst>
      <p:ext uri="{BB962C8B-B14F-4D97-AF65-F5344CB8AC3E}">
        <p14:creationId xmlns:p14="http://schemas.microsoft.com/office/powerpoint/2010/main" val="187777724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a:xfrm>
            <a:off x="684213" y="260350"/>
            <a:ext cx="7772400" cy="1143000"/>
          </a:xfrm>
        </p:spPr>
        <p:txBody>
          <a:bodyPr/>
          <a:lstStyle/>
          <a:p>
            <a:pPr algn="ctr">
              <a:defRPr/>
            </a:pPr>
            <a:r>
              <a:rPr lang="fa-IR" sz="3600" b="1" i="1" dirty="0" smtClean="0">
                <a:solidFill>
                  <a:schemeClr val="tx1"/>
                </a:solidFill>
                <a:latin typeface="+mn-lt"/>
                <a:ea typeface="+mn-ea"/>
                <a:cs typeface="+mn-cs"/>
              </a:rPr>
              <a:t>3-5-2-2دگرگونی مداوم</a:t>
            </a:r>
            <a:endParaRPr lang="en-US" sz="3600" b="1" i="1" dirty="0" smtClean="0">
              <a:solidFill>
                <a:schemeClr val="tx1"/>
              </a:solidFill>
              <a:latin typeface="+mn-lt"/>
              <a:ea typeface="+mn-ea"/>
              <a:cs typeface="+mn-cs"/>
            </a:endParaRPr>
          </a:p>
        </p:txBody>
      </p:sp>
      <p:sp>
        <p:nvSpPr>
          <p:cNvPr id="28675" name="Content Placeholder 2"/>
          <p:cNvSpPr>
            <a:spLocks noGrp="1"/>
          </p:cNvSpPr>
          <p:nvPr>
            <p:ph idx="1"/>
          </p:nvPr>
        </p:nvSpPr>
        <p:spPr>
          <a:xfrm>
            <a:off x="900113" y="1557338"/>
            <a:ext cx="7772400" cy="4530725"/>
          </a:xfrm>
        </p:spPr>
        <p:txBody>
          <a:bodyPr/>
          <a:lstStyle/>
          <a:p>
            <a:pPr>
              <a:buClr>
                <a:schemeClr val="bg2">
                  <a:lumMod val="50000"/>
                  <a:lumOff val="50000"/>
                </a:schemeClr>
              </a:buClr>
              <a:buSzPct val="96000"/>
              <a:buFont typeface="Wingdings" pitchFamily="2" charset="2"/>
              <a:buChar char="Ø"/>
              <a:defRPr/>
            </a:pPr>
            <a:r>
              <a:rPr lang="fa-IR" dirty="0" smtClean="0"/>
              <a:t>دگرگونی مداوم یعنی اینکه سازمان باید همیشه و به طور مستمر در ارتباط نزدیک و تنگاتنگ با مشتریان و محیط رقابتی خود باشد. به عبارتی دگرگونی مداوم یعنی اینکه تک تک افراد سازمان از اقتدار لازم برای برانگیختن و اقدام به تغییراتی که سازمان برای ترغیب مشتریان خود نیاز دارد،برخوردار باشد.</a:t>
            </a:r>
          </a:p>
          <a:p>
            <a:pPr>
              <a:buClr>
                <a:schemeClr val="bg2">
                  <a:lumMod val="50000"/>
                  <a:lumOff val="50000"/>
                </a:schemeClr>
              </a:buClr>
              <a:buSzPct val="96000"/>
              <a:buFont typeface="Wingdings" pitchFamily="2" charset="2"/>
              <a:buChar char="Ø"/>
              <a:defRPr/>
            </a:pPr>
            <a:r>
              <a:rPr lang="fa-IR" dirty="0" smtClean="0"/>
              <a:t>اگر یک برنامه ی دگرگونی به خوبی انجام شود واستقرار یابد و سازمان را از شکل سلسله مراتبی به شکل مسطح و افقی تبدیل کند آن وقت سازمان در این فرآیند مهارت لازم برای مبادرت به دگرگونی مداوم را فرا خواهد گرفت .</a:t>
            </a:r>
            <a:endParaRPr lang="en-US" dirty="0" smtClean="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496" y="6165304"/>
            <a:ext cx="1152128" cy="720080"/>
          </a:xfrm>
          <a:prstGeom prst="rect">
            <a:avLst/>
          </a:prstGeom>
        </p:spPr>
      </p:pic>
    </p:spTree>
    <p:extLst>
      <p:ext uri="{BB962C8B-B14F-4D97-AF65-F5344CB8AC3E}">
        <p14:creationId xmlns:p14="http://schemas.microsoft.com/office/powerpoint/2010/main" val="117280910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p:cNvSpPr>
            <a:spLocks noGrp="1"/>
          </p:cNvSpPr>
          <p:nvPr>
            <p:ph type="title"/>
          </p:nvPr>
        </p:nvSpPr>
        <p:spPr/>
        <p:txBody>
          <a:bodyPr/>
          <a:lstStyle/>
          <a:p>
            <a:pPr algn="ctr"/>
            <a:r>
              <a:rPr lang="fa-IR" sz="6600" smtClean="0"/>
              <a:t>منابع</a:t>
            </a:r>
            <a:endParaRPr lang="en-US" sz="6600" smtClean="0"/>
          </a:p>
        </p:txBody>
      </p:sp>
      <p:sp>
        <p:nvSpPr>
          <p:cNvPr id="40963" name="Content Placeholder 2"/>
          <p:cNvSpPr>
            <a:spLocks noGrp="1"/>
          </p:cNvSpPr>
          <p:nvPr>
            <p:ph idx="1"/>
          </p:nvPr>
        </p:nvSpPr>
        <p:spPr/>
        <p:txBody>
          <a:bodyPr/>
          <a:lstStyle/>
          <a:p>
            <a:r>
              <a:rPr lang="fa-IR" smtClean="0"/>
              <a:t>مایکل همر و جیمز چمپی، طرح ریزی دوباره ی شرکت ، ترجمه ایرج پاد، انتشارات سازمان مدیریت صنعتی ،سال 1374.</a:t>
            </a:r>
          </a:p>
          <a:p>
            <a:r>
              <a:rPr lang="fa-IR" smtClean="0"/>
              <a:t>نیک ابلنسکی، مهندسی مجدد و مدیریت دگرگون سازی سازمانها،ترجمه منصور شریفی کلویی،انتشارات موسسه فرهنگی نشاط،سال 1384.</a:t>
            </a:r>
          </a:p>
        </p:txBody>
      </p:sp>
      <p:sp>
        <p:nvSpPr>
          <p:cNvPr id="40964" name="Footer Placeholder 3"/>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smtClean="0">
                <a:solidFill>
                  <a:schemeClr val="bg1"/>
                </a:solidFill>
              </a:rPr>
              <a:t>1 of 37</a:t>
            </a: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496" y="6165304"/>
            <a:ext cx="1152128" cy="720080"/>
          </a:xfrm>
          <a:prstGeom prst="rect">
            <a:avLst/>
          </a:prstGeom>
        </p:spPr>
      </p:pic>
    </p:spTree>
    <p:extLst>
      <p:ext uri="{BB962C8B-B14F-4D97-AF65-F5344CB8AC3E}">
        <p14:creationId xmlns:p14="http://schemas.microsoft.com/office/powerpoint/2010/main" val="48997663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NewsPrint">
      <a:dk1>
        <a:sysClr val="windowText" lastClr="000000"/>
      </a:dk1>
      <a:lt1>
        <a:sysClr val="window" lastClr="FFFFFF"/>
      </a:lt1>
      <a:dk2>
        <a:srgbClr val="303030"/>
      </a:dk2>
      <a:lt2>
        <a:srgbClr val="DEDEE0"/>
      </a:lt2>
      <a:accent1>
        <a:srgbClr val="AD0101"/>
      </a:accent1>
      <a:accent2>
        <a:srgbClr val="726056"/>
      </a:accent2>
      <a:accent3>
        <a:srgbClr val="AC956E"/>
      </a:accent3>
      <a:accent4>
        <a:srgbClr val="808DA9"/>
      </a:accent4>
      <a:accent5>
        <a:srgbClr val="424E5B"/>
      </a:accent5>
      <a:accent6>
        <a:srgbClr val="730E00"/>
      </a:accent6>
      <a:hlink>
        <a:srgbClr val="D26900"/>
      </a:hlink>
      <a:folHlink>
        <a:srgbClr val="D89243"/>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xecutiv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8575" cap="flat" cmpd="sng" algn="ctr">
          <a:solidFill>
            <a:schemeClr val="phClr"/>
          </a:solidFill>
          <a:prstDash val="solid"/>
        </a:ln>
        <a:ln w="508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Angles</Template>
  <TotalTime>1864</TotalTime>
  <Words>2438</Words>
  <Application>Microsoft Office PowerPoint</Application>
  <PresentationFormat>On-screen Show (4:3)</PresentationFormat>
  <Paragraphs>294</Paragraphs>
  <Slides>39</Slides>
  <Notes>0</Notes>
  <HiddenSlides>3</HiddenSlides>
  <MMClips>0</MMClips>
  <ScaleCrop>false</ScaleCrop>
  <HeadingPairs>
    <vt:vector size="4" baseType="variant">
      <vt:variant>
        <vt:lpstr>Theme</vt:lpstr>
      </vt:variant>
      <vt:variant>
        <vt:i4>1</vt:i4>
      </vt:variant>
      <vt:variant>
        <vt:lpstr>Slide Titles</vt:lpstr>
      </vt:variant>
      <vt:variant>
        <vt:i4>39</vt:i4>
      </vt:variant>
    </vt:vector>
  </HeadingPairs>
  <TitlesOfParts>
    <vt:vector size="40" baseType="lpstr">
      <vt:lpstr>Concourse</vt:lpstr>
      <vt:lpstr>بنام خدا</vt:lpstr>
      <vt:lpstr>مهندسی مجدد سازمان ها </vt:lpstr>
      <vt:lpstr>فهرست</vt:lpstr>
      <vt:lpstr>بخش اول: </vt:lpstr>
      <vt:lpstr>1-1- تاریخچه </vt:lpstr>
      <vt:lpstr>   2-1- تعریف مهندسی مجدد  </vt:lpstr>
      <vt:lpstr>ادامه 2-1-  تعریفی دیگر از مهندسی مجدد</vt:lpstr>
      <vt:lpstr>3-1- واژه های  کلیدی در تعریف مهندسی مجدد</vt:lpstr>
      <vt:lpstr>4-1- شرکت هایی که فرآیند مهندسی مجدد را انجام می دهند</vt:lpstr>
      <vt:lpstr>5-1- معادل های اشتباه رایج در مهندسی مجدد</vt:lpstr>
      <vt:lpstr>6-1- ویژگی فرآیندها پس از فرآیند مهندسی مجدد </vt:lpstr>
      <vt:lpstr>ادامه 6-1- ویژگی فرآیندها پس از فرآیند مهندسی مجدد </vt:lpstr>
      <vt:lpstr>7-1- تأثیر فرآیند مهندسی مجدد بر روی بخش های دیگر سازمان</vt:lpstr>
      <vt:lpstr>ادامه 7-1- تأثیر فرآیند مهندسی مجدد بر روی بخش های دیگر سازمان</vt:lpstr>
      <vt:lpstr>8-1- نقش تکنولوژی در فرآیند مهندسی مجدد  </vt:lpstr>
      <vt:lpstr>PowerPoint Presentation</vt:lpstr>
      <vt:lpstr>ادامه 8-1- نقش تکنولوژی در فرآیند مهندسی مجدد</vt:lpstr>
      <vt:lpstr>بخش دوم:</vt:lpstr>
      <vt:lpstr>1-2- عوامل موفقیت در فرآیند مهندسی مجدد </vt:lpstr>
      <vt:lpstr>2-2- مراحل انجام فرآیند مهندسی مجدد </vt:lpstr>
      <vt:lpstr>1-2-2- گام اول : بدانیم که چه می خواهیم </vt:lpstr>
      <vt:lpstr>ادامه 1-2-2- گام اول : بدانیم که چه می خواهیم</vt:lpstr>
      <vt:lpstr>ادامه 1-2-2- گام اول : بدانیم که چه می خواهیم</vt:lpstr>
      <vt:lpstr>ادامه 1-2-2- گام اول : بدانیم که چه می خواهیم</vt:lpstr>
      <vt:lpstr>PowerPoint Presentation</vt:lpstr>
      <vt:lpstr>ادامه 1-2-2- گام اول : بدانیم که چه می خواهیم</vt:lpstr>
      <vt:lpstr>ادامه 1-2-2- گام اول : بدانیم که چه می خواهیم</vt:lpstr>
      <vt:lpstr>ادامه 1-2-2- گام اول : بدانیم که چه می خواهیم</vt:lpstr>
      <vt:lpstr>2-2-2گام دوم : برنامه ریزی کنیم</vt:lpstr>
      <vt:lpstr>2-2-2گام دوم : برنامه ریزی کنیم</vt:lpstr>
      <vt:lpstr>3-2-2- گام سوم: اجرا کنیم</vt:lpstr>
      <vt:lpstr>ادامه 3-2-2- گام سوم: اجرا کنیم</vt:lpstr>
      <vt:lpstr>ادامه 3-2-2- گام سوم: اجرا کنیم</vt:lpstr>
      <vt:lpstr>4-2-2- گام چهارم:سنجش و ارزیابی برنامه ی دگرگونی</vt:lpstr>
      <vt:lpstr>5-2-2- گام پنجم:دگرگونی در خود دگرگونی ودستیابی به دگرگونی مداوم</vt:lpstr>
      <vt:lpstr>1-5-2-2-ایجاد دگرگونی در روش انجام برنامه </vt:lpstr>
      <vt:lpstr>2-5-2-2ایجاد دگرگونی در آنچه که می خواهیم </vt:lpstr>
      <vt:lpstr>3-5-2-2دگرگونی مداوم</vt:lpstr>
      <vt:lpstr>منابع</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مستندسازی IMS و ممیزی داخلی</dc:title>
  <dc:creator>Admin</dc:creator>
  <cp:lastModifiedBy>Windows User</cp:lastModifiedBy>
  <cp:revision>154</cp:revision>
  <cp:lastPrinted>2014-10-15T13:38:33Z</cp:lastPrinted>
  <dcterms:created xsi:type="dcterms:W3CDTF">2014-03-22T08:36:21Z</dcterms:created>
  <dcterms:modified xsi:type="dcterms:W3CDTF">2020-05-31T05:53:31Z</dcterms:modified>
</cp:coreProperties>
</file>