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04C4C-4EA5-405A-B9A6-BED59066B3BF}" type="datetimeFigureOut">
              <a:rPr lang="en-US" smtClean="0"/>
              <a:pPr/>
              <a:t>12/21/2019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E5D7-5C0D-4E9D-AD8A-63A5FF5EF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67000"/>
            <a:ext cx="7772400" cy="2362200"/>
          </a:xfrm>
        </p:spPr>
        <p:txBody>
          <a:bodyPr>
            <a:normAutofit/>
          </a:bodyPr>
          <a:lstStyle/>
          <a:p>
            <a:r>
              <a:rPr lang="fa-IR" sz="6600" b="1" dirty="0" smtClean="0"/>
              <a:t>فصل هشتم</a:t>
            </a:r>
            <a:r>
              <a:rPr lang="fa-IR" b="1" dirty="0" smtClean="0"/>
              <a:t/>
            </a:r>
            <a:br>
              <a:rPr lang="fa-IR" b="1" dirty="0" smtClean="0"/>
            </a:b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endParaRPr lang="en-US" dirty="0"/>
          </a:p>
        </p:txBody>
      </p:sp>
      <p:sp>
        <p:nvSpPr>
          <p:cNvPr id="4" name="Flowchart: Process 3"/>
          <p:cNvSpPr/>
          <p:nvPr/>
        </p:nvSpPr>
        <p:spPr>
          <a:xfrm rot="5400000" flipV="1">
            <a:off x="-2287875" y="2284125"/>
            <a:ext cx="5105400" cy="537150"/>
          </a:xfrm>
          <a:prstGeom prst="flowChartProcess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کنترل الکتریکی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76600" y="533400"/>
            <a:ext cx="2819400" cy="533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>
                  <a:solidFill>
                    <a:schemeClr val="tx1"/>
                  </a:solidFill>
                </a:ln>
              </a:rPr>
              <a:t>مهندسی برق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6600" y="533400"/>
            <a:ext cx="2819400" cy="533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>
                  <a:solidFill>
                    <a:schemeClr val="tx1"/>
                  </a:solidFill>
                </a:ln>
              </a:rPr>
              <a:t>مهندسی برق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Flowchart: Process 2"/>
          <p:cNvSpPr/>
          <p:nvPr/>
        </p:nvSpPr>
        <p:spPr>
          <a:xfrm rot="5400000" flipV="1">
            <a:off x="-2287875" y="2284125"/>
            <a:ext cx="5105400" cy="537150"/>
          </a:xfrm>
          <a:prstGeom prst="flowChartProcess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کنترل الکتریکی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1752598"/>
            <a:ext cx="7696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 EMF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برگشت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از هر فاز در فصل 7 محاسبه گردیده شد.تولیدات گشتاور احتیاج به کنترل الکتریکی از </a:t>
            </a:r>
            <a:endParaRPr lang="fa-IR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r"/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جریان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ها در هر سیم پیچ فاز موتور دارد.</a:t>
            </a:r>
          </a:p>
          <a:p>
            <a:pPr algn="r"/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در این قسمت </a:t>
            </a:r>
            <a:r>
              <a:rPr lang="fa-IR" b="1" dirty="0" smtClean="0">
                <a:solidFill>
                  <a:schemeClr val="bg2">
                    <a:lumMod val="10000"/>
                  </a:schemeClr>
                </a:solidFill>
              </a:rPr>
              <a:t>گشتاور </a:t>
            </a:r>
            <a:r>
              <a:rPr lang="fa-IR" b="1" dirty="0">
                <a:solidFill>
                  <a:schemeClr val="bg2">
                    <a:lumMod val="10000"/>
                  </a:schemeClr>
                </a:solidFill>
              </a:rPr>
              <a:t>تولید شده در یک موتور مغناطیسی پایدار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در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مدارات الکتریکی قدرت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 مورد مطالعه می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با شد.</a:t>
            </a:r>
          </a:p>
          <a:p>
            <a:pPr algn="r"/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در حالیکه این مدارها نیاز های ذاتی هستند و آنها می توانند نیازهای اصول اولیه از موتور را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برآورده کنند.</a:t>
            </a:r>
            <a:endParaRPr lang="fa-IR" dirty="0">
              <a:solidFill>
                <a:schemeClr val="bg2">
                  <a:lumMod val="10000"/>
                </a:schemeClr>
              </a:solidFill>
            </a:endParaRPr>
          </a:p>
          <a:p>
            <a:pPr algn="r"/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به همین دلیل توجه این فصل به این است که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نیازهای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موتور نسبت به کدام تولیداتی است که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سیستمهای </a:t>
            </a:r>
            <a:r>
              <a:rPr lang="fa-IR" dirty="0">
                <a:solidFill>
                  <a:schemeClr val="bg2">
                    <a:lumMod val="10000"/>
                  </a:schemeClr>
                </a:solidFill>
              </a:rPr>
              <a:t>الکترونیکی قدرت می تواند داشته </a:t>
            </a:r>
            <a:r>
              <a:rPr lang="fa-IR" dirty="0" smtClean="0">
                <a:solidFill>
                  <a:schemeClr val="bg2">
                    <a:lumMod val="10000"/>
                  </a:schemeClr>
                </a:solidFill>
              </a:rPr>
              <a:t>باشد</a:t>
            </a:r>
            <a:endParaRPr lang="fa-IR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57400"/>
            <a:ext cx="7772400" cy="2593975"/>
          </a:xfrm>
        </p:spPr>
        <p:txBody>
          <a:bodyPr>
            <a:noAutofit/>
          </a:bodyPr>
          <a:lstStyle/>
          <a:p>
            <a:pPr algn="r"/>
            <a:r>
              <a:rPr lang="en-US" sz="18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en-US" sz="18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b="1" dirty="0" smtClean="0">
                <a:solidFill>
                  <a:schemeClr val="bg2">
                    <a:lumMod val="10000"/>
                  </a:schemeClr>
                </a:solidFill>
              </a:rPr>
              <a:t>8-1)اساس تولیدات گشتاور</a:t>
            </a:r>
            <a: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برای تولید کردن گشتاور باید تمام اصول را رعایت کرد که این اصول بر گرفته از کاملترین علوم </a:t>
            </a:r>
            <a:r>
              <a:rPr lang="fa-IR" sz="1800" smtClean="0">
                <a:solidFill>
                  <a:schemeClr val="bg2">
                    <a:lumMod val="10000"/>
                  </a:schemeClr>
                </a:solidFill>
              </a:rPr>
              <a:t>و </a:t>
            </a:r>
            <a:br>
              <a:rPr lang="fa-IR" sz="180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smtClean="0">
                <a:solidFill>
                  <a:schemeClr val="bg2">
                    <a:lumMod val="10000"/>
                  </a:schemeClr>
                </a:solidFill>
              </a:rPr>
              <a:t>مفاهیم </a:t>
            </a: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انرژی که در ابتدای فصل 3 وبا (3.43) شرح داده شد می </a:t>
            </a:r>
            <a:r>
              <a:rPr lang="fa-IR" sz="1800" smtClean="0">
                <a:solidFill>
                  <a:schemeClr val="bg2">
                    <a:lumMod val="10000"/>
                  </a:schemeClr>
                </a:solidFill>
              </a:rPr>
              <a:t>باشد.</a:t>
            </a:r>
            <a:br>
              <a:rPr lang="fa-IR" sz="180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هر سیم پیچ فاز موتور از یک قسمت </a:t>
            </a:r>
            <a:r>
              <a:rPr lang="fa-IR" sz="1800" b="1" dirty="0" smtClean="0">
                <a:solidFill>
                  <a:schemeClr val="bg2">
                    <a:lumMod val="10000"/>
                  </a:schemeClr>
                </a:solidFill>
              </a:rPr>
              <a:t>مقاومتی </a:t>
            </a: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و یک قسمت </a:t>
            </a:r>
            <a:r>
              <a:rPr lang="fa-IR" sz="1800" b="1" dirty="0" smtClean="0">
                <a:solidFill>
                  <a:schemeClr val="bg2">
                    <a:lumMod val="10000"/>
                  </a:schemeClr>
                </a:solidFill>
              </a:rPr>
              <a:t>القایی </a:t>
            </a: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ویک  </a:t>
            </a:r>
            <a:r>
              <a:rPr lang="fa-IR" sz="1800" b="1" dirty="0" smtClean="0">
                <a:solidFill>
                  <a:schemeClr val="bg2">
                    <a:lumMod val="10000"/>
                  </a:schemeClr>
                </a:solidFill>
              </a:rPr>
              <a:t>برگشت </a:t>
            </a:r>
            <a: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  <a:t>تشکیل شده است.</a:t>
            </a:r>
            <a:br>
              <a:rPr lang="fa-IR" sz="1800" dirty="0" smtClean="0">
                <a:solidFill>
                  <a:schemeClr val="bg2">
                    <a:lumMod val="10000"/>
                  </a:schemeClr>
                </a:solidFill>
              </a:rPr>
            </a:br>
            <a:endParaRPr lang="en-US" sz="1800" dirty="0"/>
          </a:p>
        </p:txBody>
      </p:sp>
      <p:sp>
        <p:nvSpPr>
          <p:cNvPr id="4" name="Flowchart: Process 3"/>
          <p:cNvSpPr/>
          <p:nvPr/>
        </p:nvSpPr>
        <p:spPr>
          <a:xfrm rot="5400000" flipV="1">
            <a:off x="-2287875" y="2284125"/>
            <a:ext cx="5105400" cy="537150"/>
          </a:xfrm>
          <a:prstGeom prst="flowChartProcess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کنترل الکتریکی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76600" y="533400"/>
            <a:ext cx="2819400" cy="533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>
                  <a:solidFill>
                    <a:schemeClr val="tx1"/>
                  </a:solidFill>
                </a:ln>
              </a:rPr>
              <a:t>گشتاور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ctrTitle"/>
              </p:nvPr>
            </p:nvSpPr>
            <p:spPr>
              <a:xfrm>
                <a:off x="914400" y="2130425"/>
                <a:ext cx="7543800" cy="2898775"/>
              </a:xfrm>
            </p:spPr>
            <p:txBody>
              <a:bodyPr>
                <a:noAutofit/>
              </a:bodyPr>
              <a:lstStyle/>
              <a:p>
                <a:pPr algn="r"/>
                <a:r>
                  <a:rPr lang="fa-IR" sz="1800" dirty="0" smtClean="0"/>
                  <a:t>موتور های تک فاز نسبت به موتور های سه فاز دارای سیم پیچی</a:t>
                </a:r>
                <a:r>
                  <a:rPr lang="fa-IR" sz="1800" b="1" dirty="0" smtClean="0"/>
                  <a:t> بیشتری </a:t>
                </a:r>
                <a:r>
                  <a:rPr lang="fa-IR" sz="1800" dirty="0" smtClean="0"/>
                  <a:t>هستند. </a:t>
                </a:r>
                <a:br>
                  <a:rPr lang="fa-IR" sz="1800" dirty="0" smtClean="0"/>
                </a:br>
                <a:r>
                  <a:rPr lang="fa-IR" sz="1800" dirty="0" smtClean="0"/>
                  <a:t>و منبع انرژی باید بین تمام فاز ها به طور همزمان تقسم شود.</a:t>
                </a:r>
                <a:br>
                  <a:rPr lang="fa-IR" sz="1800" dirty="0" smtClean="0"/>
                </a:br>
                <a:r>
                  <a:rPr lang="fa-IR" sz="1800" dirty="0" smtClean="0"/>
                  <a:t/>
                </a:r>
                <a:br>
                  <a:rPr lang="fa-IR" sz="1800" dirty="0" smtClean="0"/>
                </a:br>
                <a:r>
                  <a:rPr lang="fa-IR" sz="1800" dirty="0" smtClean="0"/>
                  <a:t>درموتور های سه فاز به صورت زیر شرح می دهیم:</a:t>
                </a:r>
                <a:br>
                  <a:rPr lang="fa-IR" sz="1800" dirty="0" smtClean="0"/>
                </a:br>
                <a:r>
                  <a:rPr lang="fa-IR" sz="1800" dirty="0" smtClean="0"/>
                  <a:t/>
                </a:r>
                <a:br>
                  <a:rPr lang="fa-IR" sz="1800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 dirty="0" smtClean="0">
                          <a:latin typeface="Cambria Math"/>
                        </a:rPr>
                        <m:t>𝑇𝑊</m:t>
                      </m:r>
                      <m:r>
                        <a:rPr lang="en-US" sz="1800" i="1" dirty="0" smtClean="0">
                          <a:latin typeface="Cambria Math"/>
                        </a:rPr>
                        <m:t>=</m:t>
                      </m:r>
                      <m:r>
                        <a:rPr lang="en-US" sz="1800" i="1" dirty="0" smtClean="0">
                          <a:latin typeface="Cambria Math"/>
                        </a:rPr>
                        <m:t>𝑒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𝑎</m:t>
                      </m:r>
                      <m:r>
                        <a:rPr lang="en-US" sz="1800" i="1" dirty="0" smtClean="0">
                          <a:latin typeface="Cambria Math"/>
                        </a:rPr>
                        <m:t>)</m:t>
                      </m:r>
                      <m:r>
                        <a:rPr lang="en-US" sz="1800" i="1" dirty="0" smtClean="0">
                          <a:latin typeface="Cambria Math"/>
                        </a:rPr>
                        <m:t>𝑖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𝑎</m:t>
                      </m:r>
                      <m:r>
                        <a:rPr lang="en-US" sz="1800" i="1" dirty="0" smtClean="0">
                          <a:latin typeface="Cambria Math"/>
                        </a:rPr>
                        <m:t>)+ </m:t>
                      </m:r>
                      <m:r>
                        <a:rPr lang="en-US" sz="1800" i="1" dirty="0" smtClean="0">
                          <a:latin typeface="Cambria Math"/>
                        </a:rPr>
                        <m:t>𝑒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𝑏</m:t>
                      </m:r>
                      <m:r>
                        <a:rPr lang="en-US" sz="1800" i="1" dirty="0" smtClean="0">
                          <a:latin typeface="Cambria Math"/>
                        </a:rPr>
                        <m:t>)</m:t>
                      </m:r>
                      <m:r>
                        <a:rPr lang="en-US" sz="1800" i="1" dirty="0" smtClean="0">
                          <a:latin typeface="Cambria Math"/>
                        </a:rPr>
                        <m:t>𝑖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𝑏</m:t>
                      </m:r>
                      <m:r>
                        <a:rPr lang="en-US" sz="1800" i="1" dirty="0" smtClean="0">
                          <a:latin typeface="Cambria Math"/>
                        </a:rPr>
                        <m:t>)+</m:t>
                      </m:r>
                      <m:r>
                        <a:rPr lang="en-US" sz="1800" i="1" dirty="0" smtClean="0">
                          <a:latin typeface="Cambria Math"/>
                        </a:rPr>
                        <m:t>𝑒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𝑐</m:t>
                      </m:r>
                      <m:r>
                        <a:rPr lang="en-US" sz="1800" i="1" dirty="0" smtClean="0">
                          <a:latin typeface="Cambria Math"/>
                        </a:rPr>
                        <m:t>)</m:t>
                      </m:r>
                      <m:r>
                        <a:rPr lang="en-US" sz="1800" i="1" dirty="0" smtClean="0">
                          <a:latin typeface="Cambria Math"/>
                        </a:rPr>
                        <m:t>𝑖</m:t>
                      </m:r>
                      <m:r>
                        <a:rPr lang="en-US" sz="1800" i="1" dirty="0" smtClean="0">
                          <a:latin typeface="Cambria Math"/>
                        </a:rPr>
                        <m:t>(</m:t>
                      </m:r>
                      <m:r>
                        <a:rPr lang="en-US" sz="1800" i="1" dirty="0" smtClean="0">
                          <a:latin typeface="Cambria Math"/>
                        </a:rPr>
                        <m:t>𝑐</m:t>
                      </m:r>
                      <m:r>
                        <a:rPr lang="en-US" sz="1800" i="1" dirty="0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r>
                  <a:rPr lang="fa-IR" sz="1800" dirty="0" smtClean="0"/>
                  <a:t/>
                </a:r>
                <a:br>
                  <a:rPr lang="fa-IR" sz="1800" dirty="0" smtClean="0"/>
                </a:br>
                <a:r>
                  <a:rPr lang="en-US" sz="1800" dirty="0" smtClean="0"/>
                  <a:t/>
                </a:r>
                <a:br>
                  <a:rPr lang="en-US" sz="1800" dirty="0" smtClean="0"/>
                </a:br>
                <a:r>
                  <a:rPr lang="en-US" sz="1800" dirty="0" smtClean="0"/>
                  <a:t>     </a:t>
                </a:r>
                <a:r>
                  <a:rPr lang="fa-IR" sz="1800" dirty="0" smtClean="0"/>
                  <a:t>برگشت و جریانها در موتور </a:t>
                </a:r>
                <a:r>
                  <a:rPr lang="fa-IR" sz="1800" i="0" dirty="0" smtClean="0">
                    <a:latin typeface="+mj-lt"/>
                  </a:rPr>
                  <a:t>سه فاز </a:t>
                </a:r>
                <a:r>
                  <a:rPr lang="en-US" sz="1800" i="0" dirty="0" smtClean="0">
                    <a:latin typeface="+mj-lt"/>
                  </a:rPr>
                  <a:t> EMF </a:t>
                </a:r>
                <a:r>
                  <a:rPr lang="fa-IR" sz="1800" i="0" dirty="0" smtClean="0">
                    <a:latin typeface="+mj-lt"/>
                  </a:rPr>
                  <a:t>مربوط به </a:t>
                </a:r>
                <a:r>
                  <a:rPr lang="en-US" sz="1800" i="0" dirty="0" smtClean="0">
                    <a:latin typeface="+mj-lt"/>
                  </a:rPr>
                  <a:t> </a:t>
                </a:r>
                <a:r>
                  <a:rPr lang="fa-IR" sz="1800" i="0" dirty="0" smtClean="0">
                    <a:latin typeface="+mj-lt"/>
                  </a:rPr>
                  <a:t>که</a:t>
                </a:r>
                <a:r>
                  <a:rPr lang="en-US" sz="1800" i="0" dirty="0" smtClean="0">
                    <a:latin typeface="+mj-lt"/>
                  </a:rPr>
                  <a:t>  x=a,b,c</a:t>
                </a:r>
                <a:r>
                  <a:rPr lang="fa-IR" sz="1800" i="0" dirty="0" smtClean="0">
                    <a:latin typeface="+mj-lt"/>
                  </a:rPr>
                  <a:t> </a:t>
                </a:r>
                <a:r>
                  <a:rPr lang="en-US" sz="1800" i="0" dirty="0" smtClean="0">
                    <a:latin typeface="+mj-lt"/>
                  </a:rPr>
                  <a:t> </a:t>
                </a:r>
                <a:r>
                  <a:rPr lang="fa-IR" sz="1800" i="0" dirty="0" smtClean="0">
                    <a:latin typeface="+mj-lt"/>
                  </a:rPr>
                  <a:t>به ازای </a:t>
                </a:r>
                <a:r>
                  <a:rPr lang="en-US" sz="1800" i="0" dirty="0" smtClean="0">
                    <a:latin typeface="+mj-lt"/>
                  </a:rPr>
                  <a:t>e(x) , i(x)</a:t>
                </a:r>
                <a:r>
                  <a:rPr lang="fa-IR" sz="1800" i="0" dirty="0" smtClean="0">
                    <a:latin typeface="+mj-lt"/>
                  </a:rPr>
                  <a:t>  </a:t>
                </a:r>
                <a:endParaRPr lang="en-US" sz="1800" dirty="0"/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914400" y="2130425"/>
                <a:ext cx="7543800" cy="2898775"/>
              </a:xfrm>
              <a:blipFill rotWithShape="1">
                <a:blip r:embed="rId2"/>
                <a:stretch>
                  <a:fillRect r="-48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276600" y="533400"/>
            <a:ext cx="2819400" cy="533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>
                  <a:solidFill>
                    <a:schemeClr val="tx1"/>
                  </a:solidFill>
                </a:ln>
              </a:rPr>
              <a:t>گشتاور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Flowchart: Process 4"/>
          <p:cNvSpPr/>
          <p:nvPr/>
        </p:nvSpPr>
        <p:spPr>
          <a:xfrm rot="5400000" flipV="1">
            <a:off x="-2287875" y="2284125"/>
            <a:ext cx="5105400" cy="537150"/>
          </a:xfrm>
          <a:prstGeom prst="flowChartProcess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کنترل الکتریکی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048699" y="2958028"/>
                <a:ext cx="2212465" cy="36933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4D88EA09-5FB2-4D11-99FA-F3EAFCACF7D4}" type="mathplaceholder">
                        <a:rPr lang="fa-IR" i="1" smtClean="0">
                          <a:latin typeface="Cambria Math"/>
                        </a:rPr>
                        <a:t>Type equation here.</a:t>
                      </a:fld>
                    </m:oMath>
                  </m:oMathPara>
                </a14:m>
                <a:endParaRPr lang="fa-IR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8699" y="2958028"/>
                <a:ext cx="2212465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1800" dirty="0" smtClean="0"/>
              <a:t> </a:t>
            </a:r>
            <a:r>
              <a:rPr lang="en-US" sz="1800" dirty="0" smtClean="0"/>
              <a:t>,Wr </a:t>
            </a:r>
            <a:r>
              <a:rPr lang="fa-IR" sz="1800" dirty="0" smtClean="0"/>
              <a:t> های برگشت با سرعت خطی </a:t>
            </a:r>
            <a:r>
              <a:rPr lang="en-US" sz="1800" dirty="0" smtClean="0"/>
              <a:t>EMF </a:t>
            </a:r>
            <a:r>
              <a:rPr lang="fa-IR" sz="1800" dirty="0" smtClean="0"/>
              <a:t> اینکه بزرگی </a:t>
            </a:r>
            <a:r>
              <a:rPr lang="en-US" sz="1800" dirty="0" smtClean="0"/>
              <a:t> </a:t>
            </a:r>
            <a:r>
              <a:rPr lang="fa-IR" sz="1800" dirty="0" smtClean="0"/>
              <a:t>هستند.بر طبق</a:t>
            </a:r>
            <a:r>
              <a:rPr lang="en-US" sz="1800" dirty="0" smtClean="0"/>
              <a:t>A,B,C </a:t>
            </a:r>
            <a:r>
              <a:rPr lang="fa-IR" sz="1800" dirty="0" smtClean="0"/>
              <a:t/>
            </a:r>
            <a:br>
              <a:rPr lang="fa-IR" sz="1800" dirty="0" smtClean="0"/>
            </a:br>
            <a:r>
              <a:rPr lang="fa-IR" sz="1800" dirty="0" smtClean="0"/>
              <a:t> های برگشت در   بخش 8-1 می تواند به صورت زیر باشد . </a:t>
            </a:r>
            <a:r>
              <a:rPr lang="en-US" sz="1800" dirty="0" smtClean="0"/>
              <a:t>EMF </a:t>
            </a:r>
            <a:r>
              <a:rPr lang="fa-IR" sz="1800" dirty="0" smtClean="0"/>
              <a:t/>
            </a:r>
            <a:br>
              <a:rPr lang="fa-IR" sz="1800" dirty="0" smtClean="0"/>
            </a:br>
            <a:r>
              <a:rPr lang="en-US" sz="1800" dirty="0" smtClean="0"/>
              <a:t> </a:t>
            </a:r>
            <a:endParaRPr lang="en-US" sz="1800" dirty="0"/>
          </a:p>
        </p:txBody>
      </p:sp>
      <p:sp>
        <p:nvSpPr>
          <p:cNvPr id="4" name="Rectangle 3"/>
          <p:cNvSpPr/>
          <p:nvPr/>
        </p:nvSpPr>
        <p:spPr>
          <a:xfrm>
            <a:off x="3276600" y="533400"/>
            <a:ext cx="2819400" cy="533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mtClean="0">
                <a:ln>
                  <a:solidFill>
                    <a:schemeClr val="tx1"/>
                  </a:solidFill>
                </a:ln>
              </a:rPr>
              <a:t>گشتاور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Flowchart: Process 4"/>
          <p:cNvSpPr/>
          <p:nvPr/>
        </p:nvSpPr>
        <p:spPr>
          <a:xfrm rot="5400000" flipV="1">
            <a:off x="-2287875" y="2284125"/>
            <a:ext cx="5105400" cy="537150"/>
          </a:xfrm>
          <a:prstGeom prst="flowChartProcess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کنترل الکتریکی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148</Words>
  <Application>Microsoft Office PowerPoint</Application>
  <PresentationFormat>On-screen Show (4:3)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Cambria Math</vt:lpstr>
      <vt:lpstr>Times New Roman</vt:lpstr>
      <vt:lpstr>Office Theme</vt:lpstr>
      <vt:lpstr>فصل هشتم </vt:lpstr>
      <vt:lpstr>PowerPoint Presentation</vt:lpstr>
      <vt:lpstr> 8-1)اساس تولیدات گشتاور  برای تولید کردن گشتاور باید تمام اصول را رعایت کرد که این اصول بر گرفته از کاملترین علوم و  مفاهیم انرژی که در ابتدای فصل 3 وبا (3.43) شرح داده شد می باشد.  هر سیم پیچ فاز موتور از یک قسمت مقاومتی و یک قسمت القایی ویک  برگشت تشکیل شده است. </vt:lpstr>
      <vt:lpstr>موتور های تک فاز نسبت به موتور های سه فاز دارای سیم پیچی بیشتری هستند.  و منبع انرژی باید بین تمام فاز ها به طور همزمان تقسم شود.  درموتور های سه فاز به صورت زیر شرح می دهیم:  TW=e(a)i(a)+ e(b)i(b)+e(c)i(c)       برگشت و جریانها در موتور سه فاز  EMF مربوط به  که  x=a,b,c  به ازای e(x) , i(x)  </vt:lpstr>
      <vt:lpstr> ,Wr  های برگشت با سرعت خطی EMF  اینکه بزرگی  هستند.بر طبقA,B,C   های برگشت در   بخش 8-1 می تواند به صورت زیر باشد . EMF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هشتم</dc:title>
  <dc:creator>pa</dc:creator>
  <cp:lastModifiedBy>DOD</cp:lastModifiedBy>
  <cp:revision>11</cp:revision>
  <dcterms:created xsi:type="dcterms:W3CDTF">2012-11-13T21:22:03Z</dcterms:created>
  <dcterms:modified xsi:type="dcterms:W3CDTF">2019-12-21T01:30:38Z</dcterms:modified>
</cp:coreProperties>
</file>