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sldIdLst>
    <p:sldId id="333" r:id="rId2"/>
    <p:sldId id="256" r:id="rId3"/>
    <p:sldId id="259" r:id="rId4"/>
    <p:sldId id="257" r:id="rId5"/>
    <p:sldId id="260" r:id="rId6"/>
    <p:sldId id="277" r:id="rId7"/>
    <p:sldId id="261" r:id="rId8"/>
    <p:sldId id="278" r:id="rId9"/>
    <p:sldId id="263" r:id="rId10"/>
    <p:sldId id="280" r:id="rId11"/>
    <p:sldId id="269" r:id="rId12"/>
    <p:sldId id="270" r:id="rId13"/>
    <p:sldId id="272" r:id="rId14"/>
    <p:sldId id="281" r:id="rId15"/>
    <p:sldId id="273" r:id="rId16"/>
    <p:sldId id="282" r:id="rId17"/>
    <p:sldId id="285" r:id="rId18"/>
    <p:sldId id="288" r:id="rId19"/>
    <p:sldId id="292" r:id="rId20"/>
    <p:sldId id="315" r:id="rId21"/>
    <p:sldId id="314" r:id="rId22"/>
    <p:sldId id="298" r:id="rId23"/>
    <p:sldId id="299" r:id="rId24"/>
    <p:sldId id="300" r:id="rId25"/>
    <p:sldId id="320" r:id="rId26"/>
    <p:sldId id="316" r:id="rId27"/>
    <p:sldId id="321" r:id="rId28"/>
    <p:sldId id="317" r:id="rId29"/>
    <p:sldId id="318" r:id="rId30"/>
    <p:sldId id="319" r:id="rId31"/>
    <p:sldId id="322" r:id="rId32"/>
    <p:sldId id="323" r:id="rId33"/>
    <p:sldId id="324" r:id="rId34"/>
    <p:sldId id="331" r:id="rId35"/>
    <p:sldId id="325" r:id="rId36"/>
    <p:sldId id="326" r:id="rId37"/>
    <p:sldId id="327" r:id="rId38"/>
    <p:sldId id="332" r:id="rId39"/>
    <p:sldId id="328" r:id="rId40"/>
    <p:sldId id="329" r:id="rId41"/>
    <p:sldId id="330"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04508889-3556-489E-A541-A325C45507F4}" type="datetimeFigureOut">
              <a:rPr lang="en-US" smtClean="0"/>
              <a:pPr/>
              <a:t>5/12/2020</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36283EBE-D430-4A12-B623-3F91D569866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508889-3556-489E-A541-A325C45507F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4508889-3556-489E-A541-A325C45507F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4508889-3556-489E-A541-A325C45507F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04508889-3556-489E-A541-A325C45507F4}" type="datetimeFigureOut">
              <a:rPr lang="en-US" smtClean="0"/>
              <a:pPr/>
              <a:t>5/12/2020</a:t>
            </a:fld>
            <a:endParaRPr lang="en-US"/>
          </a:p>
        </p:txBody>
      </p:sp>
      <p:sp>
        <p:nvSpPr>
          <p:cNvPr id="27" name="Slide Number Placeholder 26"/>
          <p:cNvSpPr>
            <a:spLocks noGrp="1"/>
          </p:cNvSpPr>
          <p:nvPr>
            <p:ph type="sldNum" sz="quarter" idx="11"/>
          </p:nvPr>
        </p:nvSpPr>
        <p:spPr/>
        <p:txBody>
          <a:bodyPr rtlCol="0"/>
          <a:lstStyle/>
          <a:p>
            <a:fld id="{36283EBE-D430-4A12-B623-3F91D5698664}"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04508889-3556-489E-A541-A325C45507F4}" type="datetimeFigureOut">
              <a:rPr lang="en-US" smtClean="0"/>
              <a:pPr/>
              <a:t>5/12/2020</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36283EBE-D430-4A12-B623-3F91D569866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508889-3556-489E-A541-A325C45507F4}" type="datetimeFigureOut">
              <a:rPr lang="en-US" smtClean="0"/>
              <a:pPr/>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4508889-3556-489E-A541-A325C45507F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4508889-3556-489E-A541-A325C45507F4}"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508889-3556-489E-A541-A325C45507F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508889-3556-489E-A541-A325C45507F4}"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283EBE-D430-4A12-B623-3F91D569866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04508889-3556-489E-A541-A325C45507F4}" type="datetimeFigureOut">
              <a:rPr lang="en-US" smtClean="0"/>
              <a:pPr/>
              <a:t>5/12/2020</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36283EBE-D430-4A12-B623-3F91D569866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0187692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838200"/>
            <a:ext cx="8458200" cy="1470025"/>
          </a:xfrm>
        </p:spPr>
        <p:txBody>
          <a:bodyPr/>
          <a:lstStyle/>
          <a:p>
            <a:pPr algn="ctr"/>
            <a:r>
              <a:rPr lang="fa-IR" dirty="0" smtClean="0">
                <a:cs typeface="B Bardiya" pitchFamily="2" charset="-78"/>
              </a:rPr>
              <a:t>بهسازی و نوسازی بافتهای تاریخی</a:t>
            </a:r>
            <a:endParaRPr lang="en-US" dirty="0">
              <a:cs typeface="B Bardiya" pitchFamily="2" charset="-78"/>
            </a:endParaRPr>
          </a:p>
        </p:txBody>
      </p:sp>
      <p:sp>
        <p:nvSpPr>
          <p:cNvPr id="3" name="TextBox 2"/>
          <p:cNvSpPr txBox="1"/>
          <p:nvPr/>
        </p:nvSpPr>
        <p:spPr>
          <a:xfrm>
            <a:off x="2133600" y="3134380"/>
            <a:ext cx="4953000" cy="523220"/>
          </a:xfrm>
          <a:prstGeom prst="rect">
            <a:avLst/>
          </a:prstGeom>
          <a:noFill/>
        </p:spPr>
        <p:txBody>
          <a:bodyPr wrap="square" rtlCol="0">
            <a:spAutoFit/>
          </a:bodyPr>
          <a:lstStyle/>
          <a:p>
            <a:pPr algn="ctr"/>
            <a:endParaRPr lang="en-US" sz="2800" dirty="0">
              <a:solidFill>
                <a:schemeClr val="bg1"/>
              </a:solidFill>
              <a:cs typeface="B Bardiya" pitchFamily="2" charset="-78"/>
            </a:endParaRPr>
          </a:p>
        </p:txBody>
      </p:sp>
      <p:sp>
        <p:nvSpPr>
          <p:cNvPr id="4" name="TextBox 3"/>
          <p:cNvSpPr txBox="1"/>
          <p:nvPr/>
        </p:nvSpPr>
        <p:spPr>
          <a:xfrm>
            <a:off x="2667000" y="4567535"/>
            <a:ext cx="4191000" cy="461665"/>
          </a:xfrm>
          <a:prstGeom prst="rect">
            <a:avLst/>
          </a:prstGeom>
          <a:noFill/>
        </p:spPr>
        <p:txBody>
          <a:bodyPr wrap="square" rtlCol="0">
            <a:spAutoFit/>
          </a:bodyPr>
          <a:lstStyle/>
          <a:p>
            <a:pPr algn="ctr"/>
            <a:endParaRPr lang="en-US" sz="2400" dirty="0">
              <a:solidFill>
                <a:schemeClr val="tx2">
                  <a:lumMod val="75000"/>
                </a:schemeClr>
              </a:solidFill>
              <a:cs typeface="B Bardiya" pitchFamily="2" charset="-78"/>
            </a:endParaRPr>
          </a:p>
        </p:txBody>
      </p:sp>
    </p:spTree>
    <p:extLst>
      <p:ext uri="{BB962C8B-B14F-4D97-AF65-F5344CB8AC3E}">
        <p14:creationId xmlns:p14="http://schemas.microsoft.com/office/powerpoint/2010/main" val="35269477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1524000"/>
            <a:ext cx="7772400" cy="1470025"/>
          </a:xfrm>
        </p:spPr>
        <p:txBody>
          <a:bodyPr>
            <a:noAutofit/>
          </a:bodyPr>
          <a:lstStyle/>
          <a:p>
            <a:pPr algn="ctr" rtl="1"/>
            <a:r>
              <a:rPr lang="fa-IR" sz="3600" dirty="0">
                <a:cs typeface="2  Bardiya" pitchFamily="2" charset="-78"/>
              </a:rPr>
              <a:t>فصل </a:t>
            </a:r>
            <a:r>
              <a:rPr lang="fa-IR" sz="3600" dirty="0" smtClean="0">
                <a:cs typeface="2  Bardiya" pitchFamily="2" charset="-78"/>
              </a:rPr>
              <a:t>دوم</a:t>
            </a:r>
            <a:r>
              <a:rPr lang="en-US" sz="3600" dirty="0" smtClean="0">
                <a:cs typeface="2  Bardiya" pitchFamily="2" charset="-78"/>
              </a:rPr>
              <a:t/>
            </a:r>
            <a:br>
              <a:rPr lang="en-US" sz="3600" dirty="0" smtClean="0">
                <a:cs typeface="2  Bardiya" pitchFamily="2" charset="-78"/>
              </a:rPr>
            </a:br>
            <a:r>
              <a:rPr lang="en-US" sz="3600" dirty="0">
                <a:cs typeface="2  Bardiya" pitchFamily="2" charset="-78"/>
              </a:rPr>
              <a:t/>
            </a:r>
            <a:br>
              <a:rPr lang="en-US" sz="3600" dirty="0">
                <a:cs typeface="2  Bardiya" pitchFamily="2" charset="-78"/>
              </a:rPr>
            </a:br>
            <a:r>
              <a:rPr lang="fa-IR" sz="3600" dirty="0">
                <a:cs typeface="2  Bardiya" pitchFamily="2" charset="-78"/>
              </a:rPr>
              <a:t>طرح‌هاي بهسازي و نوسازي بافت‌هاي قديمي در جهان</a:t>
            </a:r>
            <a:endParaRPr lang="en-US" sz="3600" dirty="0">
              <a:cs typeface="2  Bardiya" pitchFamily="2" charset="-78"/>
            </a:endParaRPr>
          </a:p>
        </p:txBody>
      </p:sp>
    </p:spTree>
    <p:extLst>
      <p:ext uri="{BB962C8B-B14F-4D97-AF65-F5344CB8AC3E}">
        <p14:creationId xmlns:p14="http://schemas.microsoft.com/office/powerpoint/2010/main" val="2195593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04800"/>
            <a:ext cx="7772400" cy="1066799"/>
          </a:xfrm>
        </p:spPr>
        <p:txBody>
          <a:bodyPr>
            <a:noAutofit/>
          </a:bodyPr>
          <a:lstStyle/>
          <a:p>
            <a:pPr algn="r" rtl="1"/>
            <a:r>
              <a:rPr lang="fa-IR" sz="2800" b="1" dirty="0" smtClean="0">
                <a:cs typeface="2  Bardiya" pitchFamily="2" charset="-78"/>
              </a:rPr>
              <a:t>تجارب </a:t>
            </a:r>
            <a:r>
              <a:rPr lang="fa-IR" sz="2800" b="1" dirty="0">
                <a:cs typeface="2  Bardiya" pitchFamily="2" charset="-78"/>
              </a:rPr>
              <a:t>جهاني برخورد با </a:t>
            </a:r>
            <a:r>
              <a:rPr lang="fa-IR" sz="2800" b="1" dirty="0">
                <a:solidFill>
                  <a:srgbClr val="00B0F0"/>
                </a:solidFill>
                <a:cs typeface="2  Bardiya" pitchFamily="2" charset="-78"/>
              </a:rPr>
              <a:t>بناها و بافتهاي تاريخي</a:t>
            </a:r>
            <a:r>
              <a:rPr lang="en-US" sz="2800" dirty="0">
                <a:cs typeface="2  Bardiya" pitchFamily="2" charset="-78"/>
              </a:rPr>
              <a:t/>
            </a:r>
            <a:br>
              <a:rPr lang="en-US" sz="2800" dirty="0">
                <a:cs typeface="2  Bardiya" pitchFamily="2" charset="-78"/>
              </a:rPr>
            </a:br>
            <a:endParaRPr lang="en-US" sz="2800" dirty="0">
              <a:cs typeface="2  Bardiya" pitchFamily="2" charset="-78"/>
            </a:endParaRPr>
          </a:p>
        </p:txBody>
      </p:sp>
      <p:sp>
        <p:nvSpPr>
          <p:cNvPr id="3" name="Subtitle 2"/>
          <p:cNvSpPr>
            <a:spLocks noGrp="1"/>
          </p:cNvSpPr>
          <p:nvPr>
            <p:ph type="subTitle" idx="1"/>
          </p:nvPr>
        </p:nvSpPr>
        <p:spPr>
          <a:xfrm>
            <a:off x="609600" y="1219200"/>
            <a:ext cx="8229600" cy="4419600"/>
          </a:xfrm>
        </p:spPr>
        <p:txBody>
          <a:bodyPr>
            <a:noAutofit/>
          </a:bodyPr>
          <a:lstStyle/>
          <a:p>
            <a:pPr algn="just" rtl="1"/>
            <a:r>
              <a:rPr lang="fa-IR" sz="2400" dirty="0">
                <a:solidFill>
                  <a:schemeClr val="bg1"/>
                </a:solidFill>
                <a:cs typeface="B Baran" pitchFamily="2" charset="-78"/>
              </a:rPr>
              <a:t>نوع تجارب جهاني در زمينه مرمت شهري بسيار شايان توجه است. كشورهاي </a:t>
            </a:r>
            <a:r>
              <a:rPr lang="fa-IR" sz="2400" dirty="0" smtClean="0">
                <a:solidFill>
                  <a:schemeClr val="bg1"/>
                </a:solidFill>
                <a:cs typeface="B Baran" pitchFamily="2" charset="-78"/>
              </a:rPr>
              <a:t>مختلف، </a:t>
            </a:r>
            <a:r>
              <a:rPr lang="fa-IR" sz="2400" dirty="0">
                <a:solidFill>
                  <a:schemeClr val="bg1"/>
                </a:solidFill>
                <a:cs typeface="B Baran" pitchFamily="2" charset="-78"/>
              </a:rPr>
              <a:t>تجارب بسيار ارزنده‌اي را در طول تاريخ از خود بر جاي گذاشته‌اند كه نشان دهنده هويت هر يك از شهرهاي تاريخي در جهان مي‌باشند. اين تجارب با كارهاي هاسمان در پاريس و نوشته‌هاي راسكين و موريس در انگلستان و اقدامات سيته در اتريش آغاز گرديد اما گام‌هاي اوليه فعاليت‌هاي مربوط به احيا (</a:t>
            </a:r>
            <a:r>
              <a:rPr lang="en-US" sz="2400" dirty="0">
                <a:solidFill>
                  <a:schemeClr val="bg1"/>
                </a:solidFill>
                <a:cs typeface="B Baran" pitchFamily="2" charset="-78"/>
              </a:rPr>
              <a:t>Renewal</a:t>
            </a:r>
            <a:r>
              <a:rPr lang="fa-IR" sz="2400" dirty="0">
                <a:solidFill>
                  <a:schemeClr val="bg1"/>
                </a:solidFill>
                <a:cs typeface="B Baran" pitchFamily="2" charset="-78"/>
              </a:rPr>
              <a:t>) بافت قديم شهرها را بايد در اروپاي غربي به ويژه در كشورهاي فرانسه و انگليس به دليل آغاز اوليه انقلاب صنعتي در دوره 1760- 1830 جستجو كرد</a:t>
            </a:r>
            <a:r>
              <a:rPr lang="fa-IR" sz="2400" dirty="0">
                <a:solidFill>
                  <a:schemeClr val="tx1"/>
                </a:solidFill>
                <a:cs typeface="B Baran" pitchFamily="2" charset="-78"/>
              </a:rPr>
              <a:t>. </a:t>
            </a:r>
            <a:endParaRPr lang="en-US" sz="2400" dirty="0" smtClean="0">
              <a:solidFill>
                <a:schemeClr val="tx1"/>
              </a:solidFill>
              <a:cs typeface="B Baran" pitchFamily="2" charset="-78"/>
            </a:endParaRPr>
          </a:p>
          <a:p>
            <a:pPr algn="just" rtl="1"/>
            <a:endParaRPr lang="en-US" sz="2400" dirty="0" smtClean="0">
              <a:solidFill>
                <a:schemeClr val="tx1"/>
              </a:solidFill>
              <a:cs typeface="B Baran" pitchFamily="2" charset="-78"/>
            </a:endParaRPr>
          </a:p>
          <a:p>
            <a:pPr algn="just" rtl="1"/>
            <a:r>
              <a:rPr lang="fa-IR" sz="2400" dirty="0" smtClean="0">
                <a:solidFill>
                  <a:schemeClr val="tx1"/>
                </a:solidFill>
                <a:cs typeface="B Baran" pitchFamily="2" charset="-78"/>
              </a:rPr>
              <a:t>ساماندهي </a:t>
            </a:r>
            <a:r>
              <a:rPr lang="fa-IR" sz="2400" dirty="0">
                <a:solidFill>
                  <a:schemeClr val="tx1"/>
                </a:solidFill>
                <a:cs typeface="B Baran" pitchFamily="2" charset="-78"/>
              </a:rPr>
              <a:t>شهرها به تشكل اصلي (همچون طرح باغشهرهاي هاوارد </a:t>
            </a:r>
            <a:r>
              <a:rPr lang="fa-IR" sz="2400" dirty="0" smtClean="0">
                <a:solidFill>
                  <a:schemeClr val="tx1"/>
                </a:solidFill>
                <a:cs typeface="B Baran" pitchFamily="2" charset="-78"/>
              </a:rPr>
              <a:t>1850</a:t>
            </a:r>
            <a:r>
              <a:rPr lang="fa-IR" sz="2400" dirty="0">
                <a:solidFill>
                  <a:schemeClr val="tx1"/>
                </a:solidFill>
                <a:cs typeface="B Baran" pitchFamily="2" charset="-78"/>
              </a:rPr>
              <a:t>) و بافت‌هاي قديمي به شكل ويژه از دو جهت، يكي احترام به حفظ ميراث گذشته و ديگري رفع تنگناهاي ناشي از مشكلات فرسودگي و دسترسي سواره مورد توجه قرار گرفت.</a:t>
            </a:r>
            <a:endParaRPr lang="en-US" sz="2400" dirty="0">
              <a:solidFill>
                <a:schemeClr val="tx1"/>
              </a:solidFill>
              <a:cs typeface="B Baran" pitchFamily="2" charset="-78"/>
            </a:endParaRPr>
          </a:p>
        </p:txBody>
      </p:sp>
    </p:spTree>
    <p:extLst>
      <p:ext uri="{BB962C8B-B14F-4D97-AF65-F5344CB8AC3E}">
        <p14:creationId xmlns:p14="http://schemas.microsoft.com/office/powerpoint/2010/main" val="21955933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305800" cy="5257800"/>
          </a:xfrm>
        </p:spPr>
        <p:txBody>
          <a:bodyPr>
            <a:noAutofit/>
          </a:bodyPr>
          <a:lstStyle/>
          <a:p>
            <a:pPr marL="0" indent="0" algn="just" rtl="1">
              <a:buNone/>
            </a:pPr>
            <a:r>
              <a:rPr lang="fa-IR" sz="2400" b="0" dirty="0">
                <a:cs typeface="B Baran" pitchFamily="2" charset="-78"/>
              </a:rPr>
              <a:t>انديشه نگهداري </a:t>
            </a:r>
            <a:r>
              <a:rPr lang="fa-IR" sz="2400" b="0" dirty="0" smtClean="0">
                <a:cs typeface="B Baran" pitchFamily="2" charset="-78"/>
              </a:rPr>
              <a:t>وحفظ </a:t>
            </a:r>
            <a:r>
              <a:rPr lang="fa-IR" sz="2400" b="0" dirty="0">
                <a:cs typeface="B Baran" pitchFamily="2" charset="-78"/>
              </a:rPr>
              <a:t>شهر </a:t>
            </a:r>
            <a:r>
              <a:rPr lang="fa-IR" sz="2400" b="0" dirty="0" smtClean="0">
                <a:cs typeface="B Baran" pitchFamily="2" charset="-78"/>
              </a:rPr>
              <a:t>و </a:t>
            </a:r>
            <a:r>
              <a:rPr lang="fa-IR" sz="2400" b="0" dirty="0">
                <a:cs typeface="B Baran" pitchFamily="2" charset="-78"/>
              </a:rPr>
              <a:t>يا نوسازي بخشهايي از شهر هماهنگ با مجموعه شهري سابقه چنداني ندارد. در كشورهاي اروپايي </a:t>
            </a:r>
            <a:r>
              <a:rPr lang="fa-IR" sz="2400" b="0" dirty="0" smtClean="0">
                <a:cs typeface="B Baran" pitchFamily="2" charset="-78"/>
              </a:rPr>
              <a:t>نيز، </a:t>
            </a:r>
            <a:r>
              <a:rPr lang="fa-IR" sz="2400" b="0" dirty="0">
                <a:cs typeface="B Baran" pitchFamily="2" charset="-78"/>
              </a:rPr>
              <a:t>سالهاي طولاني فقط عناصر منفرد بدون توجه و رابطه با عناصر اطراف يك بناي باارزش و ثبت شده به حال خود رها شود اين بنا به تدريج ارزشهاي بصري پيوسته خود را در رابطه با اطراف از دست مي‌دهد. دانش و هنر طراحي شهري امروز به اين امر پي برده است كه در يك مجموعه شهري- روستايي ولو اينكه يك ساختمان باارزش منفرد از نظر معماري وجود نداشته باشد، خود مجموعه مي‌تواند هماهنگ و باارزش باشد. </a:t>
            </a:r>
            <a:endParaRPr lang="fa-IR" sz="2400" b="0" dirty="0" smtClean="0">
              <a:cs typeface="B Baran" pitchFamily="2" charset="-78"/>
            </a:endParaRPr>
          </a:p>
          <a:p>
            <a:pPr marL="0" indent="0" algn="just" rtl="1">
              <a:buNone/>
            </a:pPr>
            <a:r>
              <a:rPr lang="fa-IR" sz="2400" b="0" dirty="0">
                <a:cs typeface="B Baran" pitchFamily="2" charset="-78"/>
              </a:rPr>
              <a:t>-</a:t>
            </a:r>
            <a:r>
              <a:rPr lang="fa-IR" sz="2400" b="0" dirty="0" smtClean="0">
                <a:cs typeface="B Baran" pitchFamily="2" charset="-78"/>
              </a:rPr>
              <a:t>براي </a:t>
            </a:r>
            <a:r>
              <a:rPr lang="fa-IR" sz="2400" b="0" dirty="0">
                <a:cs typeface="B Baran" pitchFamily="2" charset="-78"/>
              </a:rPr>
              <a:t>بررسي سير تكاملي بهسازي بافت‌هاي تاريخي در غرب بايد دو جريان اصلي را مورد بررسي قرار داد</a:t>
            </a:r>
            <a:r>
              <a:rPr lang="fa-IR" sz="2400" b="0" dirty="0" smtClean="0">
                <a:cs typeface="B Baran" pitchFamily="2" charset="-78"/>
              </a:rPr>
              <a:t>:</a:t>
            </a:r>
          </a:p>
          <a:p>
            <a:pPr marL="0" indent="0" algn="just" rtl="1">
              <a:buNone/>
            </a:pPr>
            <a:r>
              <a:rPr lang="fa-IR" sz="2400" b="0" dirty="0" smtClean="0">
                <a:solidFill>
                  <a:schemeClr val="tx2">
                    <a:lumMod val="60000"/>
                    <a:lumOff val="40000"/>
                  </a:schemeClr>
                </a:solidFill>
                <a:cs typeface="B Baran" pitchFamily="2" charset="-78"/>
              </a:rPr>
              <a:t>1-بهسازي</a:t>
            </a:r>
            <a:r>
              <a:rPr lang="fa-IR" sz="2400" b="0" dirty="0">
                <a:solidFill>
                  <a:schemeClr val="tx2">
                    <a:lumMod val="60000"/>
                    <a:lumOff val="40000"/>
                  </a:schemeClr>
                </a:solidFill>
                <a:cs typeface="B Baran" pitchFamily="2" charset="-78"/>
              </a:rPr>
              <a:t>، مرمت و حفاظت بناهاي تاريخي </a:t>
            </a:r>
            <a:endParaRPr lang="fa-IR" sz="2400" b="0" dirty="0" smtClean="0">
              <a:solidFill>
                <a:schemeClr val="tx2">
                  <a:lumMod val="60000"/>
                  <a:lumOff val="40000"/>
                </a:schemeClr>
              </a:solidFill>
              <a:cs typeface="B Baran" pitchFamily="2" charset="-78"/>
            </a:endParaRPr>
          </a:p>
          <a:p>
            <a:pPr marL="0" indent="0" algn="just" rtl="1">
              <a:buNone/>
            </a:pPr>
            <a:r>
              <a:rPr lang="fa-IR" sz="2400" b="0" dirty="0" smtClean="0">
                <a:solidFill>
                  <a:schemeClr val="tx2">
                    <a:lumMod val="60000"/>
                    <a:lumOff val="40000"/>
                  </a:schemeClr>
                </a:solidFill>
                <a:cs typeface="B Baran" pitchFamily="2" charset="-78"/>
              </a:rPr>
              <a:t>2-بهسازي </a:t>
            </a:r>
            <a:r>
              <a:rPr lang="fa-IR" sz="2400" b="0" dirty="0">
                <a:solidFill>
                  <a:schemeClr val="tx2">
                    <a:lumMod val="60000"/>
                    <a:lumOff val="40000"/>
                  </a:schemeClr>
                </a:solidFill>
                <a:cs typeface="B Baran" pitchFamily="2" charset="-78"/>
              </a:rPr>
              <a:t>بافت‌هاي شهري.</a:t>
            </a:r>
            <a:endParaRPr lang="en-US" sz="2400" b="0" dirty="0">
              <a:solidFill>
                <a:schemeClr val="tx2">
                  <a:lumMod val="60000"/>
                  <a:lumOff val="40000"/>
                </a:schemeClr>
              </a:solidFill>
              <a:cs typeface="B Baran" pitchFamily="2" charset="-78"/>
            </a:endParaRPr>
          </a:p>
          <a:p>
            <a:pPr marL="0" indent="0" algn="just" rtl="1">
              <a:buNone/>
            </a:pPr>
            <a:r>
              <a:rPr lang="fa-IR" sz="2400" b="0" dirty="0">
                <a:cs typeface="B Baran" pitchFamily="2" charset="-78"/>
              </a:rPr>
              <a:t>بايد توجه داشت كه پيش درآمد بهسازي بافت‌ها، توجه به حفاظت بناهاي تاريخي بوده است. از اين رو لازم است قبل از ورود به بحث بهسازي بافتها به بهسازي بناها در مغرب زمين پرداخته شود.</a:t>
            </a:r>
            <a:endParaRPr lang="en-US" sz="2400" b="0" dirty="0">
              <a:cs typeface="B Baran" pitchFamily="2" charset="-78"/>
            </a:endParaRPr>
          </a:p>
          <a:p>
            <a:pPr marL="0" indent="0" algn="just">
              <a:buNone/>
            </a:pPr>
            <a:endParaRPr lang="en-US" sz="2400" b="0" dirty="0">
              <a:cs typeface="B Baran" pitchFamily="2" charset="-78"/>
            </a:endParaRPr>
          </a:p>
        </p:txBody>
      </p:sp>
    </p:spTree>
    <p:extLst>
      <p:ext uri="{BB962C8B-B14F-4D97-AF65-F5344CB8AC3E}">
        <p14:creationId xmlns:p14="http://schemas.microsoft.com/office/powerpoint/2010/main" val="12204713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1524000"/>
            <a:ext cx="7772400" cy="1470025"/>
          </a:xfrm>
        </p:spPr>
        <p:txBody>
          <a:bodyPr>
            <a:noAutofit/>
          </a:bodyPr>
          <a:lstStyle/>
          <a:p>
            <a:pPr algn="ctr" rtl="1"/>
            <a:r>
              <a:rPr lang="fa-IR" sz="2800" b="1" dirty="0">
                <a:cs typeface="2  Bardiya" pitchFamily="2" charset="-78"/>
              </a:rPr>
              <a:t>پيشينه اصلاح و بهسازي </a:t>
            </a:r>
            <a:r>
              <a:rPr lang="fa-IR" sz="2800" b="1" dirty="0">
                <a:solidFill>
                  <a:srgbClr val="00B0F0"/>
                </a:solidFill>
                <a:cs typeface="2  Bardiya" pitchFamily="2" charset="-78"/>
              </a:rPr>
              <a:t>بناهاي قديمي </a:t>
            </a:r>
            <a:r>
              <a:rPr lang="fa-IR" sz="2800" b="1" dirty="0">
                <a:cs typeface="2  Bardiya" pitchFamily="2" charset="-78"/>
              </a:rPr>
              <a:t>در جهان</a:t>
            </a:r>
            <a:endParaRPr lang="en-US" sz="2800" dirty="0">
              <a:cs typeface="2  Bardiya" pitchFamily="2" charset="-78"/>
            </a:endParaRPr>
          </a:p>
        </p:txBody>
      </p:sp>
    </p:spTree>
    <p:extLst>
      <p:ext uri="{BB962C8B-B14F-4D97-AF65-F5344CB8AC3E}">
        <p14:creationId xmlns:p14="http://schemas.microsoft.com/office/powerpoint/2010/main" val="19682029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686800" cy="4724400"/>
          </a:xfrm>
        </p:spPr>
        <p:txBody>
          <a:bodyPr>
            <a:noAutofit/>
          </a:bodyPr>
          <a:lstStyle/>
          <a:p>
            <a:pPr marL="0" indent="0" algn="just" rtl="1">
              <a:buNone/>
            </a:pPr>
            <a:r>
              <a:rPr lang="fa-IR" sz="2400" b="0" dirty="0">
                <a:cs typeface="B Baran" pitchFamily="2" charset="-78"/>
              </a:rPr>
              <a:t>توجه به بهسازي و مرمت بناها در اروپا تقريباً به اوايل قرن نوزدهم باز مي‌گردد. زماني كه دو حركت مهم در فرانسه و انگلستان شكل گرفت. فرانسوي‌ها در سال 1873 تشكيلاتي را به نام «</a:t>
            </a:r>
            <a:r>
              <a:rPr lang="fa-IR" sz="2400" b="0" dirty="0">
                <a:solidFill>
                  <a:schemeClr val="tx2">
                    <a:lumMod val="60000"/>
                    <a:lumOff val="40000"/>
                  </a:schemeClr>
                </a:solidFill>
                <a:cs typeface="B Baran" pitchFamily="2" charset="-78"/>
              </a:rPr>
              <a:t>كميته ويژه هنرها و بناهاي تاريخي</a:t>
            </a:r>
            <a:r>
              <a:rPr lang="fa-IR" sz="2400" b="0" dirty="0">
                <a:cs typeface="B Baran" pitchFamily="2" charset="-78"/>
              </a:rPr>
              <a:t>» بنيان نهادند كه به فهرست‌برداري و حفظ عناصر و اماكني كه در خطر ويراني قرار داشت مي‌پرداخت. پنجاه سال بعد در انگلستان يعني در سال 1877 ويليام موريس انجمني را براي حفظ ساختمان‌هاي قديمي پايه‌گذاري كرد كه هنوز پابرجاست و پيشرو بسياري از سازمان‌هاي ديگر در زمان حاضر به شمار مي‌رود. به اين ترتيب، پيشينه مجموعه قوانين مربوط به حفظ و احيا آثار باارزش به </a:t>
            </a:r>
            <a:r>
              <a:rPr lang="fa-IR" sz="2400" b="0" dirty="0">
                <a:solidFill>
                  <a:schemeClr val="tx2">
                    <a:lumMod val="60000"/>
                    <a:lumOff val="40000"/>
                  </a:schemeClr>
                </a:solidFill>
                <a:cs typeface="B Baran" pitchFamily="2" charset="-78"/>
              </a:rPr>
              <a:t>قرن نوزدهم </a:t>
            </a:r>
            <a:r>
              <a:rPr lang="fa-IR" sz="2400" b="0" dirty="0">
                <a:cs typeface="B Baran" pitchFamily="2" charset="-78"/>
              </a:rPr>
              <a:t>بازمي‌گردد كه تا حال حاضر همچنان ادامه و تكامل يافته است. </a:t>
            </a:r>
            <a:endParaRPr lang="fa-IR" sz="2400" b="0" dirty="0" smtClean="0">
              <a:cs typeface="B Baran" pitchFamily="2" charset="-78"/>
            </a:endParaRPr>
          </a:p>
          <a:p>
            <a:pPr marL="0" indent="0" algn="just" rtl="1">
              <a:buNone/>
            </a:pPr>
            <a:r>
              <a:rPr lang="fa-IR" sz="2400" b="0" dirty="0" smtClean="0">
                <a:cs typeface="B Baran" pitchFamily="2" charset="-78"/>
              </a:rPr>
              <a:t>در </a:t>
            </a:r>
            <a:r>
              <a:rPr lang="fa-IR" sz="2400" b="0" dirty="0">
                <a:cs typeface="B Baran" pitchFamily="2" charset="-78"/>
              </a:rPr>
              <a:t>سال 1931م. در شهر، تاريخي آتن انجمني از باستان شناسان، معماران و آگاهان امور ابنيه اجتماع كردند و به تدوين مقرراتي براي حفظ آثار باستاني پرداختند كه در آن تأكيد انديشمندان نه بر بهسازي بافت شهري، بلكه فقط بر </a:t>
            </a:r>
            <a:r>
              <a:rPr lang="fa-IR" sz="2400" b="0" dirty="0">
                <a:solidFill>
                  <a:schemeClr val="tx2">
                    <a:lumMod val="60000"/>
                    <a:lumOff val="40000"/>
                  </a:schemeClr>
                </a:solidFill>
                <a:cs typeface="B Baran" pitchFamily="2" charset="-78"/>
              </a:rPr>
              <a:t>حفاظت آثار معماري شهري</a:t>
            </a:r>
            <a:r>
              <a:rPr lang="fa-IR" sz="2400" b="0" dirty="0">
                <a:cs typeface="B Baran" pitchFamily="2" charset="-78"/>
              </a:rPr>
              <a:t> بود. </a:t>
            </a:r>
            <a:endParaRPr lang="en-US" sz="2400" b="0" dirty="0">
              <a:cs typeface="B Baran" pitchFamily="2" charset="-78"/>
            </a:endParaRPr>
          </a:p>
        </p:txBody>
      </p:sp>
    </p:spTree>
    <p:extLst>
      <p:ext uri="{BB962C8B-B14F-4D97-AF65-F5344CB8AC3E}">
        <p14:creationId xmlns:p14="http://schemas.microsoft.com/office/powerpoint/2010/main" val="35141203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0"/>
            <a:ext cx="7772400" cy="1470025"/>
          </a:xfrm>
        </p:spPr>
        <p:txBody>
          <a:bodyPr>
            <a:noAutofit/>
          </a:bodyPr>
          <a:lstStyle/>
          <a:p>
            <a:pPr algn="ctr" rtl="1"/>
            <a:r>
              <a:rPr lang="fa-IR" sz="2800" b="1" dirty="0">
                <a:cs typeface="2  Bardiya" pitchFamily="2" charset="-78"/>
              </a:rPr>
              <a:t>پيشينه اصلاح و بهسازي </a:t>
            </a:r>
            <a:r>
              <a:rPr lang="fa-IR" sz="2800" b="1" dirty="0">
                <a:solidFill>
                  <a:srgbClr val="00B0F0"/>
                </a:solidFill>
                <a:cs typeface="2  Bardiya" pitchFamily="2" charset="-78"/>
              </a:rPr>
              <a:t>بافتهاي قديمي </a:t>
            </a:r>
            <a:r>
              <a:rPr lang="fa-IR" sz="2800" b="1" dirty="0">
                <a:cs typeface="2  Bardiya" pitchFamily="2" charset="-78"/>
              </a:rPr>
              <a:t>در جهان</a:t>
            </a:r>
            <a:r>
              <a:rPr lang="en-US" sz="2800" dirty="0">
                <a:cs typeface="2  Bardiya" pitchFamily="2" charset="-78"/>
              </a:rPr>
              <a:t/>
            </a:r>
            <a:br>
              <a:rPr lang="en-US" sz="2800" dirty="0">
                <a:cs typeface="2  Bardiya" pitchFamily="2" charset="-78"/>
              </a:rPr>
            </a:br>
            <a:endParaRPr lang="en-US" sz="2800" dirty="0">
              <a:cs typeface="2  Bardiya" pitchFamily="2" charset="-78"/>
            </a:endParaRPr>
          </a:p>
        </p:txBody>
      </p:sp>
    </p:spTree>
    <p:extLst>
      <p:ext uri="{BB962C8B-B14F-4D97-AF65-F5344CB8AC3E}">
        <p14:creationId xmlns:p14="http://schemas.microsoft.com/office/powerpoint/2010/main" val="1570529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305800" cy="4724400"/>
          </a:xfrm>
        </p:spPr>
        <p:txBody>
          <a:bodyPr>
            <a:normAutofit/>
          </a:bodyPr>
          <a:lstStyle/>
          <a:p>
            <a:pPr marL="0" indent="0" algn="just" rtl="1">
              <a:buNone/>
            </a:pPr>
            <a:r>
              <a:rPr lang="fa-IR" sz="2400" dirty="0">
                <a:cs typeface="B Baran" pitchFamily="2" charset="-78"/>
              </a:rPr>
              <a:t>از </a:t>
            </a:r>
            <a:r>
              <a:rPr lang="fa-IR" sz="2400" dirty="0">
                <a:solidFill>
                  <a:schemeClr val="tx2">
                    <a:lumMod val="60000"/>
                    <a:lumOff val="40000"/>
                  </a:schemeClr>
                </a:solidFill>
                <a:cs typeface="B Baran" pitchFamily="2" charset="-78"/>
              </a:rPr>
              <a:t>نيمه دوم قرن نوزدهم </a:t>
            </a:r>
            <a:r>
              <a:rPr lang="fa-IR" sz="2400" dirty="0">
                <a:cs typeface="B Baran" pitchFamily="2" charset="-78"/>
              </a:rPr>
              <a:t>به بعد، امر دخالت در بافتهاي كالبدي شهري به دو شكل متفاوت صورت پذيرفت. از يكسو انگلستان با تدوين قوانين خاص شهري و عمدتاً بهداشتي به منظور پاسخگويي به پاره‌اي از مسائل هسته‌هاي پرجمعيت قديمي شهرهاي صنعتي، به چاره‌جويي مبادرت ورزيد و از سوي ديگر هم فرانسه از راه امكانات اجرايي و تصميم‌گيري‌هاي بي‌سابقه، دگرگوني‌هاي وسيعي را در اين زمينه ايجاد كرد. تجارب اين دو كشور داراي يك تفاوت اساسي بود به اين معني كه در تجربه فرانسه، اقدامات اجرايي نو و پيوسته، محصول تراوشات ذهني و </a:t>
            </a:r>
            <a:r>
              <a:rPr lang="fa-IR" sz="2400" dirty="0">
                <a:solidFill>
                  <a:schemeClr val="tx2">
                    <a:lumMod val="60000"/>
                    <a:lumOff val="40000"/>
                  </a:schemeClr>
                </a:solidFill>
                <a:cs typeface="B Baran" pitchFamily="2" charset="-78"/>
              </a:rPr>
              <a:t>تفكرات شخصي شهردار پاريس اوژن هاسمان</a:t>
            </a:r>
            <a:r>
              <a:rPr lang="fa-IR" sz="2400" dirty="0">
                <a:cs typeface="B Baran" pitchFamily="2" charset="-78"/>
              </a:rPr>
              <a:t> بود اما برعكس در تجربه انگلستان اقدامات رسمي محصول و نتيجه </a:t>
            </a:r>
            <a:r>
              <a:rPr lang="fa-IR" sz="2400" dirty="0">
                <a:solidFill>
                  <a:schemeClr val="tx2">
                    <a:lumMod val="60000"/>
                    <a:lumOff val="40000"/>
                  </a:schemeClr>
                </a:solidFill>
                <a:cs typeface="B Baran" pitchFamily="2" charset="-78"/>
              </a:rPr>
              <a:t>تصميمات دستگاههاي قانون‌گذار و تصميم گيرنده </a:t>
            </a:r>
            <a:r>
              <a:rPr lang="fa-IR" sz="2400" dirty="0">
                <a:cs typeface="B Baran" pitchFamily="2" charset="-78"/>
              </a:rPr>
              <a:t>بود. </a:t>
            </a:r>
            <a:endParaRPr lang="fa-IR" sz="2400" dirty="0" smtClean="0">
              <a:cs typeface="B Baran" pitchFamily="2" charset="-78"/>
            </a:endParaRPr>
          </a:p>
          <a:p>
            <a:pPr marL="0" indent="0" algn="just" rtl="1">
              <a:buNone/>
            </a:pPr>
            <a:r>
              <a:rPr lang="fa-IR" sz="2400" dirty="0" smtClean="0">
                <a:cs typeface="B Baran" pitchFamily="2" charset="-78"/>
              </a:rPr>
              <a:t>دامنه </a:t>
            </a:r>
            <a:r>
              <a:rPr lang="fa-IR" sz="2400" dirty="0">
                <a:cs typeface="B Baran" pitchFamily="2" charset="-78"/>
              </a:rPr>
              <a:t>اين اقدامات در فرانسه به طور گسترده‌تر و عميق‌تري اجرا شده است و از اين حيث نقطه عطفي در تاريخ دخالت و تغيير در بافتهاي تاريخي اروپا به شمار مي‌رود. </a:t>
            </a:r>
            <a:endParaRPr lang="en-US" sz="2400" dirty="0">
              <a:cs typeface="B Baran" pitchFamily="2" charset="-78"/>
            </a:endParaRPr>
          </a:p>
        </p:txBody>
      </p:sp>
    </p:spTree>
    <p:extLst>
      <p:ext uri="{BB962C8B-B14F-4D97-AF65-F5344CB8AC3E}">
        <p14:creationId xmlns:p14="http://schemas.microsoft.com/office/powerpoint/2010/main" val="3898997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1200"/>
            <a:ext cx="7772400" cy="1012825"/>
          </a:xfrm>
        </p:spPr>
        <p:txBody>
          <a:bodyPr>
            <a:noAutofit/>
          </a:bodyPr>
          <a:lstStyle/>
          <a:p>
            <a:pPr algn="ctr" rtl="1"/>
            <a:r>
              <a:rPr lang="fa-IR" sz="3200" b="1" dirty="0">
                <a:solidFill>
                  <a:srgbClr val="00B0F0"/>
                </a:solidFill>
                <a:cs typeface="B Bardiya" pitchFamily="2" charset="-78"/>
              </a:rPr>
              <a:t>نگرشهاي بهسازي و نوسازي</a:t>
            </a:r>
            <a:r>
              <a:rPr lang="fa-IR" sz="3200" b="1" dirty="0">
                <a:cs typeface="B Bardiya" pitchFamily="2" charset="-78"/>
              </a:rPr>
              <a:t> بافتهاي كهن شهري</a:t>
            </a:r>
            <a:endParaRPr lang="en-US" sz="3200" dirty="0">
              <a:cs typeface="B Bardiya" pitchFamily="2" charset="-78"/>
            </a:endParaRPr>
          </a:p>
        </p:txBody>
      </p:sp>
    </p:spTree>
    <p:extLst>
      <p:ext uri="{BB962C8B-B14F-4D97-AF65-F5344CB8AC3E}">
        <p14:creationId xmlns:p14="http://schemas.microsoft.com/office/powerpoint/2010/main" val="3550891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066800"/>
          </a:xfrm>
        </p:spPr>
        <p:txBody>
          <a:bodyPr>
            <a:normAutofit/>
          </a:bodyPr>
          <a:lstStyle/>
          <a:p>
            <a:r>
              <a:rPr lang="fa-IR" sz="2800" b="1" dirty="0">
                <a:solidFill>
                  <a:srgbClr val="00B0F0"/>
                </a:solidFill>
                <a:cs typeface="B Bardiya" pitchFamily="2" charset="-78"/>
              </a:rPr>
              <a:t>نگرش‌هاي موزه‌اي (تفكر آئيني)</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sp>
        <p:nvSpPr>
          <p:cNvPr id="3" name="Content Placeholder 2"/>
          <p:cNvSpPr>
            <a:spLocks noGrp="1"/>
          </p:cNvSpPr>
          <p:nvPr>
            <p:ph idx="1"/>
          </p:nvPr>
        </p:nvSpPr>
        <p:spPr>
          <a:xfrm>
            <a:off x="457200" y="1676400"/>
            <a:ext cx="8229600" cy="4898136"/>
          </a:xfrm>
        </p:spPr>
        <p:txBody>
          <a:bodyPr>
            <a:noAutofit/>
          </a:bodyPr>
          <a:lstStyle/>
          <a:p>
            <a:pPr marL="109728" indent="0" algn="just" rtl="1">
              <a:buNone/>
            </a:pPr>
            <a:r>
              <a:rPr lang="fa-IR" sz="3200" dirty="0" smtClean="0">
                <a:cs typeface="B Baran" pitchFamily="2" charset="-78"/>
              </a:rPr>
              <a:t>این نگرش بر </a:t>
            </a:r>
            <a:r>
              <a:rPr lang="fa-IR" sz="3200" dirty="0" smtClean="0">
                <a:solidFill>
                  <a:srgbClr val="FF0000"/>
                </a:solidFill>
                <a:cs typeface="B Baran" pitchFamily="2" charset="-78"/>
              </a:rPr>
              <a:t>حفاظت </a:t>
            </a:r>
            <a:r>
              <a:rPr lang="fa-IR" sz="3200" dirty="0">
                <a:solidFill>
                  <a:srgbClr val="FF0000"/>
                </a:solidFill>
                <a:cs typeface="B Baran" pitchFamily="2" charset="-78"/>
              </a:rPr>
              <a:t>از ميراث فرهنگي استوار </a:t>
            </a:r>
            <a:r>
              <a:rPr lang="fa-IR" sz="3200" dirty="0">
                <a:cs typeface="B Baran" pitchFamily="2" charset="-78"/>
              </a:rPr>
              <a:t>است و مداخله در بافت‌هاي </a:t>
            </a:r>
            <a:r>
              <a:rPr lang="fa-IR" sz="3200" dirty="0" smtClean="0">
                <a:cs typeface="B Baran" pitchFamily="2" charset="-78"/>
              </a:rPr>
              <a:t>تاريخی </a:t>
            </a:r>
            <a:r>
              <a:rPr lang="fa-IR" sz="3200" dirty="0">
                <a:cs typeface="B Baran" pitchFamily="2" charset="-78"/>
              </a:rPr>
              <a:t>را جز در جهت حفاظت از آنها نمي‌پذيرد. </a:t>
            </a:r>
            <a:endParaRPr lang="fa-IR" sz="3200" dirty="0" smtClean="0">
              <a:cs typeface="B Baran" pitchFamily="2" charset="-78"/>
            </a:endParaRPr>
          </a:p>
          <a:p>
            <a:pPr marL="109728" indent="0" algn="just" rtl="1">
              <a:buNone/>
            </a:pPr>
            <a:r>
              <a:rPr lang="fa-IR" sz="3200" dirty="0" smtClean="0">
                <a:cs typeface="B Baran" pitchFamily="2" charset="-78"/>
              </a:rPr>
              <a:t>در </a:t>
            </a:r>
            <a:r>
              <a:rPr lang="fa-IR" sz="3200" dirty="0">
                <a:cs typeface="B Baran" pitchFamily="2" charset="-78"/>
              </a:rPr>
              <a:t>اين روش حفظ شهرها به </a:t>
            </a:r>
            <a:r>
              <a:rPr lang="fa-IR" sz="3200" dirty="0">
                <a:solidFill>
                  <a:srgbClr val="FF0000"/>
                </a:solidFill>
                <a:cs typeface="B Baran" pitchFamily="2" charset="-78"/>
              </a:rPr>
              <a:t>شكل تاريخي و بدون مداخله بر مقتضيات زندگي امروز </a:t>
            </a:r>
            <a:r>
              <a:rPr lang="fa-IR" sz="3200" dirty="0">
                <a:cs typeface="B Baran" pitchFamily="2" charset="-78"/>
              </a:rPr>
              <a:t>ترجيح داده مي‌شود</a:t>
            </a:r>
            <a:r>
              <a:rPr lang="fa-IR" sz="3200" dirty="0" smtClean="0">
                <a:cs typeface="B Baran" pitchFamily="2" charset="-78"/>
              </a:rPr>
              <a:t>.</a:t>
            </a:r>
          </a:p>
          <a:p>
            <a:pPr marL="109728" indent="0" algn="just" rtl="1">
              <a:buNone/>
            </a:pPr>
            <a:r>
              <a:rPr lang="fa-IR" sz="3200" dirty="0" smtClean="0">
                <a:cs typeface="B Baran" pitchFamily="2" charset="-78"/>
              </a:rPr>
              <a:t> </a:t>
            </a:r>
            <a:r>
              <a:rPr lang="fa-IR" sz="3200" dirty="0">
                <a:cs typeface="B Baran" pitchFamily="2" charset="-78"/>
              </a:rPr>
              <a:t>در نتيجه ساكنان اين بافت‌ها به دليل كاستي و نارسايي‌هاي زيرساخت‌هاي </a:t>
            </a:r>
            <a:r>
              <a:rPr lang="fa-IR" sz="3200" dirty="0" smtClean="0">
                <a:cs typeface="B Baran" pitchFamily="2" charset="-78"/>
              </a:rPr>
              <a:t>شهري، </a:t>
            </a:r>
            <a:r>
              <a:rPr lang="fa-IR" sz="3200" dirty="0">
                <a:cs typeface="B Baran" pitchFamily="2" charset="-78"/>
              </a:rPr>
              <a:t>ناگزير به ترك بافت مي‌شوند. در چنين شرايطي به دنبال از هم پاشيدن بافت اجتماعي، بافت كالبدي نيز در معرض تخريب قرار مي‌گيرد</a:t>
            </a:r>
            <a:r>
              <a:rPr lang="fa-IR" sz="3200" dirty="0" smtClean="0">
                <a:cs typeface="B Baran" pitchFamily="2" charset="-78"/>
              </a:rPr>
              <a:t>.</a:t>
            </a:r>
          </a:p>
          <a:p>
            <a:pPr marL="109728" indent="0" algn="just" rtl="1">
              <a:buNone/>
            </a:pPr>
            <a:endParaRPr lang="en-US" sz="2400" dirty="0">
              <a:cs typeface="B Baran" pitchFamily="2" charset="-78"/>
            </a:endParaRPr>
          </a:p>
        </p:txBody>
      </p:sp>
    </p:spTree>
    <p:extLst>
      <p:ext uri="{BB962C8B-B14F-4D97-AF65-F5344CB8AC3E}">
        <p14:creationId xmlns:p14="http://schemas.microsoft.com/office/powerpoint/2010/main" val="6116779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700" y="1752600"/>
            <a:ext cx="8610600" cy="4413227"/>
          </a:xfrm>
        </p:spPr>
        <p:txBody>
          <a:bodyPr>
            <a:noAutofit/>
          </a:bodyPr>
          <a:lstStyle/>
          <a:p>
            <a:pPr marL="109728" indent="0" algn="just" rtl="1">
              <a:buNone/>
            </a:pPr>
            <a:r>
              <a:rPr lang="fa-IR" sz="2400" b="1" dirty="0">
                <a:cs typeface="B Baran"/>
              </a:rPr>
              <a:t>مكتب اتميسم (سلولي) يا تجزيه گرايي از قديمي‌ترين شيوه‌هاي جهان بيني است</a:t>
            </a:r>
            <a:r>
              <a:rPr lang="fa-IR" sz="2400" b="1" dirty="0" smtClean="0">
                <a:cs typeface="B Baran"/>
              </a:rPr>
              <a:t>.</a:t>
            </a:r>
          </a:p>
          <a:p>
            <a:pPr marL="109728" indent="0" algn="just" rtl="1">
              <a:buNone/>
            </a:pPr>
            <a:r>
              <a:rPr lang="fa-IR" sz="2400" b="1" dirty="0" smtClean="0">
                <a:cs typeface="B Baran"/>
              </a:rPr>
              <a:t> </a:t>
            </a:r>
            <a:r>
              <a:rPr lang="fa-IR" sz="2400" b="1" dirty="0">
                <a:cs typeface="B Baran"/>
              </a:rPr>
              <a:t>اصل مسلم رويكرد تجزيه گرايانه به جهان اين است كه </a:t>
            </a:r>
            <a:r>
              <a:rPr lang="fa-IR" sz="2400" b="1" dirty="0">
                <a:solidFill>
                  <a:srgbClr val="FF0000"/>
                </a:solidFill>
                <a:cs typeface="B Baran"/>
              </a:rPr>
              <a:t>يك موجوديت را هر چه قدر كه پيچيده باشد</a:t>
            </a:r>
            <a:r>
              <a:rPr lang="fa-IR" sz="2400" b="1" dirty="0">
                <a:cs typeface="B Baran"/>
              </a:rPr>
              <a:t>، مي‌توان به اجزايي تقسيم كرد </a:t>
            </a:r>
            <a:r>
              <a:rPr lang="fa-IR" sz="2400" b="1" dirty="0" smtClean="0">
                <a:cs typeface="B Baran"/>
              </a:rPr>
              <a:t>واز </a:t>
            </a:r>
            <a:r>
              <a:rPr lang="fa-IR" sz="2400" b="1" dirty="0">
                <a:cs typeface="B Baran"/>
              </a:rPr>
              <a:t>راه تدقيق </a:t>
            </a:r>
            <a:r>
              <a:rPr lang="fa-IR" sz="2400" b="1" dirty="0" smtClean="0">
                <a:cs typeface="B Baran"/>
              </a:rPr>
              <a:t>دروجود ورفتار </a:t>
            </a:r>
            <a:r>
              <a:rPr lang="fa-IR" sz="2400" b="1" dirty="0">
                <a:cs typeface="B Baran"/>
              </a:rPr>
              <a:t>آن اجزا به شناخت موجوديت اصلي نائل </a:t>
            </a:r>
            <a:r>
              <a:rPr lang="fa-IR" sz="2400" b="1" dirty="0" smtClean="0">
                <a:cs typeface="B Baran"/>
              </a:rPr>
              <a:t>آمد</a:t>
            </a:r>
          </a:p>
          <a:p>
            <a:pPr marL="109728" indent="0" algn="just" rtl="1">
              <a:buNone/>
            </a:pPr>
            <a:r>
              <a:rPr lang="fa-IR" sz="2400" b="1" dirty="0" smtClean="0">
                <a:cs typeface="B Baran"/>
              </a:rPr>
              <a:t>نگرش سلولي </a:t>
            </a:r>
            <a:r>
              <a:rPr lang="fa-IR" sz="2400" b="1" dirty="0">
                <a:cs typeface="B Baran"/>
              </a:rPr>
              <a:t>به بافت‌هاي تاريخي در حقيقت </a:t>
            </a:r>
            <a:r>
              <a:rPr lang="fa-IR" sz="2400" b="1" dirty="0">
                <a:solidFill>
                  <a:srgbClr val="FF0000"/>
                </a:solidFill>
                <a:cs typeface="B Baran"/>
              </a:rPr>
              <a:t>محصول انقلاب صنعتي </a:t>
            </a:r>
            <a:r>
              <a:rPr lang="fa-IR" sz="2400" b="1" dirty="0">
                <a:cs typeface="B Baran"/>
              </a:rPr>
              <a:t>است. </a:t>
            </a:r>
            <a:endParaRPr lang="fa-IR" sz="2400" b="1" dirty="0" smtClean="0">
              <a:cs typeface="B Baran"/>
            </a:endParaRPr>
          </a:p>
          <a:p>
            <a:pPr marL="109728" indent="0" algn="just" rtl="1">
              <a:buNone/>
            </a:pPr>
            <a:r>
              <a:rPr lang="fa-IR" sz="2400" b="1" dirty="0" smtClean="0">
                <a:cs typeface="B Baran"/>
              </a:rPr>
              <a:t>در </a:t>
            </a:r>
            <a:r>
              <a:rPr lang="fa-IR" sz="2400" b="1" dirty="0">
                <a:cs typeface="B Baran"/>
              </a:rPr>
              <a:t>اين دوره مرمت شهري با هدف توانمندسازي رواج يافت. به گونه‌اي كه فضاهاي شهري اغلب به مثابه ميراثي از شهر تلقي شدند كه بايد براي تقويت وضعيت اجتماعي و اقتصادي فعال شوند</a:t>
            </a:r>
            <a:r>
              <a:rPr lang="fa-IR" sz="2400" b="1" dirty="0" smtClean="0">
                <a:cs typeface="B Baran"/>
              </a:rPr>
              <a:t>.</a:t>
            </a:r>
          </a:p>
          <a:p>
            <a:pPr marL="109728" indent="0" algn="just" rtl="1">
              <a:buNone/>
            </a:pPr>
            <a:r>
              <a:rPr lang="fa-IR" sz="2400" b="1" dirty="0" smtClean="0">
                <a:cs typeface="B Baran"/>
              </a:rPr>
              <a:t> در </a:t>
            </a:r>
            <a:r>
              <a:rPr lang="fa-IR" sz="2400" b="1" dirty="0">
                <a:cs typeface="B Baran"/>
              </a:rPr>
              <a:t>نتيجه </a:t>
            </a:r>
            <a:r>
              <a:rPr lang="fa-IR" sz="2400" b="1" dirty="0" smtClean="0">
                <a:cs typeface="B Baran"/>
              </a:rPr>
              <a:t>به </a:t>
            </a:r>
            <a:r>
              <a:rPr lang="fa-IR" sz="2400" b="1" dirty="0">
                <a:cs typeface="B Baran"/>
              </a:rPr>
              <a:t>بافت‌هاي </a:t>
            </a:r>
            <a:r>
              <a:rPr lang="fa-IR" sz="2400" b="1" dirty="0" smtClean="0">
                <a:cs typeface="B Baran"/>
              </a:rPr>
              <a:t>تاريخي، </a:t>
            </a:r>
            <a:r>
              <a:rPr lang="fa-IR" sz="2400" b="1" dirty="0">
                <a:cs typeface="B Baran"/>
              </a:rPr>
              <a:t>يادمان‌هاي تاريخي موجود در پيكره بناهاي قديمي و ارزشمند شهر براي توان‌بخشي اقتصادي مورد توجه قرار گرفته و انگيزه اصلي حفاظت و مرمت آنها، </a:t>
            </a:r>
            <a:r>
              <a:rPr lang="fa-IR" sz="2400" b="1" dirty="0">
                <a:solidFill>
                  <a:srgbClr val="FF0000"/>
                </a:solidFill>
                <a:cs typeface="B Baran"/>
              </a:rPr>
              <a:t>نوسازي ساختار اقتصادي است</a:t>
            </a:r>
            <a:r>
              <a:rPr lang="fa-IR" sz="2400" dirty="0">
                <a:cs typeface="B Baran" pitchFamily="2" charset="-78"/>
              </a:rPr>
              <a:t>.</a:t>
            </a:r>
            <a:endParaRPr lang="en-US" sz="2400" dirty="0">
              <a:cs typeface="B Baran" pitchFamily="2" charset="-78"/>
            </a:endParaRPr>
          </a:p>
          <a:p>
            <a:pPr marL="109728" indent="0" algn="just" rtl="1">
              <a:buNone/>
            </a:pPr>
            <a:endParaRPr lang="en-US" sz="2400" dirty="0">
              <a:cs typeface="B Baran" pitchFamily="2" charset="-78"/>
            </a:endParaRPr>
          </a:p>
        </p:txBody>
      </p:sp>
      <p:sp>
        <p:nvSpPr>
          <p:cNvPr id="4" name="Title 1"/>
          <p:cNvSpPr txBox="1">
            <a:spLocks/>
          </p:cNvSpPr>
          <p:nvPr/>
        </p:nvSpPr>
        <p:spPr>
          <a:xfrm>
            <a:off x="457200" y="9144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fa-IR" sz="2800" b="1" dirty="0" smtClean="0">
                <a:solidFill>
                  <a:srgbClr val="00B0F0"/>
                </a:solidFill>
                <a:cs typeface="B Bardiya" pitchFamily="2" charset="-78"/>
              </a:rPr>
              <a:t>نگرش‌هاي سلولی (توانمندسازی)</a:t>
            </a:r>
            <a:r>
              <a:rPr lang="en-US" sz="2800" dirty="0" smtClean="0">
                <a:solidFill>
                  <a:srgbClr val="00B0F0"/>
                </a:solidFill>
                <a:cs typeface="B Bardiya" pitchFamily="2" charset="-78"/>
              </a:rPr>
              <a:t/>
            </a:r>
            <a:br>
              <a:rPr lang="en-US" sz="2800" dirty="0" smtClean="0">
                <a:solidFill>
                  <a:srgbClr val="00B0F0"/>
                </a:solidFill>
                <a:cs typeface="B Bardiya" pitchFamily="2" charset="-78"/>
              </a:rPr>
            </a:b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675783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447800"/>
            <a:ext cx="8534400" cy="4974336"/>
          </a:xfrm>
        </p:spPr>
        <p:txBody>
          <a:bodyPr>
            <a:noAutofit/>
          </a:bodyPr>
          <a:lstStyle/>
          <a:p>
            <a:pPr marL="109728" indent="0" algn="just" rtl="1">
              <a:buNone/>
            </a:pPr>
            <a:r>
              <a:rPr lang="fa-IR" sz="2400" b="1" dirty="0">
                <a:cs typeface="B Baran" pitchFamily="2" charset="-78"/>
              </a:rPr>
              <a:t>انديشه‌هاي كل گرايانه در تاريخ فرهنگهاي باستاني چين، ايران، هند و يونان ريشه‌هاي عميقي </a:t>
            </a:r>
            <a:r>
              <a:rPr lang="fa-IR" sz="2400" b="1" dirty="0" smtClean="0">
                <a:cs typeface="B Baran" pitchFamily="2" charset="-78"/>
              </a:rPr>
              <a:t>دارند.</a:t>
            </a:r>
          </a:p>
          <a:p>
            <a:pPr marL="109728" indent="0" algn="just" rtl="1">
              <a:buNone/>
            </a:pPr>
            <a:r>
              <a:rPr lang="fa-IR" sz="2400" b="1" dirty="0" smtClean="0">
                <a:cs typeface="B Baran" pitchFamily="2" charset="-78"/>
              </a:rPr>
              <a:t>گيتي </a:t>
            </a:r>
            <a:r>
              <a:rPr lang="fa-IR" sz="2400" b="1" dirty="0">
                <a:cs typeface="B Baran" pitchFamily="2" charset="-78"/>
              </a:rPr>
              <a:t>در نظر حكماي </a:t>
            </a:r>
            <a:r>
              <a:rPr lang="fa-IR" sz="2400" b="1" dirty="0" smtClean="0">
                <a:cs typeface="B Baran" pitchFamily="2" charset="-78"/>
              </a:rPr>
              <a:t>قديم،ارگانيكي </a:t>
            </a:r>
            <a:r>
              <a:rPr lang="fa-IR" sz="2400" b="1" dirty="0">
                <a:cs typeface="B Baran" pitchFamily="2" charset="-78"/>
              </a:rPr>
              <a:t>كلي بوده و اجزاي گيتي نيز خود ارگانيسم‌هاي كوچك به شمار مي‌آمدند كه از هر لحاظ، مابه ازايي از جهان بزرگ </a:t>
            </a:r>
            <a:r>
              <a:rPr lang="fa-IR" sz="2400" b="1" dirty="0" smtClean="0">
                <a:cs typeface="B Baran" pitchFamily="2" charset="-78"/>
              </a:rPr>
              <a:t>بوده‌اند. </a:t>
            </a:r>
          </a:p>
          <a:p>
            <a:pPr marL="109728" indent="0" algn="just" rtl="1">
              <a:buNone/>
            </a:pPr>
            <a:r>
              <a:rPr lang="fa-IR" sz="2400" b="1" dirty="0" smtClean="0">
                <a:cs typeface="B Baran" pitchFamily="2" charset="-78"/>
              </a:rPr>
              <a:t>با </a:t>
            </a:r>
            <a:r>
              <a:rPr lang="fa-IR" sz="2400" b="1" dirty="0">
                <a:cs typeface="B Baran" pitchFamily="2" charset="-78"/>
              </a:rPr>
              <a:t>اعمال نگرش ارگانيسمي از طريق تبيين نقش بافت‌هاي تاريخي در سازمان فضايي يك شهر، اين بافت‌ها را از حالت يك سيستم بسته خارج </a:t>
            </a:r>
            <a:r>
              <a:rPr lang="fa-IR" sz="2400" b="1" dirty="0" smtClean="0">
                <a:cs typeface="B Baran" pitchFamily="2" charset="-78"/>
              </a:rPr>
              <a:t>مي‌كنند.در </a:t>
            </a:r>
            <a:r>
              <a:rPr lang="fa-IR" sz="2400" b="1" dirty="0">
                <a:cs typeface="B Baran" pitchFamily="2" charset="-78"/>
              </a:rPr>
              <a:t>اين زمينه اتصال بين دو بخش بافت بايد به آرامي، با ظرافت و تدريجي انجام شود تا شهر دچار مشكلات عملكردي نشود. به اين ترتيب احساس دوگانگي در شهر ايجاد نمي‌شود</a:t>
            </a:r>
            <a:r>
              <a:rPr lang="fa-IR" sz="2400" b="1" dirty="0" smtClean="0">
                <a:cs typeface="B Baran" pitchFamily="2" charset="-78"/>
              </a:rPr>
              <a:t>.</a:t>
            </a:r>
          </a:p>
          <a:p>
            <a:pPr marL="109728" indent="0" algn="just" rtl="1">
              <a:buNone/>
            </a:pPr>
            <a:r>
              <a:rPr lang="fa-IR" sz="2400" b="1" dirty="0" smtClean="0">
                <a:cs typeface="B Baran" pitchFamily="2" charset="-78"/>
              </a:rPr>
              <a:t> </a:t>
            </a:r>
            <a:r>
              <a:rPr lang="fa-IR" sz="2400" b="1" dirty="0">
                <a:cs typeface="B Baran" pitchFamily="2" charset="-78"/>
              </a:rPr>
              <a:t>اما اگر اين اتصال ضعيف باشد، حاصل آن </a:t>
            </a:r>
            <a:r>
              <a:rPr lang="fa-IR" sz="2400" b="1" dirty="0">
                <a:solidFill>
                  <a:srgbClr val="FF0000"/>
                </a:solidFill>
                <a:cs typeface="B Baran" pitchFamily="2" charset="-78"/>
              </a:rPr>
              <a:t>شكنندگي رواني و عملكردي است </a:t>
            </a:r>
            <a:r>
              <a:rPr lang="fa-IR" sz="2400" b="1" dirty="0">
                <a:cs typeface="B Baran" pitchFamily="2" charset="-78"/>
              </a:rPr>
              <a:t>كه خود متعاقباً به تشديد دوگانگي و جدايي دو بخش بافت </a:t>
            </a:r>
            <a:r>
              <a:rPr lang="fa-IR" sz="2400" b="1" dirty="0" smtClean="0">
                <a:cs typeface="B Baran" pitchFamily="2" charset="-78"/>
              </a:rPr>
              <a:t>مي‌انجامد</a:t>
            </a:r>
            <a:r>
              <a:rPr lang="fa-IR" sz="2400" dirty="0" smtClean="0">
                <a:cs typeface="B Baran" pitchFamily="2" charset="-78"/>
              </a:rPr>
              <a:t>.</a:t>
            </a:r>
            <a:endParaRPr lang="en-US" sz="2400" dirty="0">
              <a:cs typeface="B Baran" pitchFamily="2" charset="-78"/>
            </a:endParaRPr>
          </a:p>
        </p:txBody>
      </p:sp>
      <p:sp>
        <p:nvSpPr>
          <p:cNvPr id="4" name="Title 1"/>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rtl="1"/>
            <a:r>
              <a:rPr lang="fa-IR" sz="2800" b="1" dirty="0">
                <a:solidFill>
                  <a:srgbClr val="00B0F0"/>
                </a:solidFill>
                <a:cs typeface="B Bardiya" pitchFamily="2" charset="-78"/>
              </a:rPr>
              <a:t>نگرش ارگانيستي (نگرش عقلاني)</a:t>
            </a: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28686999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1200"/>
            <a:ext cx="7772400" cy="1012825"/>
          </a:xfrm>
        </p:spPr>
        <p:txBody>
          <a:bodyPr>
            <a:noAutofit/>
          </a:bodyPr>
          <a:lstStyle/>
          <a:p>
            <a:pPr algn="ctr" rtl="1"/>
            <a:r>
              <a:rPr lang="fa-IR" sz="3200" b="1" dirty="0">
                <a:solidFill>
                  <a:srgbClr val="00B0F0"/>
                </a:solidFill>
                <a:cs typeface="B Bardiya" pitchFamily="2" charset="-78"/>
              </a:rPr>
              <a:t>روش‌ها و انواع مداخله </a:t>
            </a:r>
            <a:r>
              <a:rPr lang="fa-IR" sz="3200" b="1" dirty="0">
                <a:cs typeface="B Bardiya" pitchFamily="2" charset="-78"/>
              </a:rPr>
              <a:t>در بافتهاي كهن شهري</a:t>
            </a:r>
            <a:endParaRPr lang="en-US" sz="3200" dirty="0">
              <a:cs typeface="B Bardiya" pitchFamily="2" charset="-78"/>
            </a:endParaRPr>
          </a:p>
        </p:txBody>
      </p:sp>
    </p:spTree>
    <p:extLst>
      <p:ext uri="{BB962C8B-B14F-4D97-AF65-F5344CB8AC3E}">
        <p14:creationId xmlns:p14="http://schemas.microsoft.com/office/powerpoint/2010/main" val="22531986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273" y="1828800"/>
            <a:ext cx="8229600" cy="4325112"/>
          </a:xfrm>
        </p:spPr>
        <p:txBody>
          <a:bodyPr>
            <a:normAutofit/>
          </a:bodyPr>
          <a:lstStyle/>
          <a:p>
            <a:pPr marL="109728" indent="0" algn="just" rtl="1">
              <a:buNone/>
            </a:pPr>
            <a:r>
              <a:rPr lang="fa-IR" sz="2400" b="1" dirty="0">
                <a:cs typeface="B Mitra" pitchFamily="2" charset="-78"/>
              </a:rPr>
              <a:t>اين روش دربرگيرنده مجموعه اقدامات براي ارتقاي كمي يا كيفي شرايط محيط زيست است</a:t>
            </a:r>
            <a:r>
              <a:rPr lang="fa-IR" sz="2400" b="1" dirty="0" smtClean="0">
                <a:cs typeface="B Mitra" pitchFamily="2" charset="-78"/>
              </a:rPr>
              <a:t>.</a:t>
            </a:r>
          </a:p>
          <a:p>
            <a:pPr marL="109728" indent="0" algn="just" rtl="1">
              <a:buNone/>
            </a:pPr>
            <a:r>
              <a:rPr lang="fa-IR" sz="2400" b="1" dirty="0" smtClean="0">
                <a:cs typeface="B Mitra" pitchFamily="2" charset="-78"/>
              </a:rPr>
              <a:t> </a:t>
            </a:r>
            <a:r>
              <a:rPr lang="fa-IR" sz="2400" b="1" dirty="0">
                <a:cs typeface="B Mitra" pitchFamily="2" charset="-78"/>
              </a:rPr>
              <a:t>اين اقدامات </a:t>
            </a:r>
            <a:r>
              <a:rPr lang="fa-IR" sz="2400" b="1" dirty="0" smtClean="0">
                <a:cs typeface="B Mitra" pitchFamily="2" charset="-78"/>
              </a:rPr>
              <a:t>در </a:t>
            </a:r>
            <a:r>
              <a:rPr lang="fa-IR" sz="2400" b="1" dirty="0">
                <a:cs typeface="B Mitra" pitchFamily="2" charset="-78"/>
              </a:rPr>
              <a:t>پي تبديل ناپايداري‌هاي شهري به پايداري صورت مي‌پذيرد</a:t>
            </a:r>
            <a:r>
              <a:rPr lang="fa-IR" sz="2400" b="1" dirty="0" smtClean="0">
                <a:cs typeface="B Mitra" pitchFamily="2" charset="-78"/>
              </a:rPr>
              <a:t>.</a:t>
            </a:r>
          </a:p>
          <a:p>
            <a:pPr marL="109728" indent="0" algn="just" rtl="1">
              <a:buNone/>
            </a:pPr>
            <a:r>
              <a:rPr lang="fa-IR" sz="2400" b="1" dirty="0" smtClean="0">
                <a:cs typeface="B Mitra" pitchFamily="2" charset="-78"/>
              </a:rPr>
              <a:t> </a:t>
            </a:r>
            <a:r>
              <a:rPr lang="fa-IR" sz="2400" b="1" dirty="0">
                <a:cs typeface="B Mitra" pitchFamily="2" charset="-78"/>
              </a:rPr>
              <a:t>بنابراين در مجموعه اقداماتي كه شهرداري‌هاي شهرهاي بزرگ </a:t>
            </a:r>
            <a:r>
              <a:rPr lang="fa-IR" sz="2400" b="1" dirty="0" smtClean="0">
                <a:cs typeface="B Mitra" pitchFamily="2" charset="-78"/>
              </a:rPr>
              <a:t>براي </a:t>
            </a:r>
            <a:r>
              <a:rPr lang="fa-IR" sz="2400" b="1" dirty="0">
                <a:cs typeface="B Mitra" pitchFamily="2" charset="-78"/>
              </a:rPr>
              <a:t>حصول به بهبودهاي «قابل لمس روزمره» انجام داده‌اند، بايد نوعي </a:t>
            </a:r>
            <a:r>
              <a:rPr lang="fa-IR" sz="2400" b="1" dirty="0">
                <a:solidFill>
                  <a:schemeClr val="tx2">
                    <a:lumMod val="60000"/>
                    <a:lumOff val="40000"/>
                  </a:schemeClr>
                </a:solidFill>
                <a:cs typeface="B Mitra" pitchFamily="2" charset="-78"/>
              </a:rPr>
              <a:t>طرح مرمت شهري </a:t>
            </a:r>
            <a:r>
              <a:rPr lang="fa-IR" sz="2400" b="1" dirty="0">
                <a:cs typeface="B Mitra" pitchFamily="2" charset="-78"/>
              </a:rPr>
              <a:t>به حساب آيد، نظير طرح‌هايي كه براي خيابان كشي‌هاي تكميلي، تجهيز و تزئين فضاهاي عمومي، زدودن هسته‌هاي شهري نامناسب، تأمين آب آشاميدني، فاضلاب، ايجاد فضاهاي سبز و ... انجام مي‌گيرند.</a:t>
            </a:r>
            <a:endParaRPr lang="en-US" sz="2400" b="1" dirty="0">
              <a:cs typeface="B Mitra" pitchFamily="2" charset="-78"/>
            </a:endParaRPr>
          </a:p>
          <a:p>
            <a:pPr marL="109728" indent="0" algn="just" rtl="1">
              <a:buNone/>
            </a:pPr>
            <a:endParaRPr lang="en-US" sz="2400" dirty="0">
              <a:cs typeface="B Mitra" pitchFamily="2" charset="-78"/>
            </a:endParaRPr>
          </a:p>
        </p:txBody>
      </p:sp>
      <p:sp>
        <p:nvSpPr>
          <p:cNvPr id="4" name="Title 1"/>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rtl="1"/>
            <a:r>
              <a:rPr lang="fa-IR" sz="2800" b="1" dirty="0">
                <a:solidFill>
                  <a:srgbClr val="00B0F0"/>
                </a:solidFill>
                <a:cs typeface="B Bardiya" pitchFamily="2" charset="-78"/>
              </a:rPr>
              <a:t>روش حفاظتي- بهداشتي</a:t>
            </a: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6444820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lgn="just" rtl="1">
              <a:buNone/>
            </a:pPr>
            <a:r>
              <a:rPr lang="fa-IR" sz="2400" b="1" dirty="0">
                <a:cs typeface="B Mitra" pitchFamily="2" charset="-78"/>
              </a:rPr>
              <a:t>اين روش دربرگيرنده مجموعه اقداماتي براي حفظ، نگهداري و يا ارتقاي زيبايي‌شناسي فضايي در پيكره، سيما و چهره معماري شهري بافت مي‌باشد</a:t>
            </a:r>
            <a:r>
              <a:rPr lang="fa-IR" sz="2400" b="1" dirty="0" smtClean="0">
                <a:cs typeface="B Mitra" pitchFamily="2" charset="-78"/>
              </a:rPr>
              <a:t>.</a:t>
            </a:r>
          </a:p>
          <a:p>
            <a:pPr marL="109728" indent="0" algn="just" rtl="1">
              <a:buNone/>
            </a:pPr>
            <a:endParaRPr lang="fa-IR" sz="2400" b="1" dirty="0" smtClean="0">
              <a:cs typeface="B Mitra" pitchFamily="2" charset="-78"/>
            </a:endParaRPr>
          </a:p>
          <a:p>
            <a:pPr marL="109728" indent="0" algn="just" rtl="1">
              <a:buNone/>
            </a:pPr>
            <a:r>
              <a:rPr lang="fa-IR" sz="2400" b="1" dirty="0" smtClean="0">
                <a:cs typeface="B Mitra" pitchFamily="2" charset="-78"/>
              </a:rPr>
              <a:t> </a:t>
            </a:r>
            <a:r>
              <a:rPr lang="fa-IR" sz="2400" b="1" dirty="0">
                <a:cs typeface="B Mitra" pitchFamily="2" charset="-78"/>
              </a:rPr>
              <a:t>«بهتر جلوه دادن بناهاي قديمي، گسترش آنها از پيوندهاي كالبدي با بافت مسكوني اطراف، از بين بردن محله‌هاي غيربهداشتي و فقيرنشين داخل شهر، احداث فضاهاي باز در شهرها و محلات قديمي به پيروي از معيارهاي نو مربوط به طرحهاي نوسازي شهري و به وجود آوردن چهره‌اي «مدرن» و روحيه‌اي هماهنگ و مشابه با شهرهاي بزرگ جهاني مترادف با هدف زيباسازي (در اين روش) است».</a:t>
            </a:r>
            <a:endParaRPr lang="en-US" sz="2400" b="1" dirty="0">
              <a:cs typeface="B Mitra" pitchFamily="2" charset="-78"/>
            </a:endParaRPr>
          </a:p>
          <a:p>
            <a:pPr marL="109728" indent="0" algn="just" rtl="1">
              <a:buNone/>
            </a:pPr>
            <a:endParaRPr lang="en-US" sz="2400" dirty="0">
              <a:cs typeface="B Baran" pitchFamily="2" charset="-78"/>
            </a:endParaRPr>
          </a:p>
        </p:txBody>
      </p:sp>
      <p:sp>
        <p:nvSpPr>
          <p:cNvPr id="4" name="Title 1"/>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rtl="1"/>
            <a:r>
              <a:rPr lang="fa-IR" sz="2800" b="1" dirty="0">
                <a:solidFill>
                  <a:srgbClr val="00B0F0"/>
                </a:solidFill>
                <a:cs typeface="B Bardiya" pitchFamily="2" charset="-78"/>
              </a:rPr>
              <a:t>روش حفاظتي- </a:t>
            </a:r>
            <a:r>
              <a:rPr lang="fa-IR" sz="2800" b="1" dirty="0" smtClean="0">
                <a:solidFill>
                  <a:srgbClr val="00B0F0"/>
                </a:solidFill>
                <a:cs typeface="B Bardiya" pitchFamily="2" charset="-78"/>
              </a:rPr>
              <a:t>تزئینی</a:t>
            </a: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37820555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066800"/>
          </a:xfrm>
        </p:spPr>
        <p:txBody>
          <a:bodyPr>
            <a:normAutofit/>
          </a:bodyPr>
          <a:lstStyle/>
          <a:p>
            <a:r>
              <a:rPr lang="fa-IR" sz="3200" b="1" dirty="0">
                <a:solidFill>
                  <a:srgbClr val="00B0F0"/>
                </a:solidFill>
                <a:cs typeface="B Bardiya" pitchFamily="2" charset="-78"/>
              </a:rPr>
              <a:t>روش بازسازي شهري</a:t>
            </a:r>
            <a:r>
              <a:rPr lang="en-US" sz="3200" dirty="0">
                <a:solidFill>
                  <a:srgbClr val="00B0F0"/>
                </a:solidFill>
                <a:cs typeface="B Bardiya" pitchFamily="2" charset="-78"/>
              </a:rPr>
              <a:t/>
            </a:r>
            <a:br>
              <a:rPr lang="en-US" sz="3200" dirty="0">
                <a:solidFill>
                  <a:srgbClr val="00B0F0"/>
                </a:solidFill>
                <a:cs typeface="B Bardiya" pitchFamily="2" charset="-78"/>
              </a:rPr>
            </a:br>
            <a:endParaRPr lang="en-US" sz="3200" dirty="0">
              <a:solidFill>
                <a:srgbClr val="00B0F0"/>
              </a:solidFill>
              <a:cs typeface="B Bardiya" pitchFamily="2" charset="-78"/>
            </a:endParaRPr>
          </a:p>
        </p:txBody>
      </p:sp>
      <p:sp>
        <p:nvSpPr>
          <p:cNvPr id="3" name="Content Placeholder 2"/>
          <p:cNvSpPr>
            <a:spLocks noGrp="1"/>
          </p:cNvSpPr>
          <p:nvPr>
            <p:ph idx="1"/>
          </p:nvPr>
        </p:nvSpPr>
        <p:spPr>
          <a:xfrm>
            <a:off x="381000" y="1447800"/>
            <a:ext cx="8534400" cy="5126736"/>
          </a:xfrm>
        </p:spPr>
        <p:txBody>
          <a:bodyPr>
            <a:normAutofit fontScale="85000" lnSpcReduction="20000"/>
          </a:bodyPr>
          <a:lstStyle/>
          <a:p>
            <a:pPr marL="109728" indent="0" algn="just" rtl="1">
              <a:buNone/>
            </a:pPr>
            <a:r>
              <a:rPr lang="fa-IR" dirty="0" smtClean="0">
                <a:cs typeface="B Baran" pitchFamily="2" charset="-78"/>
              </a:rPr>
              <a:t>ه</a:t>
            </a:r>
            <a:r>
              <a:rPr lang="fa-IR" dirty="0" smtClean="0">
                <a:cs typeface="B Mitra" pitchFamily="2" charset="-78"/>
              </a:rPr>
              <a:t>دف </a:t>
            </a:r>
            <a:r>
              <a:rPr lang="fa-IR" dirty="0">
                <a:cs typeface="B Mitra" pitchFamily="2" charset="-78"/>
              </a:rPr>
              <a:t>از اين روش، </a:t>
            </a:r>
            <a:r>
              <a:rPr lang="fa-IR" dirty="0">
                <a:solidFill>
                  <a:srgbClr val="FF0000"/>
                </a:solidFill>
                <a:cs typeface="B Mitra" pitchFamily="2" charset="-78"/>
              </a:rPr>
              <a:t>بازگردانيدن فعاليت به </a:t>
            </a:r>
            <a:r>
              <a:rPr lang="fa-IR" dirty="0" smtClean="0">
                <a:solidFill>
                  <a:srgbClr val="FF0000"/>
                </a:solidFill>
                <a:cs typeface="B Mitra" pitchFamily="2" charset="-78"/>
              </a:rPr>
              <a:t>فضا، </a:t>
            </a:r>
            <a:r>
              <a:rPr lang="fa-IR" dirty="0">
                <a:solidFill>
                  <a:srgbClr val="FF0000"/>
                </a:solidFill>
                <a:cs typeface="B Mitra" pitchFamily="2" charset="-78"/>
              </a:rPr>
              <a:t>زنده كردن حيات شهري</a:t>
            </a:r>
            <a:r>
              <a:rPr lang="fa-IR" dirty="0">
                <a:cs typeface="B Mitra" pitchFamily="2" charset="-78"/>
              </a:rPr>
              <a:t> و در يك كلام، باززنده‌سازي فضاي شهري است. </a:t>
            </a:r>
            <a:endParaRPr lang="fa-IR" dirty="0" smtClean="0">
              <a:cs typeface="B Mitra" pitchFamily="2" charset="-78"/>
            </a:endParaRPr>
          </a:p>
          <a:p>
            <a:pPr marL="109728" indent="0" algn="just" rtl="1">
              <a:buNone/>
            </a:pPr>
            <a:r>
              <a:rPr lang="fa-IR" dirty="0" smtClean="0">
                <a:cs typeface="B Mitra" pitchFamily="2" charset="-78"/>
              </a:rPr>
              <a:t>«</a:t>
            </a:r>
            <a:r>
              <a:rPr lang="fa-IR" dirty="0">
                <a:cs typeface="B Mitra" pitchFamily="2" charset="-78"/>
              </a:rPr>
              <a:t>اين روش، روشي است كه بيشتر در رابطه با خواست‌ها و هدف‌هاي فرهنگي و تاريخي- سياسي انجام مي‌گيرد و كمتر با مسائل مربوط به كاربرد مستقيم و عيني سازمان فضايي گذشته و حفظ بقاي آنچه از دست زمان و مردم نجات يافته است، مي‌پردازد</a:t>
            </a:r>
            <a:r>
              <a:rPr lang="fa-IR" dirty="0" smtClean="0">
                <a:cs typeface="B Mitra" pitchFamily="2" charset="-78"/>
              </a:rPr>
              <a:t>».</a:t>
            </a:r>
          </a:p>
          <a:p>
            <a:pPr marL="109728" indent="0" algn="just" rtl="1">
              <a:buNone/>
            </a:pPr>
            <a:r>
              <a:rPr lang="fa-IR" dirty="0" smtClean="0">
                <a:cs typeface="B Mitra" pitchFamily="2" charset="-78"/>
              </a:rPr>
              <a:t> </a:t>
            </a:r>
            <a:r>
              <a:rPr lang="fa-IR" dirty="0">
                <a:cs typeface="B Mitra" pitchFamily="2" charset="-78"/>
              </a:rPr>
              <a:t>روش بازسازي شهري دربرگيرنده دو وجه اساسي است:</a:t>
            </a:r>
            <a:endParaRPr lang="en-US" dirty="0">
              <a:cs typeface="B Mitra" pitchFamily="2" charset="-78"/>
            </a:endParaRPr>
          </a:p>
          <a:p>
            <a:pPr marL="109728" lvl="0" indent="0" algn="just" rtl="1">
              <a:buNone/>
            </a:pPr>
            <a:r>
              <a:rPr lang="fa-IR" dirty="0">
                <a:solidFill>
                  <a:schemeClr val="accent1">
                    <a:lumMod val="60000"/>
                    <a:lumOff val="40000"/>
                  </a:schemeClr>
                </a:solidFill>
                <a:cs typeface="B Mitra" pitchFamily="2" charset="-78"/>
              </a:rPr>
              <a:t>بازسازي مو به </a:t>
            </a:r>
            <a:r>
              <a:rPr lang="fa-IR" dirty="0" smtClean="0">
                <a:solidFill>
                  <a:schemeClr val="accent1">
                    <a:lumMod val="60000"/>
                    <a:lumOff val="40000"/>
                  </a:schemeClr>
                </a:solidFill>
                <a:cs typeface="B Mitra" pitchFamily="2" charset="-78"/>
              </a:rPr>
              <a:t>مو: </a:t>
            </a:r>
            <a:r>
              <a:rPr lang="fa-IR" dirty="0" smtClean="0">
                <a:cs typeface="B Mitra" pitchFamily="2" charset="-78"/>
              </a:rPr>
              <a:t>بازسازي </a:t>
            </a:r>
            <a:r>
              <a:rPr lang="fa-IR" dirty="0">
                <a:cs typeface="B Mitra" pitchFamily="2" charset="-78"/>
              </a:rPr>
              <a:t>مطابق با وضعيت گذشته (قبلي) </a:t>
            </a:r>
            <a:r>
              <a:rPr lang="fa-IR" dirty="0" smtClean="0">
                <a:cs typeface="B Mitra" pitchFamily="2" charset="-78"/>
              </a:rPr>
              <a:t>بافت ، </a:t>
            </a:r>
            <a:r>
              <a:rPr lang="fa-IR" dirty="0">
                <a:cs typeface="B Mitra" pitchFamily="2" charset="-78"/>
              </a:rPr>
              <a:t>بازسازي مو به مو گفته مي‌شود. بازسازي ورشو مثال بارزي در اين زمينه مي‌باشد. بازسازي اين شهر با خاك يكسان شده، پس از توجه به نظرهاي مردم به صورتي كاملاً منطبق با وضعيت گذشته (وضعيت قرن هفدهم ميلادي)، بعد از جنگ به منظور احياي غرور ملي كشور لهستان صورت پذيرفت.</a:t>
            </a:r>
            <a:endParaRPr lang="en-US" dirty="0">
              <a:cs typeface="B Mitra" pitchFamily="2" charset="-78"/>
            </a:endParaRPr>
          </a:p>
          <a:p>
            <a:pPr marL="109728" lvl="0" indent="0" algn="just" rtl="1">
              <a:buNone/>
            </a:pPr>
            <a:r>
              <a:rPr lang="fa-IR" dirty="0">
                <a:solidFill>
                  <a:schemeClr val="accent1">
                    <a:lumMod val="60000"/>
                    <a:lumOff val="40000"/>
                  </a:schemeClr>
                </a:solidFill>
                <a:cs typeface="B Mitra" pitchFamily="2" charset="-78"/>
              </a:rPr>
              <a:t>بازسازي در انقطاع با </a:t>
            </a:r>
            <a:r>
              <a:rPr lang="fa-IR" dirty="0" smtClean="0">
                <a:solidFill>
                  <a:schemeClr val="accent1">
                    <a:lumMod val="60000"/>
                    <a:lumOff val="40000"/>
                  </a:schemeClr>
                </a:solidFill>
                <a:cs typeface="B Mitra" pitchFamily="2" charset="-78"/>
              </a:rPr>
              <a:t>گذشته: </a:t>
            </a:r>
            <a:r>
              <a:rPr lang="fa-IR" dirty="0" smtClean="0">
                <a:cs typeface="B Mitra" pitchFamily="2" charset="-78"/>
              </a:rPr>
              <a:t>چهره </a:t>
            </a:r>
            <a:r>
              <a:rPr lang="fa-IR" dirty="0">
                <a:cs typeface="B Mitra" pitchFamily="2" charset="-78"/>
              </a:rPr>
              <a:t>و تصوير جديدي از شهر عرضه مي‌شود، به طوري كه چهره گذشته بافت پاك شده و چهره نويي جايگزين آن مي‌گردد. </a:t>
            </a:r>
            <a:r>
              <a:rPr lang="fa-IR" dirty="0" smtClean="0">
                <a:cs typeface="B Mitra" pitchFamily="2" charset="-78"/>
              </a:rPr>
              <a:t>فعاليت‌هاي </a:t>
            </a:r>
            <a:r>
              <a:rPr lang="fa-IR" dirty="0">
                <a:cs typeface="B Mitra" pitchFamily="2" charset="-78"/>
              </a:rPr>
              <a:t>جديدي به بافت منسوب مي‌گردد و بافت و فضاي شهري جديدي نيز به همراه آن شكل </a:t>
            </a:r>
            <a:r>
              <a:rPr lang="fa-IR" dirty="0" smtClean="0">
                <a:cs typeface="B Mitra" pitchFamily="2" charset="-78"/>
              </a:rPr>
              <a:t>مي‌گيرد.با </a:t>
            </a:r>
            <a:r>
              <a:rPr lang="fa-IR" dirty="0">
                <a:cs typeface="B Mitra" pitchFamily="2" charset="-78"/>
              </a:rPr>
              <a:t>در نظر گرفتن فعاليت جديد و به دنبال آن فضاي جديد، ارتباط بافت با مفاهيم كالبدي و فعاليتي بافت قديم قطع مي‌گردد. در اقدامات مربوط به اين روش، </a:t>
            </a:r>
            <a:r>
              <a:rPr lang="fa-IR" dirty="0">
                <a:solidFill>
                  <a:srgbClr val="FF0000"/>
                </a:solidFill>
                <a:cs typeface="B Mitra" pitchFamily="2" charset="-78"/>
              </a:rPr>
              <a:t>سلطه محتوي بر شكل و يا فعاليت بر كالبد بسيار </a:t>
            </a:r>
            <a:r>
              <a:rPr lang="fa-IR" dirty="0">
                <a:cs typeface="B Mitra" pitchFamily="2" charset="-78"/>
              </a:rPr>
              <a:t>شايان توجه است.</a:t>
            </a:r>
            <a:endParaRPr lang="en-US" dirty="0">
              <a:cs typeface="B Mitra" pitchFamily="2" charset="-78"/>
            </a:endParaRPr>
          </a:p>
          <a:p>
            <a:pPr marL="109728" indent="0" algn="just" rtl="1">
              <a:buNone/>
            </a:pPr>
            <a:endParaRPr lang="en-US" dirty="0">
              <a:cs typeface="B Baran" pitchFamily="2" charset="-78"/>
            </a:endParaRPr>
          </a:p>
        </p:txBody>
      </p:sp>
    </p:spTree>
    <p:extLst>
      <p:ext uri="{BB962C8B-B14F-4D97-AF65-F5344CB8AC3E}">
        <p14:creationId xmlns:p14="http://schemas.microsoft.com/office/powerpoint/2010/main" val="4003683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1066800"/>
          </a:xfrm>
        </p:spPr>
        <p:txBody>
          <a:bodyPr>
            <a:normAutofit/>
          </a:bodyPr>
          <a:lstStyle/>
          <a:p>
            <a:r>
              <a:rPr lang="fa-IR" sz="2800" b="1" dirty="0">
                <a:solidFill>
                  <a:srgbClr val="00B0F0"/>
                </a:solidFill>
                <a:cs typeface="B Bardiya" pitchFamily="2" charset="-78"/>
              </a:rPr>
              <a:t>روش مداخله موضعي- موضوعي</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sp>
        <p:nvSpPr>
          <p:cNvPr id="3" name="Content Placeholder 2"/>
          <p:cNvSpPr>
            <a:spLocks noGrp="1"/>
          </p:cNvSpPr>
          <p:nvPr>
            <p:ph idx="1"/>
          </p:nvPr>
        </p:nvSpPr>
        <p:spPr/>
        <p:txBody>
          <a:bodyPr>
            <a:normAutofit/>
          </a:bodyPr>
          <a:lstStyle/>
          <a:p>
            <a:pPr marL="109728" indent="0" algn="just" rtl="1">
              <a:buNone/>
            </a:pPr>
            <a:r>
              <a:rPr lang="fa-IR" sz="2400" dirty="0">
                <a:cs typeface="B Mitra" pitchFamily="2" charset="-78"/>
              </a:rPr>
              <a:t>هدف عمده اين روش، «تقويت وضع اقتصادي و تقليل عوامل فرساينده كالبدي بافت نيست</a:t>
            </a:r>
            <a:r>
              <a:rPr lang="fa-IR" sz="2400" dirty="0" smtClean="0">
                <a:cs typeface="B Mitra" pitchFamily="2" charset="-78"/>
              </a:rPr>
              <a:t>».</a:t>
            </a:r>
          </a:p>
          <a:p>
            <a:pPr marL="109728" indent="0" algn="just" rtl="1">
              <a:buNone/>
            </a:pPr>
            <a:r>
              <a:rPr lang="fa-IR" sz="2400" dirty="0" smtClean="0">
                <a:cs typeface="B Mitra" pitchFamily="2" charset="-78"/>
              </a:rPr>
              <a:t> </a:t>
            </a:r>
            <a:r>
              <a:rPr lang="fa-IR" sz="2400" dirty="0">
                <a:cs typeface="B Mitra" pitchFamily="2" charset="-78"/>
              </a:rPr>
              <a:t>در اين روش شرايط اوليه و نيازهاي مردم ساكن، در همراهي با انديشه و هدف مرمت شهري در رابطه مستقيم با مسؤولان شهر و شهرسازي پايه اصلي مرمت شهري قرار مي‌گيرد</a:t>
            </a:r>
            <a:r>
              <a:rPr lang="fa-IR" sz="2400" dirty="0" smtClean="0">
                <a:cs typeface="B Mitra" pitchFamily="2" charset="-78"/>
              </a:rPr>
              <a:t>.</a:t>
            </a:r>
          </a:p>
          <a:p>
            <a:pPr marL="109728" indent="0" algn="just" rtl="1">
              <a:buNone/>
            </a:pPr>
            <a:r>
              <a:rPr lang="fa-IR" sz="2400" dirty="0" smtClean="0">
                <a:cs typeface="B Mitra" pitchFamily="2" charset="-78"/>
              </a:rPr>
              <a:t> </a:t>
            </a:r>
            <a:r>
              <a:rPr lang="fa-IR" sz="2400" dirty="0">
                <a:cs typeface="B Mitra" pitchFamily="2" charset="-78"/>
              </a:rPr>
              <a:t>تفكر غالب در اين روش تفكر معماري- شهري است.</a:t>
            </a:r>
            <a:endParaRPr lang="en-US" sz="2400" dirty="0">
              <a:cs typeface="B Mitra" pitchFamily="2" charset="-78"/>
            </a:endParaRPr>
          </a:p>
          <a:p>
            <a:pPr marL="109728" indent="0" algn="just" rtl="1">
              <a:buNone/>
            </a:pPr>
            <a:endParaRPr lang="en-US" sz="2400" dirty="0">
              <a:cs typeface="B Baran" pitchFamily="2" charset="-78"/>
            </a:endParaRPr>
          </a:p>
        </p:txBody>
      </p:sp>
    </p:spTree>
    <p:extLst>
      <p:ext uri="{BB962C8B-B14F-4D97-AF65-F5344CB8AC3E}">
        <p14:creationId xmlns:p14="http://schemas.microsoft.com/office/powerpoint/2010/main" val="15426104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b="1" dirty="0">
                <a:solidFill>
                  <a:srgbClr val="00B0F0"/>
                </a:solidFill>
                <a:cs typeface="B Bardiya" pitchFamily="2" charset="-78"/>
              </a:rPr>
              <a:t>روش جامع مرمت شهري</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sp>
        <p:nvSpPr>
          <p:cNvPr id="3" name="Content Placeholder 2"/>
          <p:cNvSpPr>
            <a:spLocks noGrp="1"/>
          </p:cNvSpPr>
          <p:nvPr>
            <p:ph idx="1"/>
          </p:nvPr>
        </p:nvSpPr>
        <p:spPr/>
        <p:txBody>
          <a:bodyPr>
            <a:normAutofit/>
          </a:bodyPr>
          <a:lstStyle/>
          <a:p>
            <a:pPr marL="109728" indent="0" algn="just" rtl="1">
              <a:buNone/>
            </a:pPr>
            <a:r>
              <a:rPr lang="fa-IR" sz="2400" b="1" dirty="0">
                <a:cs typeface="B Baran" pitchFamily="2" charset="-78"/>
              </a:rPr>
              <a:t>هدف از روش طرح </a:t>
            </a:r>
            <a:r>
              <a:rPr lang="fa-IR" sz="2400" b="1" dirty="0">
                <a:cs typeface="B Mitra" pitchFamily="2" charset="-78"/>
              </a:rPr>
              <a:t>جامع مرمت شهري، </a:t>
            </a:r>
            <a:r>
              <a:rPr lang="fa-IR" sz="2400" b="1" dirty="0">
                <a:solidFill>
                  <a:srgbClr val="FF0000"/>
                </a:solidFill>
                <a:cs typeface="B Mitra" pitchFamily="2" charset="-78"/>
              </a:rPr>
              <a:t>مورد توجه قرار دادن مسائل بافت كهن با توجه به مسائل كل شهر </a:t>
            </a:r>
            <a:r>
              <a:rPr lang="fa-IR" sz="2400" b="1" dirty="0">
                <a:cs typeface="B Mitra" pitchFamily="2" charset="-78"/>
              </a:rPr>
              <a:t>در قالب ارائه و تدوين روش جامع نوسازي براي كل شهر مي‌باشد. </a:t>
            </a:r>
            <a:endParaRPr lang="fa-IR" sz="2400" b="1" dirty="0" smtClean="0">
              <a:cs typeface="B Mitra" pitchFamily="2" charset="-78"/>
            </a:endParaRPr>
          </a:p>
          <a:p>
            <a:pPr marL="109728" indent="0" algn="just" rtl="1">
              <a:buNone/>
            </a:pPr>
            <a:r>
              <a:rPr lang="fa-IR" sz="2400" b="1" dirty="0" smtClean="0">
                <a:cs typeface="B Mitra" pitchFamily="2" charset="-78"/>
              </a:rPr>
              <a:t>در </a:t>
            </a:r>
            <a:r>
              <a:rPr lang="fa-IR" sz="2400" b="1" dirty="0">
                <a:cs typeface="B Mitra" pitchFamily="2" charset="-78"/>
              </a:rPr>
              <a:t>اين روش اعتقاد بر آن است كه با برخوردها و مداخلات موضعي نمي‌توان به باززنده‌سازي بافت‌هاي كهن شهر پرداخت</a:t>
            </a:r>
            <a:r>
              <a:rPr lang="fa-IR" sz="2400" b="1" dirty="0" smtClean="0">
                <a:cs typeface="B Mitra" pitchFamily="2" charset="-78"/>
              </a:rPr>
              <a:t>.</a:t>
            </a:r>
          </a:p>
          <a:p>
            <a:pPr marL="109728" indent="0" algn="just" rtl="1">
              <a:buNone/>
            </a:pPr>
            <a:r>
              <a:rPr lang="fa-IR" sz="2400" b="1" dirty="0" smtClean="0">
                <a:cs typeface="B Mitra" pitchFamily="2" charset="-78"/>
              </a:rPr>
              <a:t> </a:t>
            </a:r>
            <a:r>
              <a:rPr lang="fa-IR" sz="2400" b="1" dirty="0">
                <a:cs typeface="B Mitra" pitchFamily="2" charset="-78"/>
              </a:rPr>
              <a:t>استفاده از اين روش در دهه 80 و 90 در اروپا قوت گرفت.</a:t>
            </a:r>
            <a:endParaRPr lang="en-US" sz="2400" b="1" dirty="0">
              <a:cs typeface="B Mitra" pitchFamily="2" charset="-78"/>
            </a:endParaRPr>
          </a:p>
          <a:p>
            <a:pPr marL="109728" indent="0" algn="just" rtl="1">
              <a:buNone/>
            </a:pPr>
            <a:endParaRPr lang="en-US" sz="2400" dirty="0">
              <a:cs typeface="B Baran" pitchFamily="2" charset="-78"/>
            </a:endParaRPr>
          </a:p>
        </p:txBody>
      </p:sp>
    </p:spTree>
    <p:extLst>
      <p:ext uri="{BB962C8B-B14F-4D97-AF65-F5344CB8AC3E}">
        <p14:creationId xmlns:p14="http://schemas.microsoft.com/office/powerpoint/2010/main" val="9404654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1200"/>
            <a:ext cx="7772400" cy="1012825"/>
          </a:xfrm>
        </p:spPr>
        <p:txBody>
          <a:bodyPr>
            <a:noAutofit/>
          </a:bodyPr>
          <a:lstStyle/>
          <a:p>
            <a:pPr algn="ctr" rtl="1"/>
            <a:r>
              <a:rPr lang="fa-IR" sz="3200" b="1" dirty="0" smtClean="0">
                <a:solidFill>
                  <a:srgbClr val="00B0F0"/>
                </a:solidFill>
                <a:cs typeface="B Bardiya" pitchFamily="2" charset="-78"/>
              </a:rPr>
              <a:t>انواع مداخله</a:t>
            </a:r>
            <a:endParaRPr lang="en-US" sz="3200" dirty="0">
              <a:cs typeface="B Bardiya" pitchFamily="2" charset="-78"/>
            </a:endParaRPr>
          </a:p>
        </p:txBody>
      </p:sp>
    </p:spTree>
    <p:extLst>
      <p:ext uri="{BB962C8B-B14F-4D97-AF65-F5344CB8AC3E}">
        <p14:creationId xmlns:p14="http://schemas.microsoft.com/office/powerpoint/2010/main" val="31461540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066800"/>
          </a:xfrm>
        </p:spPr>
        <p:txBody>
          <a:bodyPr>
            <a:normAutofit/>
          </a:bodyPr>
          <a:lstStyle/>
          <a:p>
            <a:r>
              <a:rPr lang="fa-IR" sz="2800" b="1" dirty="0">
                <a:solidFill>
                  <a:srgbClr val="00B0F0"/>
                </a:solidFill>
                <a:cs typeface="B Bardiya" pitchFamily="2" charset="-78"/>
              </a:rPr>
              <a:t>مداخله نوگرايانه</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sp>
        <p:nvSpPr>
          <p:cNvPr id="3" name="Content Placeholder 2"/>
          <p:cNvSpPr>
            <a:spLocks noGrp="1"/>
          </p:cNvSpPr>
          <p:nvPr>
            <p:ph idx="1"/>
          </p:nvPr>
        </p:nvSpPr>
        <p:spPr>
          <a:xfrm>
            <a:off x="457200" y="1828800"/>
            <a:ext cx="8229600" cy="4325112"/>
          </a:xfrm>
        </p:spPr>
        <p:txBody>
          <a:bodyPr>
            <a:normAutofit/>
          </a:bodyPr>
          <a:lstStyle/>
          <a:p>
            <a:pPr marL="109728" indent="0" algn="just" rtl="1">
              <a:buNone/>
            </a:pPr>
            <a:r>
              <a:rPr lang="fa-IR" sz="2400" dirty="0">
                <a:cs typeface="B Baran" pitchFamily="2" charset="-78"/>
              </a:rPr>
              <a:t>اين نوع مداخله متأثر از نظريه‌هاي شهرسازان قرن نوزدهم نظير </a:t>
            </a:r>
            <a:r>
              <a:rPr lang="fa-IR" sz="2400" dirty="0">
                <a:solidFill>
                  <a:schemeClr val="accent1">
                    <a:lumMod val="60000"/>
                    <a:lumOff val="40000"/>
                  </a:schemeClr>
                </a:solidFill>
                <a:cs typeface="B Baran" pitchFamily="2" charset="-78"/>
              </a:rPr>
              <a:t>اوئن، فوريه، ريچاردسون</a:t>
            </a:r>
            <a:r>
              <a:rPr lang="fa-IR" sz="2400" dirty="0">
                <a:cs typeface="B Baran" pitchFamily="2" charset="-78"/>
              </a:rPr>
              <a:t>، </a:t>
            </a:r>
            <a:r>
              <a:rPr lang="fa-IR" sz="2400" dirty="0">
                <a:solidFill>
                  <a:schemeClr val="accent1">
                    <a:lumMod val="60000"/>
                    <a:lumOff val="40000"/>
                  </a:schemeClr>
                </a:solidFill>
                <a:cs typeface="B Baran" pitchFamily="2" charset="-78"/>
              </a:rPr>
              <a:t>كابه و پرودون</a:t>
            </a:r>
            <a:r>
              <a:rPr lang="fa-IR" sz="2400" dirty="0">
                <a:cs typeface="B Baran" pitchFamily="2" charset="-78"/>
              </a:rPr>
              <a:t> است. هدف از اين نوع مداخله، </a:t>
            </a:r>
            <a:r>
              <a:rPr lang="fa-IR" sz="2400" dirty="0">
                <a:solidFill>
                  <a:srgbClr val="FF0000"/>
                </a:solidFill>
                <a:cs typeface="B Baran" pitchFamily="2" charset="-78"/>
              </a:rPr>
              <a:t>ارتقاي سطح بهداشت و سلامت، افزايش كارآيي و بالا بردن زيبايي در سطح شهر است</a:t>
            </a:r>
            <a:r>
              <a:rPr lang="fa-IR" sz="2400" dirty="0">
                <a:cs typeface="B Baran" pitchFamily="2" charset="-78"/>
              </a:rPr>
              <a:t>. به منظور رسيدن به اين </a:t>
            </a:r>
            <a:r>
              <a:rPr lang="fa-IR" sz="2400" dirty="0" smtClean="0">
                <a:cs typeface="B Baran" pitchFamily="2" charset="-78"/>
              </a:rPr>
              <a:t>اهداف، </a:t>
            </a:r>
            <a:r>
              <a:rPr lang="fa-IR" sz="2400" dirty="0">
                <a:cs typeface="B Baran" pitchFamily="2" charset="-78"/>
              </a:rPr>
              <a:t>مداخله نوگرايانه، </a:t>
            </a:r>
            <a:r>
              <a:rPr lang="fa-IR" sz="2400" dirty="0">
                <a:solidFill>
                  <a:srgbClr val="FF0000"/>
                </a:solidFill>
                <a:cs typeface="B Baran" pitchFamily="2" charset="-78"/>
              </a:rPr>
              <a:t>علم و فن</a:t>
            </a:r>
            <a:r>
              <a:rPr lang="fa-IR" sz="2400" dirty="0">
                <a:cs typeface="B Baran" pitchFamily="2" charset="-78"/>
              </a:rPr>
              <a:t> را به عنوان ابزار كار معرفي مي‌كند. اين نوع مداخله سعي در رفع مسائل و مشكلاتي نظير: </a:t>
            </a:r>
            <a:r>
              <a:rPr lang="fa-IR" sz="2400" dirty="0">
                <a:solidFill>
                  <a:srgbClr val="7030A0"/>
                </a:solidFill>
                <a:cs typeface="B Baran" pitchFamily="2" charset="-78"/>
              </a:rPr>
              <a:t>وجود آشفتگي در فعاليت‌هاي شهري، نبود نظم در شهر، وجود تراكم‌هاي بيش از حد به خصوص در بافت كهن شهر، عدم برخورداري از نور كافي و فضاي سبز و نبود زيبايي در مناظر شهري</a:t>
            </a:r>
            <a:r>
              <a:rPr lang="fa-IR" sz="2400" dirty="0">
                <a:cs typeface="B Baran" pitchFamily="2" charset="-78"/>
              </a:rPr>
              <a:t> دارد. اگرچه ريشه تمام اين مشكلات را در نگاه به گذشته داشتن و عدم استفاده صحيح از علم و فن مي‌داند.</a:t>
            </a:r>
            <a:endParaRPr lang="en-US" sz="2400" dirty="0">
              <a:cs typeface="B Baran" pitchFamily="2" charset="-78"/>
            </a:endParaRPr>
          </a:p>
          <a:p>
            <a:pPr marL="109728" indent="0" algn="just" rtl="1">
              <a:buNone/>
            </a:pPr>
            <a:endParaRPr lang="en-US" sz="2400" dirty="0">
              <a:cs typeface="B Baran" pitchFamily="2" charset="-78"/>
            </a:endParaRPr>
          </a:p>
        </p:txBody>
      </p:sp>
    </p:spTree>
    <p:extLst>
      <p:ext uri="{BB962C8B-B14F-4D97-AF65-F5344CB8AC3E}">
        <p14:creationId xmlns:p14="http://schemas.microsoft.com/office/powerpoint/2010/main" val="16768868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lgn="just" rtl="1">
              <a:buNone/>
            </a:pPr>
            <a:r>
              <a:rPr lang="fa-IR" sz="2400" dirty="0">
                <a:cs typeface="B Baran" pitchFamily="2" charset="-78"/>
              </a:rPr>
              <a:t>اين نوع مداخله متأثر از نظريه‌هاي پيش شهرسازان قرن نوزدهم چون </a:t>
            </a:r>
            <a:r>
              <a:rPr lang="fa-IR" sz="2400" dirty="0">
                <a:solidFill>
                  <a:schemeClr val="accent1">
                    <a:lumMod val="60000"/>
                    <a:lumOff val="40000"/>
                  </a:schemeClr>
                </a:solidFill>
                <a:cs typeface="B Baran" pitchFamily="2" charset="-78"/>
              </a:rPr>
              <a:t>راسكين، موريس، سيته و ريمون آنون </a:t>
            </a:r>
            <a:r>
              <a:rPr lang="fa-IR" sz="2400" dirty="0">
                <a:cs typeface="B Baran" pitchFamily="2" charset="-78"/>
              </a:rPr>
              <a:t>است. هدف از اين نوع مداخله، </a:t>
            </a:r>
            <a:r>
              <a:rPr lang="fa-IR" sz="2400" dirty="0">
                <a:solidFill>
                  <a:srgbClr val="FF0000"/>
                </a:solidFill>
                <a:cs typeface="B Baran" pitchFamily="2" charset="-78"/>
              </a:rPr>
              <a:t>زنده كردن ارزش‌هاي فرهنگي گذشته در شهر</a:t>
            </a:r>
            <a:r>
              <a:rPr lang="fa-IR" sz="2400" dirty="0">
                <a:cs typeface="B Baran" pitchFamily="2" charset="-78"/>
              </a:rPr>
              <a:t>، </a:t>
            </a:r>
            <a:r>
              <a:rPr lang="fa-IR" sz="2400" dirty="0">
                <a:solidFill>
                  <a:srgbClr val="FF0000"/>
                </a:solidFill>
                <a:cs typeface="B Baran" pitchFamily="2" charset="-78"/>
              </a:rPr>
              <a:t>تكيه بر رشد شهر براساس اشكال </a:t>
            </a:r>
            <a:r>
              <a:rPr lang="fa-IR" sz="2400" dirty="0">
                <a:cs typeface="B Baran" pitchFamily="2" charset="-78"/>
              </a:rPr>
              <a:t>كهن، توجه به </a:t>
            </a:r>
            <a:r>
              <a:rPr lang="fa-IR" sz="2400" dirty="0">
                <a:solidFill>
                  <a:srgbClr val="FF0000"/>
                </a:solidFill>
                <a:cs typeface="B Baran" pitchFamily="2" charset="-78"/>
              </a:rPr>
              <a:t>ارزش‌هاي زيبايي شناختي شهرهاي كهن</a:t>
            </a:r>
            <a:r>
              <a:rPr lang="fa-IR" sz="2400" dirty="0">
                <a:cs typeface="B Baran" pitchFamily="2" charset="-78"/>
              </a:rPr>
              <a:t>، به </a:t>
            </a:r>
            <a:r>
              <a:rPr lang="fa-IR" sz="2400" dirty="0">
                <a:solidFill>
                  <a:srgbClr val="FF0000"/>
                </a:solidFill>
                <a:cs typeface="B Baran" pitchFamily="2" charset="-78"/>
              </a:rPr>
              <a:t>حداقل رسيدن دخل و تصرف در بافت‌هاي باارزش، </a:t>
            </a:r>
            <a:r>
              <a:rPr lang="fa-IR" sz="2400" dirty="0">
                <a:cs typeface="B Baran" pitchFamily="2" charset="-78"/>
              </a:rPr>
              <a:t>ارزش دادن به </a:t>
            </a:r>
            <a:r>
              <a:rPr lang="fa-IR" sz="2400" dirty="0">
                <a:solidFill>
                  <a:srgbClr val="FF0000"/>
                </a:solidFill>
                <a:cs typeface="B Baran" pitchFamily="2" charset="-78"/>
              </a:rPr>
              <a:t>كل و بالا بردن ميزان جذابيت و آرامش </a:t>
            </a:r>
            <a:r>
              <a:rPr lang="fa-IR" sz="2400" dirty="0">
                <a:cs typeface="B Baran" pitchFamily="2" charset="-78"/>
              </a:rPr>
              <a:t>در شهرها مي‌باشد.</a:t>
            </a:r>
            <a:endParaRPr lang="en-US" sz="2400" dirty="0">
              <a:cs typeface="B Baran" pitchFamily="2" charset="-78"/>
            </a:endParaRPr>
          </a:p>
          <a:p>
            <a:pPr marL="109728" indent="0" algn="just" rtl="1">
              <a:buNone/>
            </a:pPr>
            <a:endParaRPr lang="en-US" sz="2400" dirty="0">
              <a:cs typeface="B Baran" pitchFamily="2" charset="-78"/>
            </a:endParaRPr>
          </a:p>
        </p:txBody>
      </p:sp>
      <p:sp>
        <p:nvSpPr>
          <p:cNvPr id="4" name="Title 1"/>
          <p:cNvSpPr txBox="1">
            <a:spLocks/>
          </p:cNvSpPr>
          <p:nvPr/>
        </p:nvSpPr>
        <p:spPr>
          <a:xfrm>
            <a:off x="457200" y="8382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fa-IR" sz="2800" b="1" dirty="0" smtClean="0">
                <a:solidFill>
                  <a:srgbClr val="00B0F0"/>
                </a:solidFill>
                <a:cs typeface="B Bardiya" pitchFamily="2" charset="-78"/>
              </a:rPr>
              <a:t>مداخله </a:t>
            </a:r>
            <a:r>
              <a:rPr lang="fa-IR" sz="2800" b="1" dirty="0">
                <a:solidFill>
                  <a:srgbClr val="00B0F0"/>
                </a:solidFill>
                <a:cs typeface="B Bardiya" pitchFamily="2" charset="-78"/>
              </a:rPr>
              <a:t>فرهنگ گرايانه</a:t>
            </a:r>
            <a:r>
              <a:rPr lang="en-US" sz="2800" dirty="0" smtClean="0">
                <a:solidFill>
                  <a:srgbClr val="00B0F0"/>
                </a:solidFill>
                <a:cs typeface="B Bardiya" pitchFamily="2" charset="-78"/>
              </a:rPr>
              <a:t/>
            </a:r>
            <a:br>
              <a:rPr lang="en-US" sz="2800" dirty="0" smtClean="0">
                <a:solidFill>
                  <a:srgbClr val="00B0F0"/>
                </a:solidFill>
                <a:cs typeface="B Bardiya" pitchFamily="2" charset="-78"/>
              </a:rPr>
            </a:b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25797401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lgn="just" rtl="1">
              <a:buNone/>
            </a:pPr>
            <a:r>
              <a:rPr lang="fa-IR" sz="2400" dirty="0">
                <a:cs typeface="B Baran" pitchFamily="2" charset="-78"/>
              </a:rPr>
              <a:t>اين نوع مداخله متأثر از نظريه‌هاي شهرسازي دهه شصت قرن بيستم ميلادي به بعد مي‌باشد. مداخله فرانوگرايانه مي‌تواند </a:t>
            </a:r>
            <a:r>
              <a:rPr lang="fa-IR" sz="2400" dirty="0">
                <a:solidFill>
                  <a:srgbClr val="FF0000"/>
                </a:solidFill>
                <a:cs typeface="B Baran" pitchFamily="2" charset="-78"/>
              </a:rPr>
              <a:t>تلفيقي از مداخله نوگرايانه و مداخله فرهنگ گرايانه باشد </a:t>
            </a:r>
            <a:r>
              <a:rPr lang="fa-IR" sz="2400" dirty="0">
                <a:cs typeface="B Baran" pitchFamily="2" charset="-78"/>
              </a:rPr>
              <a:t>كه از افراط و تفريط دو نوع مداخله فوق بكاهد. محور اصلي اين مداخله، </a:t>
            </a:r>
            <a:r>
              <a:rPr lang="fa-IR" sz="2400" dirty="0">
                <a:solidFill>
                  <a:srgbClr val="7030A0"/>
                </a:solidFill>
                <a:cs typeface="B Baran" pitchFamily="2" charset="-78"/>
              </a:rPr>
              <a:t>حفظ تار و پود بافت كهن در كنار دگرگوني‌هاي كالبدي- فضايي شهر است.</a:t>
            </a:r>
            <a:endParaRPr lang="en-US" sz="2400" dirty="0">
              <a:solidFill>
                <a:srgbClr val="7030A0"/>
              </a:solidFill>
              <a:cs typeface="B Baran" pitchFamily="2" charset="-78"/>
            </a:endParaRPr>
          </a:p>
          <a:p>
            <a:pPr marL="109728" indent="0" algn="just" rtl="1">
              <a:buNone/>
            </a:pPr>
            <a:endParaRPr lang="en-US" sz="2400" dirty="0">
              <a:solidFill>
                <a:srgbClr val="7030A0"/>
              </a:solidFill>
              <a:cs typeface="B Baran" pitchFamily="2" charset="-78"/>
            </a:endParaRPr>
          </a:p>
        </p:txBody>
      </p:sp>
      <p:sp>
        <p:nvSpPr>
          <p:cNvPr id="4" name="Title 1"/>
          <p:cNvSpPr txBox="1">
            <a:spLocks/>
          </p:cNvSpPr>
          <p:nvPr/>
        </p:nvSpPr>
        <p:spPr>
          <a:xfrm>
            <a:off x="457200" y="609600"/>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rtl="1"/>
            <a:r>
              <a:rPr lang="fa-IR" sz="2800" b="1" dirty="0">
                <a:solidFill>
                  <a:srgbClr val="00B0F0"/>
                </a:solidFill>
                <a:cs typeface="B Bardiya" pitchFamily="2" charset="-78"/>
              </a:rPr>
              <a:t>مداخله فرانوگرايانه</a:t>
            </a:r>
            <a:endParaRPr lang="en-US" sz="2800" dirty="0">
              <a:solidFill>
                <a:srgbClr val="00B0F0"/>
              </a:solidFill>
              <a:cs typeface="B Bardiya" pitchFamily="2" charset="-78"/>
            </a:endParaRPr>
          </a:p>
        </p:txBody>
      </p:sp>
    </p:spTree>
    <p:extLst>
      <p:ext uri="{BB962C8B-B14F-4D97-AF65-F5344CB8AC3E}">
        <p14:creationId xmlns:p14="http://schemas.microsoft.com/office/powerpoint/2010/main" val="28506221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066800"/>
          </a:xfrm>
        </p:spPr>
        <p:txBody>
          <a:bodyPr>
            <a:normAutofit/>
          </a:bodyPr>
          <a:lstStyle/>
          <a:p>
            <a:r>
              <a:rPr lang="fa-IR" sz="2800" b="1" dirty="0">
                <a:solidFill>
                  <a:srgbClr val="00B0F0"/>
                </a:solidFill>
                <a:cs typeface="B Bardiya" pitchFamily="2" charset="-78"/>
              </a:rPr>
              <a:t>مداخله مردم گرايانه</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sp>
        <p:nvSpPr>
          <p:cNvPr id="3" name="Content Placeholder 2"/>
          <p:cNvSpPr>
            <a:spLocks noGrp="1"/>
          </p:cNvSpPr>
          <p:nvPr>
            <p:ph idx="1"/>
          </p:nvPr>
        </p:nvSpPr>
        <p:spPr>
          <a:xfrm>
            <a:off x="457200" y="1981200"/>
            <a:ext cx="8229600" cy="4325112"/>
          </a:xfrm>
        </p:spPr>
        <p:txBody>
          <a:bodyPr>
            <a:normAutofit/>
          </a:bodyPr>
          <a:lstStyle/>
          <a:p>
            <a:pPr marL="109728" indent="0" algn="just" rtl="1">
              <a:buNone/>
            </a:pPr>
            <a:r>
              <a:rPr lang="fa-IR" sz="2400" dirty="0">
                <a:cs typeface="B Baran" pitchFamily="2" charset="-78"/>
              </a:rPr>
              <a:t>اين نوع مداخله متأثر از نظريه‌هاي شهرسازي مشاركتي آخرين دهه‌هاي قرن بيستم ميلادي است كه هدف آن، </a:t>
            </a:r>
            <a:r>
              <a:rPr lang="fa-IR" sz="2400" dirty="0">
                <a:solidFill>
                  <a:srgbClr val="7030A0"/>
                </a:solidFill>
                <a:cs typeface="B Baran" pitchFamily="2" charset="-78"/>
              </a:rPr>
              <a:t>بالا بردن ميزان مشاركت مردم در تغييرات سازمان فضايي شهر </a:t>
            </a:r>
            <a:r>
              <a:rPr lang="fa-IR" sz="2400" dirty="0">
                <a:cs typeface="B Baran" pitchFamily="2" charset="-78"/>
              </a:rPr>
              <a:t>است. مداخله مردم گرايانه، مخاطبان اصلي هر نوع مداخله‌اي را مردم و ساكنان محدوده‌هاي مورد عمل مي‌داند. بنابراين قبل از هرگونه مداخله‌اي بايد به نظرهاي مردم توجه داشت و پس از بررسي آنها، مداخله در بافت با همكاري مردم صورت پذيرد</a:t>
            </a:r>
            <a:r>
              <a:rPr lang="fa-IR" sz="2400" dirty="0" smtClean="0">
                <a:cs typeface="B Baran" pitchFamily="2" charset="-78"/>
              </a:rPr>
              <a:t>..</a:t>
            </a:r>
            <a:endParaRPr lang="en-US" sz="2400" dirty="0">
              <a:cs typeface="B Baran" pitchFamily="2" charset="-78"/>
            </a:endParaRPr>
          </a:p>
        </p:txBody>
      </p:sp>
    </p:spTree>
    <p:extLst>
      <p:ext uri="{BB962C8B-B14F-4D97-AF65-F5344CB8AC3E}">
        <p14:creationId xmlns:p14="http://schemas.microsoft.com/office/powerpoint/2010/main" val="7406321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524000"/>
            <a:ext cx="7772400" cy="2003425"/>
          </a:xfrm>
        </p:spPr>
        <p:txBody>
          <a:bodyPr>
            <a:noAutofit/>
          </a:bodyPr>
          <a:lstStyle/>
          <a:p>
            <a:pPr algn="ctr" rtl="1"/>
            <a:r>
              <a:rPr lang="fa-IR" sz="2800" b="1" dirty="0">
                <a:solidFill>
                  <a:srgbClr val="00B0F0"/>
                </a:solidFill>
                <a:cs typeface="B Bardiya" pitchFamily="2" charset="-78"/>
              </a:rPr>
              <a:t>تجربيات جهاني بهسازي، نوسازي و بازسازي </a:t>
            </a:r>
            <a:r>
              <a:rPr lang="fa-IR" sz="2800" b="1" dirty="0" smtClean="0">
                <a:solidFill>
                  <a:srgbClr val="00B0F0"/>
                </a:solidFill>
                <a:cs typeface="B Bardiya" pitchFamily="2" charset="-78"/>
              </a:rPr>
              <a:t>شهري</a:t>
            </a:r>
            <a:r>
              <a:rPr lang="fa-IR" sz="2800" b="1" dirty="0" smtClean="0">
                <a:cs typeface="B Bardiya" pitchFamily="2" charset="-78"/>
              </a:rPr>
              <a:t/>
            </a:r>
            <a:br>
              <a:rPr lang="fa-IR" sz="2800" b="1" dirty="0" smtClean="0">
                <a:cs typeface="B Bardiya" pitchFamily="2" charset="-78"/>
              </a:rPr>
            </a:br>
            <a:r>
              <a:rPr lang="en-US" sz="2800" dirty="0">
                <a:cs typeface="B Bardiya" pitchFamily="2" charset="-78"/>
              </a:rPr>
              <a:t/>
            </a:r>
            <a:br>
              <a:rPr lang="en-US" sz="2800" dirty="0">
                <a:cs typeface="B Bardiya" pitchFamily="2" charset="-78"/>
              </a:rPr>
            </a:br>
            <a:r>
              <a:rPr lang="fa-IR" sz="2800" b="1" dirty="0">
                <a:cs typeface="B Bardiya" pitchFamily="2" charset="-78"/>
              </a:rPr>
              <a:t>تحليل و ارزيابي طرحهاي توسعه شهري در بافتهاي كهن 16 شهر جهان</a:t>
            </a:r>
            <a:endParaRPr lang="en-US" sz="2800" dirty="0">
              <a:cs typeface="B Bardiya" pitchFamily="2" charset="-78"/>
            </a:endParaRPr>
          </a:p>
        </p:txBody>
      </p:sp>
    </p:spTree>
    <p:extLst>
      <p:ext uri="{BB962C8B-B14F-4D97-AF65-F5344CB8AC3E}">
        <p14:creationId xmlns:p14="http://schemas.microsoft.com/office/powerpoint/2010/main" val="26514220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763000" cy="1447800"/>
          </a:xfrm>
        </p:spPr>
        <p:txBody>
          <a:bodyPr>
            <a:noAutofit/>
          </a:bodyPr>
          <a:lstStyle/>
          <a:p>
            <a:pPr marL="109728" indent="0" algn="just" rtl="1">
              <a:buNone/>
            </a:pPr>
            <a:r>
              <a:rPr lang="fa-IR" sz="2400" dirty="0">
                <a:cs typeface="B Baran" pitchFamily="2" charset="-78"/>
              </a:rPr>
              <a:t>تجارب شهرهاي مختلف جهاني از حوزه‌هاي متنوع جغرافيايي به صورت مطالعات ميداني و كتابخانه‌اي جمع‌آوري و </a:t>
            </a:r>
            <a:r>
              <a:rPr lang="fa-IR" sz="2400" dirty="0" smtClean="0">
                <a:cs typeface="B Baran" pitchFamily="2" charset="-78"/>
              </a:rPr>
              <a:t>خلاصه </a:t>
            </a:r>
            <a:r>
              <a:rPr lang="fa-IR" sz="2400" dirty="0">
                <a:cs typeface="B Baran" pitchFamily="2" charset="-78"/>
              </a:rPr>
              <a:t>شده است. </a:t>
            </a:r>
            <a:r>
              <a:rPr lang="fa-IR" sz="2400" dirty="0" smtClean="0">
                <a:cs typeface="B Baran" pitchFamily="2" charset="-78"/>
              </a:rPr>
              <a:t>بديهي </a:t>
            </a:r>
            <a:r>
              <a:rPr lang="fa-IR" sz="2400" dirty="0">
                <a:cs typeface="B Baran" pitchFamily="2" charset="-78"/>
              </a:rPr>
              <a:t>است كه بعضي از راهبردهاي چنين طرحهايي در كشورهايي با شرايط خاص ايران قابل پياده‌سازي </a:t>
            </a:r>
            <a:r>
              <a:rPr lang="fa-IR" sz="2400" dirty="0" smtClean="0">
                <a:cs typeface="B Baran" pitchFamily="2" charset="-78"/>
              </a:rPr>
              <a:t>است.</a:t>
            </a:r>
            <a:endParaRPr lang="en-US" sz="2400" dirty="0">
              <a:cs typeface="B Baran" pitchFamily="2" charset="-78"/>
            </a:endParaRPr>
          </a:p>
        </p:txBody>
      </p:sp>
    </p:spTree>
    <p:extLst>
      <p:ext uri="{BB962C8B-B14F-4D97-AF65-F5344CB8AC3E}">
        <p14:creationId xmlns:p14="http://schemas.microsoft.com/office/powerpoint/2010/main" val="36916745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533400"/>
            <a:ext cx="7772400" cy="2003425"/>
          </a:xfrm>
        </p:spPr>
        <p:txBody>
          <a:bodyPr>
            <a:noAutofit/>
          </a:bodyPr>
          <a:lstStyle/>
          <a:p>
            <a:pPr algn="ctr" rtl="1"/>
            <a:r>
              <a:rPr lang="fa-IR" sz="2800" b="1" dirty="0">
                <a:cs typeface="B Bardiya" pitchFamily="2" charset="-78"/>
              </a:rPr>
              <a:t>تجربه‌هاي جهاني بهسازي، نوسازي و بازسازي بافتهاي قديم </a:t>
            </a:r>
            <a:r>
              <a:rPr lang="fa-IR" sz="2800" b="1" dirty="0" smtClean="0">
                <a:cs typeface="B Bardiya" pitchFamily="2" charset="-78"/>
              </a:rPr>
              <a:t>شهري</a:t>
            </a:r>
            <a:br>
              <a:rPr lang="fa-IR" sz="2800" b="1" dirty="0" smtClean="0">
                <a:cs typeface="B Bardiya" pitchFamily="2" charset="-78"/>
              </a:rPr>
            </a:br>
            <a:r>
              <a:rPr lang="fa-IR" sz="2800" b="1" dirty="0">
                <a:cs typeface="B Bardiya" pitchFamily="2" charset="-78"/>
              </a:rPr>
              <a:t/>
            </a:r>
            <a:br>
              <a:rPr lang="fa-IR" sz="2800" b="1" dirty="0">
                <a:cs typeface="B Bardiya" pitchFamily="2" charset="-78"/>
              </a:rPr>
            </a:br>
            <a:r>
              <a:rPr lang="fa-IR" sz="2800" b="1" dirty="0" smtClean="0">
                <a:cs typeface="B Bardiya" pitchFamily="2" charset="-78"/>
              </a:rPr>
              <a:t> </a:t>
            </a:r>
            <a:r>
              <a:rPr lang="fa-IR" sz="2800" b="1" dirty="0">
                <a:solidFill>
                  <a:srgbClr val="00B0F0"/>
                </a:solidFill>
                <a:cs typeface="B Bardiya" pitchFamily="2" charset="-78"/>
              </a:rPr>
              <a:t>(اسلو درنروژ)</a:t>
            </a:r>
            <a:endParaRPr lang="en-US" sz="2800" dirty="0">
              <a:solidFill>
                <a:srgbClr val="00B0F0"/>
              </a:solidFill>
              <a:cs typeface="B Bardiya"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78552"/>
            <a:ext cx="4674957" cy="3279448"/>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957" y="2895600"/>
            <a:ext cx="4469043" cy="2971800"/>
          </a:xfrm>
          <a:prstGeom prst="rect">
            <a:avLst/>
          </a:prstGeom>
        </p:spPr>
      </p:pic>
      <p:sp>
        <p:nvSpPr>
          <p:cNvPr id="5" name="Flowchart: Process 4"/>
          <p:cNvSpPr/>
          <p:nvPr/>
        </p:nvSpPr>
        <p:spPr>
          <a:xfrm>
            <a:off x="4674957" y="5867400"/>
            <a:ext cx="4469043" cy="990600"/>
          </a:xfrm>
          <a:prstGeom prst="flowChart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28085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686800" cy="5888736"/>
          </a:xfrm>
        </p:spPr>
        <p:txBody>
          <a:bodyPr>
            <a:noAutofit/>
          </a:bodyPr>
          <a:lstStyle/>
          <a:p>
            <a:pPr marL="109728" lvl="0" indent="0" algn="just" rtl="1">
              <a:buNone/>
            </a:pPr>
            <a:r>
              <a:rPr lang="fa-IR" sz="2000" b="1" dirty="0">
                <a:solidFill>
                  <a:srgbClr val="00B0F0"/>
                </a:solidFill>
                <a:cs typeface="B Bardiya" pitchFamily="2" charset="-78"/>
              </a:rPr>
              <a:t>اهداف اصلي از طرح</a:t>
            </a:r>
            <a:endParaRPr lang="en-US" sz="2000" dirty="0">
              <a:solidFill>
                <a:srgbClr val="00B0F0"/>
              </a:solidFill>
              <a:cs typeface="B Bardiya" pitchFamily="2" charset="-78"/>
            </a:endParaRPr>
          </a:p>
          <a:p>
            <a:pPr marL="109728" lvl="0" indent="0" algn="just" rtl="1">
              <a:buNone/>
            </a:pPr>
            <a:r>
              <a:rPr lang="fa-IR" sz="2000" dirty="0" smtClean="0">
                <a:cs typeface="B Baran" pitchFamily="2" charset="-78"/>
              </a:rPr>
              <a:t>- متحول </a:t>
            </a:r>
            <a:r>
              <a:rPr lang="fa-IR" sz="2000" dirty="0">
                <a:cs typeface="B Baran" pitchFamily="2" charset="-78"/>
              </a:rPr>
              <a:t>سازي بافت با مشاركت مردمي</a:t>
            </a:r>
            <a:endParaRPr lang="en-US" sz="2000" dirty="0">
              <a:cs typeface="B Baran" pitchFamily="2" charset="-78"/>
            </a:endParaRPr>
          </a:p>
          <a:p>
            <a:pPr marL="109728" lvl="0" indent="0" algn="just" rtl="1">
              <a:buNone/>
            </a:pPr>
            <a:r>
              <a:rPr lang="fa-IR" sz="2000" dirty="0" smtClean="0">
                <a:cs typeface="B Baran" pitchFamily="2" charset="-78"/>
              </a:rPr>
              <a:t>- مطلوب </a:t>
            </a:r>
            <a:r>
              <a:rPr lang="fa-IR" sz="2000" dirty="0">
                <a:cs typeface="B Baran" pitchFamily="2" charset="-78"/>
              </a:rPr>
              <a:t>سازي محيط شهري از طريق بهبود وضعيت محيط زيست، مسكن، وضعيت بهداشتي، اشتغالزايي و سرمايه‌گذاري در بناهاي تاريخي شهر.</a:t>
            </a:r>
            <a:endParaRPr lang="en-US" sz="2000" dirty="0">
              <a:cs typeface="B Baran" pitchFamily="2" charset="-78"/>
            </a:endParaRPr>
          </a:p>
          <a:p>
            <a:pPr marL="109728" lvl="0" indent="0" algn="just" rtl="1">
              <a:buNone/>
            </a:pPr>
            <a:r>
              <a:rPr lang="fa-IR" sz="2000" b="1" dirty="0">
                <a:solidFill>
                  <a:srgbClr val="00B0F0"/>
                </a:solidFill>
                <a:cs typeface="B Bardiya" pitchFamily="2" charset="-78"/>
              </a:rPr>
              <a:t>مسائل و مشكلات عمده</a:t>
            </a:r>
            <a:endParaRPr lang="en-US" sz="2000" dirty="0">
              <a:solidFill>
                <a:srgbClr val="00B0F0"/>
              </a:solidFill>
              <a:cs typeface="B Bardiya" pitchFamily="2" charset="-78"/>
            </a:endParaRPr>
          </a:p>
          <a:p>
            <a:pPr marL="109728" lvl="0" indent="0" algn="just" rtl="1">
              <a:buNone/>
            </a:pPr>
            <a:r>
              <a:rPr lang="fa-IR" sz="2000" dirty="0" smtClean="0">
                <a:cs typeface="B Baran" pitchFamily="2" charset="-78"/>
              </a:rPr>
              <a:t>- پايين </a:t>
            </a:r>
            <a:r>
              <a:rPr lang="fa-IR" sz="2000" dirty="0">
                <a:cs typeface="B Baran" pitchFamily="2" charset="-78"/>
              </a:rPr>
              <a:t>بودن سطح اقتصادي افراد ساكن نسبت به ديگر شهروندان اين شهر (به گونه‌اي كه 22 هزار نفر در اين بافت زندگي مي‌كنند و اكثراً از طبقه كارگرند)</a:t>
            </a:r>
            <a:endParaRPr lang="en-US" sz="2000" dirty="0">
              <a:cs typeface="B Baran" pitchFamily="2" charset="-78"/>
            </a:endParaRPr>
          </a:p>
          <a:p>
            <a:pPr marL="109728" lvl="0" indent="0" algn="just" rtl="1">
              <a:buNone/>
            </a:pPr>
            <a:r>
              <a:rPr lang="fa-IR" sz="2000" dirty="0" smtClean="0">
                <a:cs typeface="B Baran" pitchFamily="2" charset="-78"/>
              </a:rPr>
              <a:t>- بالا </a:t>
            </a:r>
            <a:r>
              <a:rPr lang="fa-IR" sz="2000" dirty="0">
                <a:cs typeface="B Baran" pitchFamily="2" charset="-78"/>
              </a:rPr>
              <a:t>بودن نرخ رشد جمعيت (اين رشد حدود 8 درصد در سال تخمين زده مي‌شود)</a:t>
            </a:r>
            <a:endParaRPr lang="en-US" sz="2000" dirty="0">
              <a:cs typeface="B Baran" pitchFamily="2" charset="-78"/>
            </a:endParaRPr>
          </a:p>
          <a:p>
            <a:pPr marL="109728" lvl="0" indent="0" algn="just" rtl="1">
              <a:buNone/>
            </a:pPr>
            <a:r>
              <a:rPr lang="fa-IR" sz="2000" dirty="0" smtClean="0">
                <a:cs typeface="B Baran" pitchFamily="2" charset="-78"/>
              </a:rPr>
              <a:t>- پايين </a:t>
            </a:r>
            <a:r>
              <a:rPr lang="fa-IR" sz="2000" dirty="0">
                <a:cs typeface="B Baran" pitchFamily="2" charset="-78"/>
              </a:rPr>
              <a:t>بودن سطح تحصيلات نسبت به استانداردهاي اين كشور</a:t>
            </a:r>
            <a:endParaRPr lang="en-US" sz="2000" dirty="0">
              <a:cs typeface="B Baran" pitchFamily="2" charset="-78"/>
            </a:endParaRPr>
          </a:p>
          <a:p>
            <a:pPr marL="109728" lvl="0" indent="0" algn="just" rtl="1">
              <a:buNone/>
            </a:pPr>
            <a:r>
              <a:rPr lang="fa-IR" sz="2000" dirty="0" smtClean="0">
                <a:cs typeface="B Baran" pitchFamily="2" charset="-78"/>
              </a:rPr>
              <a:t>ب- الا </a:t>
            </a:r>
            <a:r>
              <a:rPr lang="fa-IR" sz="2000" dirty="0">
                <a:cs typeface="B Baran" pitchFamily="2" charset="-78"/>
              </a:rPr>
              <a:t>بودن نرخ بيكاري افراد (نرخ بيكاران بافت قديم دو برابر بيشتر از ميانگين بيكاران اسلو است)</a:t>
            </a:r>
            <a:endParaRPr lang="en-US" sz="2000" dirty="0">
              <a:cs typeface="B Baran" pitchFamily="2" charset="-78"/>
            </a:endParaRPr>
          </a:p>
          <a:p>
            <a:pPr marL="109728" lvl="0" indent="0" algn="just" rtl="1">
              <a:buNone/>
            </a:pPr>
            <a:r>
              <a:rPr lang="fa-IR" sz="2000" dirty="0" smtClean="0">
                <a:cs typeface="B Baran" pitchFamily="2" charset="-78"/>
              </a:rPr>
              <a:t>- مهاجرت </a:t>
            </a:r>
            <a:r>
              <a:rPr lang="fa-IR" sz="2000" dirty="0">
                <a:cs typeface="B Baran" pitchFamily="2" charset="-78"/>
              </a:rPr>
              <a:t>افراد كم درآمد ساير مناطق به اين منطقه (يك سوم جمعيت اين محدوده را مهاجران و افراد كم درآمد تشكيل مي‌دهند)</a:t>
            </a:r>
            <a:endParaRPr lang="en-US" sz="2000" dirty="0">
              <a:cs typeface="B Baran" pitchFamily="2" charset="-78"/>
            </a:endParaRPr>
          </a:p>
          <a:p>
            <a:pPr marL="109728" lvl="0" indent="0" algn="just" rtl="1">
              <a:buNone/>
            </a:pPr>
            <a:r>
              <a:rPr lang="fa-IR" sz="2000" b="1" dirty="0" smtClean="0">
                <a:solidFill>
                  <a:srgbClr val="00B0F0"/>
                </a:solidFill>
                <a:cs typeface="B Bardiya" pitchFamily="2" charset="-78"/>
              </a:rPr>
              <a:t>توان </a:t>
            </a:r>
            <a:r>
              <a:rPr lang="fa-IR" sz="2000" b="1" dirty="0">
                <a:solidFill>
                  <a:srgbClr val="00B0F0"/>
                </a:solidFill>
                <a:cs typeface="B Bardiya" pitchFamily="2" charset="-78"/>
              </a:rPr>
              <a:t>و استعدادهاي منطقه</a:t>
            </a:r>
            <a:endParaRPr lang="en-US" sz="2000" dirty="0">
              <a:solidFill>
                <a:srgbClr val="00B0F0"/>
              </a:solidFill>
              <a:cs typeface="B Bardiya" pitchFamily="2" charset="-78"/>
            </a:endParaRPr>
          </a:p>
          <a:p>
            <a:pPr marL="109728" lvl="0" indent="0" algn="just" rtl="1">
              <a:buNone/>
            </a:pPr>
            <a:r>
              <a:rPr lang="fa-IR" sz="2000" dirty="0" smtClean="0">
                <a:cs typeface="B Baran" pitchFamily="2" charset="-78"/>
              </a:rPr>
              <a:t>- سابقه </a:t>
            </a:r>
            <a:r>
              <a:rPr lang="fa-IR" sz="2000" dirty="0">
                <a:cs typeface="B Baran" pitchFamily="2" charset="-78"/>
              </a:rPr>
              <a:t>شهرنشيني با قدمت 1007 سال (پايتخت نروژ از سال 1200 ميلادي)</a:t>
            </a:r>
            <a:endParaRPr lang="en-US" sz="2000" dirty="0">
              <a:cs typeface="B Baran" pitchFamily="2" charset="-78"/>
            </a:endParaRPr>
          </a:p>
          <a:p>
            <a:pPr marL="109728" lvl="0" indent="0" algn="just" rtl="1">
              <a:buNone/>
            </a:pPr>
            <a:r>
              <a:rPr lang="fa-IR" sz="2000" dirty="0" smtClean="0">
                <a:cs typeface="B Baran" pitchFamily="2" charset="-78"/>
              </a:rPr>
              <a:t>- وجود </a:t>
            </a:r>
            <a:r>
              <a:rPr lang="fa-IR" sz="2000" dirty="0">
                <a:cs typeface="B Baran" pitchFamily="2" charset="-78"/>
              </a:rPr>
              <a:t>بقاياي شهر قديمي اسلو و قابليت تبديل شدن به يكي از جاذبه‌هاي اسلو و حتي كشور نروژ به گونه‌اي كه يكي گران‌قيمت‌ترين و باارزش‌ترين پارك‌هاي قرون وسطي اروپاي شمالي در اين محدوده واقع است.</a:t>
            </a:r>
            <a:endParaRPr lang="en-US" sz="2000" dirty="0">
              <a:cs typeface="B Baran" pitchFamily="2" charset="-78"/>
            </a:endParaRPr>
          </a:p>
          <a:p>
            <a:pPr marL="109728" lvl="0" indent="0" algn="just" rtl="1">
              <a:buNone/>
            </a:pPr>
            <a:r>
              <a:rPr lang="fa-IR" sz="2000" dirty="0" smtClean="0">
                <a:cs typeface="B Baran" pitchFamily="2" charset="-78"/>
              </a:rPr>
              <a:t>- وجود </a:t>
            </a:r>
            <a:r>
              <a:rPr lang="fa-IR" sz="2000" dirty="0">
                <a:cs typeface="B Baran" pitchFamily="2" charset="-78"/>
              </a:rPr>
              <a:t>گروههاي مختلف مشاركتي مردمي و سازماندهي ويژه آن در 15 سال اخير</a:t>
            </a:r>
            <a:endParaRPr lang="en-US" sz="2000" dirty="0">
              <a:cs typeface="B Baran" pitchFamily="2" charset="-78"/>
            </a:endParaRPr>
          </a:p>
          <a:p>
            <a:pPr marL="109728" indent="0" algn="just" rtl="1">
              <a:buNone/>
            </a:pPr>
            <a:endParaRPr lang="en-US" sz="1800" dirty="0">
              <a:cs typeface="B Baran" pitchFamily="2" charset="-78"/>
            </a:endParaRPr>
          </a:p>
        </p:txBody>
      </p:sp>
    </p:spTree>
    <p:extLst>
      <p:ext uri="{BB962C8B-B14F-4D97-AF65-F5344CB8AC3E}">
        <p14:creationId xmlns:p14="http://schemas.microsoft.com/office/powerpoint/2010/main" val="23515909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839200" cy="6096000"/>
          </a:xfrm>
        </p:spPr>
        <p:txBody>
          <a:bodyPr>
            <a:noAutofit/>
          </a:bodyPr>
          <a:lstStyle/>
          <a:p>
            <a:pPr marL="109728" lvl="0" indent="0" algn="just" rtl="1">
              <a:buNone/>
            </a:pPr>
            <a:r>
              <a:rPr lang="fa-IR" sz="2000" b="1" dirty="0">
                <a:solidFill>
                  <a:srgbClr val="00B0F0"/>
                </a:solidFill>
                <a:cs typeface="B Bardiya" pitchFamily="2" charset="-78"/>
              </a:rPr>
              <a:t>سياست‌ها و راهبردهاي كالبدي و اقتصادي- اجتماعي</a:t>
            </a:r>
            <a:endParaRPr lang="en-US" sz="2000" dirty="0">
              <a:solidFill>
                <a:srgbClr val="00B0F0"/>
              </a:solidFill>
              <a:cs typeface="B Bardiya" pitchFamily="2" charset="-78"/>
            </a:endParaRPr>
          </a:p>
          <a:p>
            <a:pPr marL="109728" lvl="0" indent="0" algn="just" rtl="1">
              <a:buNone/>
            </a:pPr>
            <a:r>
              <a:rPr lang="fa-IR" sz="2000" dirty="0" smtClean="0">
                <a:cs typeface="B Baran" pitchFamily="2" charset="-78"/>
              </a:rPr>
              <a:t>- راه‌حل‌هاي </a:t>
            </a:r>
            <a:r>
              <a:rPr lang="fa-IR" sz="2000" dirty="0">
                <a:cs typeface="B Baran" pitchFamily="2" charset="-78"/>
              </a:rPr>
              <a:t>بلندمدت و برنامه‌ريزي جامع با عنوان چشم‌انداز </a:t>
            </a:r>
            <a:r>
              <a:rPr lang="fa-IR" sz="2000" dirty="0" smtClean="0">
                <a:cs typeface="B Baran" pitchFamily="2" charset="-78"/>
              </a:rPr>
              <a:t>اسلو </a:t>
            </a:r>
            <a:r>
              <a:rPr lang="fa-IR" sz="2000" dirty="0">
                <a:cs typeface="B Baran" pitchFamily="2" charset="-78"/>
              </a:rPr>
              <a:t>در سال 2000</a:t>
            </a:r>
            <a:endParaRPr lang="en-US" sz="2000" dirty="0">
              <a:cs typeface="B Baran" pitchFamily="2" charset="-78"/>
            </a:endParaRPr>
          </a:p>
          <a:p>
            <a:pPr marL="109728" lvl="0" indent="0" algn="just" rtl="1">
              <a:buNone/>
            </a:pPr>
            <a:r>
              <a:rPr lang="fa-IR" sz="2000" dirty="0" smtClean="0">
                <a:cs typeface="B Baran" pitchFamily="2" charset="-78"/>
              </a:rPr>
              <a:t>- بازسازي </a:t>
            </a:r>
            <a:r>
              <a:rPr lang="fa-IR" sz="2000" dirty="0">
                <a:cs typeface="B Baran" pitchFamily="2" charset="-78"/>
              </a:rPr>
              <a:t>محله‌هاي قديمي و تاريخي از جمله پارك قرون وسطي</a:t>
            </a:r>
            <a:endParaRPr lang="en-US" sz="2000" dirty="0">
              <a:cs typeface="B Baran" pitchFamily="2" charset="-78"/>
            </a:endParaRPr>
          </a:p>
          <a:p>
            <a:pPr marL="109728" lvl="0" indent="0" algn="just" rtl="1">
              <a:buNone/>
            </a:pPr>
            <a:r>
              <a:rPr lang="fa-IR" sz="2000" dirty="0" smtClean="0">
                <a:cs typeface="B Baran" pitchFamily="2" charset="-78"/>
              </a:rPr>
              <a:t>-انتقال </a:t>
            </a:r>
            <a:r>
              <a:rPr lang="fa-IR" sz="2000" dirty="0">
                <a:cs typeface="B Baran" pitchFamily="2" charset="-78"/>
              </a:rPr>
              <a:t>مسؤوليت از بخش رسمي به مديران و شوراهاي محلي مسؤول بهداشت و خدمات اجتماعي شهري از طريق برپايي كارگاههاي متعدد</a:t>
            </a:r>
            <a:endParaRPr lang="en-US" sz="2000" dirty="0">
              <a:cs typeface="B Baran" pitchFamily="2" charset="-78"/>
            </a:endParaRPr>
          </a:p>
          <a:p>
            <a:pPr marL="109728" lvl="0" indent="0" algn="just" rtl="1">
              <a:buNone/>
            </a:pPr>
            <a:r>
              <a:rPr lang="fa-IR" sz="2000" dirty="0" smtClean="0">
                <a:cs typeface="B Baran" pitchFamily="2" charset="-78"/>
              </a:rPr>
              <a:t>- فضاهايي </a:t>
            </a:r>
            <a:r>
              <a:rPr lang="fa-IR" sz="2000" dirty="0">
                <a:cs typeface="B Baran" pitchFamily="2" charset="-78"/>
              </a:rPr>
              <a:t>از شهر به ساخت «شهر زراعتي كودكان» اختصاص پيدا كرد كه كودكان در اجرايي و ساخته شدن اين مكان نقش فعالي داشتند.</a:t>
            </a:r>
            <a:endParaRPr lang="en-US" sz="2000" dirty="0">
              <a:cs typeface="B Baran" pitchFamily="2" charset="-78"/>
            </a:endParaRPr>
          </a:p>
          <a:p>
            <a:pPr marL="109728" lvl="0" indent="0" algn="just" rtl="1">
              <a:buNone/>
            </a:pPr>
            <a:r>
              <a:rPr lang="fa-IR" sz="2000" dirty="0" smtClean="0">
                <a:cs typeface="B Baran" pitchFamily="2" charset="-78"/>
              </a:rPr>
              <a:t>- تأسيس </a:t>
            </a:r>
            <a:r>
              <a:rPr lang="fa-IR" sz="2000" dirty="0">
                <a:cs typeface="B Baran" pitchFamily="2" charset="-78"/>
              </a:rPr>
              <a:t>سازمان محيط زيست شهر قديم اسلو در سال 1993 كه با طرح‌هاي سازمان سرانه فضاي سبز در اين محدوده به شدت افزايش پيدا كرد. در نهايت نتايج اين طرح به كاهش آلودگي‌هاي صوتي و هوايي، افزايش فضاي سبز و جاذبه‌هاي بصري، كاهش ترافيك و غيره منجر شد.</a:t>
            </a:r>
            <a:endParaRPr lang="en-US" sz="2000" dirty="0">
              <a:cs typeface="B Baran" pitchFamily="2" charset="-78"/>
            </a:endParaRPr>
          </a:p>
          <a:p>
            <a:pPr marL="109728" lvl="0" indent="0" algn="just" rtl="1">
              <a:buNone/>
            </a:pPr>
            <a:r>
              <a:rPr lang="fa-IR" sz="2000" dirty="0" smtClean="0">
                <a:cs typeface="B Baran" pitchFamily="2" charset="-78"/>
              </a:rPr>
              <a:t>- ترميم </a:t>
            </a:r>
            <a:r>
              <a:rPr lang="fa-IR" sz="2000" dirty="0">
                <a:cs typeface="B Baran" pitchFamily="2" charset="-78"/>
              </a:rPr>
              <a:t>و مرمت واحدهاي ساختماني صد ساله شهر و تزريق عملكردهاي جديد به آن</a:t>
            </a:r>
            <a:endParaRPr lang="en-US" sz="2000" dirty="0">
              <a:cs typeface="B Baran" pitchFamily="2" charset="-78"/>
            </a:endParaRPr>
          </a:p>
          <a:p>
            <a:pPr marL="109728" lvl="0" indent="0" algn="just" rtl="1">
              <a:buNone/>
            </a:pPr>
            <a:r>
              <a:rPr lang="fa-IR" sz="2000" b="1" dirty="0">
                <a:solidFill>
                  <a:srgbClr val="00B0F0"/>
                </a:solidFill>
                <a:cs typeface="B Bardiya" pitchFamily="2" charset="-78"/>
              </a:rPr>
              <a:t>سياست‌ها و راهبردهاي حمل و نقل و تأسيسات و تجهيزات شهري</a:t>
            </a:r>
            <a:endParaRPr lang="en-US" sz="2000" dirty="0">
              <a:solidFill>
                <a:srgbClr val="00B0F0"/>
              </a:solidFill>
              <a:cs typeface="B Bardiya" pitchFamily="2" charset="-78"/>
            </a:endParaRPr>
          </a:p>
          <a:p>
            <a:pPr marL="109728" lvl="0" indent="0" algn="just" rtl="1">
              <a:buNone/>
            </a:pPr>
            <a:r>
              <a:rPr lang="fa-IR" sz="2000" dirty="0" smtClean="0">
                <a:cs typeface="B Baran" pitchFamily="2" charset="-78"/>
              </a:rPr>
              <a:t>- احداث </a:t>
            </a:r>
            <a:r>
              <a:rPr lang="fa-IR" sz="2000" dirty="0">
                <a:cs typeface="B Baran" pitchFamily="2" charset="-78"/>
              </a:rPr>
              <a:t>تونل‌هاي ترافيكي از ترافيك مناطق مسكوني كاسته و از آسيب رساندن به بقاياي تاريخي شهر جلوگيري نمود.</a:t>
            </a:r>
            <a:endParaRPr lang="en-US" sz="2000" dirty="0">
              <a:cs typeface="B Baran" pitchFamily="2" charset="-78"/>
            </a:endParaRPr>
          </a:p>
          <a:p>
            <a:pPr marL="109728" lvl="0" indent="0" algn="just" rtl="1">
              <a:buNone/>
            </a:pPr>
            <a:r>
              <a:rPr lang="fa-IR" sz="2000" dirty="0" smtClean="0">
                <a:cs typeface="B Baran" pitchFamily="2" charset="-78"/>
              </a:rPr>
              <a:t>- بهبود </a:t>
            </a:r>
            <a:r>
              <a:rPr lang="fa-IR" sz="2000" dirty="0">
                <a:cs typeface="B Baran" pitchFamily="2" charset="-78"/>
              </a:rPr>
              <a:t>وضعيت خيابان‌ها با گسترش سنگفرش‌ها و محورهاي پياده‌روي</a:t>
            </a:r>
            <a:endParaRPr lang="en-US" sz="2000" dirty="0">
              <a:cs typeface="B Baran" pitchFamily="2" charset="-78"/>
            </a:endParaRPr>
          </a:p>
          <a:p>
            <a:pPr marL="109728" lvl="0" indent="0" algn="just" rtl="1">
              <a:buNone/>
            </a:pPr>
            <a:r>
              <a:rPr lang="fa-IR" sz="2000" dirty="0" smtClean="0">
                <a:cs typeface="B Baran" pitchFamily="2" charset="-78"/>
              </a:rPr>
              <a:t>- گسترش </a:t>
            </a:r>
            <a:r>
              <a:rPr lang="fa-IR" sz="2000" dirty="0">
                <a:cs typeface="B Baran" pitchFamily="2" charset="-78"/>
              </a:rPr>
              <a:t>خطوط دوچرخه‌سواري و تأكيد بر استفاده از حمل و نقل عمومي دوچرخه به جاي خصوصي</a:t>
            </a:r>
            <a:endParaRPr lang="en-US" sz="2000" dirty="0">
              <a:cs typeface="B Baran" pitchFamily="2" charset="-78"/>
            </a:endParaRPr>
          </a:p>
          <a:p>
            <a:pPr marL="109728" lvl="0" indent="0" algn="just" rtl="1">
              <a:buNone/>
            </a:pPr>
            <a:r>
              <a:rPr lang="fa-IR" sz="2000" dirty="0" smtClean="0">
                <a:cs typeface="B Baran" pitchFamily="2" charset="-78"/>
              </a:rPr>
              <a:t>- ايجاد </a:t>
            </a:r>
            <a:r>
              <a:rPr lang="fa-IR" sz="2000" dirty="0">
                <a:cs typeface="B Baran" pitchFamily="2" charset="-78"/>
              </a:rPr>
              <a:t>پاركينگ‌هاي طبقاتي</a:t>
            </a:r>
            <a:endParaRPr lang="en-US" sz="2000" dirty="0">
              <a:cs typeface="B Baran" pitchFamily="2" charset="-78"/>
            </a:endParaRPr>
          </a:p>
          <a:p>
            <a:pPr marL="109728" lvl="0" indent="0" algn="just" rtl="1">
              <a:buNone/>
            </a:pPr>
            <a:r>
              <a:rPr lang="fa-IR" sz="2000" dirty="0" smtClean="0">
                <a:cs typeface="B Baran" pitchFamily="2" charset="-78"/>
              </a:rPr>
              <a:t>- گسترش </a:t>
            </a:r>
            <a:r>
              <a:rPr lang="fa-IR" sz="2000" dirty="0">
                <a:cs typeface="B Baran" pitchFamily="2" charset="-78"/>
              </a:rPr>
              <a:t>شبكه فاضلاب شهري</a:t>
            </a:r>
            <a:endParaRPr lang="en-US" sz="2000" dirty="0">
              <a:cs typeface="B Baran" pitchFamily="2" charset="-78"/>
            </a:endParaRPr>
          </a:p>
          <a:p>
            <a:pPr marL="109728" indent="0" algn="just" rtl="1">
              <a:buNone/>
            </a:pPr>
            <a:endParaRPr lang="en-US" sz="2000" dirty="0">
              <a:cs typeface="B Baran" pitchFamily="2" charset="-78"/>
            </a:endParaRPr>
          </a:p>
        </p:txBody>
      </p:sp>
    </p:spTree>
    <p:extLst>
      <p:ext uri="{BB962C8B-B14F-4D97-AF65-F5344CB8AC3E}">
        <p14:creationId xmlns:p14="http://schemas.microsoft.com/office/powerpoint/2010/main" val="16175650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90600"/>
            <a:ext cx="8229600" cy="4325112"/>
          </a:xfrm>
        </p:spPr>
        <p:txBody>
          <a:bodyPr>
            <a:normAutofit/>
          </a:bodyPr>
          <a:lstStyle/>
          <a:p>
            <a:pPr marL="109728" lvl="0" indent="0" algn="just" rtl="1">
              <a:buNone/>
            </a:pPr>
            <a:r>
              <a:rPr lang="fa-IR" sz="2000" b="1" dirty="0">
                <a:solidFill>
                  <a:srgbClr val="00B0F0"/>
                </a:solidFill>
                <a:cs typeface="B Bardiya" pitchFamily="2" charset="-78"/>
              </a:rPr>
              <a:t>شيوه برنامه‌ريزي</a:t>
            </a:r>
            <a:endParaRPr lang="en-US" sz="2000" dirty="0">
              <a:solidFill>
                <a:srgbClr val="00B0F0"/>
              </a:solidFill>
              <a:cs typeface="B Bardiya" pitchFamily="2" charset="-78"/>
            </a:endParaRPr>
          </a:p>
          <a:p>
            <a:pPr marL="109728" lvl="0" indent="0" algn="just" rtl="1">
              <a:buNone/>
            </a:pPr>
            <a:r>
              <a:rPr lang="fa-IR" sz="2000" dirty="0">
                <a:cs typeface="B Baran" pitchFamily="2" charset="-78"/>
              </a:rPr>
              <a:t>تدوين برنامه چشم‌انداز بافت قديم اسلو در سال 2000 براساس يك برنامه </a:t>
            </a:r>
            <a:r>
              <a:rPr lang="fa-IR" sz="2000" dirty="0" smtClean="0">
                <a:cs typeface="B Baran" pitchFamily="2" charset="-78"/>
              </a:rPr>
              <a:t>راهبردي</a:t>
            </a:r>
          </a:p>
          <a:p>
            <a:pPr marL="109728" lvl="0" indent="0" algn="just" rtl="1">
              <a:buNone/>
            </a:pPr>
            <a:endParaRPr lang="en-US" sz="2000" dirty="0">
              <a:cs typeface="B Baran" pitchFamily="2" charset="-78"/>
            </a:endParaRPr>
          </a:p>
          <a:p>
            <a:pPr marL="109728" lvl="0" indent="0" algn="just" rtl="1">
              <a:buNone/>
            </a:pPr>
            <a:r>
              <a:rPr lang="fa-IR" sz="2000" b="1" dirty="0">
                <a:solidFill>
                  <a:srgbClr val="00B0F0"/>
                </a:solidFill>
                <a:cs typeface="B Bardiya" pitchFamily="2" charset="-78"/>
              </a:rPr>
              <a:t>شيوه اقدام</a:t>
            </a:r>
            <a:endParaRPr lang="en-US" sz="2000" dirty="0">
              <a:solidFill>
                <a:srgbClr val="00B0F0"/>
              </a:solidFill>
              <a:cs typeface="B Bardiya" pitchFamily="2" charset="-78"/>
            </a:endParaRPr>
          </a:p>
          <a:p>
            <a:pPr marL="109728" lvl="0" indent="0" algn="just" rtl="1">
              <a:buNone/>
            </a:pPr>
            <a:r>
              <a:rPr lang="fa-IR" sz="2000" dirty="0">
                <a:cs typeface="B Baran" pitchFamily="2" charset="-78"/>
              </a:rPr>
              <a:t>بهسازي- نوسازي- </a:t>
            </a:r>
            <a:r>
              <a:rPr lang="fa-IR" sz="2000" dirty="0" smtClean="0">
                <a:cs typeface="B Baran" pitchFamily="2" charset="-78"/>
              </a:rPr>
              <a:t>بازسازي</a:t>
            </a:r>
          </a:p>
          <a:p>
            <a:pPr marL="109728" lvl="0" indent="0" algn="just" rtl="1">
              <a:buNone/>
            </a:pPr>
            <a:endParaRPr lang="en-US" sz="2000" dirty="0">
              <a:cs typeface="B Baran" pitchFamily="2" charset="-78"/>
            </a:endParaRPr>
          </a:p>
          <a:p>
            <a:pPr marL="109728" lvl="0" indent="0" algn="just" rtl="1">
              <a:buNone/>
            </a:pPr>
            <a:r>
              <a:rPr lang="fa-IR" sz="2000" b="1" dirty="0">
                <a:solidFill>
                  <a:srgbClr val="00B0F0"/>
                </a:solidFill>
                <a:cs typeface="B Bardiya" pitchFamily="2" charset="-78"/>
              </a:rPr>
              <a:t>روش مداخله</a:t>
            </a:r>
            <a:endParaRPr lang="en-US" sz="2000" dirty="0">
              <a:solidFill>
                <a:srgbClr val="00B0F0"/>
              </a:solidFill>
              <a:cs typeface="B Bardiya" pitchFamily="2" charset="-78"/>
            </a:endParaRPr>
          </a:p>
          <a:p>
            <a:pPr marL="109728" lvl="0" indent="0" algn="just" rtl="1">
              <a:buNone/>
            </a:pPr>
            <a:r>
              <a:rPr lang="fa-IR" sz="2000" dirty="0">
                <a:cs typeface="B Baran" pitchFamily="2" charset="-78"/>
              </a:rPr>
              <a:t>مداخله موضعي- موضوعي</a:t>
            </a:r>
            <a:endParaRPr lang="en-US" sz="2000" dirty="0">
              <a:cs typeface="B Baran" pitchFamily="2" charset="-78"/>
            </a:endParaRPr>
          </a:p>
          <a:p>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21340"/>
            <a:ext cx="6324600" cy="4436660"/>
          </a:xfrm>
          <a:prstGeom prst="rect">
            <a:avLst/>
          </a:prstGeom>
        </p:spPr>
      </p:pic>
    </p:spTree>
    <p:extLst>
      <p:ext uri="{BB962C8B-B14F-4D97-AF65-F5344CB8AC3E}">
        <p14:creationId xmlns:p14="http://schemas.microsoft.com/office/powerpoint/2010/main" val="15468624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0"/>
            <a:ext cx="7772400" cy="2003425"/>
          </a:xfrm>
        </p:spPr>
        <p:txBody>
          <a:bodyPr>
            <a:noAutofit/>
          </a:bodyPr>
          <a:lstStyle/>
          <a:p>
            <a:pPr algn="ctr" rtl="1"/>
            <a:r>
              <a:rPr lang="fa-IR" sz="2800" b="1" dirty="0">
                <a:cs typeface="B Bardiya" pitchFamily="2" charset="-78"/>
              </a:rPr>
              <a:t>تجربه‌هاي جهاني بهسازي، نوسازي و بازسازي بافتهاي قديم </a:t>
            </a:r>
            <a:r>
              <a:rPr lang="fa-IR" sz="2800" b="1" dirty="0" smtClean="0">
                <a:cs typeface="B Bardiya" pitchFamily="2" charset="-78"/>
              </a:rPr>
              <a:t>شهري</a:t>
            </a:r>
            <a:br>
              <a:rPr lang="fa-IR" sz="2800" b="1" dirty="0" smtClean="0">
                <a:cs typeface="B Bardiya" pitchFamily="2" charset="-78"/>
              </a:rPr>
            </a:br>
            <a:r>
              <a:rPr lang="fa-IR" sz="2800" b="1" dirty="0">
                <a:cs typeface="B Bardiya" pitchFamily="2" charset="-78"/>
              </a:rPr>
              <a:t/>
            </a:r>
            <a:br>
              <a:rPr lang="fa-IR" sz="2800" b="1" dirty="0">
                <a:cs typeface="B Bardiya" pitchFamily="2" charset="-78"/>
              </a:rPr>
            </a:br>
            <a:r>
              <a:rPr lang="fa-IR" sz="2800" b="1" dirty="0" smtClean="0">
                <a:solidFill>
                  <a:srgbClr val="00B0F0"/>
                </a:solidFill>
                <a:cs typeface="B Bardiya" pitchFamily="2" charset="-78"/>
              </a:rPr>
              <a:t> (</a:t>
            </a:r>
            <a:r>
              <a:rPr lang="fa-IR" sz="2800" b="1" dirty="0">
                <a:solidFill>
                  <a:srgbClr val="00B0F0"/>
                </a:solidFill>
                <a:cs typeface="B Bardiya" pitchFamily="2" charset="-78"/>
              </a:rPr>
              <a:t>پاريس در فرانسه تجربه قرن </a:t>
            </a:r>
            <a:r>
              <a:rPr lang="fa-IR" sz="2800" b="1" dirty="0" smtClean="0">
                <a:solidFill>
                  <a:srgbClr val="00B0F0"/>
                </a:solidFill>
                <a:cs typeface="B Bardiya" pitchFamily="2" charset="-78"/>
              </a:rPr>
              <a:t>19،اقدامات </a:t>
            </a:r>
            <a:r>
              <a:rPr lang="fa-IR" sz="2800" b="1" dirty="0">
                <a:solidFill>
                  <a:srgbClr val="00B0F0"/>
                </a:solidFill>
                <a:cs typeface="B Bardiya" pitchFamily="2" charset="-78"/>
              </a:rPr>
              <a:t>اوژن هاسمان)</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873" y="3276600"/>
            <a:ext cx="4459026" cy="3339966"/>
          </a:xfrm>
          <a:prstGeom prst="rect">
            <a:avLst/>
          </a:prstGeom>
        </p:spPr>
      </p:pic>
    </p:spTree>
    <p:extLst>
      <p:ext uri="{BB962C8B-B14F-4D97-AF65-F5344CB8AC3E}">
        <p14:creationId xmlns:p14="http://schemas.microsoft.com/office/powerpoint/2010/main" val="42463131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09600"/>
            <a:ext cx="8763000" cy="6096000"/>
          </a:xfrm>
        </p:spPr>
        <p:txBody>
          <a:bodyPr>
            <a:noAutofit/>
          </a:bodyPr>
          <a:lstStyle/>
          <a:p>
            <a:pPr marL="109728" lvl="0" indent="0" algn="just" rtl="1">
              <a:buNone/>
            </a:pPr>
            <a:r>
              <a:rPr lang="fa-IR" sz="2200" b="1" dirty="0">
                <a:solidFill>
                  <a:srgbClr val="00B0F0"/>
                </a:solidFill>
                <a:cs typeface="B Bardiya" pitchFamily="2" charset="-78"/>
              </a:rPr>
              <a:t>اهداف اصلي از طرح</a:t>
            </a:r>
            <a:endParaRPr lang="en-US" sz="2200" dirty="0">
              <a:solidFill>
                <a:srgbClr val="00B0F0"/>
              </a:solidFill>
              <a:cs typeface="B Bardiya" pitchFamily="2" charset="-78"/>
            </a:endParaRPr>
          </a:p>
          <a:p>
            <a:pPr marL="109728" lvl="0" indent="0" algn="just" rtl="1">
              <a:buNone/>
            </a:pPr>
            <a:r>
              <a:rPr lang="fa-IR" sz="2000" dirty="0" smtClean="0">
                <a:cs typeface="B Baran" pitchFamily="2" charset="-78"/>
              </a:rPr>
              <a:t>-جلوگيري </a:t>
            </a:r>
            <a:r>
              <a:rPr lang="fa-IR" sz="2000" dirty="0">
                <a:cs typeface="B Baran" pitchFamily="2" charset="-78"/>
              </a:rPr>
              <a:t>از آسيب‌ها و شورشهاي اجتماعي</a:t>
            </a:r>
            <a:endParaRPr lang="en-US" sz="2000" dirty="0">
              <a:cs typeface="B Baran" pitchFamily="2" charset="-78"/>
            </a:endParaRPr>
          </a:p>
          <a:p>
            <a:pPr marL="109728" lvl="0" indent="0" algn="just" rtl="1">
              <a:buNone/>
            </a:pPr>
            <a:r>
              <a:rPr lang="fa-IR" sz="2000" dirty="0" smtClean="0">
                <a:cs typeface="B Baran" pitchFamily="2" charset="-78"/>
              </a:rPr>
              <a:t>-تقويت </a:t>
            </a:r>
            <a:r>
              <a:rPr lang="fa-IR" sz="2000" dirty="0">
                <a:cs typeface="B Baran" pitchFamily="2" charset="-78"/>
              </a:rPr>
              <a:t>بنيه اقتصادي شهر با حمايتهاي مالي و اقتصادي دستگاه حاكم مركزي</a:t>
            </a:r>
            <a:endParaRPr lang="en-US" sz="2000" dirty="0">
              <a:cs typeface="B Baran" pitchFamily="2" charset="-78"/>
            </a:endParaRPr>
          </a:p>
          <a:p>
            <a:pPr marL="109728" lvl="0" indent="0" algn="just" rtl="1">
              <a:buNone/>
            </a:pPr>
            <a:r>
              <a:rPr lang="fa-IR" sz="2000" dirty="0" smtClean="0">
                <a:cs typeface="B Baran" pitchFamily="2" charset="-78"/>
              </a:rPr>
              <a:t>-ارتقاي </a:t>
            </a:r>
            <a:r>
              <a:rPr lang="fa-IR" sz="2000" dirty="0">
                <a:cs typeface="B Baran" pitchFamily="2" charset="-78"/>
              </a:rPr>
              <a:t>سطح زندگي (كمي و كيفي) در سطح شهر</a:t>
            </a:r>
            <a:endParaRPr lang="en-US" sz="2000" dirty="0">
              <a:cs typeface="B Baran" pitchFamily="2" charset="-78"/>
            </a:endParaRPr>
          </a:p>
          <a:p>
            <a:pPr marL="109728" lvl="0" indent="0" algn="just" rtl="1">
              <a:buNone/>
            </a:pPr>
            <a:r>
              <a:rPr lang="fa-IR" sz="2000" dirty="0" smtClean="0">
                <a:cs typeface="B Baran" pitchFamily="2" charset="-78"/>
              </a:rPr>
              <a:t>-كم </a:t>
            </a:r>
            <a:r>
              <a:rPr lang="fa-IR" sz="2000" dirty="0">
                <a:cs typeface="B Baran" pitchFamily="2" charset="-78"/>
              </a:rPr>
              <a:t>رنگ كردن ارزشهاي فرهنگي</a:t>
            </a:r>
            <a:endParaRPr lang="en-US" sz="2000" dirty="0">
              <a:cs typeface="B Baran" pitchFamily="2" charset="-78"/>
            </a:endParaRPr>
          </a:p>
          <a:p>
            <a:pPr marL="109728" lvl="0" indent="0" algn="just" rtl="1">
              <a:buNone/>
            </a:pPr>
            <a:r>
              <a:rPr lang="fa-IR" sz="2000" dirty="0" smtClean="0">
                <a:cs typeface="B Baran" pitchFamily="2" charset="-78"/>
              </a:rPr>
              <a:t>-تقويت </a:t>
            </a:r>
            <a:r>
              <a:rPr lang="fa-IR" sz="2000" dirty="0">
                <a:cs typeface="B Baran" pitchFamily="2" charset="-78"/>
              </a:rPr>
              <a:t>اقتصاد شهر از طريق توسعه ساختمانهاي تجاري، اداري و مالي بزرگ</a:t>
            </a:r>
            <a:endParaRPr lang="en-US" sz="2000" dirty="0">
              <a:cs typeface="B Baran" pitchFamily="2" charset="-78"/>
            </a:endParaRPr>
          </a:p>
          <a:p>
            <a:pPr marL="109728" lvl="0" indent="0" algn="just" rtl="1">
              <a:buNone/>
            </a:pPr>
            <a:r>
              <a:rPr lang="fa-IR" sz="2200" b="1" dirty="0">
                <a:solidFill>
                  <a:srgbClr val="00B0F0"/>
                </a:solidFill>
                <a:cs typeface="B Bardiya" pitchFamily="2" charset="-78"/>
              </a:rPr>
              <a:t>مسائل و مشكلات عمده</a:t>
            </a:r>
            <a:endParaRPr lang="en-US" sz="2200" dirty="0">
              <a:solidFill>
                <a:srgbClr val="00B0F0"/>
              </a:solidFill>
              <a:cs typeface="B Bardiya" pitchFamily="2" charset="-78"/>
            </a:endParaRPr>
          </a:p>
          <a:p>
            <a:pPr marL="109728" lvl="0" indent="0" algn="just" rtl="1">
              <a:buNone/>
            </a:pPr>
            <a:r>
              <a:rPr lang="fa-IR" sz="2000" dirty="0" smtClean="0">
                <a:cs typeface="B Baran" pitchFamily="2" charset="-78"/>
              </a:rPr>
              <a:t>-ناكارآمدي </a:t>
            </a:r>
            <a:r>
              <a:rPr lang="fa-IR" sz="2000" dirty="0">
                <a:cs typeface="B Baran" pitchFamily="2" charset="-78"/>
              </a:rPr>
              <a:t>شبكه ارتباطي و عبور و مرور</a:t>
            </a:r>
            <a:endParaRPr lang="en-US" sz="2000" dirty="0">
              <a:cs typeface="B Baran" pitchFamily="2" charset="-78"/>
            </a:endParaRPr>
          </a:p>
          <a:p>
            <a:pPr marL="109728" lvl="0" indent="0" algn="just" rtl="1">
              <a:buNone/>
            </a:pPr>
            <a:r>
              <a:rPr lang="fa-IR" sz="2000" dirty="0" smtClean="0">
                <a:cs typeface="B Baran" pitchFamily="2" charset="-78"/>
              </a:rPr>
              <a:t>-پايين </a:t>
            </a:r>
            <a:r>
              <a:rPr lang="fa-IR" sz="2000" dirty="0">
                <a:cs typeface="B Baran" pitchFamily="2" charset="-78"/>
              </a:rPr>
              <a:t>بودن سطح بهداشت عمومي</a:t>
            </a:r>
            <a:endParaRPr lang="en-US" sz="2000" dirty="0">
              <a:cs typeface="B Baran" pitchFamily="2" charset="-78"/>
            </a:endParaRPr>
          </a:p>
          <a:p>
            <a:pPr marL="109728" lvl="0" indent="0" algn="just" rtl="1">
              <a:buNone/>
            </a:pPr>
            <a:r>
              <a:rPr lang="fa-IR" sz="2000" dirty="0" smtClean="0">
                <a:cs typeface="B Baran" pitchFamily="2" charset="-78"/>
              </a:rPr>
              <a:t>-عدم </a:t>
            </a:r>
            <a:r>
              <a:rPr lang="fa-IR" sz="2000" dirty="0">
                <a:cs typeface="B Baran" pitchFamily="2" charset="-78"/>
              </a:rPr>
              <a:t>وجود سيستم فاضلاب شهري</a:t>
            </a:r>
            <a:endParaRPr lang="en-US" sz="2000" dirty="0">
              <a:cs typeface="B Baran" pitchFamily="2" charset="-78"/>
            </a:endParaRPr>
          </a:p>
          <a:p>
            <a:pPr marL="109728" lvl="0" indent="0" algn="just" rtl="1">
              <a:buNone/>
            </a:pPr>
            <a:r>
              <a:rPr lang="fa-IR" sz="2000" dirty="0" smtClean="0">
                <a:cs typeface="B Baran" pitchFamily="2" charset="-78"/>
              </a:rPr>
              <a:t>-رشد </a:t>
            </a:r>
            <a:r>
              <a:rPr lang="fa-IR" sz="2000" dirty="0">
                <a:cs typeface="B Baran" pitchFamily="2" charset="-78"/>
              </a:rPr>
              <a:t>فزاينده و متمركز جمعيت شهري و نياز به توسعه كالبدي شهر</a:t>
            </a:r>
            <a:endParaRPr lang="en-US" sz="2000" dirty="0">
              <a:cs typeface="B Baran" pitchFamily="2" charset="-78"/>
            </a:endParaRPr>
          </a:p>
          <a:p>
            <a:pPr marL="109728" lvl="0" indent="0" algn="just" rtl="1">
              <a:buNone/>
            </a:pPr>
            <a:r>
              <a:rPr lang="fa-IR" sz="2000" dirty="0" smtClean="0">
                <a:cs typeface="B Baran" pitchFamily="2" charset="-78"/>
              </a:rPr>
              <a:t>-ازدحام </a:t>
            </a:r>
            <a:r>
              <a:rPr lang="fa-IR" sz="2000" dirty="0">
                <a:cs typeface="B Baran" pitchFamily="2" charset="-78"/>
              </a:rPr>
              <a:t>و ترافيك شديد در ورودي‌هاي اماكن ويژه‌اي چون ايستگاههاي راه‌آهن، مراكز تجاري و تفريحي</a:t>
            </a:r>
            <a:endParaRPr lang="en-US" sz="2000" dirty="0">
              <a:cs typeface="B Baran" pitchFamily="2" charset="-78"/>
            </a:endParaRPr>
          </a:p>
          <a:p>
            <a:pPr marL="109728" lvl="0" indent="0" algn="just" rtl="1">
              <a:buNone/>
            </a:pPr>
            <a:r>
              <a:rPr lang="fa-IR" sz="2200" b="1" dirty="0">
                <a:solidFill>
                  <a:srgbClr val="00B0F0"/>
                </a:solidFill>
                <a:cs typeface="B Bardiya" pitchFamily="2" charset="-78"/>
              </a:rPr>
              <a:t>توان و استعدادهاي منطقه</a:t>
            </a:r>
            <a:endParaRPr lang="en-US" sz="2200" dirty="0">
              <a:solidFill>
                <a:srgbClr val="00B0F0"/>
              </a:solidFill>
              <a:cs typeface="B Bardiya" pitchFamily="2" charset="-78"/>
            </a:endParaRPr>
          </a:p>
          <a:p>
            <a:pPr marL="109728" lvl="0" indent="0" algn="just" rtl="1">
              <a:buNone/>
            </a:pPr>
            <a:r>
              <a:rPr lang="fa-IR" sz="2000" dirty="0" smtClean="0">
                <a:cs typeface="B Baran" pitchFamily="2" charset="-78"/>
              </a:rPr>
              <a:t>-وجود </a:t>
            </a:r>
            <a:r>
              <a:rPr lang="fa-IR" sz="2000" dirty="0">
                <a:cs typeface="B Baran" pitchFamily="2" charset="-78"/>
              </a:rPr>
              <a:t>مكان‌ها و بناهاي تاريخي نظير «برج ايفل»، «موزه لوور»، «كاخ ورساي»، «كليساي نتردام»، كاخ «لوگزامبورگ»، «زندان باستيل»، ميدان «كنكورد» و باغ‌هاي «توئي‌لري» با حفظ جزئيات اوليه طراحي آنها</a:t>
            </a:r>
            <a:endParaRPr lang="en-US" sz="2000" dirty="0">
              <a:cs typeface="B Baran" pitchFamily="2" charset="-78"/>
            </a:endParaRPr>
          </a:p>
          <a:p>
            <a:pPr marL="109728" lvl="0" indent="0" algn="just" rtl="1">
              <a:buNone/>
            </a:pPr>
            <a:r>
              <a:rPr lang="fa-IR" sz="2000" dirty="0">
                <a:cs typeface="B Baran" pitchFamily="2" charset="-78"/>
              </a:rPr>
              <a:t>حمايت مالي و اقتصادي دستگاه حاكميت همچون قانون مصوب 1850 ميلادي شهرداريها جهت سلب مالكيت خصوصي</a:t>
            </a:r>
            <a:endParaRPr lang="en-US" sz="2000" dirty="0">
              <a:cs typeface="B Baran" pitchFamily="2" charset="-78"/>
            </a:endParaRPr>
          </a:p>
          <a:p>
            <a:pPr marL="109728" lvl="0" indent="0" algn="just" rtl="1">
              <a:buNone/>
            </a:pPr>
            <a:r>
              <a:rPr lang="fa-IR" sz="2000" dirty="0" smtClean="0">
                <a:cs typeface="B Baran" pitchFamily="2" charset="-78"/>
              </a:rPr>
              <a:t>-تأمين </a:t>
            </a:r>
            <a:r>
              <a:rPr lang="fa-IR" sz="2000" dirty="0">
                <a:cs typeface="B Baran" pitchFamily="2" charset="-78"/>
              </a:rPr>
              <a:t>بخشي از هزينه نوسازي شهري توسط شهروندان محلي</a:t>
            </a:r>
            <a:endParaRPr lang="en-US" sz="2000" dirty="0">
              <a:cs typeface="B Baran" pitchFamily="2" charset="-78"/>
            </a:endParaRPr>
          </a:p>
          <a:p>
            <a:pPr marL="109728" indent="0" algn="just">
              <a:buNone/>
            </a:pPr>
            <a:endParaRPr lang="en-US" sz="1800" dirty="0">
              <a:cs typeface="B Baran" pitchFamily="2" charset="-78"/>
            </a:endParaRPr>
          </a:p>
        </p:txBody>
      </p:sp>
    </p:spTree>
    <p:extLst>
      <p:ext uri="{BB962C8B-B14F-4D97-AF65-F5344CB8AC3E}">
        <p14:creationId xmlns:p14="http://schemas.microsoft.com/office/powerpoint/2010/main" val="9895672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382000" cy="5660136"/>
          </a:xfrm>
        </p:spPr>
        <p:txBody>
          <a:bodyPr>
            <a:noAutofit/>
          </a:bodyPr>
          <a:lstStyle/>
          <a:p>
            <a:pPr marL="109728" lvl="0" indent="0" algn="just" rtl="1">
              <a:buNone/>
            </a:pPr>
            <a:r>
              <a:rPr lang="fa-IR" sz="2200" b="1" dirty="0">
                <a:solidFill>
                  <a:srgbClr val="00B0F0"/>
                </a:solidFill>
                <a:cs typeface="B Bardiya" pitchFamily="2" charset="-78"/>
              </a:rPr>
              <a:t>سياست‌ها و راهبردهاي كالبدي و اقتصادي- اجتماعي</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-بالا </a:t>
            </a:r>
            <a:r>
              <a:rPr lang="fa-IR" sz="2200" dirty="0">
                <a:cs typeface="B Baran" pitchFamily="2" charset="-78"/>
              </a:rPr>
              <a:t>بردن ميزان دسترسي و نفوذپذيري بافت كهن با تخريب بافت محلات مسكوني پرجمعيت و </a:t>
            </a:r>
            <a:r>
              <a:rPr lang="fa-IR" sz="2200" dirty="0" smtClean="0">
                <a:cs typeface="B Baran" pitchFamily="2" charset="-78"/>
              </a:rPr>
              <a:t>جايگزيني </a:t>
            </a:r>
            <a:r>
              <a:rPr lang="fa-IR" sz="2200" dirty="0">
                <a:cs typeface="B Baran" pitchFamily="2" charset="-78"/>
              </a:rPr>
              <a:t>بلوارهاي وسيع در محل آنها</a:t>
            </a:r>
            <a:endParaRPr lang="en-US" sz="2200" dirty="0">
              <a:cs typeface="B Baran" pitchFamily="2" charset="-78"/>
            </a:endParaRPr>
          </a:p>
          <a:p>
            <a:pPr marL="109728" lvl="0" indent="0" algn="just" rtl="1">
              <a:buNone/>
            </a:pPr>
            <a:r>
              <a:rPr lang="fa-IR" sz="2200" dirty="0" smtClean="0">
                <a:cs typeface="B Baran" pitchFamily="2" charset="-78"/>
              </a:rPr>
              <a:t>-جلوگيري </a:t>
            </a:r>
            <a:r>
              <a:rPr lang="fa-IR" sz="2200" dirty="0">
                <a:cs typeface="B Baran" pitchFamily="2" charset="-78"/>
              </a:rPr>
              <a:t>از ازدحام و ترافيك سنگين به ويژه در مسيرهاي منتهي به پايانه‌ها و مركز تجاري</a:t>
            </a:r>
            <a:endParaRPr lang="en-US" sz="2200" dirty="0">
              <a:cs typeface="B Baran" pitchFamily="2" charset="-78"/>
            </a:endParaRPr>
          </a:p>
          <a:p>
            <a:pPr marL="109728" lvl="0" indent="0" algn="just" rtl="1">
              <a:buNone/>
            </a:pPr>
            <a:r>
              <a:rPr lang="fa-IR" sz="2200" dirty="0" smtClean="0">
                <a:cs typeface="B Baran" pitchFamily="2" charset="-78"/>
              </a:rPr>
              <a:t>-تجهيز </a:t>
            </a:r>
            <a:r>
              <a:rPr lang="fa-IR" sz="2200" dirty="0">
                <a:cs typeface="B Baran" pitchFamily="2" charset="-78"/>
              </a:rPr>
              <a:t>هرچه بيشتر تأسيسات و تجهيزات شهري از جمله آب و </a:t>
            </a:r>
            <a:r>
              <a:rPr lang="fa-IR" sz="2200" dirty="0" smtClean="0">
                <a:cs typeface="B Baran" pitchFamily="2" charset="-78"/>
              </a:rPr>
              <a:t>فاضلاب</a:t>
            </a:r>
          </a:p>
          <a:p>
            <a:pPr marL="109728" lvl="0" indent="0" algn="just" rtl="1">
              <a:buNone/>
            </a:pP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شيوه </a:t>
            </a:r>
            <a:r>
              <a:rPr lang="fa-IR" sz="2200" b="1" dirty="0" smtClean="0">
                <a:solidFill>
                  <a:srgbClr val="00B0F0"/>
                </a:solidFill>
                <a:cs typeface="B Bardiya" pitchFamily="2" charset="-78"/>
              </a:rPr>
              <a:t>برنامه‌ريزي</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تفكيك عملكردهاي اصلي شهر (طرح جامع</a:t>
            </a:r>
            <a:r>
              <a:rPr lang="fa-IR" sz="2200" dirty="0" smtClean="0">
                <a:cs typeface="B Baran" pitchFamily="2" charset="-78"/>
              </a:rPr>
              <a:t>)</a:t>
            </a:r>
          </a:p>
          <a:p>
            <a:pPr marL="109728" lvl="0" indent="0" algn="just" rtl="1">
              <a:buNone/>
            </a:pP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شيوه اقدام</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بازسازي</a:t>
            </a:r>
          </a:p>
          <a:p>
            <a:pPr marL="109728" lvl="0" indent="0" algn="just" rtl="1">
              <a:buNone/>
            </a:pP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روش مداخله</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حفاظتي- بهداشتي</a:t>
            </a:r>
            <a:endParaRPr lang="en-US" sz="2200" dirty="0">
              <a:cs typeface="B Baran" pitchFamily="2" charset="-78"/>
            </a:endParaRPr>
          </a:p>
          <a:p>
            <a:pPr marL="109728" indent="0" algn="just">
              <a:buNone/>
            </a:pPr>
            <a:endParaRPr lang="en-US" sz="2200" dirty="0">
              <a:cs typeface="B Baran" pitchFamily="2" charset="-78"/>
            </a:endParaRPr>
          </a:p>
        </p:txBody>
      </p:sp>
    </p:spTree>
    <p:extLst>
      <p:ext uri="{BB962C8B-B14F-4D97-AF65-F5344CB8AC3E}">
        <p14:creationId xmlns:p14="http://schemas.microsoft.com/office/powerpoint/2010/main" val="22533477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990600"/>
            <a:ext cx="7772400" cy="2003425"/>
          </a:xfrm>
        </p:spPr>
        <p:txBody>
          <a:bodyPr>
            <a:noAutofit/>
          </a:bodyPr>
          <a:lstStyle/>
          <a:p>
            <a:pPr algn="ctr" rtl="1"/>
            <a:r>
              <a:rPr lang="fa-IR" sz="2800" b="1" dirty="0">
                <a:cs typeface="B Bardiya" pitchFamily="2" charset="-78"/>
              </a:rPr>
              <a:t>تجربه‌هاي جهاني بهسازي، نوسازي و بازسازي بافتهاي قديم </a:t>
            </a:r>
            <a:r>
              <a:rPr lang="fa-IR" sz="2800" b="1" dirty="0" smtClean="0">
                <a:cs typeface="B Bardiya" pitchFamily="2" charset="-78"/>
              </a:rPr>
              <a:t>شهري</a:t>
            </a:r>
            <a:br>
              <a:rPr lang="fa-IR" sz="2800" b="1" dirty="0" smtClean="0">
                <a:cs typeface="B Bardiya" pitchFamily="2" charset="-78"/>
              </a:rPr>
            </a:br>
            <a:r>
              <a:rPr lang="fa-IR" sz="2800" b="1" dirty="0">
                <a:cs typeface="B Bardiya" pitchFamily="2" charset="-78"/>
              </a:rPr>
              <a:t/>
            </a:r>
            <a:br>
              <a:rPr lang="fa-IR" sz="2800" b="1" dirty="0">
                <a:cs typeface="B Bardiya" pitchFamily="2" charset="-78"/>
              </a:rPr>
            </a:br>
            <a:r>
              <a:rPr lang="fa-IR" sz="2800" b="1" dirty="0" smtClean="0">
                <a:solidFill>
                  <a:srgbClr val="00B0F0"/>
                </a:solidFill>
                <a:cs typeface="B Bardiya" pitchFamily="2" charset="-78"/>
              </a:rPr>
              <a:t> (</a:t>
            </a:r>
            <a:r>
              <a:rPr lang="fa-IR" sz="2800" b="1" dirty="0">
                <a:solidFill>
                  <a:srgbClr val="00B0F0"/>
                </a:solidFill>
                <a:cs typeface="B Bardiya" pitchFamily="2" charset="-78"/>
              </a:rPr>
              <a:t>(پاريس در فرانسه قرن اخير) بر مبناي تفكرات اوژن هنارد و قانون آندره </a:t>
            </a:r>
            <a:r>
              <a:rPr lang="fa-IR" sz="2800" b="1" dirty="0" smtClean="0">
                <a:solidFill>
                  <a:srgbClr val="00B0F0"/>
                </a:solidFill>
                <a:cs typeface="B Bardiya" pitchFamily="2" charset="-78"/>
              </a:rPr>
              <a:t>مالرو)</a:t>
            </a: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3048000"/>
            <a:ext cx="4674602" cy="3519488"/>
          </a:xfrm>
          <a:prstGeom prst="rect">
            <a:avLst/>
          </a:prstGeom>
        </p:spPr>
      </p:pic>
    </p:spTree>
    <p:extLst>
      <p:ext uri="{BB962C8B-B14F-4D97-AF65-F5344CB8AC3E}">
        <p14:creationId xmlns:p14="http://schemas.microsoft.com/office/powerpoint/2010/main" val="29857774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458200" cy="5486400"/>
          </a:xfrm>
        </p:spPr>
        <p:txBody>
          <a:bodyPr>
            <a:noAutofit/>
          </a:bodyPr>
          <a:lstStyle/>
          <a:p>
            <a:pPr marL="109728" lvl="0" indent="0" algn="just" rtl="1">
              <a:buNone/>
            </a:pPr>
            <a:r>
              <a:rPr lang="fa-IR" sz="2200" b="1" dirty="0">
                <a:solidFill>
                  <a:srgbClr val="00B0F0"/>
                </a:solidFill>
                <a:cs typeface="B Bardiya" pitchFamily="2" charset="-78"/>
              </a:rPr>
              <a:t>اهداف اصلي از طرح</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-تعريف </a:t>
            </a:r>
            <a:r>
              <a:rPr lang="fa-IR" sz="2200" dirty="0">
                <a:cs typeface="B Baran" pitchFamily="2" charset="-78"/>
              </a:rPr>
              <a:t>مجدد شهر با توجه به مطالبات نيروهاي اقتصادي، اجتماعي و سياسي جديد</a:t>
            </a:r>
            <a:endParaRPr lang="en-US" sz="2200" dirty="0">
              <a:cs typeface="B Baran" pitchFamily="2" charset="-78"/>
            </a:endParaRPr>
          </a:p>
          <a:p>
            <a:pPr marL="109728" lvl="0" indent="0" algn="just" rtl="1">
              <a:buNone/>
            </a:pPr>
            <a:r>
              <a:rPr lang="fa-IR" sz="2200" dirty="0" smtClean="0">
                <a:cs typeface="B Baran" pitchFamily="2" charset="-78"/>
              </a:rPr>
              <a:t>-دفاع </a:t>
            </a:r>
            <a:r>
              <a:rPr lang="fa-IR" sz="2200" dirty="0">
                <a:cs typeface="B Baran" pitchFamily="2" charset="-78"/>
              </a:rPr>
              <a:t>از مجموعه‌ها و بافتهاي تاريخي شهر در مقابل قدرت تصميم‌گيري حاكم</a:t>
            </a:r>
            <a:endParaRPr lang="en-US" sz="2200" dirty="0">
              <a:cs typeface="B Baran" pitchFamily="2" charset="-78"/>
            </a:endParaRPr>
          </a:p>
          <a:p>
            <a:pPr marL="109728" lvl="0" indent="0" algn="just" rtl="1">
              <a:buNone/>
            </a:pPr>
            <a:r>
              <a:rPr lang="fa-IR" sz="2200" dirty="0" smtClean="0">
                <a:cs typeface="B Baran" pitchFamily="2" charset="-78"/>
              </a:rPr>
              <a:t>-ايجاد </a:t>
            </a:r>
            <a:r>
              <a:rPr lang="fa-IR" sz="2200" dirty="0">
                <a:cs typeface="B Baran" pitchFamily="2" charset="-78"/>
              </a:rPr>
              <a:t>پيوستگي ميان فضاهاي كالبدي و فرهنگي</a:t>
            </a:r>
            <a:endParaRPr lang="en-US" sz="2200" dirty="0">
              <a:cs typeface="B Baran" pitchFamily="2" charset="-78"/>
            </a:endParaRPr>
          </a:p>
          <a:p>
            <a:pPr marL="109728" lvl="0" indent="0" algn="just" rtl="1">
              <a:buNone/>
            </a:pPr>
            <a:r>
              <a:rPr lang="fa-IR" sz="2200" dirty="0" smtClean="0">
                <a:cs typeface="B Baran" pitchFamily="2" charset="-78"/>
              </a:rPr>
              <a:t>-ارتقاي </a:t>
            </a:r>
            <a:r>
              <a:rPr lang="fa-IR" sz="2200" dirty="0">
                <a:cs typeface="B Baran" pitchFamily="2" charset="-78"/>
              </a:rPr>
              <a:t>وضعيت اقتصادي از طريق صنعت گردشگري و جهانگردي</a:t>
            </a:r>
            <a:endParaRPr lang="en-US" sz="2200" dirty="0">
              <a:cs typeface="B Baran" pitchFamily="2" charset="-78"/>
            </a:endParaRPr>
          </a:p>
          <a:p>
            <a:pPr marL="109728" lvl="0" indent="0" algn="just" rtl="1">
              <a:buNone/>
            </a:pPr>
            <a:r>
              <a:rPr lang="fa-IR" sz="2200" dirty="0" smtClean="0">
                <a:cs typeface="B Baran" pitchFamily="2" charset="-78"/>
              </a:rPr>
              <a:t>-تدوين </a:t>
            </a:r>
            <a:r>
              <a:rPr lang="fa-IR" sz="2200" dirty="0">
                <a:cs typeface="B Baran" pitchFamily="2" charset="-78"/>
              </a:rPr>
              <a:t>قوانين تشويقي، حمايتي و هدايت و اجرايي</a:t>
            </a:r>
            <a:endParaRPr lang="en-US" sz="2200" dirty="0">
              <a:cs typeface="B Baran" pitchFamily="2" charset="-78"/>
            </a:endParaRPr>
          </a:p>
          <a:p>
            <a:pPr marL="109728" lvl="0" indent="0" algn="just" rtl="1">
              <a:buNone/>
            </a:pPr>
            <a:r>
              <a:rPr lang="fa-IR" sz="2200" dirty="0" smtClean="0">
                <a:cs typeface="B Baran" pitchFamily="2" charset="-78"/>
              </a:rPr>
              <a:t>-بالا </a:t>
            </a:r>
            <a:r>
              <a:rPr lang="fa-IR" sz="2200" dirty="0">
                <a:cs typeface="B Baran" pitchFamily="2" charset="-78"/>
              </a:rPr>
              <a:t>بردن ميزان مشاركت مردم</a:t>
            </a:r>
            <a:endParaRPr lang="en-US" sz="2200" dirty="0">
              <a:cs typeface="B Baran" pitchFamily="2" charset="-78"/>
            </a:endParaRPr>
          </a:p>
          <a:p>
            <a:pPr marL="109728" lvl="0" indent="0" algn="just" rtl="1">
              <a:buNone/>
            </a:pPr>
            <a:r>
              <a:rPr lang="fa-IR" sz="2200" dirty="0" smtClean="0">
                <a:cs typeface="B Baran" pitchFamily="2" charset="-78"/>
              </a:rPr>
              <a:t>-تعويض </a:t>
            </a:r>
            <a:r>
              <a:rPr lang="fa-IR" sz="2200" dirty="0">
                <a:cs typeface="B Baran" pitchFamily="2" charset="-78"/>
              </a:rPr>
              <a:t>قشر اجتماعي محله</a:t>
            </a:r>
            <a:endParaRPr lang="en-US" sz="2200" dirty="0">
              <a:cs typeface="B Baran" pitchFamily="2" charset="-78"/>
            </a:endParaRPr>
          </a:p>
          <a:p>
            <a:pPr marL="109728" lvl="0" indent="0" algn="just" rtl="1">
              <a:buNone/>
            </a:pPr>
            <a:r>
              <a:rPr lang="fa-IR" sz="2200" dirty="0" smtClean="0">
                <a:cs typeface="B Baran" pitchFamily="2" charset="-78"/>
              </a:rPr>
              <a:t>-تجديد </a:t>
            </a:r>
            <a:r>
              <a:rPr lang="fa-IR" sz="2200" dirty="0">
                <a:cs typeface="B Baran" pitchFamily="2" charset="-78"/>
              </a:rPr>
              <a:t>حيات فضاهاي باارزش</a:t>
            </a:r>
            <a:endParaRPr lang="en-US" sz="2200" dirty="0">
              <a:cs typeface="B Baran" pitchFamily="2" charset="-78"/>
            </a:endParaRPr>
          </a:p>
          <a:p>
            <a:pPr marL="109728" lvl="0" indent="0" algn="just" rtl="1">
              <a:buNone/>
            </a:pPr>
            <a:r>
              <a:rPr lang="fa-IR" sz="2200" dirty="0" smtClean="0">
                <a:cs typeface="B Baran" pitchFamily="2" charset="-78"/>
              </a:rPr>
              <a:t>-باززنده‌سازي</a:t>
            </a:r>
            <a:r>
              <a:rPr lang="fa-IR" sz="2200" dirty="0">
                <a:cs typeface="B Baran" pitchFamily="2" charset="-78"/>
              </a:rPr>
              <a:t>، نوسازي و مرمت كالبدي- فضايي</a:t>
            </a: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مسائل و مشكلات عمده</a:t>
            </a:r>
            <a:endParaRPr lang="en-US" sz="2200" dirty="0">
              <a:solidFill>
                <a:srgbClr val="00B0F0"/>
              </a:solidFill>
              <a:cs typeface="B Bardiya" pitchFamily="2" charset="-78"/>
            </a:endParaRPr>
          </a:p>
          <a:p>
            <a:pPr marL="109728" indent="0" algn="just" rtl="1">
              <a:buNone/>
            </a:pPr>
            <a:r>
              <a:rPr lang="fa-IR" sz="2200" dirty="0" smtClean="0">
                <a:cs typeface="B Baran" pitchFamily="2" charset="-78"/>
              </a:rPr>
              <a:t>-گسيختگي </a:t>
            </a:r>
            <a:r>
              <a:rPr lang="fa-IR" sz="2200" dirty="0">
                <a:cs typeface="B Baran" pitchFamily="2" charset="-78"/>
              </a:rPr>
              <a:t>و اضمحلال بافت اجتماعي و فرهنگي عامه اهالي پاريس ناشي از جراحي‌هاي تند تفكر هاسماني</a:t>
            </a:r>
            <a:endParaRPr lang="en-US" sz="2200" dirty="0">
              <a:cs typeface="B Baran" pitchFamily="2" charset="-78"/>
            </a:endParaRPr>
          </a:p>
          <a:p>
            <a:pPr marL="109728" indent="0" algn="just">
              <a:buNone/>
            </a:pPr>
            <a:endParaRPr lang="en-US" sz="2200" dirty="0">
              <a:cs typeface="B Baran" pitchFamily="2" charset="-78"/>
            </a:endParaRPr>
          </a:p>
        </p:txBody>
      </p:sp>
    </p:spTree>
    <p:extLst>
      <p:ext uri="{BB962C8B-B14F-4D97-AF65-F5344CB8AC3E}">
        <p14:creationId xmlns:p14="http://schemas.microsoft.com/office/powerpoint/2010/main" val="380707309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458200" cy="5562600"/>
          </a:xfrm>
        </p:spPr>
        <p:txBody>
          <a:bodyPr>
            <a:noAutofit/>
          </a:bodyPr>
          <a:lstStyle/>
          <a:p>
            <a:pPr marL="109728" lvl="0" indent="0" algn="just" rtl="1">
              <a:buNone/>
            </a:pPr>
            <a:r>
              <a:rPr lang="fa-IR" sz="2200" b="1" dirty="0">
                <a:solidFill>
                  <a:srgbClr val="00B0F0"/>
                </a:solidFill>
                <a:cs typeface="B Bardiya" pitchFamily="2" charset="-78"/>
              </a:rPr>
              <a:t>توان و استعدادهاي منطقه</a:t>
            </a:r>
            <a:endParaRPr lang="en-US" sz="2200" dirty="0">
              <a:solidFill>
                <a:srgbClr val="00B0F0"/>
              </a:solidFill>
              <a:cs typeface="B Bardiya" pitchFamily="2" charset="-78"/>
            </a:endParaRPr>
          </a:p>
          <a:p>
            <a:pPr marL="109728" indent="0" algn="just" rtl="1">
              <a:buNone/>
            </a:pPr>
            <a:r>
              <a:rPr lang="fa-IR" sz="2200" dirty="0">
                <a:cs typeface="B Baran" pitchFamily="2" charset="-78"/>
              </a:rPr>
              <a:t>حفاظت تاريخي مكان‌ها و بناهاي باارزش شهري نظير «برج ايفل»، «موزه لوور»، «كاخ ورساي»، «كليساي نتردام»، كاخ «لوگزامبورگ»، «زندان باستيل»، ميدان «كنكورد» و باغ‌هاي «توئي‌لري» با حفظ جزئيات اوليه طراحي آنها و طراحي مراكز جديد شهري همچون مركز ژرژ پمپيدو وجود تفكرات برنامه‌ريزي بلندمدت همچون طراحي شبكه ارتباطي 100 سال آتي و قانون آندره مالرو جهت حفاظت از ثروت تاريخي و فرهنگي كشور در سال 1962</a:t>
            </a:r>
            <a:endParaRPr lang="en-US" sz="2200" dirty="0">
              <a:cs typeface="B Baran" pitchFamily="2" charset="-78"/>
            </a:endParaRPr>
          </a:p>
          <a:p>
            <a:pPr marL="109728" indent="0" algn="just" rtl="1">
              <a:buNone/>
            </a:pPr>
            <a:r>
              <a:rPr lang="fa-IR" sz="2200" dirty="0">
                <a:cs typeface="B Baran" pitchFamily="2" charset="-78"/>
              </a:rPr>
              <a:t> </a:t>
            </a: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سياست‌ها و راهبردهاي كالبدي و اقتصادي- اجتماعي</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-مرمت </a:t>
            </a:r>
            <a:r>
              <a:rPr lang="fa-IR" sz="2200" dirty="0">
                <a:cs typeface="B Baran" pitchFamily="2" charset="-78"/>
              </a:rPr>
              <a:t>بناهاي باارزش تخريبي همراه با آزادسازي حريم ابنيه و نمايان سازي آن در فضاي شهري</a:t>
            </a:r>
            <a:endParaRPr lang="en-US" sz="2200" dirty="0">
              <a:cs typeface="B Baran" pitchFamily="2" charset="-78"/>
            </a:endParaRPr>
          </a:p>
          <a:p>
            <a:pPr marL="109728" lvl="0" indent="0" algn="just" rtl="1">
              <a:buNone/>
            </a:pPr>
            <a:r>
              <a:rPr lang="fa-IR" sz="2200" dirty="0" smtClean="0">
                <a:cs typeface="B Baran" pitchFamily="2" charset="-78"/>
              </a:rPr>
              <a:t>-دميدن </a:t>
            </a:r>
            <a:r>
              <a:rPr lang="fa-IR" sz="2200" dirty="0">
                <a:cs typeface="B Baran" pitchFamily="2" charset="-78"/>
              </a:rPr>
              <a:t>حيات مجدد به كالبد بافتهاي كهن از طريق تعميرات كالبدي و كاربردي</a:t>
            </a:r>
            <a:endParaRPr lang="en-US" sz="2200" dirty="0">
              <a:cs typeface="B Baran" pitchFamily="2" charset="-78"/>
            </a:endParaRPr>
          </a:p>
          <a:p>
            <a:pPr marL="109728" lvl="0" indent="0" algn="just" rtl="1">
              <a:buNone/>
            </a:pPr>
            <a:r>
              <a:rPr lang="fa-IR" sz="2200" dirty="0" smtClean="0">
                <a:cs typeface="B Baran" pitchFamily="2" charset="-78"/>
              </a:rPr>
              <a:t>-تخريب </a:t>
            </a:r>
            <a:r>
              <a:rPr lang="fa-IR" sz="2200" dirty="0">
                <a:cs typeface="B Baran" pitchFamily="2" charset="-78"/>
              </a:rPr>
              <a:t>بناهاي فرسوده پس از تملك آنان</a:t>
            </a:r>
            <a:endParaRPr lang="en-US" sz="2200" dirty="0">
              <a:cs typeface="B Baran" pitchFamily="2" charset="-78"/>
            </a:endParaRPr>
          </a:p>
          <a:p>
            <a:pPr marL="109728" lvl="0" indent="0" algn="just" rtl="1">
              <a:buNone/>
            </a:pPr>
            <a:r>
              <a:rPr lang="fa-IR" sz="2200" dirty="0" smtClean="0">
                <a:cs typeface="B Baran" pitchFamily="2" charset="-78"/>
              </a:rPr>
              <a:t>-بكارگيري </a:t>
            </a:r>
            <a:r>
              <a:rPr lang="fa-IR" sz="2200" dirty="0">
                <a:cs typeface="B Baran" pitchFamily="2" charset="-78"/>
              </a:rPr>
              <a:t>اقدامات حفاظتي و حراستي از بناهاي كهن زير پوشش (عدم امكان دخل و تصرف در نماي خارجي ابنيه تاريخي و ايجاد تغييرات در دكوراسيون داخلي اين منازل و مدرنيزه كردن درون اين ساختمان‌ها)</a:t>
            </a:r>
            <a:endParaRPr lang="en-US" sz="2200" dirty="0">
              <a:cs typeface="B Baran" pitchFamily="2" charset="-78"/>
            </a:endParaRPr>
          </a:p>
          <a:p>
            <a:pPr marL="109728" lvl="0" indent="0" algn="just" rtl="1">
              <a:buNone/>
            </a:pPr>
            <a:r>
              <a:rPr lang="fa-IR" sz="2200" dirty="0" smtClean="0">
                <a:cs typeface="B Baran" pitchFamily="2" charset="-78"/>
              </a:rPr>
              <a:t>-ايجاد </a:t>
            </a:r>
            <a:r>
              <a:rPr lang="fa-IR" sz="2200" dirty="0">
                <a:cs typeface="B Baran" pitchFamily="2" charset="-78"/>
              </a:rPr>
              <a:t>فضايي در تباين با محيط</a:t>
            </a:r>
            <a:endParaRPr lang="en-US" sz="2200" dirty="0">
              <a:cs typeface="B Baran" pitchFamily="2" charset="-78"/>
            </a:endParaRPr>
          </a:p>
          <a:p>
            <a:pPr marL="109728" indent="0" algn="just">
              <a:buNone/>
            </a:pPr>
            <a:endParaRPr lang="en-US" sz="2200" dirty="0">
              <a:cs typeface="B Baran" pitchFamily="2" charset="-78"/>
            </a:endParaRPr>
          </a:p>
        </p:txBody>
      </p:sp>
    </p:spTree>
    <p:extLst>
      <p:ext uri="{BB962C8B-B14F-4D97-AF65-F5344CB8AC3E}">
        <p14:creationId xmlns:p14="http://schemas.microsoft.com/office/powerpoint/2010/main" val="42781561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325112"/>
          </a:xfrm>
        </p:spPr>
        <p:txBody>
          <a:bodyPr>
            <a:normAutofit/>
          </a:bodyPr>
          <a:lstStyle/>
          <a:p>
            <a:pPr marL="109728" lvl="0" indent="0" algn="just" rtl="1">
              <a:buNone/>
            </a:pPr>
            <a:r>
              <a:rPr lang="fa-IR" sz="2200" b="1" dirty="0">
                <a:solidFill>
                  <a:srgbClr val="00B0F0"/>
                </a:solidFill>
                <a:cs typeface="B Bardiya" pitchFamily="2" charset="-78"/>
              </a:rPr>
              <a:t>شيوه برنامه‌ريزي</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راهبردي- </a:t>
            </a:r>
            <a:r>
              <a:rPr lang="fa-IR" sz="2200" dirty="0" smtClean="0">
                <a:cs typeface="B Baran" pitchFamily="2" charset="-78"/>
              </a:rPr>
              <a:t>ساختاري</a:t>
            </a:r>
          </a:p>
          <a:p>
            <a:pPr marL="109728" lvl="0" indent="0" algn="just" rtl="1">
              <a:buNone/>
            </a:pPr>
            <a:endParaRPr lang="en-US" sz="2200" dirty="0">
              <a:cs typeface="B Bardiya" pitchFamily="2" charset="-78"/>
            </a:endParaRPr>
          </a:p>
          <a:p>
            <a:pPr marL="109728" lvl="0" indent="0" algn="just" rtl="1">
              <a:buNone/>
            </a:pPr>
            <a:r>
              <a:rPr lang="fa-IR" sz="2200" b="1" dirty="0">
                <a:solidFill>
                  <a:srgbClr val="00B0F0"/>
                </a:solidFill>
                <a:cs typeface="B Bardiya" pitchFamily="2" charset="-78"/>
              </a:rPr>
              <a:t>شيوه اقدام</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بهسازي- نوسازي- </a:t>
            </a:r>
            <a:r>
              <a:rPr lang="fa-IR" sz="2200" dirty="0" smtClean="0">
                <a:cs typeface="B Baran" pitchFamily="2" charset="-78"/>
              </a:rPr>
              <a:t>بازسازي</a:t>
            </a:r>
          </a:p>
          <a:p>
            <a:pPr marL="109728" lvl="0" indent="0" algn="just" rtl="1">
              <a:buNone/>
            </a:pPr>
            <a:endParaRPr lang="en-US" sz="2200" dirty="0">
              <a:cs typeface="B Bardiya" pitchFamily="2" charset="-78"/>
            </a:endParaRPr>
          </a:p>
          <a:p>
            <a:pPr marL="109728" lvl="0" indent="0" algn="just" rtl="1">
              <a:buNone/>
            </a:pPr>
            <a:r>
              <a:rPr lang="fa-IR" sz="2200" b="1" dirty="0">
                <a:solidFill>
                  <a:srgbClr val="00B0F0"/>
                </a:solidFill>
                <a:cs typeface="B Bardiya" pitchFamily="2" charset="-78"/>
              </a:rPr>
              <a:t>روش مداخله</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حفاظتي- تزييني</a:t>
            </a:r>
            <a:endParaRPr lang="en-US" sz="2200" dirty="0">
              <a:cs typeface="B Baran" pitchFamily="2" charset="-78"/>
            </a:endParaRPr>
          </a:p>
          <a:p>
            <a:pPr marL="109728" lvl="0" indent="0" algn="just" rtl="1">
              <a:buNone/>
            </a:pPr>
            <a:r>
              <a:rPr lang="fa-IR" sz="2200" dirty="0">
                <a:cs typeface="B Baran" pitchFamily="2" charset="-78"/>
              </a:rPr>
              <a:t>مداخله موضعي- موضوعي</a:t>
            </a:r>
            <a:endParaRPr lang="en-US" sz="2200" dirty="0">
              <a:cs typeface="B Baran" pitchFamily="2" charset="-78"/>
            </a:endParaRPr>
          </a:p>
          <a:p>
            <a:pPr marL="109728" indent="0" algn="just" rtl="1">
              <a:buNone/>
            </a:pPr>
            <a:r>
              <a:rPr lang="fa-IR" sz="2200" dirty="0">
                <a:cs typeface="B Baran" pitchFamily="2" charset="-78"/>
              </a:rPr>
              <a:t>روش جامع مرمت شهري</a:t>
            </a:r>
            <a:endParaRPr lang="en-US" sz="2200" dirty="0">
              <a:cs typeface="B Baran" pitchFamily="2" charset="-78"/>
            </a:endParaRPr>
          </a:p>
        </p:txBody>
      </p:sp>
    </p:spTree>
    <p:extLst>
      <p:ext uri="{BB962C8B-B14F-4D97-AF65-F5344CB8AC3E}">
        <p14:creationId xmlns:p14="http://schemas.microsoft.com/office/powerpoint/2010/main" val="28467792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762000"/>
            <a:ext cx="7772400" cy="2003425"/>
          </a:xfrm>
        </p:spPr>
        <p:txBody>
          <a:bodyPr>
            <a:noAutofit/>
          </a:bodyPr>
          <a:lstStyle/>
          <a:p>
            <a:pPr algn="ctr" rtl="1"/>
            <a:r>
              <a:rPr lang="fa-IR" sz="2800" b="1" dirty="0">
                <a:cs typeface="B Bardiya" pitchFamily="2" charset="-78"/>
              </a:rPr>
              <a:t>تجربه‌هاي جهاني بهسازي، نوسازي و بازسازي بافتهاي قديم </a:t>
            </a:r>
            <a:r>
              <a:rPr lang="fa-IR" sz="2800" b="1" dirty="0" smtClean="0">
                <a:cs typeface="B Bardiya" pitchFamily="2" charset="-78"/>
              </a:rPr>
              <a:t>شهري</a:t>
            </a:r>
            <a:br>
              <a:rPr lang="fa-IR" sz="2800" b="1" dirty="0" smtClean="0">
                <a:cs typeface="B Bardiya" pitchFamily="2" charset="-78"/>
              </a:rPr>
            </a:br>
            <a:r>
              <a:rPr lang="fa-IR" sz="2800" b="1" dirty="0">
                <a:cs typeface="B Bardiya" pitchFamily="2" charset="-78"/>
              </a:rPr>
              <a:t/>
            </a:r>
            <a:br>
              <a:rPr lang="fa-IR" sz="2800" b="1" dirty="0">
                <a:cs typeface="B Bardiya" pitchFamily="2" charset="-78"/>
              </a:rPr>
            </a:br>
            <a:r>
              <a:rPr lang="fa-IR" sz="2800" b="1" dirty="0">
                <a:solidFill>
                  <a:srgbClr val="00B0F0"/>
                </a:solidFill>
                <a:cs typeface="B Bardiya" pitchFamily="2" charset="-78"/>
              </a:rPr>
              <a:t>(استكهلم در سوئد)</a:t>
            </a:r>
            <a:r>
              <a:rPr lang="en-US" sz="2800" dirty="0">
                <a:solidFill>
                  <a:srgbClr val="00B0F0"/>
                </a:solidFill>
                <a:cs typeface="B Bardiya" pitchFamily="2" charset="-78"/>
              </a:rPr>
              <a:t/>
            </a:r>
            <a:br>
              <a:rPr lang="en-US" sz="2800" dirty="0">
                <a:solidFill>
                  <a:srgbClr val="00B0F0"/>
                </a:solidFill>
                <a:cs typeface="B Bardiya" pitchFamily="2" charset="-78"/>
              </a:rPr>
            </a:br>
            <a:r>
              <a:rPr lang="en-US" sz="2800" dirty="0">
                <a:solidFill>
                  <a:srgbClr val="00B0F0"/>
                </a:solidFill>
                <a:cs typeface="B Bardiya" pitchFamily="2" charset="-78"/>
              </a:rPr>
              <a:t/>
            </a:r>
            <a:br>
              <a:rPr lang="en-US" sz="2800" dirty="0">
                <a:solidFill>
                  <a:srgbClr val="00B0F0"/>
                </a:solidFill>
                <a:cs typeface="B Bardiya" pitchFamily="2" charset="-78"/>
              </a:rPr>
            </a:br>
            <a:endParaRPr lang="en-US" sz="2800" dirty="0">
              <a:solidFill>
                <a:srgbClr val="00B0F0"/>
              </a:solidFill>
              <a:cs typeface="B Bardiya"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165860"/>
            <a:ext cx="3809999" cy="255854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0401" y="4119788"/>
            <a:ext cx="4114800" cy="2738212"/>
          </a:xfrm>
          <a:prstGeom prst="rect">
            <a:avLst/>
          </a:prstGeom>
        </p:spPr>
      </p:pic>
      <p:sp>
        <p:nvSpPr>
          <p:cNvPr id="5" name="Flowchart: Process 4"/>
          <p:cNvSpPr/>
          <p:nvPr/>
        </p:nvSpPr>
        <p:spPr>
          <a:xfrm>
            <a:off x="1" y="4729082"/>
            <a:ext cx="3200400" cy="2101210"/>
          </a:xfrm>
          <a:prstGeom prst="flowChartProcess">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8121" y="1828800"/>
            <a:ext cx="3872024" cy="2900281"/>
          </a:xfrm>
          <a:prstGeom prst="rect">
            <a:avLst/>
          </a:prstGeom>
        </p:spPr>
      </p:pic>
      <p:sp>
        <p:nvSpPr>
          <p:cNvPr id="7" name="Flowchart: Process 6"/>
          <p:cNvSpPr/>
          <p:nvPr/>
        </p:nvSpPr>
        <p:spPr>
          <a:xfrm>
            <a:off x="7315201" y="4729082"/>
            <a:ext cx="1828799" cy="2128918"/>
          </a:xfrm>
          <a:prstGeom prst="flowChartProcess">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24737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888736"/>
          </a:xfrm>
        </p:spPr>
        <p:txBody>
          <a:bodyPr>
            <a:noAutofit/>
          </a:bodyPr>
          <a:lstStyle/>
          <a:p>
            <a:pPr marL="109728" lvl="0" indent="0" algn="just" rtl="1">
              <a:buNone/>
            </a:pPr>
            <a:r>
              <a:rPr lang="fa-IR" sz="2200" b="1" dirty="0">
                <a:solidFill>
                  <a:srgbClr val="00B0F0"/>
                </a:solidFill>
                <a:cs typeface="B Bardiya" pitchFamily="2" charset="-78"/>
              </a:rPr>
              <a:t>اهداف اصلي از طرح</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-معاصرسازي </a:t>
            </a:r>
            <a:r>
              <a:rPr lang="fa-IR" sz="2200" dirty="0">
                <a:cs typeface="B Baran" pitchFamily="2" charset="-78"/>
              </a:rPr>
              <a:t>بافت جهت حفظ موقعيت شهر در كشور و در اروپا از طريق («شهر سبز»، «شهر علم»، «شهر وقايع»، «شهر طراحي» و «شهر تكنولوژي» است.)</a:t>
            </a:r>
            <a:endParaRPr lang="en-US" sz="2200" dirty="0">
              <a:cs typeface="B Baran" pitchFamily="2" charset="-78"/>
            </a:endParaRPr>
          </a:p>
          <a:p>
            <a:pPr marL="109728" lvl="0" indent="0" algn="just" rtl="1">
              <a:buNone/>
            </a:pPr>
            <a:r>
              <a:rPr lang="fa-IR" sz="2200" dirty="0" smtClean="0">
                <a:cs typeface="B Baran" pitchFamily="2" charset="-78"/>
              </a:rPr>
              <a:t>-سياست </a:t>
            </a:r>
            <a:r>
              <a:rPr lang="fa-IR" sz="2200" dirty="0">
                <a:cs typeface="B Baran" pitchFamily="2" charset="-78"/>
              </a:rPr>
              <a:t>رشد و گسترش بافت قديم همراه با عدالت اجتماعي (توسعه در چارچوب عدالت)</a:t>
            </a:r>
            <a:endParaRPr lang="en-US" sz="2200" dirty="0">
              <a:cs typeface="B Baran" pitchFamily="2" charset="-78"/>
            </a:endParaRPr>
          </a:p>
          <a:p>
            <a:pPr marL="109728" lvl="0" indent="0" algn="just" rtl="1">
              <a:buNone/>
            </a:pPr>
            <a:r>
              <a:rPr lang="fa-IR" sz="2200" dirty="0" smtClean="0">
                <a:cs typeface="B Baran" pitchFamily="2" charset="-78"/>
              </a:rPr>
              <a:t>-حفظ </a:t>
            </a:r>
            <a:r>
              <a:rPr lang="fa-IR" sz="2200" dirty="0">
                <a:cs typeface="B Baran" pitchFamily="2" charset="-78"/>
              </a:rPr>
              <a:t>و بهبود وضعيت وسايل حمل و نقل عمومي</a:t>
            </a:r>
            <a:endParaRPr lang="en-US" sz="2200" dirty="0">
              <a:cs typeface="B Baran" pitchFamily="2" charset="-78"/>
            </a:endParaRPr>
          </a:p>
          <a:p>
            <a:pPr marL="109728" lvl="0" indent="0" algn="just" rtl="1">
              <a:buNone/>
            </a:pPr>
            <a:r>
              <a:rPr lang="fa-IR" sz="2200" dirty="0" smtClean="0">
                <a:cs typeface="B Baran" pitchFamily="2" charset="-78"/>
              </a:rPr>
              <a:t>-سياست </a:t>
            </a:r>
            <a:r>
              <a:rPr lang="fa-IR" sz="2200" dirty="0">
                <a:cs typeface="B Baran" pitchFamily="2" charset="-78"/>
              </a:rPr>
              <a:t>توسعه و بقاي بافت بومي محل از طريق مطلوب‌سازي محيط شهري از طريق بهبود وضعيت محيط زيست، وضعيت بهداشتي، اشتغالزايي و سرمايه‌گذاري در بناهاي تاريخي شهر و جذب سرمايه‌هاي خارجي.</a:t>
            </a:r>
            <a:endParaRPr lang="en-US" sz="2200" dirty="0">
              <a:cs typeface="B Baran" pitchFamily="2" charset="-78"/>
            </a:endParaRPr>
          </a:p>
          <a:p>
            <a:pPr marL="109728" lvl="0" indent="0" algn="just" rtl="1">
              <a:buNone/>
            </a:pPr>
            <a:r>
              <a:rPr lang="fa-IR" sz="2200" b="1" dirty="0" smtClean="0">
                <a:solidFill>
                  <a:srgbClr val="00B0F0"/>
                </a:solidFill>
                <a:cs typeface="B Bardiya" pitchFamily="2" charset="-78"/>
              </a:rPr>
              <a:t>مسائل </a:t>
            </a:r>
            <a:r>
              <a:rPr lang="fa-IR" sz="2200" b="1" dirty="0">
                <a:solidFill>
                  <a:srgbClr val="00B0F0"/>
                </a:solidFill>
                <a:cs typeface="B Bardiya" pitchFamily="2" charset="-78"/>
              </a:rPr>
              <a:t>و مشكلات عمده</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-بافت </a:t>
            </a:r>
            <a:r>
              <a:rPr lang="fa-IR" sz="2200" dirty="0">
                <a:cs typeface="B Baran" pitchFamily="2" charset="-78"/>
              </a:rPr>
              <a:t>ارگانيك و نفوذپذيري سخت به داخل بافت‌هاي قديمي</a:t>
            </a:r>
            <a:endParaRPr lang="en-US" sz="2200" dirty="0">
              <a:cs typeface="B Baran" pitchFamily="2" charset="-78"/>
            </a:endParaRPr>
          </a:p>
          <a:p>
            <a:pPr marL="109728" lvl="0" indent="0" algn="just" rtl="1">
              <a:buNone/>
            </a:pPr>
            <a:r>
              <a:rPr lang="fa-IR" sz="2200" dirty="0" smtClean="0">
                <a:cs typeface="B Baran" pitchFamily="2" charset="-78"/>
              </a:rPr>
              <a:t>-عدم </a:t>
            </a:r>
            <a:r>
              <a:rPr lang="fa-IR" sz="2200" dirty="0">
                <a:cs typeface="B Baran" pitchFamily="2" charset="-78"/>
              </a:rPr>
              <a:t>وجود پاركينگ به اندازه كافي همراه با هزينه بالاي استفاده از آن</a:t>
            </a:r>
            <a:endParaRPr lang="en-US" sz="2200" dirty="0">
              <a:cs typeface="B Baran" pitchFamily="2" charset="-78"/>
            </a:endParaRPr>
          </a:p>
          <a:p>
            <a:pPr marL="109728" lvl="0" indent="0" algn="just" rtl="1">
              <a:buNone/>
            </a:pPr>
            <a:r>
              <a:rPr lang="fa-IR" sz="2200" dirty="0" smtClean="0">
                <a:cs typeface="B Baran" pitchFamily="2" charset="-78"/>
              </a:rPr>
              <a:t>-عدم </a:t>
            </a:r>
            <a:r>
              <a:rPr lang="fa-IR" sz="2200" dirty="0">
                <a:cs typeface="B Baran" pitchFamily="2" charset="-78"/>
              </a:rPr>
              <a:t>تعريف درست ورودي‌هاي </a:t>
            </a:r>
            <a:r>
              <a:rPr lang="en-US" sz="2200" dirty="0">
                <a:cs typeface="B Baran" pitchFamily="2" charset="-78"/>
              </a:rPr>
              <a:t>CBD</a:t>
            </a:r>
            <a:r>
              <a:rPr lang="fa-IR" sz="2200" dirty="0">
                <a:cs typeface="B Baran" pitchFamily="2" charset="-78"/>
              </a:rPr>
              <a:t> زيرزميني همراه با ونداليسم شهري</a:t>
            </a:r>
            <a:endParaRPr lang="en-US" sz="2200" dirty="0">
              <a:cs typeface="B Baran" pitchFamily="2" charset="-78"/>
            </a:endParaRPr>
          </a:p>
          <a:p>
            <a:pPr marL="109728" lvl="0" indent="0" algn="just" rtl="1">
              <a:buNone/>
            </a:pPr>
            <a:r>
              <a:rPr lang="fa-IR" sz="2200" dirty="0" smtClean="0">
                <a:cs typeface="B Baran" pitchFamily="2" charset="-78"/>
              </a:rPr>
              <a:t>-وجود </a:t>
            </a:r>
            <a:r>
              <a:rPr lang="fa-IR" sz="2200" dirty="0">
                <a:cs typeface="B Baran" pitchFamily="2" charset="-78"/>
              </a:rPr>
              <a:t>مركز تجمع افراد بي‌خانمان و نابهنجار به ويژه در اطراف ورودي مترو و </a:t>
            </a:r>
            <a:r>
              <a:rPr lang="en-US" sz="2200" dirty="0">
                <a:cs typeface="B Baran" pitchFamily="2" charset="-78"/>
              </a:rPr>
              <a:t>CBD</a:t>
            </a:r>
            <a:r>
              <a:rPr lang="fa-IR" sz="2200" dirty="0">
                <a:cs typeface="B Baran" pitchFamily="2" charset="-78"/>
              </a:rPr>
              <a:t> زيرزميني ميدان مركزي</a:t>
            </a:r>
            <a:endParaRPr lang="en-US" sz="2200" dirty="0">
              <a:cs typeface="B Baran" pitchFamily="2" charset="-78"/>
            </a:endParaRPr>
          </a:p>
          <a:p>
            <a:pPr marL="109728" indent="0" algn="just" rtl="1">
              <a:buNone/>
            </a:pPr>
            <a:r>
              <a:rPr lang="fa-IR" sz="2200" dirty="0" smtClean="0">
                <a:cs typeface="B Baran" pitchFamily="2" charset="-78"/>
              </a:rPr>
              <a:t>-مشكلات </a:t>
            </a:r>
            <a:r>
              <a:rPr lang="fa-IR" sz="2200" dirty="0">
                <a:cs typeface="B Baran" pitchFamily="2" charset="-78"/>
              </a:rPr>
              <a:t>ارتباط بين شهري به جهت مجاورت با دريا و قرارگيري در ساحل مرزس درياي بالتيك و لزوم استفاده و توسعه پلهاي ارتباطي روي دريا</a:t>
            </a:r>
            <a:endParaRPr lang="en-US" sz="2200" dirty="0">
              <a:cs typeface="B Baran" pitchFamily="2" charset="-78"/>
            </a:endParaRPr>
          </a:p>
        </p:txBody>
      </p:sp>
    </p:spTree>
    <p:extLst>
      <p:ext uri="{BB962C8B-B14F-4D97-AF65-F5344CB8AC3E}">
        <p14:creationId xmlns:p14="http://schemas.microsoft.com/office/powerpoint/2010/main" val="6747852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686800" cy="5867400"/>
          </a:xfrm>
        </p:spPr>
        <p:txBody>
          <a:bodyPr>
            <a:noAutofit/>
          </a:bodyPr>
          <a:lstStyle/>
          <a:p>
            <a:pPr marL="109728" lvl="0" indent="0" algn="just" rtl="1">
              <a:buNone/>
            </a:pPr>
            <a:r>
              <a:rPr lang="fa-IR" sz="2200" b="1" dirty="0">
                <a:solidFill>
                  <a:srgbClr val="00B0F0"/>
                </a:solidFill>
                <a:cs typeface="B Bardiya" pitchFamily="2" charset="-78"/>
              </a:rPr>
              <a:t>توان و استعدادهاي منطقه</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-قرارگيري </a:t>
            </a:r>
            <a:r>
              <a:rPr lang="fa-IR" sz="2200" dirty="0">
                <a:cs typeface="B Baran" pitchFamily="2" charset="-78"/>
              </a:rPr>
              <a:t>در كنار درياي بالتيك همچون پلي ميان اروپاي غربي و شرقي و امكان استفاده از منابع آبي جهت حمل و نقل و بارانداز واحدهاي تجاري</a:t>
            </a:r>
            <a:endParaRPr lang="en-US" sz="2200" dirty="0">
              <a:cs typeface="B Baran" pitchFamily="2" charset="-78"/>
            </a:endParaRPr>
          </a:p>
          <a:p>
            <a:pPr marL="109728" lvl="0" indent="0" algn="just" rtl="1">
              <a:buNone/>
            </a:pPr>
            <a:r>
              <a:rPr lang="fa-IR" sz="2200" dirty="0" smtClean="0">
                <a:cs typeface="B Baran" pitchFamily="2" charset="-78"/>
              </a:rPr>
              <a:t>-سابقه </a:t>
            </a:r>
            <a:r>
              <a:rPr lang="fa-IR" sz="2200" dirty="0">
                <a:cs typeface="B Baran" pitchFamily="2" charset="-78"/>
              </a:rPr>
              <a:t>شهرنشيني و وجود عناصر برجسته شهري همچون مركز تئاتر شهر (</a:t>
            </a:r>
            <a:r>
              <a:rPr lang="en-US" sz="2200" dirty="0" err="1">
                <a:cs typeface="B Baran" pitchFamily="2" charset="-78"/>
              </a:rPr>
              <a:t>norra</a:t>
            </a:r>
            <a:r>
              <a:rPr lang="en-US" sz="2200" dirty="0">
                <a:cs typeface="B Baran" pitchFamily="2" charset="-78"/>
              </a:rPr>
              <a:t> </a:t>
            </a:r>
            <a:r>
              <a:rPr lang="en-US" sz="2200" dirty="0" err="1">
                <a:cs typeface="B Baran" pitchFamily="2" charset="-78"/>
              </a:rPr>
              <a:t>Iatin</a:t>
            </a:r>
            <a:r>
              <a:rPr lang="fa-IR" sz="2200" dirty="0">
                <a:cs typeface="B Baran" pitchFamily="2" charset="-78"/>
              </a:rPr>
              <a:t>)، مركز كنفرانس شهر، ايستگاه مركزي مترو، ساختمان بانك مركزي، هتلهاي قديمي همچون شرايتون، ساختمان </a:t>
            </a:r>
            <a:r>
              <a:rPr lang="fa-IR" sz="2200" dirty="0" smtClean="0">
                <a:cs typeface="B Baran" pitchFamily="2" charset="-78"/>
              </a:rPr>
              <a:t>قديمي </a:t>
            </a:r>
            <a:r>
              <a:rPr lang="fa-IR" sz="2200" dirty="0">
                <a:cs typeface="B Baran" pitchFamily="2" charset="-78"/>
              </a:rPr>
              <a:t>شهرداري، پارلمان كشور، ساختمان رياست جمهوري، كتابخانه عمومي شهر</a:t>
            </a:r>
            <a:endParaRPr lang="en-US" sz="2200" dirty="0">
              <a:cs typeface="B Baran" pitchFamily="2" charset="-78"/>
            </a:endParaRPr>
          </a:p>
          <a:p>
            <a:pPr marL="109728" lvl="0" indent="0" algn="just" rtl="1">
              <a:buNone/>
            </a:pPr>
            <a:r>
              <a:rPr lang="fa-IR" sz="2200" dirty="0" smtClean="0">
                <a:cs typeface="B Baran" pitchFamily="2" charset="-78"/>
              </a:rPr>
              <a:t>-مهاجرت </a:t>
            </a:r>
            <a:r>
              <a:rPr lang="fa-IR" sz="2200" dirty="0">
                <a:cs typeface="B Baran" pitchFamily="2" charset="-78"/>
              </a:rPr>
              <a:t>معكوس ساكنان بومي كه در طي ساليان اخير بافت قديم را ترك كرده ولي با توجه به باززنده‌سازي كنوني و آرامش بيشتر به مركز شهر بازگشته‌اند.</a:t>
            </a:r>
            <a:endParaRPr lang="en-US" sz="2200" dirty="0">
              <a:cs typeface="B Baran" pitchFamily="2" charset="-78"/>
            </a:endParaRPr>
          </a:p>
          <a:p>
            <a:pPr marL="109728" lvl="0" indent="0" algn="just" rtl="1">
              <a:buNone/>
            </a:pPr>
            <a:r>
              <a:rPr lang="fa-IR" sz="2200" dirty="0" smtClean="0">
                <a:cs typeface="B Baran" pitchFamily="2" charset="-78"/>
              </a:rPr>
              <a:t>-توسعه </a:t>
            </a:r>
            <a:r>
              <a:rPr lang="fa-IR" sz="2200" dirty="0">
                <a:cs typeface="B Baran" pitchFamily="2" charset="-78"/>
              </a:rPr>
              <a:t>و گسترش </a:t>
            </a:r>
            <a:r>
              <a:rPr lang="en-US" sz="2200" dirty="0">
                <a:cs typeface="B Baran" pitchFamily="2" charset="-78"/>
              </a:rPr>
              <a:t>CBD </a:t>
            </a:r>
            <a:r>
              <a:rPr lang="fa-IR" sz="2200" dirty="0">
                <a:cs typeface="B Baran" pitchFamily="2" charset="-78"/>
              </a:rPr>
              <a:t>در زيربافت قديم به جاي تخريب بي‌رويه بافت با هويت شهري</a:t>
            </a:r>
            <a:endParaRPr lang="en-US" sz="2200" dirty="0">
              <a:cs typeface="B Baran" pitchFamily="2" charset="-78"/>
            </a:endParaRPr>
          </a:p>
          <a:p>
            <a:pPr marL="109728" lvl="0" indent="0" algn="just" rtl="1">
              <a:buNone/>
            </a:pPr>
            <a:r>
              <a:rPr lang="fa-IR" sz="2200" b="1" dirty="0" smtClean="0">
                <a:solidFill>
                  <a:srgbClr val="00B0F0"/>
                </a:solidFill>
                <a:cs typeface="B Bardiya" pitchFamily="2" charset="-78"/>
              </a:rPr>
              <a:t>سياست‌ها </a:t>
            </a:r>
            <a:r>
              <a:rPr lang="fa-IR" sz="2200" b="1" dirty="0">
                <a:solidFill>
                  <a:srgbClr val="00B0F0"/>
                </a:solidFill>
                <a:cs typeface="B Bardiya" pitchFamily="2" charset="-78"/>
              </a:rPr>
              <a:t>و راهبردهاي كالبدي و اقتصادي- اجتماعي</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-راه </a:t>
            </a:r>
            <a:r>
              <a:rPr lang="fa-IR" sz="2200" dirty="0">
                <a:cs typeface="B Baran" pitchFamily="2" charset="-78"/>
              </a:rPr>
              <a:t>حل‌هاي بلندمدت و برنامه‌ريزي جامع جهت رسيدن به «شهر سبز»، «شهر علم»، «شهر وقايع»، «شهر طراحي» و «شهر تكنولوژي»</a:t>
            </a:r>
            <a:endParaRPr lang="en-US" sz="2200" dirty="0">
              <a:cs typeface="B Baran" pitchFamily="2" charset="-78"/>
            </a:endParaRPr>
          </a:p>
          <a:p>
            <a:pPr marL="109728" lvl="0" indent="0" algn="just" rtl="1">
              <a:buNone/>
            </a:pPr>
            <a:r>
              <a:rPr lang="fa-IR" sz="2200" dirty="0" smtClean="0">
                <a:cs typeface="B Baran" pitchFamily="2" charset="-78"/>
              </a:rPr>
              <a:t>-نهادينه </a:t>
            </a:r>
            <a:r>
              <a:rPr lang="fa-IR" sz="2200" dirty="0">
                <a:cs typeface="B Baran" pitchFamily="2" charset="-78"/>
              </a:rPr>
              <a:t>سازي مشاركت‌هاي اجتماعي بين مديران محلي با شهروندان</a:t>
            </a:r>
            <a:endParaRPr lang="en-US" sz="2200" dirty="0">
              <a:cs typeface="B Baran" pitchFamily="2" charset="-78"/>
            </a:endParaRPr>
          </a:p>
          <a:p>
            <a:pPr marL="109728" lvl="0" indent="0" algn="just" rtl="1">
              <a:buNone/>
            </a:pPr>
            <a:r>
              <a:rPr lang="fa-IR" sz="2200" dirty="0" smtClean="0">
                <a:cs typeface="B Baran" pitchFamily="2" charset="-78"/>
              </a:rPr>
              <a:t>-احيا </a:t>
            </a:r>
            <a:r>
              <a:rPr lang="fa-IR" sz="2200" dirty="0">
                <a:cs typeface="B Baran" pitchFamily="2" charset="-78"/>
              </a:rPr>
              <a:t>و باززنده‌سازي هويت فرهنگي و تاريخي بافت قديم از طريق برگزاري سمينارها و كنفرانس‌هاي متعدد داخلي و بين‌المللي</a:t>
            </a:r>
            <a:endParaRPr lang="en-US" sz="2200" dirty="0">
              <a:cs typeface="B Baran" pitchFamily="2" charset="-78"/>
            </a:endParaRPr>
          </a:p>
          <a:p>
            <a:pPr marL="109728" indent="0" algn="just" rtl="1">
              <a:buNone/>
            </a:pPr>
            <a:endParaRPr lang="en-US" sz="2200" dirty="0">
              <a:cs typeface="B Baran" pitchFamily="2" charset="-78"/>
            </a:endParaRPr>
          </a:p>
        </p:txBody>
      </p:sp>
    </p:spTree>
    <p:extLst>
      <p:ext uri="{BB962C8B-B14F-4D97-AF65-F5344CB8AC3E}">
        <p14:creationId xmlns:p14="http://schemas.microsoft.com/office/powerpoint/2010/main" val="35485287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762000"/>
            <a:ext cx="8534400" cy="5943600"/>
          </a:xfrm>
        </p:spPr>
        <p:txBody>
          <a:bodyPr>
            <a:noAutofit/>
          </a:bodyPr>
          <a:lstStyle/>
          <a:p>
            <a:pPr marL="109728" lvl="0" indent="0" algn="just" rtl="1">
              <a:buNone/>
            </a:pPr>
            <a:r>
              <a:rPr lang="fa-IR" sz="2200" b="1" dirty="0">
                <a:solidFill>
                  <a:srgbClr val="00B0F0"/>
                </a:solidFill>
                <a:cs typeface="B Bardiya" pitchFamily="2" charset="-78"/>
              </a:rPr>
              <a:t>سياست و راهبردهاي حمل و نقل و تأسيسات و تجهيزات شهري</a:t>
            </a:r>
            <a:endParaRPr lang="en-US" sz="2200" dirty="0">
              <a:solidFill>
                <a:srgbClr val="00B0F0"/>
              </a:solidFill>
              <a:cs typeface="B Bardiya" pitchFamily="2" charset="-78"/>
            </a:endParaRPr>
          </a:p>
          <a:p>
            <a:pPr marL="109728" lvl="0" indent="0" algn="just" rtl="1">
              <a:buNone/>
            </a:pPr>
            <a:r>
              <a:rPr lang="fa-IR" sz="2200" dirty="0" smtClean="0">
                <a:cs typeface="B Baran" pitchFamily="2" charset="-78"/>
              </a:rPr>
              <a:t>-گسترش </a:t>
            </a:r>
            <a:r>
              <a:rPr lang="fa-IR" sz="2200" dirty="0">
                <a:cs typeface="B Baran" pitchFamily="2" charset="-78"/>
              </a:rPr>
              <a:t>بيشتر سيستم حمل و نقل شهري با تكيه بر سيستم حمل و نقل عمومي</a:t>
            </a:r>
            <a:endParaRPr lang="en-US" sz="2200" dirty="0">
              <a:cs typeface="B Baran" pitchFamily="2" charset="-78"/>
            </a:endParaRPr>
          </a:p>
          <a:p>
            <a:pPr marL="109728" lvl="0" indent="0" algn="just" rtl="1">
              <a:buNone/>
            </a:pPr>
            <a:r>
              <a:rPr lang="fa-IR" sz="2200" dirty="0" smtClean="0">
                <a:cs typeface="B Baran" pitchFamily="2" charset="-78"/>
              </a:rPr>
              <a:t>-احداث </a:t>
            </a:r>
            <a:r>
              <a:rPr lang="fa-IR" sz="2200" dirty="0">
                <a:cs typeface="B Baran" pitchFamily="2" charset="-78"/>
              </a:rPr>
              <a:t>تونل‌هاي ترافيكي در بافتهاي قديمي</a:t>
            </a:r>
            <a:endParaRPr lang="en-US" sz="2200" dirty="0">
              <a:cs typeface="B Baran" pitchFamily="2" charset="-78"/>
            </a:endParaRPr>
          </a:p>
          <a:p>
            <a:pPr marL="109728" lvl="0" indent="0" algn="just" rtl="1">
              <a:buNone/>
            </a:pPr>
            <a:r>
              <a:rPr lang="fa-IR" sz="2200" dirty="0" smtClean="0">
                <a:cs typeface="B Baran" pitchFamily="2" charset="-78"/>
              </a:rPr>
              <a:t>-وضع </a:t>
            </a:r>
            <a:r>
              <a:rPr lang="fa-IR" sz="2200" dirty="0">
                <a:cs typeface="B Baran" pitchFamily="2" charset="-78"/>
              </a:rPr>
              <a:t>عوارض محيط زيست براي دارندگان اتومبيل جهت كاهش ترافيك درون شهري</a:t>
            </a:r>
            <a:endParaRPr lang="en-US" sz="2200" dirty="0">
              <a:cs typeface="B Baran" pitchFamily="2" charset="-78"/>
            </a:endParaRPr>
          </a:p>
          <a:p>
            <a:pPr marL="109728" lvl="0" indent="0" algn="just" rtl="1">
              <a:buNone/>
            </a:pPr>
            <a:r>
              <a:rPr lang="fa-IR" sz="2200" dirty="0" smtClean="0">
                <a:cs typeface="B Baran" pitchFamily="2" charset="-78"/>
              </a:rPr>
              <a:t>-بهبود </a:t>
            </a:r>
            <a:r>
              <a:rPr lang="fa-IR" sz="2200" dirty="0">
                <a:cs typeface="B Baran" pitchFamily="2" charset="-78"/>
              </a:rPr>
              <a:t>وضعيت خيابان‌ها با گسترش سنگفرش‌ها و گسترش شبكه معابر براساس حركات پياده</a:t>
            </a:r>
            <a:endParaRPr lang="en-US" sz="2200" dirty="0">
              <a:cs typeface="B Baran" pitchFamily="2" charset="-78"/>
            </a:endParaRPr>
          </a:p>
          <a:p>
            <a:pPr marL="109728" lvl="0" indent="0" algn="just" rtl="1">
              <a:buNone/>
            </a:pPr>
            <a:r>
              <a:rPr lang="fa-IR" sz="2200" dirty="0" smtClean="0">
                <a:cs typeface="B Baran" pitchFamily="2" charset="-78"/>
              </a:rPr>
              <a:t>-تبديل </a:t>
            </a:r>
            <a:r>
              <a:rPr lang="fa-IR" sz="2200" dirty="0">
                <a:cs typeface="B Baran" pitchFamily="2" charset="-78"/>
              </a:rPr>
              <a:t>محور قوي عملكردي (</a:t>
            </a:r>
            <a:r>
              <a:rPr lang="en-US" sz="2200" dirty="0" err="1">
                <a:cs typeface="B Baran" pitchFamily="2" charset="-78"/>
              </a:rPr>
              <a:t>drotninggatan</a:t>
            </a:r>
            <a:r>
              <a:rPr lang="fa-IR" sz="2200" dirty="0">
                <a:cs typeface="B Baran" pitchFamily="2" charset="-78"/>
              </a:rPr>
              <a:t>) به محور بسيار زيباي پياده‌روي همراه با كفسازي عالي، تنوع كاربري، جلوه‌هاي بصري، ...</a:t>
            </a:r>
            <a:endParaRPr lang="en-US" sz="2200" dirty="0">
              <a:cs typeface="B Baran" pitchFamily="2" charset="-78"/>
            </a:endParaRPr>
          </a:p>
          <a:p>
            <a:pPr marL="109728" lvl="0" indent="0" algn="just" rtl="1">
              <a:buNone/>
            </a:pPr>
            <a:r>
              <a:rPr lang="fa-IR" sz="2200" b="1" dirty="0" smtClean="0">
                <a:solidFill>
                  <a:srgbClr val="00B0F0"/>
                </a:solidFill>
                <a:cs typeface="B Bardiya" pitchFamily="2" charset="-78"/>
              </a:rPr>
              <a:t>شيوه </a:t>
            </a:r>
            <a:r>
              <a:rPr lang="fa-IR" sz="2200" b="1" dirty="0">
                <a:solidFill>
                  <a:srgbClr val="00B0F0"/>
                </a:solidFill>
                <a:cs typeface="B Bardiya" pitchFamily="2" charset="-78"/>
              </a:rPr>
              <a:t>برنامه‌ريزي</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راهبردي- ساختاري (برنامه‌ريزي براساس منطقه‌بندي)</a:t>
            </a: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شيوه اقدام</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بهسازي- نوسازي</a:t>
            </a:r>
            <a:endParaRPr lang="en-US" sz="2200" dirty="0">
              <a:cs typeface="B Baran" pitchFamily="2" charset="-78"/>
            </a:endParaRPr>
          </a:p>
          <a:p>
            <a:pPr marL="109728" lvl="0" indent="0" algn="just" rtl="1">
              <a:buNone/>
            </a:pPr>
            <a:r>
              <a:rPr lang="fa-IR" sz="2200" b="1" dirty="0">
                <a:solidFill>
                  <a:srgbClr val="00B0F0"/>
                </a:solidFill>
                <a:cs typeface="B Bardiya" pitchFamily="2" charset="-78"/>
              </a:rPr>
              <a:t>روش مداخله</a:t>
            </a:r>
            <a:endParaRPr lang="en-US" sz="2200" dirty="0">
              <a:solidFill>
                <a:srgbClr val="00B0F0"/>
              </a:solidFill>
              <a:cs typeface="B Bardiya" pitchFamily="2" charset="-78"/>
            </a:endParaRPr>
          </a:p>
          <a:p>
            <a:pPr marL="109728" lvl="0" indent="0" algn="just" rtl="1">
              <a:buNone/>
            </a:pPr>
            <a:r>
              <a:rPr lang="fa-IR" sz="2200" dirty="0">
                <a:cs typeface="B Baran" pitchFamily="2" charset="-78"/>
              </a:rPr>
              <a:t>حفاظتي- تزئيني و مداخله موضعي- موضوعي</a:t>
            </a:r>
            <a:endParaRPr lang="en-US" sz="2200" dirty="0">
              <a:cs typeface="B Baran" pitchFamily="2" charset="-78"/>
            </a:endParaRPr>
          </a:p>
          <a:p>
            <a:pPr marL="109728" indent="0" algn="just">
              <a:buNone/>
            </a:pPr>
            <a:endParaRPr lang="en-US" sz="2200" dirty="0">
              <a:cs typeface="B Baran"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3886200"/>
            <a:ext cx="3733800" cy="2761009"/>
          </a:xfrm>
          <a:prstGeom prst="rect">
            <a:avLst/>
          </a:prstGeom>
        </p:spPr>
      </p:pic>
    </p:spTree>
    <p:extLst>
      <p:ext uri="{BB962C8B-B14F-4D97-AF65-F5344CB8AC3E}">
        <p14:creationId xmlns:p14="http://schemas.microsoft.com/office/powerpoint/2010/main" val="273700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214</TotalTime>
  <Words>3505</Words>
  <Application>Microsoft Office PowerPoint</Application>
  <PresentationFormat>On-screen Show (4:3)</PresentationFormat>
  <Paragraphs>198</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Urban</vt:lpstr>
      <vt:lpstr>بنام خدا</vt:lpstr>
      <vt:lpstr>بهسازی و نوسازی بافتهای تاریخی</vt:lpstr>
      <vt:lpstr>فصل دوم  طرح‌هاي بهسازي و نوسازي بافت‌هاي قديمي در جهان</vt:lpstr>
      <vt:lpstr>تجارب جهاني برخورد با بناها و بافتهاي تاريخي </vt:lpstr>
      <vt:lpstr>PowerPoint Presentation</vt:lpstr>
      <vt:lpstr>پيشينه اصلاح و بهسازي بناهاي قديمي در جهان</vt:lpstr>
      <vt:lpstr>PowerPoint Presentation</vt:lpstr>
      <vt:lpstr>پيشينه اصلاح و بهسازي بافتهاي قديمي در جهان </vt:lpstr>
      <vt:lpstr>PowerPoint Presentation</vt:lpstr>
      <vt:lpstr>نگرشهاي بهسازي و نوسازي بافتهاي كهن شهري</vt:lpstr>
      <vt:lpstr>نگرش‌هاي موزه‌اي (تفكر آئيني) </vt:lpstr>
      <vt:lpstr>PowerPoint Presentation</vt:lpstr>
      <vt:lpstr>PowerPoint Presentation</vt:lpstr>
      <vt:lpstr>روش‌ها و انواع مداخله در بافتهاي كهن شهري</vt:lpstr>
      <vt:lpstr>PowerPoint Presentation</vt:lpstr>
      <vt:lpstr>PowerPoint Presentation</vt:lpstr>
      <vt:lpstr>روش بازسازي شهري </vt:lpstr>
      <vt:lpstr>روش مداخله موضعي- موضوعي </vt:lpstr>
      <vt:lpstr>روش جامع مرمت شهري </vt:lpstr>
      <vt:lpstr>انواع مداخله</vt:lpstr>
      <vt:lpstr>مداخله نوگرايانه </vt:lpstr>
      <vt:lpstr>PowerPoint Presentation</vt:lpstr>
      <vt:lpstr>PowerPoint Presentation</vt:lpstr>
      <vt:lpstr>مداخله مردم گرايانه </vt:lpstr>
      <vt:lpstr>تجربيات جهاني بهسازي، نوسازي و بازسازي شهري  تحليل و ارزيابي طرحهاي توسعه شهري در بافتهاي كهن 16 شهر جهان</vt:lpstr>
      <vt:lpstr>PowerPoint Presentation</vt:lpstr>
      <vt:lpstr>تجربه‌هاي جهاني بهسازي، نوسازي و بازسازي بافتهاي قديم شهري   (اسلو درنروژ)</vt:lpstr>
      <vt:lpstr>PowerPoint Presentation</vt:lpstr>
      <vt:lpstr>PowerPoint Presentation</vt:lpstr>
      <vt:lpstr>PowerPoint Presentation</vt:lpstr>
      <vt:lpstr>تجربه‌هاي جهاني بهسازي، نوسازي و بازسازي بافتهاي قديم شهري   (پاريس در فرانسه تجربه قرن 19،اقدامات اوژن هاسمان) </vt:lpstr>
      <vt:lpstr>PowerPoint Presentation</vt:lpstr>
      <vt:lpstr>PowerPoint Presentation</vt:lpstr>
      <vt:lpstr>تجربه‌هاي جهاني بهسازي، نوسازي و بازسازي بافتهاي قديم شهري   ((پاريس در فرانسه قرن اخير) بر مبناي تفكرات اوژن هنارد و قانون آندره مالرو) </vt:lpstr>
      <vt:lpstr>PowerPoint Presentation</vt:lpstr>
      <vt:lpstr>PowerPoint Presentation</vt:lpstr>
      <vt:lpstr>PowerPoint Presentation</vt:lpstr>
      <vt:lpstr>تجربه‌هاي جهاني بهسازي، نوسازي و بازسازي بافتهاي قديم شهري  (استكهلم در سوئد)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novin</dc:creator>
  <cp:lastModifiedBy>Windows User</cp:lastModifiedBy>
  <cp:revision>68</cp:revision>
  <dcterms:created xsi:type="dcterms:W3CDTF">2012-02-27T07:09:15Z</dcterms:created>
  <dcterms:modified xsi:type="dcterms:W3CDTF">2020-05-12T09:32:11Z</dcterms:modified>
</cp:coreProperties>
</file>