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5" r:id="rId12"/>
    <p:sldId id="270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a-IR" smtClean="0"/>
              <a:t>برای ویرایش سبک زیرعنوان اسلاید اصلی، کلیک نمایید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4083513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1060087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3364886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محتوا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104666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محتوا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5" name="نگهدارنده مکان متن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6" name="نگهدارنده مکان محتوا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7" name="نگهدارنده مکان تاری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8" name="نگهدارنده مکان پانویس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نگهدارنده مکان شماره اسلاید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2841288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تاری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4" name="نگهدارنده مکان پانویس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نگهدارنده مکان شماره اسلاید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3944101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اری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3" name="نگهدارنده مکان پانویس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نگهدارنده مکان شماره اسلاید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1865302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2872737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تصویر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2667321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1981680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4076771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CF79F-C3B5-4F48-8F77-962B2D0383DF}" type="datetimeFigureOut">
              <a:rPr lang="fa-IR" smtClean="0"/>
              <a:pPr/>
              <a:t>1433/02/17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56756-6021-4BAA-99E3-C447514E58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13770161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640960" cy="2234679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fa-I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Calibri"/>
                <a:cs typeface="Arial"/>
              </a:rPr>
              <a:t>مهمترین </a:t>
            </a:r>
            <a:r>
              <a:rPr lang="fa-IR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Calibri"/>
                <a:cs typeface="Arial"/>
              </a:rPr>
              <a:t>عوامل ایجاد پیوند میان مسجد و </a:t>
            </a:r>
            <a:r>
              <a:rPr lang="fa-I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Calibri"/>
                <a:cs typeface="Arial"/>
              </a:rPr>
              <a:t>جوان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4882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a typeface="Calibri"/>
              </a:rPr>
              <a:t>1 </a:t>
            </a:r>
            <a:r>
              <a:rPr lang="fa-IR" dirty="0">
                <a:ea typeface="Calibri"/>
              </a:rPr>
              <a:t>- ایجاد </a:t>
            </a:r>
            <a:r>
              <a:rPr lang="fa-IR" dirty="0" smtClean="0">
                <a:ea typeface="Calibri"/>
              </a:rPr>
              <a:t>ارتباط عاطفی بین خانه و مسجد.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a typeface="Calibri"/>
              </a:rPr>
              <a:t>امام </a:t>
            </a:r>
            <a:r>
              <a:rPr lang="fa-IR" dirty="0" err="1">
                <a:ea typeface="Calibri"/>
              </a:rPr>
              <a:t>على</a:t>
            </a:r>
            <a:r>
              <a:rPr lang="fa-IR" dirty="0">
                <a:ea typeface="Calibri"/>
              </a:rPr>
              <a:t>(ع) </a:t>
            </a:r>
            <a:r>
              <a:rPr lang="fa-IR" dirty="0" err="1" smtClean="0">
                <a:ea typeface="Calibri"/>
              </a:rPr>
              <a:t>یكى</a:t>
            </a:r>
            <a:r>
              <a:rPr lang="fa-IR" dirty="0" smtClean="0">
                <a:ea typeface="Calibri"/>
              </a:rPr>
              <a:t> </a:t>
            </a:r>
            <a:r>
              <a:rPr lang="fa-IR" dirty="0">
                <a:ea typeface="Calibri"/>
              </a:rPr>
              <a:t>از </a:t>
            </a:r>
            <a:r>
              <a:rPr lang="fa-IR" dirty="0" err="1">
                <a:ea typeface="Calibri"/>
              </a:rPr>
              <a:t>روش‏هاى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تربیتى</a:t>
            </a:r>
            <a:r>
              <a:rPr lang="fa-IR" dirty="0">
                <a:ea typeface="Calibri"/>
              </a:rPr>
              <a:t> را عادت </a:t>
            </a:r>
            <a:r>
              <a:rPr lang="fa-IR" dirty="0" err="1">
                <a:ea typeface="Calibri"/>
              </a:rPr>
              <a:t>مى‏داند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از آن به عنوان طبیعت دوم یاد </a:t>
            </a:r>
            <a:r>
              <a:rPr lang="fa-IR" dirty="0" err="1">
                <a:ea typeface="Calibri"/>
              </a:rPr>
              <a:t>مى‏كند</a:t>
            </a:r>
            <a:r>
              <a:rPr lang="fa-IR" dirty="0">
                <a:ea typeface="Calibri"/>
              </a:rPr>
              <a:t>. و </a:t>
            </a:r>
            <a:r>
              <a:rPr lang="fa-IR" dirty="0" err="1">
                <a:ea typeface="Calibri"/>
              </a:rPr>
              <a:t>مى‏فرماید</a:t>
            </a:r>
            <a:r>
              <a:rPr lang="fa-IR" dirty="0">
                <a:ea typeface="Calibri"/>
              </a:rPr>
              <a:t>: </a:t>
            </a:r>
            <a:endParaRPr lang="fa-IR" dirty="0" smtClean="0">
              <a:ea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a typeface="Calibri"/>
              </a:rPr>
              <a:t>عود </a:t>
            </a:r>
            <a:r>
              <a:rPr lang="fa-IR" sz="2000" dirty="0" err="1">
                <a:ea typeface="Calibri"/>
              </a:rPr>
              <a:t>نفسك</a:t>
            </a:r>
            <a:r>
              <a:rPr lang="fa-IR" sz="2000" dirty="0">
                <a:ea typeface="Calibri"/>
              </a:rPr>
              <a:t> فعل </a:t>
            </a:r>
            <a:r>
              <a:rPr lang="fa-IR" sz="2000" dirty="0" err="1">
                <a:ea typeface="Calibri"/>
              </a:rPr>
              <a:t>المكارم</a:t>
            </a:r>
            <a:r>
              <a:rPr lang="fa-IR" sz="2000" dirty="0">
                <a:ea typeface="Calibri"/>
              </a:rPr>
              <a:t> و تحمّل </a:t>
            </a:r>
            <a:r>
              <a:rPr lang="fa-IR" sz="2000" dirty="0" err="1">
                <a:ea typeface="Calibri"/>
              </a:rPr>
              <a:t>اعباء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المغارم</a:t>
            </a:r>
            <a:r>
              <a:rPr lang="fa-IR" sz="2000" dirty="0">
                <a:ea typeface="Calibri"/>
              </a:rPr>
              <a:t> تشرف</a:t>
            </a:r>
            <a:r>
              <a:rPr lang="fa-IR" sz="2000" dirty="0" smtClean="0">
                <a:ea typeface="Calibri"/>
              </a:rPr>
              <a:t>؛ </a:t>
            </a:r>
            <a:r>
              <a:rPr lang="fa-IR" sz="2000" dirty="0" err="1">
                <a:ea typeface="Calibri"/>
              </a:rPr>
              <a:t>نفسك</a:t>
            </a:r>
            <a:r>
              <a:rPr lang="fa-IR" sz="2000" dirty="0">
                <a:ea typeface="Calibri"/>
              </a:rPr>
              <a:t> و </a:t>
            </a:r>
            <a:r>
              <a:rPr lang="fa-IR" sz="2000" dirty="0" err="1">
                <a:ea typeface="Calibri"/>
              </a:rPr>
              <a:t>تعمر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آخرك</a:t>
            </a:r>
            <a:r>
              <a:rPr lang="fa-IR" sz="2000" dirty="0">
                <a:ea typeface="Calibri"/>
              </a:rPr>
              <a:t> و </a:t>
            </a:r>
            <a:r>
              <a:rPr lang="fa-IR" sz="2000" dirty="0" err="1">
                <a:ea typeface="Calibri"/>
              </a:rPr>
              <a:t>یكثر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حامدوك</a:t>
            </a:r>
            <a:r>
              <a:rPr lang="fa-IR" sz="2000" dirty="0" smtClean="0">
                <a:ea typeface="Calibri"/>
              </a:rPr>
              <a:t>؛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a typeface="Calibri"/>
              </a:rPr>
              <a:t> </a:t>
            </a:r>
            <a:r>
              <a:rPr lang="fa-IR" dirty="0">
                <a:ea typeface="Calibri"/>
              </a:rPr>
              <a:t>نفس خود را به امور </a:t>
            </a:r>
            <a:r>
              <a:rPr lang="fa-IR" dirty="0" err="1">
                <a:ea typeface="Calibri"/>
              </a:rPr>
              <a:t>نیك</a:t>
            </a:r>
            <a:r>
              <a:rPr lang="fa-IR" dirty="0">
                <a:ea typeface="Calibri"/>
              </a:rPr>
              <a:t> عادت دهید تا شرافت یابید و آخرت خود را آباد </a:t>
            </a:r>
            <a:r>
              <a:rPr lang="fa-IR" dirty="0" err="1">
                <a:ea typeface="Calibri"/>
              </a:rPr>
              <a:t>كنید</a:t>
            </a:r>
            <a:r>
              <a:rPr lang="fa-IR" dirty="0">
                <a:ea typeface="Calibri"/>
              </a:rPr>
              <a:t> و ستایش </a:t>
            </a:r>
            <a:r>
              <a:rPr lang="fa-IR" dirty="0" err="1">
                <a:ea typeface="Calibri"/>
              </a:rPr>
              <a:t>كنندگان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راافزایش</a:t>
            </a:r>
            <a:r>
              <a:rPr lang="fa-IR" dirty="0">
                <a:ea typeface="Calibri"/>
              </a:rPr>
              <a:t> </a:t>
            </a:r>
            <a:r>
              <a:rPr lang="fa-IR" dirty="0" smtClean="0">
                <a:ea typeface="Calibri"/>
              </a:rPr>
              <a:t>دهید </a:t>
            </a:r>
            <a:r>
              <a:rPr lang="fa-IR" sz="2000" dirty="0" smtClean="0">
                <a:ea typeface="Calibri"/>
              </a:rPr>
              <a:t>(</a:t>
            </a:r>
            <a:r>
              <a:rPr lang="fa-IR" sz="2000" dirty="0" err="1">
                <a:ea typeface="Calibri"/>
              </a:rPr>
              <a:t>غرر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الحكم</a:t>
            </a:r>
            <a:r>
              <a:rPr lang="fa-IR" sz="2000" dirty="0">
                <a:ea typeface="Calibri"/>
              </a:rPr>
              <a:t>، ج 1، ص 185.</a:t>
            </a:r>
            <a:r>
              <a:rPr lang="fa-IR" sz="2000" dirty="0" smtClean="0">
                <a:ea typeface="Calibri"/>
              </a:rPr>
              <a:t>).</a:t>
            </a:r>
            <a:endParaRPr lang="en-US" sz="2000" dirty="0">
              <a:ea typeface="Calibri"/>
              <a:cs typeface="Arial"/>
            </a:endParaRPr>
          </a:p>
          <a:p>
            <a:r>
              <a:rPr lang="fa-IR" dirty="0">
                <a:ea typeface="Calibri"/>
              </a:rPr>
              <a:t>بر این اساس اسلام سفارش </a:t>
            </a:r>
            <a:r>
              <a:rPr lang="fa-IR" dirty="0" err="1">
                <a:ea typeface="Calibri"/>
              </a:rPr>
              <a:t>مى‏كند</a:t>
            </a:r>
            <a:r>
              <a:rPr lang="fa-IR" dirty="0">
                <a:ea typeface="Calibri"/>
              </a:rPr>
              <a:t> فرزندان را از </a:t>
            </a:r>
            <a:r>
              <a:rPr lang="fa-IR" dirty="0" err="1">
                <a:ea typeface="Calibri"/>
              </a:rPr>
              <a:t>كودكى</a:t>
            </a:r>
            <a:r>
              <a:rPr lang="fa-IR" dirty="0">
                <a:ea typeface="Calibri"/>
              </a:rPr>
              <a:t> به نماز و روزه عادت دهید تا تقید به فرائض در </a:t>
            </a:r>
            <a:r>
              <a:rPr lang="fa-IR" dirty="0" err="1">
                <a:ea typeface="Calibri"/>
              </a:rPr>
              <a:t>بزرگسالى</a:t>
            </a:r>
            <a:r>
              <a:rPr lang="fa-IR" dirty="0">
                <a:ea typeface="Calibri"/>
              </a:rPr>
              <a:t> بر آنان </a:t>
            </a:r>
            <a:r>
              <a:rPr lang="fa-IR" dirty="0" smtClean="0">
                <a:ea typeface="Calibri"/>
              </a:rPr>
              <a:t>دشوار نگردد. </a:t>
            </a:r>
            <a:endParaRPr lang="en-US" dirty="0"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2111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2 - ایجاد ارتباط </a:t>
            </a:r>
            <a:r>
              <a:rPr lang="fa-IR" dirty="0" err="1">
                <a:ea typeface="Calibri"/>
              </a:rPr>
              <a:t>عاطفى</a:t>
            </a:r>
            <a:r>
              <a:rPr lang="fa-IR" dirty="0">
                <a:ea typeface="Calibri"/>
              </a:rPr>
              <a:t> بین مدرسه و مسجد: 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3 - ایجاد ارتباط </a:t>
            </a:r>
            <a:r>
              <a:rPr lang="fa-IR" dirty="0" err="1">
                <a:ea typeface="Calibri"/>
              </a:rPr>
              <a:t>عاطفى</a:t>
            </a:r>
            <a:r>
              <a:rPr lang="fa-IR" dirty="0">
                <a:ea typeface="Calibri"/>
              </a:rPr>
              <a:t> بین مسجد و جوان: 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لازم نیست شعائر </a:t>
            </a:r>
            <a:r>
              <a:rPr lang="fa-IR" dirty="0" err="1">
                <a:ea typeface="Calibri"/>
              </a:rPr>
              <a:t>دینى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تكالیف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شرعى</a:t>
            </a:r>
            <a:r>
              <a:rPr lang="fa-IR" dirty="0">
                <a:ea typeface="Calibri"/>
              </a:rPr>
              <a:t> را بر جوانان تحمیل </a:t>
            </a:r>
            <a:r>
              <a:rPr lang="fa-IR" dirty="0" err="1">
                <a:ea typeface="Calibri"/>
              </a:rPr>
              <a:t>كرد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این </a:t>
            </a:r>
            <a:r>
              <a:rPr lang="fa-IR" dirty="0" err="1">
                <a:ea typeface="Calibri"/>
              </a:rPr>
              <a:t>كار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عكس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العمل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منفى</a:t>
            </a:r>
            <a:r>
              <a:rPr lang="fa-IR" dirty="0">
                <a:ea typeface="Calibri"/>
              </a:rPr>
              <a:t> دارد </a:t>
            </a:r>
            <a:r>
              <a:rPr lang="fa-IR" dirty="0" err="1">
                <a:ea typeface="Calibri"/>
              </a:rPr>
              <a:t>بلكه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كافى</a:t>
            </a:r>
            <a:r>
              <a:rPr lang="fa-IR" dirty="0">
                <a:ea typeface="Calibri"/>
              </a:rPr>
              <a:t> است </a:t>
            </a:r>
            <a:r>
              <a:rPr lang="fa-IR" dirty="0" err="1">
                <a:ea typeface="Calibri"/>
              </a:rPr>
              <a:t>كانون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مذهبى</a:t>
            </a:r>
            <a:r>
              <a:rPr lang="fa-IR" dirty="0">
                <a:ea typeface="Calibri"/>
              </a:rPr>
              <a:t> را به صورت جذاب، عرضه نمود و </a:t>
            </a:r>
            <a:r>
              <a:rPr lang="fa-IR" dirty="0" err="1">
                <a:ea typeface="Calibri"/>
              </a:rPr>
              <a:t>فضاى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صمیمى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خوشایندى</a:t>
            </a:r>
            <a:r>
              <a:rPr lang="fa-IR" dirty="0">
                <a:ea typeface="Calibri"/>
              </a:rPr>
              <a:t> را فراهم </a:t>
            </a:r>
            <a:r>
              <a:rPr lang="fa-IR" dirty="0" err="1">
                <a:ea typeface="Calibri"/>
              </a:rPr>
              <a:t>كرد</a:t>
            </a:r>
            <a:r>
              <a:rPr lang="fa-IR" dirty="0">
                <a:ea typeface="Calibri"/>
              </a:rPr>
              <a:t>. و در </a:t>
            </a:r>
            <a:r>
              <a:rPr lang="fa-IR" dirty="0" err="1">
                <a:ea typeface="Calibri"/>
              </a:rPr>
              <a:t>كنار</a:t>
            </a:r>
            <a:r>
              <a:rPr lang="fa-IR" dirty="0">
                <a:ea typeface="Calibri"/>
              </a:rPr>
              <a:t> هدایت بر </a:t>
            </a:r>
            <a:r>
              <a:rPr lang="fa-IR" dirty="0" err="1">
                <a:ea typeface="Calibri"/>
              </a:rPr>
              <a:t>همدلى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تأكید</a:t>
            </a:r>
            <a:r>
              <a:rPr lang="fa-IR" dirty="0">
                <a:ea typeface="Calibri"/>
              </a:rPr>
              <a:t> </a:t>
            </a:r>
            <a:r>
              <a:rPr lang="fa-IR" dirty="0" err="1" smtClean="0">
                <a:ea typeface="Calibri"/>
              </a:rPr>
              <a:t>ورزیدما</a:t>
            </a:r>
            <a:r>
              <a:rPr lang="fa-IR" dirty="0" smtClean="0">
                <a:ea typeface="Calibri"/>
              </a:rPr>
              <a:t> </a:t>
            </a:r>
            <a:r>
              <a:rPr lang="fa-IR" dirty="0">
                <a:ea typeface="Calibri"/>
              </a:rPr>
              <a:t>معمولاً در نصیحت </a:t>
            </a:r>
            <a:r>
              <a:rPr lang="fa-IR" dirty="0" err="1">
                <a:ea typeface="Calibri"/>
              </a:rPr>
              <a:t>كردن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قهرمانیم</a:t>
            </a:r>
            <a:r>
              <a:rPr lang="fa-IR" dirty="0">
                <a:ea typeface="Calibri"/>
              </a:rPr>
              <a:t> اما در </a:t>
            </a:r>
            <a:r>
              <a:rPr lang="fa-IR" dirty="0" err="1">
                <a:ea typeface="Calibri"/>
              </a:rPr>
              <a:t>همدلى</a:t>
            </a:r>
            <a:r>
              <a:rPr lang="fa-IR" dirty="0">
                <a:ea typeface="Calibri"/>
              </a:rPr>
              <a:t> واقعاً </a:t>
            </a:r>
            <a:r>
              <a:rPr lang="fa-IR" dirty="0" err="1">
                <a:ea typeface="Calibri"/>
              </a:rPr>
              <a:t>كم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مى‏آوریم</a:t>
            </a:r>
            <a:r>
              <a:rPr lang="fa-IR" dirty="0">
                <a:ea typeface="Calibri"/>
              </a:rPr>
              <a:t> و به همین دلیل </a:t>
            </a:r>
            <a:r>
              <a:rPr lang="fa-IR" dirty="0" err="1">
                <a:ea typeface="Calibri"/>
              </a:rPr>
              <a:t>پل‏هاى</a:t>
            </a:r>
            <a:r>
              <a:rPr lang="fa-IR" dirty="0">
                <a:ea typeface="Calibri"/>
              </a:rPr>
              <a:t> ارتباط را </a:t>
            </a:r>
            <a:r>
              <a:rPr lang="fa-IR" dirty="0" err="1">
                <a:ea typeface="Calibri"/>
              </a:rPr>
              <a:t>مى‏شكنیم</a:t>
            </a:r>
            <a:r>
              <a:rPr lang="fa-IR" dirty="0">
                <a:ea typeface="Calibri"/>
              </a:rPr>
              <a:t>.</a:t>
            </a:r>
            <a:endParaRPr lang="en-US" dirty="0">
              <a:ea typeface="Calibri"/>
              <a:cs typeface="Arial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xmlns="" val="2122190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err="1">
                <a:ea typeface="Calibri"/>
              </a:rPr>
              <a:t>همدلى</a:t>
            </a:r>
            <a:r>
              <a:rPr lang="fa-IR" dirty="0">
                <a:ea typeface="Calibri"/>
              </a:rPr>
              <a:t> نیازمند چند مسأله است: 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1 - </a:t>
            </a:r>
            <a:r>
              <a:rPr lang="fa-IR" dirty="0" err="1">
                <a:ea typeface="Calibri"/>
              </a:rPr>
              <a:t>درك</a:t>
            </a:r>
            <a:r>
              <a:rPr lang="fa-IR" dirty="0">
                <a:ea typeface="Calibri"/>
              </a:rPr>
              <a:t> جوان: 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واقعیت آن است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دوره </a:t>
            </a:r>
            <a:r>
              <a:rPr lang="fa-IR" dirty="0" err="1">
                <a:ea typeface="Calibri"/>
              </a:rPr>
              <a:t>جوانى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اقتضائات</a:t>
            </a:r>
            <a:r>
              <a:rPr lang="fa-IR" dirty="0">
                <a:ea typeface="Calibri"/>
              </a:rPr>
              <a:t> خاص خود را دارد. جوانان به دلیل </a:t>
            </a:r>
            <a:r>
              <a:rPr lang="fa-IR" dirty="0" err="1">
                <a:ea typeface="Calibri"/>
              </a:rPr>
              <a:t>ناپختگى</a:t>
            </a:r>
            <a:r>
              <a:rPr lang="fa-IR" dirty="0">
                <a:ea typeface="Calibri"/>
              </a:rPr>
              <a:t> </a:t>
            </a:r>
            <a:r>
              <a:rPr lang="fa-IR" dirty="0" smtClean="0">
                <a:ea typeface="Calibri"/>
              </a:rPr>
              <a:t>و </a:t>
            </a:r>
            <a:r>
              <a:rPr lang="fa-IR" dirty="0" err="1" smtClean="0">
                <a:ea typeface="Calibri"/>
              </a:rPr>
              <a:t>كم</a:t>
            </a:r>
            <a:r>
              <a:rPr lang="fa-IR" dirty="0" smtClean="0">
                <a:ea typeface="Calibri"/>
              </a:rPr>
              <a:t> </a:t>
            </a:r>
            <a:r>
              <a:rPr lang="fa-IR" dirty="0" err="1">
                <a:ea typeface="Calibri"/>
              </a:rPr>
              <a:t>تجربگى</a:t>
            </a:r>
            <a:r>
              <a:rPr lang="fa-IR" dirty="0">
                <a:ea typeface="Calibri"/>
              </a:rPr>
              <a:t>، احساسات شدید و </a:t>
            </a:r>
            <a:r>
              <a:rPr lang="fa-IR" dirty="0" err="1">
                <a:ea typeface="Calibri"/>
              </a:rPr>
              <a:t>مشكلات</a:t>
            </a:r>
            <a:r>
              <a:rPr lang="fa-IR" dirty="0">
                <a:ea typeface="Calibri"/>
              </a:rPr>
              <a:t> بلوغ به طور </a:t>
            </a:r>
            <a:r>
              <a:rPr lang="fa-IR" dirty="0" err="1">
                <a:ea typeface="Calibri"/>
              </a:rPr>
              <a:t>طبیعى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خطاپذیرند</a:t>
            </a:r>
            <a:r>
              <a:rPr lang="fa-IR" dirty="0">
                <a:ea typeface="Calibri"/>
              </a:rPr>
              <a:t> و از </a:t>
            </a:r>
            <a:r>
              <a:rPr lang="fa-IR" dirty="0" err="1">
                <a:ea typeface="Calibri"/>
              </a:rPr>
              <a:t>طرفى</a:t>
            </a:r>
            <a:r>
              <a:rPr lang="fa-IR" dirty="0">
                <a:ea typeface="Calibri"/>
              </a:rPr>
              <a:t> روحیه </a:t>
            </a:r>
            <a:r>
              <a:rPr lang="fa-IR" dirty="0" err="1">
                <a:ea typeface="Calibri"/>
              </a:rPr>
              <a:t>استقلال‏طلبى</a:t>
            </a:r>
            <a:r>
              <a:rPr lang="fa-IR" dirty="0">
                <a:ea typeface="Calibri"/>
              </a:rPr>
              <a:t> و ستیزه </a:t>
            </a:r>
            <a:r>
              <a:rPr lang="fa-IR" dirty="0" err="1">
                <a:ea typeface="Calibri"/>
              </a:rPr>
              <a:t>جویى</a:t>
            </a:r>
            <a:r>
              <a:rPr lang="fa-IR" dirty="0">
                <a:ea typeface="Calibri"/>
              </a:rPr>
              <a:t> زمینه </a:t>
            </a:r>
            <a:r>
              <a:rPr lang="fa-IR" dirty="0" err="1">
                <a:ea typeface="Calibri"/>
              </a:rPr>
              <a:t>چالش‏ها</a:t>
            </a:r>
            <a:r>
              <a:rPr lang="fa-IR" dirty="0">
                <a:ea typeface="Calibri"/>
              </a:rPr>
              <a:t> و تضادها را در میان این قشر و </a:t>
            </a:r>
            <a:r>
              <a:rPr lang="fa-IR" dirty="0" err="1">
                <a:ea typeface="Calibri"/>
              </a:rPr>
              <a:t>بزرگ‏ترها</a:t>
            </a:r>
            <a:r>
              <a:rPr lang="fa-IR" dirty="0">
                <a:ea typeface="Calibri"/>
              </a:rPr>
              <a:t> به وجود </a:t>
            </a:r>
            <a:r>
              <a:rPr lang="fa-IR" dirty="0" err="1">
                <a:ea typeface="Calibri"/>
              </a:rPr>
              <a:t>مى‏آورد</a:t>
            </a:r>
            <a:r>
              <a:rPr lang="fa-IR" dirty="0">
                <a:ea typeface="Calibri"/>
              </a:rPr>
              <a:t> </a:t>
            </a:r>
            <a:r>
              <a:rPr lang="fa-IR" dirty="0" smtClean="0">
                <a:ea typeface="Calibri"/>
              </a:rPr>
              <a:t>. نحوه </a:t>
            </a:r>
            <a:r>
              <a:rPr lang="fa-IR" dirty="0">
                <a:ea typeface="Calibri"/>
              </a:rPr>
              <a:t>برخود با مسائل جوانان بسیار ظریف و حساس </a:t>
            </a:r>
            <a:r>
              <a:rPr lang="fa-IR" dirty="0" err="1">
                <a:ea typeface="Calibri"/>
              </a:rPr>
              <a:t>مى‏باشد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بسیارى</a:t>
            </a:r>
            <a:r>
              <a:rPr lang="fa-IR" dirty="0">
                <a:ea typeface="Calibri"/>
              </a:rPr>
              <a:t> از دست </a:t>
            </a:r>
            <a:r>
              <a:rPr lang="fa-IR" dirty="0" err="1">
                <a:ea typeface="Calibri"/>
              </a:rPr>
              <a:t>اندركاران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كانون‏هاى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دینى</a:t>
            </a:r>
            <a:r>
              <a:rPr lang="fa-IR" dirty="0">
                <a:ea typeface="Calibri"/>
              </a:rPr>
              <a:t> و مساجد، بدون توجه </a:t>
            </a:r>
            <a:r>
              <a:rPr lang="fa-IR" dirty="0" err="1">
                <a:ea typeface="Calibri"/>
              </a:rPr>
              <a:t>كافى</a:t>
            </a:r>
            <a:r>
              <a:rPr lang="fa-IR" dirty="0">
                <a:ea typeface="Calibri"/>
              </a:rPr>
              <a:t> به </a:t>
            </a:r>
            <a:r>
              <a:rPr lang="fa-IR" dirty="0" err="1">
                <a:ea typeface="Calibri"/>
              </a:rPr>
              <a:t>واقعیات</a:t>
            </a:r>
            <a:r>
              <a:rPr lang="fa-IR" dirty="0">
                <a:ea typeface="Calibri"/>
              </a:rPr>
              <a:t> دوران </a:t>
            </a:r>
            <a:r>
              <a:rPr lang="fa-IR" dirty="0" err="1">
                <a:ea typeface="Calibri"/>
              </a:rPr>
              <a:t>نوجوانى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جوانى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مشكلات</a:t>
            </a:r>
            <a:r>
              <a:rPr lang="fa-IR" dirty="0">
                <a:ea typeface="Calibri"/>
              </a:rPr>
              <a:t> ویژه آنان، اقدام به </a:t>
            </a:r>
            <a:r>
              <a:rPr lang="fa-IR" dirty="0" err="1">
                <a:ea typeface="Calibri"/>
              </a:rPr>
              <a:t>واكنش‏هاى</a:t>
            </a:r>
            <a:r>
              <a:rPr lang="fa-IR" dirty="0">
                <a:ea typeface="Calibri"/>
              </a:rPr>
              <a:t> تند و </a:t>
            </a:r>
            <a:r>
              <a:rPr lang="fa-IR" dirty="0" err="1">
                <a:ea typeface="Calibri"/>
              </a:rPr>
              <a:t>افراطى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مى‏كنند</a:t>
            </a:r>
            <a:r>
              <a:rPr lang="fa-IR" dirty="0">
                <a:ea typeface="Calibri"/>
              </a:rPr>
              <a:t> و چه بسا </a:t>
            </a:r>
            <a:r>
              <a:rPr lang="fa-IR" dirty="0" err="1">
                <a:ea typeface="Calibri"/>
              </a:rPr>
              <a:t>یك</a:t>
            </a:r>
            <a:r>
              <a:rPr lang="fa-IR" dirty="0">
                <a:ea typeface="Calibri"/>
              </a:rPr>
              <a:t> یا دو برخورد ناسنجیده و ناصواب </a:t>
            </a:r>
            <a:r>
              <a:rPr lang="fa-IR" dirty="0" err="1">
                <a:ea typeface="Calibri"/>
              </a:rPr>
              <a:t>براى</a:t>
            </a:r>
            <a:r>
              <a:rPr lang="fa-IR" dirty="0">
                <a:ea typeface="Calibri"/>
              </a:rPr>
              <a:t> همیشه جوانان را از مساجد و عرصه تربیت </a:t>
            </a:r>
            <a:r>
              <a:rPr lang="fa-IR" dirty="0" err="1">
                <a:ea typeface="Calibri"/>
              </a:rPr>
              <a:t>دینى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دورگرداند</a:t>
            </a:r>
            <a:r>
              <a:rPr lang="fa-IR" dirty="0">
                <a:ea typeface="Calibri"/>
              </a:rPr>
              <a:t>.</a:t>
            </a:r>
            <a:endParaRPr lang="en-US" dirty="0">
              <a:ea typeface="Calibri"/>
              <a:cs typeface="Arial"/>
            </a:endParaRPr>
          </a:p>
          <a:p>
            <a:r>
              <a:rPr lang="fa-IR" sz="2300" dirty="0">
                <a:ea typeface="Calibri"/>
              </a:rPr>
              <a:t>استاد </a:t>
            </a:r>
            <a:r>
              <a:rPr lang="fa-IR" sz="2300" dirty="0" err="1">
                <a:ea typeface="Calibri"/>
              </a:rPr>
              <a:t>مطهرى</a:t>
            </a:r>
            <a:r>
              <a:rPr lang="fa-IR" sz="2300" dirty="0">
                <a:ea typeface="Calibri"/>
              </a:rPr>
              <a:t> </a:t>
            </a:r>
            <a:r>
              <a:rPr lang="fa-IR" sz="2300" dirty="0" err="1">
                <a:ea typeface="Calibri"/>
              </a:rPr>
              <a:t>داستانى</a:t>
            </a:r>
            <a:r>
              <a:rPr lang="fa-IR" sz="2300" dirty="0">
                <a:ea typeface="Calibri"/>
              </a:rPr>
              <a:t> را نقل </a:t>
            </a:r>
            <a:r>
              <a:rPr lang="fa-IR" sz="2300" dirty="0" err="1">
                <a:ea typeface="Calibri"/>
              </a:rPr>
              <a:t>مى‏كند</a:t>
            </a:r>
            <a:r>
              <a:rPr lang="fa-IR" sz="2300" dirty="0">
                <a:ea typeface="Calibri"/>
              </a:rPr>
              <a:t> </a:t>
            </a:r>
            <a:r>
              <a:rPr lang="fa-IR" sz="2300" dirty="0" err="1">
                <a:ea typeface="Calibri"/>
              </a:rPr>
              <a:t>كه</a:t>
            </a:r>
            <a:r>
              <a:rPr lang="fa-IR" sz="2300" dirty="0">
                <a:ea typeface="Calibri"/>
              </a:rPr>
              <a:t> گویا این حقیقت است و </a:t>
            </a:r>
            <a:r>
              <a:rPr lang="fa-IR" sz="2300" dirty="0" err="1">
                <a:ea typeface="Calibri"/>
              </a:rPr>
              <a:t>مى‏گوید</a:t>
            </a:r>
            <a:r>
              <a:rPr lang="fa-IR" sz="2300" dirty="0">
                <a:ea typeface="Calibri"/>
              </a:rPr>
              <a:t>: </a:t>
            </a:r>
            <a:r>
              <a:rPr lang="fa-IR" sz="2300" dirty="0" err="1">
                <a:ea typeface="Calibri"/>
              </a:rPr>
              <a:t>شخصى</a:t>
            </a:r>
            <a:r>
              <a:rPr lang="fa-IR" sz="2300" dirty="0">
                <a:ea typeface="Calibri"/>
              </a:rPr>
              <a:t> </a:t>
            </a:r>
            <a:r>
              <a:rPr lang="fa-IR" sz="2300" dirty="0" err="1">
                <a:ea typeface="Calibri"/>
              </a:rPr>
              <a:t>كه</a:t>
            </a:r>
            <a:r>
              <a:rPr lang="fa-IR" sz="2300" dirty="0">
                <a:ea typeface="Calibri"/>
              </a:rPr>
              <a:t> به مسجد </a:t>
            </a:r>
            <a:r>
              <a:rPr lang="fa-IR" sz="2300" dirty="0" err="1">
                <a:ea typeface="Calibri"/>
              </a:rPr>
              <a:t>مى‏آمد</a:t>
            </a:r>
            <a:r>
              <a:rPr lang="fa-IR" sz="2300" dirty="0">
                <a:ea typeface="Calibri"/>
              </a:rPr>
              <a:t> و نماز </a:t>
            </a:r>
            <a:r>
              <a:rPr lang="fa-IR" sz="2300" dirty="0" err="1">
                <a:ea typeface="Calibri"/>
              </a:rPr>
              <a:t>جماعتش</a:t>
            </a:r>
            <a:r>
              <a:rPr lang="fa-IR" sz="2300" dirty="0">
                <a:ea typeface="Calibri"/>
              </a:rPr>
              <a:t> </a:t>
            </a:r>
            <a:r>
              <a:rPr lang="fa-IR" sz="2300" dirty="0" err="1">
                <a:ea typeface="Calibri"/>
              </a:rPr>
              <a:t>ترك</a:t>
            </a:r>
            <a:r>
              <a:rPr lang="fa-IR" sz="2300" dirty="0">
                <a:ea typeface="Calibri"/>
              </a:rPr>
              <a:t> </a:t>
            </a:r>
            <a:r>
              <a:rPr lang="fa-IR" sz="2300" dirty="0" err="1">
                <a:ea typeface="Calibri"/>
              </a:rPr>
              <a:t>نمى‏شد</a:t>
            </a:r>
            <a:r>
              <a:rPr lang="fa-IR" sz="2300" dirty="0">
                <a:ea typeface="Calibri"/>
              </a:rPr>
              <a:t> توسط </a:t>
            </a:r>
            <a:r>
              <a:rPr lang="fa-IR" sz="2300" dirty="0" err="1">
                <a:ea typeface="Calibri"/>
              </a:rPr>
              <a:t>یكى</a:t>
            </a:r>
            <a:r>
              <a:rPr lang="fa-IR" sz="2300" dirty="0">
                <a:ea typeface="Calibri"/>
              </a:rPr>
              <a:t> از </a:t>
            </a:r>
            <a:r>
              <a:rPr lang="fa-IR" sz="2300" dirty="0" err="1">
                <a:ea typeface="Calibri"/>
              </a:rPr>
              <a:t>مقدسین</a:t>
            </a:r>
            <a:r>
              <a:rPr lang="fa-IR" sz="2300" dirty="0">
                <a:ea typeface="Calibri"/>
              </a:rPr>
              <a:t> مورد عتاب قرار </a:t>
            </a:r>
            <a:r>
              <a:rPr lang="fa-IR" sz="2300" dirty="0" err="1">
                <a:ea typeface="Calibri"/>
              </a:rPr>
              <a:t>مى‏گیرد</a:t>
            </a:r>
            <a:r>
              <a:rPr lang="fa-IR" sz="2300" dirty="0">
                <a:ea typeface="Calibri"/>
              </a:rPr>
              <a:t> </a:t>
            </a:r>
            <a:r>
              <a:rPr lang="fa-IR" sz="2300" dirty="0" err="1">
                <a:ea typeface="Calibri"/>
              </a:rPr>
              <a:t>كه</a:t>
            </a:r>
            <a:r>
              <a:rPr lang="fa-IR" sz="2300" dirty="0">
                <a:ea typeface="Calibri"/>
              </a:rPr>
              <a:t> اگر </a:t>
            </a:r>
            <a:r>
              <a:rPr lang="fa-IR" sz="2300" dirty="0" err="1">
                <a:ea typeface="Calibri"/>
              </a:rPr>
              <a:t>مسمانى</a:t>
            </a:r>
            <a:r>
              <a:rPr lang="fa-IR" sz="2300" dirty="0">
                <a:ea typeface="Calibri"/>
              </a:rPr>
              <a:t> چرا </a:t>
            </a:r>
            <a:r>
              <a:rPr lang="fa-IR" sz="2300" dirty="0" err="1">
                <a:ea typeface="Calibri"/>
              </a:rPr>
              <a:t>ریشت</a:t>
            </a:r>
            <a:r>
              <a:rPr lang="fa-IR" sz="2300" dirty="0">
                <a:ea typeface="Calibri"/>
              </a:rPr>
              <a:t> را این طور </a:t>
            </a:r>
            <a:r>
              <a:rPr lang="fa-IR" sz="2300" dirty="0" err="1">
                <a:ea typeface="Calibri"/>
              </a:rPr>
              <a:t>كرده‏اى</a:t>
            </a:r>
            <a:r>
              <a:rPr lang="fa-IR" sz="2300" dirty="0">
                <a:ea typeface="Calibri"/>
              </a:rPr>
              <a:t>؟ او از همان جا سجاده را بر </a:t>
            </a:r>
            <a:r>
              <a:rPr lang="fa-IR" sz="2300" dirty="0" err="1">
                <a:ea typeface="Calibri"/>
              </a:rPr>
              <a:t>مى‏دارد</a:t>
            </a:r>
            <a:r>
              <a:rPr lang="fa-IR" sz="2300" dirty="0">
                <a:ea typeface="Calibri"/>
              </a:rPr>
              <a:t> و </a:t>
            </a:r>
            <a:r>
              <a:rPr lang="fa-IR" sz="2300" dirty="0" err="1">
                <a:ea typeface="Calibri"/>
              </a:rPr>
              <a:t>مى‏گوید</a:t>
            </a:r>
            <a:r>
              <a:rPr lang="fa-IR" sz="2300" dirty="0">
                <a:ea typeface="Calibri"/>
              </a:rPr>
              <a:t> این مسجد و این نماز جماعت و این دین و مذهب مال خودتان رفت </a:t>
            </a:r>
            <a:r>
              <a:rPr lang="fa-IR" sz="2300" dirty="0" err="1">
                <a:ea typeface="Calibri"/>
              </a:rPr>
              <a:t>كه</a:t>
            </a:r>
            <a:r>
              <a:rPr lang="fa-IR" sz="2300" dirty="0">
                <a:ea typeface="Calibri"/>
              </a:rPr>
              <a:t> رفت.</a:t>
            </a:r>
            <a:endParaRPr lang="fa-IR" sz="2300" dirty="0"/>
          </a:p>
        </p:txBody>
      </p:sp>
    </p:spTree>
    <p:extLst>
      <p:ext uri="{BB962C8B-B14F-4D97-AF65-F5344CB8AC3E}">
        <p14:creationId xmlns:p14="http://schemas.microsoft.com/office/powerpoint/2010/main" xmlns="" val="1565002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2 - انعطاف</a:t>
            </a:r>
            <a:r>
              <a:rPr lang="fa-IR" dirty="0" smtClean="0">
                <a:ea typeface="Calibri"/>
              </a:rPr>
              <a:t>‏ </a:t>
            </a:r>
            <a:r>
              <a:rPr lang="fa-IR" dirty="0" err="1" smtClean="0">
                <a:ea typeface="Calibri"/>
              </a:rPr>
              <a:t>پذیرى</a:t>
            </a:r>
            <a:r>
              <a:rPr lang="fa-IR" dirty="0">
                <a:ea typeface="Calibri"/>
              </a:rPr>
              <a:t>: 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err="1">
                <a:ea typeface="Calibri"/>
              </a:rPr>
              <a:t>همدلى</a:t>
            </a:r>
            <a:r>
              <a:rPr lang="fa-IR" dirty="0">
                <a:ea typeface="Calibri"/>
              </a:rPr>
              <a:t> بدون انعطاف</a:t>
            </a:r>
            <a:r>
              <a:rPr lang="fa-IR" dirty="0" smtClean="0">
                <a:ea typeface="Calibri"/>
              </a:rPr>
              <a:t>‏ </a:t>
            </a:r>
            <a:r>
              <a:rPr lang="fa-IR" dirty="0" err="1" smtClean="0">
                <a:ea typeface="Calibri"/>
              </a:rPr>
              <a:t>پذیرى</a:t>
            </a:r>
            <a:r>
              <a:rPr lang="fa-IR" dirty="0" smtClean="0">
                <a:ea typeface="Calibri"/>
              </a:rPr>
              <a:t> </a:t>
            </a:r>
            <a:r>
              <a:rPr lang="fa-IR" dirty="0" err="1">
                <a:ea typeface="Calibri"/>
              </a:rPr>
              <a:t>ممكن</a:t>
            </a:r>
            <a:r>
              <a:rPr lang="fa-IR" dirty="0">
                <a:ea typeface="Calibri"/>
              </a:rPr>
              <a:t> نیست. جوان به </a:t>
            </a:r>
            <a:r>
              <a:rPr lang="fa-IR" dirty="0" err="1">
                <a:ea typeface="Calibri"/>
              </a:rPr>
              <a:t>حكم</a:t>
            </a:r>
            <a:r>
              <a:rPr lang="fa-IR" dirty="0">
                <a:ea typeface="Calibri"/>
              </a:rPr>
              <a:t> جوان بودن در معرض خطا و لغزش است. از این رو امام </a:t>
            </a:r>
            <a:r>
              <a:rPr lang="fa-IR" dirty="0" err="1">
                <a:ea typeface="Calibri"/>
              </a:rPr>
              <a:t>على</a:t>
            </a:r>
            <a:r>
              <a:rPr lang="fa-IR" dirty="0">
                <a:ea typeface="Calibri"/>
              </a:rPr>
              <a:t>(ع) </a:t>
            </a:r>
            <a:r>
              <a:rPr lang="fa-IR" dirty="0" err="1">
                <a:ea typeface="Calibri"/>
              </a:rPr>
              <a:t>مى‏فرماید</a:t>
            </a:r>
            <a:r>
              <a:rPr lang="fa-IR" dirty="0" smtClean="0">
                <a:ea typeface="Calibri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a typeface="Calibri"/>
              </a:rPr>
              <a:t> جهل </a:t>
            </a:r>
            <a:r>
              <a:rPr lang="fa-IR" dirty="0" err="1">
                <a:ea typeface="Calibri"/>
              </a:rPr>
              <a:t>الشباب</a:t>
            </a:r>
            <a:r>
              <a:rPr lang="fa-IR" dirty="0">
                <a:ea typeface="Calibri"/>
              </a:rPr>
              <a:t> معذور و </a:t>
            </a:r>
            <a:r>
              <a:rPr lang="fa-IR" dirty="0" err="1">
                <a:ea typeface="Calibri"/>
              </a:rPr>
              <a:t>علمه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محقور</a:t>
            </a:r>
            <a:r>
              <a:rPr lang="fa-IR" dirty="0">
                <a:ea typeface="Calibri"/>
              </a:rPr>
              <a:t>؛ </a:t>
            </a:r>
            <a:endParaRPr lang="fa-IR" dirty="0" smtClean="0">
              <a:ea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err="1" smtClean="0">
                <a:ea typeface="Calibri"/>
              </a:rPr>
              <a:t>نادانى</a:t>
            </a:r>
            <a:r>
              <a:rPr lang="fa-IR" dirty="0" smtClean="0">
                <a:ea typeface="Calibri"/>
              </a:rPr>
              <a:t> </a:t>
            </a:r>
            <a:r>
              <a:rPr lang="fa-IR" dirty="0">
                <a:ea typeface="Calibri"/>
              </a:rPr>
              <a:t>جوان غیر قابل ملامت و علم او محدود </a:t>
            </a:r>
            <a:r>
              <a:rPr lang="fa-IR" dirty="0" err="1">
                <a:ea typeface="Calibri"/>
              </a:rPr>
              <a:t>واندك</a:t>
            </a:r>
            <a:r>
              <a:rPr lang="fa-IR" dirty="0">
                <a:ea typeface="Calibri"/>
              </a:rPr>
              <a:t> </a:t>
            </a:r>
            <a:r>
              <a:rPr lang="fa-IR" dirty="0" smtClean="0">
                <a:ea typeface="Calibri"/>
              </a:rPr>
              <a:t>است.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a typeface="Calibri"/>
              </a:rPr>
              <a:t>خداوند </a:t>
            </a:r>
            <a:r>
              <a:rPr lang="fa-IR" dirty="0">
                <a:ea typeface="Calibri"/>
              </a:rPr>
              <a:t>به پیامبر </a:t>
            </a:r>
            <a:r>
              <a:rPr lang="fa-IR" dirty="0" err="1">
                <a:ea typeface="Calibri"/>
              </a:rPr>
              <a:t>رحمتش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مى‏فرماید</a:t>
            </a:r>
            <a:r>
              <a:rPr lang="fa-IR" dirty="0">
                <a:ea typeface="Calibri"/>
              </a:rPr>
              <a:t>: </a:t>
            </a:r>
            <a:r>
              <a:rPr lang="fa-IR" dirty="0" smtClean="0">
                <a:ea typeface="Calibri"/>
              </a:rPr>
              <a:t>و </a:t>
            </a:r>
            <a:r>
              <a:rPr lang="fa-IR" dirty="0">
                <a:ea typeface="Calibri"/>
              </a:rPr>
              <a:t>لو </a:t>
            </a:r>
            <a:r>
              <a:rPr lang="fa-IR" dirty="0" err="1">
                <a:ea typeface="Calibri"/>
              </a:rPr>
              <a:t>كنت</a:t>
            </a:r>
            <a:r>
              <a:rPr lang="fa-IR" dirty="0">
                <a:ea typeface="Calibri"/>
              </a:rPr>
              <a:t> </a:t>
            </a:r>
            <a:r>
              <a:rPr lang="fa-IR" dirty="0" err="1" smtClean="0">
                <a:ea typeface="Calibri"/>
              </a:rPr>
              <a:t>فظاً</a:t>
            </a:r>
            <a:r>
              <a:rPr lang="fa-IR" dirty="0" smtClean="0">
                <a:ea typeface="Calibri"/>
                <a:cs typeface="Arial"/>
              </a:rPr>
              <a:t> </a:t>
            </a:r>
            <a:r>
              <a:rPr lang="fa-IR" dirty="0" smtClean="0">
                <a:ea typeface="Calibri"/>
              </a:rPr>
              <a:t>غلیظ </a:t>
            </a:r>
            <a:r>
              <a:rPr lang="fa-IR" dirty="0" err="1">
                <a:ea typeface="Calibri"/>
              </a:rPr>
              <a:t>القلب</a:t>
            </a:r>
            <a:r>
              <a:rPr lang="fa-IR" dirty="0">
                <a:ea typeface="Calibri"/>
              </a:rPr>
              <a:t> لا </a:t>
            </a:r>
            <a:r>
              <a:rPr lang="fa-IR" dirty="0" err="1">
                <a:ea typeface="Calibri"/>
              </a:rPr>
              <a:t>نفضوا</a:t>
            </a:r>
            <a:r>
              <a:rPr lang="fa-IR" dirty="0">
                <a:ea typeface="Calibri"/>
              </a:rPr>
              <a:t> من </a:t>
            </a:r>
            <a:r>
              <a:rPr lang="fa-IR" dirty="0" err="1">
                <a:ea typeface="Calibri"/>
              </a:rPr>
              <a:t>حولك</a:t>
            </a:r>
            <a:r>
              <a:rPr lang="fa-IR" dirty="0">
                <a:ea typeface="Calibri"/>
              </a:rPr>
              <a:t>؛ اگر سخت دل و ترش </a:t>
            </a:r>
            <a:r>
              <a:rPr lang="fa-IR" dirty="0" err="1">
                <a:ea typeface="Calibri"/>
              </a:rPr>
              <a:t>روى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بودى</a:t>
            </a:r>
            <a:r>
              <a:rPr lang="fa-IR" dirty="0">
                <a:ea typeface="Calibri"/>
              </a:rPr>
              <a:t> همه از تو دور تو </a:t>
            </a:r>
            <a:r>
              <a:rPr lang="fa-IR" dirty="0" err="1">
                <a:ea typeface="Calibri"/>
              </a:rPr>
              <a:t>پراكنده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مى‏شوند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xmlns="" val="882911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3 - جوان </a:t>
            </a:r>
            <a:r>
              <a:rPr lang="fa-IR" dirty="0" err="1">
                <a:ea typeface="Calibri"/>
              </a:rPr>
              <a:t>گرایى</a:t>
            </a:r>
            <a:r>
              <a:rPr lang="fa-IR" dirty="0">
                <a:ea typeface="Calibri"/>
              </a:rPr>
              <a:t>: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معمولاً جوان از جوان بهتر و زودتر </a:t>
            </a:r>
            <a:r>
              <a:rPr lang="fa-IR" dirty="0" err="1">
                <a:ea typeface="Calibri"/>
              </a:rPr>
              <a:t>مى‏پذیرد</a:t>
            </a:r>
            <a:r>
              <a:rPr lang="fa-IR" dirty="0">
                <a:ea typeface="Calibri"/>
              </a:rPr>
              <a:t>. در دو جوان به دلیل </a:t>
            </a:r>
            <a:r>
              <a:rPr lang="fa-IR" dirty="0" err="1">
                <a:ea typeface="Calibri"/>
              </a:rPr>
              <a:t>نزدیك</a:t>
            </a:r>
            <a:r>
              <a:rPr lang="fa-IR" dirty="0">
                <a:ea typeface="Calibri"/>
              </a:rPr>
              <a:t> بودن جهان </a:t>
            </a:r>
            <a:r>
              <a:rPr lang="fa-IR" dirty="0" err="1">
                <a:ea typeface="Calibri"/>
              </a:rPr>
              <a:t>احساسى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وعاطفى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روحى</a:t>
            </a:r>
            <a:r>
              <a:rPr lang="fa-IR" dirty="0">
                <a:ea typeface="Calibri"/>
              </a:rPr>
              <a:t>، تفهیم و تفاهم </a:t>
            </a:r>
            <a:r>
              <a:rPr lang="fa-IR" dirty="0" err="1">
                <a:ea typeface="Calibri"/>
              </a:rPr>
              <a:t>سریع‏تر</a:t>
            </a:r>
            <a:r>
              <a:rPr lang="fa-IR" dirty="0">
                <a:ea typeface="Calibri"/>
              </a:rPr>
              <a:t> اتفاق </a:t>
            </a:r>
            <a:r>
              <a:rPr lang="fa-IR" dirty="0" err="1">
                <a:ea typeface="Calibri"/>
              </a:rPr>
              <a:t>مى‏افتد</a:t>
            </a:r>
            <a:r>
              <a:rPr lang="fa-IR" dirty="0">
                <a:ea typeface="Calibri"/>
              </a:rPr>
              <a:t>. در حال </a:t>
            </a:r>
            <a:r>
              <a:rPr lang="fa-IR" dirty="0" smtClean="0">
                <a:ea typeface="Calibri"/>
              </a:rPr>
              <a:t>حاضر </a:t>
            </a:r>
            <a:r>
              <a:rPr lang="fa-IR" dirty="0">
                <a:ea typeface="Calibri"/>
              </a:rPr>
              <a:t>ائمه جماعت </a:t>
            </a:r>
            <a:r>
              <a:rPr lang="fa-IR" dirty="0" err="1">
                <a:ea typeface="Calibri"/>
              </a:rPr>
              <a:t>بسیارى</a:t>
            </a:r>
            <a:r>
              <a:rPr lang="fa-IR" dirty="0">
                <a:ea typeface="Calibri"/>
              </a:rPr>
              <a:t> از مساجد </a:t>
            </a:r>
            <a:r>
              <a:rPr lang="fa-IR" dirty="0" err="1">
                <a:ea typeface="Calibri"/>
              </a:rPr>
              <a:t>كهنسال‏اند</a:t>
            </a:r>
            <a:r>
              <a:rPr lang="fa-IR" dirty="0">
                <a:ea typeface="Calibri"/>
              </a:rPr>
              <a:t> و با </a:t>
            </a:r>
            <a:r>
              <a:rPr lang="fa-IR" dirty="0" err="1">
                <a:ea typeface="Calibri"/>
              </a:rPr>
              <a:t>دنیاى</a:t>
            </a:r>
            <a:r>
              <a:rPr lang="fa-IR" dirty="0">
                <a:ea typeface="Calibri"/>
              </a:rPr>
              <a:t> جوان </a:t>
            </a:r>
            <a:r>
              <a:rPr lang="fa-IR" dirty="0" err="1">
                <a:ea typeface="Calibri"/>
              </a:rPr>
              <a:t>بیگانه‏اند</a:t>
            </a:r>
            <a:r>
              <a:rPr lang="fa-IR" dirty="0">
                <a:ea typeface="Calibri"/>
              </a:rPr>
              <a:t> هر چند در این میان، پیران خوش اندیش و جوان دل وجود دارند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توانایى</a:t>
            </a:r>
            <a:r>
              <a:rPr lang="fa-IR" dirty="0">
                <a:ea typeface="Calibri"/>
              </a:rPr>
              <a:t> فوق </a:t>
            </a:r>
            <a:r>
              <a:rPr lang="fa-IR" dirty="0" err="1">
                <a:ea typeface="Calibri"/>
              </a:rPr>
              <a:t>العاده‏اى</a:t>
            </a:r>
            <a:r>
              <a:rPr lang="fa-IR" dirty="0">
                <a:ea typeface="Calibri"/>
              </a:rPr>
              <a:t> در جذب جوانان </a:t>
            </a:r>
            <a:r>
              <a:rPr lang="fa-IR" dirty="0" err="1">
                <a:ea typeface="Calibri"/>
              </a:rPr>
              <a:t>دارنداما</a:t>
            </a:r>
            <a:r>
              <a:rPr lang="fa-IR" dirty="0">
                <a:ea typeface="Calibri"/>
              </a:rPr>
              <a:t> باید به </a:t>
            </a:r>
            <a:r>
              <a:rPr lang="fa-IR" dirty="0" err="1">
                <a:ea typeface="Calibri"/>
              </a:rPr>
              <a:t>یك</a:t>
            </a:r>
            <a:r>
              <a:rPr lang="fa-IR" dirty="0">
                <a:ea typeface="Calibri"/>
              </a:rPr>
              <a:t> جوان </a:t>
            </a:r>
            <a:r>
              <a:rPr lang="fa-IR" dirty="0" err="1">
                <a:ea typeface="Calibri"/>
              </a:rPr>
              <a:t>گرایى</a:t>
            </a:r>
            <a:r>
              <a:rPr lang="fa-IR" dirty="0">
                <a:ea typeface="Calibri"/>
              </a:rPr>
              <a:t> در مساجد برسیم.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err="1">
                <a:ea typeface="Calibri"/>
              </a:rPr>
              <a:t>بعضى</a:t>
            </a:r>
            <a:r>
              <a:rPr lang="fa-IR" dirty="0">
                <a:ea typeface="Calibri"/>
              </a:rPr>
              <a:t> از جوانان، عدم </a:t>
            </a:r>
            <a:r>
              <a:rPr lang="fa-IR" dirty="0" err="1">
                <a:ea typeface="Calibri"/>
              </a:rPr>
              <a:t>امكان</a:t>
            </a:r>
            <a:r>
              <a:rPr lang="fa-IR" dirty="0">
                <a:ea typeface="Calibri"/>
              </a:rPr>
              <a:t> ارتباط با امام جماعت سالمند را دلیل اجتناب از نماز جماعت و عدم حضور در مساجد </a:t>
            </a:r>
            <a:r>
              <a:rPr lang="fa-IR" dirty="0" err="1">
                <a:ea typeface="Calibri"/>
              </a:rPr>
              <a:t>مى‏دانند</a:t>
            </a:r>
            <a:r>
              <a:rPr lang="fa-IR" dirty="0">
                <a:ea typeface="Calibri"/>
              </a:rPr>
              <a:t> و به تجربه دیده شده </a:t>
            </a:r>
            <a:r>
              <a:rPr lang="fa-IR" dirty="0" err="1">
                <a:ea typeface="Calibri"/>
              </a:rPr>
              <a:t>مساجدى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امام جماعت جوان و </a:t>
            </a:r>
            <a:r>
              <a:rPr lang="fa-IR" dirty="0" err="1">
                <a:ea typeface="Calibri"/>
              </a:rPr>
              <a:t>پرشورى</a:t>
            </a:r>
            <a:r>
              <a:rPr lang="fa-IR" dirty="0">
                <a:ea typeface="Calibri"/>
              </a:rPr>
              <a:t> دارد در جذب جوانان </a:t>
            </a:r>
            <a:r>
              <a:rPr lang="fa-IR" dirty="0" err="1">
                <a:ea typeface="Calibri"/>
              </a:rPr>
              <a:t>موفق‏تر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بوده‏اند</a:t>
            </a:r>
            <a:r>
              <a:rPr lang="fa-IR" dirty="0">
                <a:ea typeface="Calibri"/>
              </a:rPr>
              <a:t>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در این رابطه لازم است </a:t>
            </a:r>
            <a:r>
              <a:rPr lang="fa-IR" dirty="0" smtClean="0">
                <a:ea typeface="Calibri"/>
              </a:rPr>
              <a:t>فرهنگ </a:t>
            </a:r>
            <a:r>
              <a:rPr lang="fa-IR" dirty="0">
                <a:ea typeface="Calibri"/>
              </a:rPr>
              <a:t>جوان </a:t>
            </a:r>
            <a:r>
              <a:rPr lang="fa-IR" dirty="0" err="1">
                <a:ea typeface="Calibri"/>
              </a:rPr>
              <a:t>گرایى</a:t>
            </a:r>
            <a:r>
              <a:rPr lang="fa-IR" dirty="0">
                <a:ea typeface="Calibri"/>
              </a:rPr>
              <a:t> در اداره مساجد نهادینه گردد و جوانان در </a:t>
            </a:r>
            <a:r>
              <a:rPr lang="fa-IR" dirty="0" err="1">
                <a:ea typeface="Calibri"/>
              </a:rPr>
              <a:t>كنار</a:t>
            </a:r>
            <a:r>
              <a:rPr lang="fa-IR" dirty="0">
                <a:ea typeface="Calibri"/>
              </a:rPr>
              <a:t> سالمندان در هیئت </a:t>
            </a:r>
            <a:r>
              <a:rPr lang="fa-IR" dirty="0" err="1">
                <a:ea typeface="Calibri"/>
              </a:rPr>
              <a:t>امناى</a:t>
            </a:r>
            <a:r>
              <a:rPr lang="fa-IR" dirty="0">
                <a:ea typeface="Calibri"/>
              </a:rPr>
              <a:t> مساجد راه یابند.</a:t>
            </a:r>
            <a:endParaRPr lang="en-US" dirty="0">
              <a:ea typeface="Calibri"/>
              <a:cs typeface="Arial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xmlns="" val="2003771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4000" dirty="0">
                <a:ea typeface="Calibri"/>
              </a:rPr>
              <a:t>4 - زیبا </a:t>
            </a:r>
            <a:r>
              <a:rPr lang="fa-IR" sz="4000" dirty="0" err="1">
                <a:ea typeface="Calibri"/>
              </a:rPr>
              <a:t>سازى</a:t>
            </a:r>
            <a:r>
              <a:rPr lang="fa-IR" sz="4000" dirty="0">
                <a:ea typeface="Calibri"/>
              </a:rPr>
              <a:t> مساجد: </a:t>
            </a:r>
            <a:endParaRPr lang="en-US" sz="4000" dirty="0">
              <a:ea typeface="Calibri"/>
              <a:cs typeface="Arial"/>
            </a:endParaRPr>
          </a:p>
          <a:p>
            <a:r>
              <a:rPr lang="fa-IR" sz="4000" dirty="0" smtClean="0">
                <a:ea typeface="Calibri"/>
              </a:rPr>
              <a:t>مساجد </a:t>
            </a:r>
            <a:r>
              <a:rPr lang="fa-IR" sz="4000" dirty="0">
                <a:ea typeface="Calibri"/>
              </a:rPr>
              <a:t>از همان </a:t>
            </a:r>
            <a:r>
              <a:rPr lang="fa-IR" sz="4000" dirty="0" err="1">
                <a:ea typeface="Calibri"/>
              </a:rPr>
              <a:t>سردر</a:t>
            </a:r>
            <a:r>
              <a:rPr lang="fa-IR" sz="4000" dirty="0">
                <a:ea typeface="Calibri"/>
              </a:rPr>
              <a:t> تا درون مسجد </a:t>
            </a:r>
            <a:r>
              <a:rPr lang="fa-IR" dirty="0">
                <a:ea typeface="Calibri"/>
              </a:rPr>
              <a:t>(صحن، محراب، فضا، دیوارها و غیره) </a:t>
            </a:r>
            <a:r>
              <a:rPr lang="fa-IR" sz="4000" dirty="0">
                <a:ea typeface="Calibri"/>
              </a:rPr>
              <a:t>باید آراسته و پیراسته و جوان پسند باشد </a:t>
            </a:r>
            <a:r>
              <a:rPr lang="fa-IR" sz="4000" dirty="0" err="1">
                <a:ea typeface="Calibri"/>
              </a:rPr>
              <a:t>واز</a:t>
            </a:r>
            <a:r>
              <a:rPr lang="fa-IR" sz="4000" dirty="0">
                <a:ea typeface="Calibri"/>
              </a:rPr>
              <a:t> </a:t>
            </a:r>
            <a:r>
              <a:rPr lang="fa-IR" sz="4000" dirty="0" err="1">
                <a:ea typeface="Calibri"/>
              </a:rPr>
              <a:t>جاذبه‏هاى</a:t>
            </a:r>
            <a:r>
              <a:rPr lang="fa-IR" sz="4000" dirty="0">
                <a:ea typeface="Calibri"/>
              </a:rPr>
              <a:t> </a:t>
            </a:r>
            <a:r>
              <a:rPr lang="fa-IR" sz="4000" dirty="0" err="1">
                <a:ea typeface="Calibri"/>
              </a:rPr>
              <a:t>هنرى</a:t>
            </a:r>
            <a:r>
              <a:rPr lang="fa-IR" sz="4000" dirty="0">
                <a:ea typeface="Calibri"/>
              </a:rPr>
              <a:t> و </a:t>
            </a:r>
            <a:r>
              <a:rPr lang="fa-IR" sz="4000" dirty="0" err="1">
                <a:ea typeface="Calibri"/>
              </a:rPr>
              <a:t>علمى</a:t>
            </a:r>
            <a:r>
              <a:rPr lang="fa-IR" sz="4000" dirty="0">
                <a:ea typeface="Calibri"/>
              </a:rPr>
              <a:t> در </a:t>
            </a:r>
            <a:r>
              <a:rPr lang="fa-IR" sz="4000" dirty="0" err="1">
                <a:ea typeface="Calibri"/>
              </a:rPr>
              <a:t>پیشانى</a:t>
            </a:r>
            <a:r>
              <a:rPr lang="fa-IR" sz="4000" dirty="0">
                <a:ea typeface="Calibri"/>
              </a:rPr>
              <a:t> مسجد استفاده شود. </a:t>
            </a:r>
            <a:r>
              <a:rPr lang="fa-IR" sz="4000" dirty="0" err="1">
                <a:ea typeface="Calibri"/>
              </a:rPr>
              <a:t>پاكیزگى</a:t>
            </a:r>
            <a:r>
              <a:rPr lang="fa-IR" sz="4000" dirty="0">
                <a:ea typeface="Calibri"/>
              </a:rPr>
              <a:t>، طراوت و </a:t>
            </a:r>
            <a:r>
              <a:rPr lang="fa-IR" sz="4000" dirty="0" err="1">
                <a:ea typeface="Calibri"/>
              </a:rPr>
              <a:t>زیبایى</a:t>
            </a:r>
            <a:r>
              <a:rPr lang="fa-IR" sz="4000" dirty="0">
                <a:ea typeface="Calibri"/>
              </a:rPr>
              <a:t> مسجد، در جذب جوانان بسیار مؤثر است. </a:t>
            </a:r>
            <a:r>
              <a:rPr lang="fa-IR" sz="4000" dirty="0" err="1">
                <a:ea typeface="Calibri"/>
              </a:rPr>
              <a:t>بعضى</a:t>
            </a:r>
            <a:r>
              <a:rPr lang="fa-IR" sz="4000" dirty="0">
                <a:ea typeface="Calibri"/>
              </a:rPr>
              <a:t> از </a:t>
            </a:r>
            <a:r>
              <a:rPr lang="fa-IR" sz="4000" dirty="0" err="1">
                <a:ea typeface="Calibri"/>
              </a:rPr>
              <a:t>دانش‏آموزان</a:t>
            </a:r>
            <a:r>
              <a:rPr lang="fa-IR" sz="4000" dirty="0">
                <a:ea typeface="Calibri"/>
              </a:rPr>
              <a:t>، </a:t>
            </a:r>
            <a:r>
              <a:rPr lang="fa-IR" sz="4000" dirty="0" err="1">
                <a:ea typeface="Calibri"/>
              </a:rPr>
              <a:t>بوى</a:t>
            </a:r>
            <a:r>
              <a:rPr lang="fa-IR" sz="4000" dirty="0">
                <a:ea typeface="Calibri"/>
              </a:rPr>
              <a:t> بد، </a:t>
            </a:r>
            <a:r>
              <a:rPr lang="fa-IR" sz="4000" dirty="0" err="1">
                <a:ea typeface="Calibri"/>
              </a:rPr>
              <a:t>فضاى</a:t>
            </a:r>
            <a:r>
              <a:rPr lang="fa-IR" sz="4000" dirty="0">
                <a:ea typeface="Calibri"/>
              </a:rPr>
              <a:t> تنگ نمازخانه، </a:t>
            </a:r>
            <a:r>
              <a:rPr lang="fa-IR" sz="4000" dirty="0" err="1">
                <a:ea typeface="Calibri"/>
              </a:rPr>
              <a:t>فرش‏ها</a:t>
            </a:r>
            <a:r>
              <a:rPr lang="fa-IR" sz="4000" dirty="0">
                <a:ea typeface="Calibri"/>
              </a:rPr>
              <a:t> و </a:t>
            </a:r>
            <a:r>
              <a:rPr lang="fa-IR" sz="4000" dirty="0" err="1">
                <a:ea typeface="Calibri"/>
              </a:rPr>
              <a:t>موكت‏هاى</a:t>
            </a:r>
            <a:r>
              <a:rPr lang="fa-IR" sz="4000" dirty="0">
                <a:ea typeface="Calibri"/>
              </a:rPr>
              <a:t> آلوده را باعث </a:t>
            </a:r>
            <a:r>
              <a:rPr lang="fa-IR" sz="4000" dirty="0" err="1">
                <a:ea typeface="Calibri"/>
              </a:rPr>
              <a:t>بى</a:t>
            </a:r>
            <a:r>
              <a:rPr lang="fa-IR" sz="4000" dirty="0">
                <a:ea typeface="Calibri"/>
              </a:rPr>
              <a:t> </a:t>
            </a:r>
            <a:r>
              <a:rPr lang="fa-IR" sz="4000" dirty="0" err="1">
                <a:ea typeface="Calibri"/>
              </a:rPr>
              <a:t>رغبتى</a:t>
            </a:r>
            <a:r>
              <a:rPr lang="fa-IR" sz="4000" dirty="0">
                <a:ea typeface="Calibri"/>
              </a:rPr>
              <a:t> به نماز </a:t>
            </a:r>
            <a:r>
              <a:rPr lang="fa-IR" sz="4000" dirty="0" err="1">
                <a:ea typeface="Calibri"/>
              </a:rPr>
              <a:t>مى‏دانند</a:t>
            </a:r>
            <a:endParaRPr lang="fa-IR" sz="4000" dirty="0"/>
          </a:p>
        </p:txBody>
      </p:sp>
    </p:spTree>
    <p:extLst>
      <p:ext uri="{BB962C8B-B14F-4D97-AF65-F5344CB8AC3E}">
        <p14:creationId xmlns:p14="http://schemas.microsoft.com/office/powerpoint/2010/main" xmlns="" val="647337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62473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fa-IR" sz="3800" smtClean="0">
              <a:ea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3800" smtClean="0">
                <a:ea typeface="Calibri"/>
              </a:rPr>
              <a:t>5 </a:t>
            </a:r>
            <a:r>
              <a:rPr lang="fa-IR" sz="3800" dirty="0">
                <a:ea typeface="Calibri"/>
              </a:rPr>
              <a:t>- فعال </a:t>
            </a:r>
            <a:r>
              <a:rPr lang="fa-IR" sz="3800" dirty="0" err="1">
                <a:ea typeface="Calibri"/>
              </a:rPr>
              <a:t>كردن</a:t>
            </a:r>
            <a:r>
              <a:rPr lang="fa-IR" sz="3800" dirty="0">
                <a:ea typeface="Calibri"/>
              </a:rPr>
              <a:t> مساجد: </a:t>
            </a:r>
            <a:endParaRPr lang="en-US" sz="3800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err="1">
                <a:ea typeface="Calibri"/>
              </a:rPr>
              <a:t>براى</a:t>
            </a:r>
            <a:r>
              <a:rPr lang="fa-IR" dirty="0">
                <a:ea typeface="Calibri"/>
              </a:rPr>
              <a:t> حضور جوانان در مساجد، لازم است، مساجد را از انحصار به نماز، خارج </a:t>
            </a:r>
            <a:r>
              <a:rPr lang="fa-IR" dirty="0" err="1">
                <a:ea typeface="Calibri"/>
              </a:rPr>
              <a:t>كرد</a:t>
            </a:r>
            <a:r>
              <a:rPr lang="fa-IR" dirty="0">
                <a:ea typeface="Calibri"/>
              </a:rPr>
              <a:t>، جوان </a:t>
            </a:r>
            <a:r>
              <a:rPr lang="fa-IR" dirty="0" err="1">
                <a:ea typeface="Calibri"/>
              </a:rPr>
              <a:t>عنصرى</a:t>
            </a:r>
            <a:r>
              <a:rPr lang="fa-IR" dirty="0">
                <a:ea typeface="Calibri"/>
              </a:rPr>
              <a:t> فعال و پرشور است و به دنبال </a:t>
            </a:r>
            <a:r>
              <a:rPr lang="fa-IR" dirty="0" err="1">
                <a:ea typeface="Calibri"/>
              </a:rPr>
              <a:t>كانونى</a:t>
            </a:r>
            <a:r>
              <a:rPr lang="fa-IR" dirty="0">
                <a:ea typeface="Calibri"/>
              </a:rPr>
              <a:t> فراگیر و خودجوش </a:t>
            </a:r>
            <a:r>
              <a:rPr lang="fa-IR" dirty="0" err="1">
                <a:ea typeface="Calibri"/>
              </a:rPr>
              <a:t>مى‏باشد</a:t>
            </a:r>
            <a:r>
              <a:rPr lang="fa-IR" dirty="0">
                <a:ea typeface="Calibri"/>
              </a:rPr>
              <a:t>. مطالعه عصر </a:t>
            </a:r>
            <a:r>
              <a:rPr lang="fa-IR" dirty="0" err="1">
                <a:ea typeface="Calibri"/>
              </a:rPr>
              <a:t>نبوى</a:t>
            </a:r>
            <a:r>
              <a:rPr lang="fa-IR" dirty="0">
                <a:ea typeface="Calibri"/>
              </a:rPr>
              <a:t> نشان </a:t>
            </a:r>
            <a:r>
              <a:rPr lang="fa-IR" dirty="0" err="1">
                <a:ea typeface="Calibri"/>
              </a:rPr>
              <a:t>مى‏دهد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مسجد، پایگاه </a:t>
            </a:r>
            <a:r>
              <a:rPr lang="fa-IR" dirty="0" err="1">
                <a:ea typeface="Calibri"/>
              </a:rPr>
              <a:t>تصمیم‏گیرى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اجتماعى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نظامى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سیاسى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عبادى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فرهنگى</a:t>
            </a:r>
            <a:r>
              <a:rPr lang="fa-IR" dirty="0">
                <a:ea typeface="Calibri"/>
              </a:rPr>
              <a:t> بوده است. در این صورت مسجد </a:t>
            </a:r>
            <a:r>
              <a:rPr lang="fa-IR" dirty="0" err="1">
                <a:ea typeface="Calibri"/>
              </a:rPr>
              <a:t>یك</a:t>
            </a:r>
            <a:r>
              <a:rPr lang="fa-IR" dirty="0">
                <a:ea typeface="Calibri"/>
              </a:rPr>
              <a:t> مجتمع </a:t>
            </a:r>
            <a:r>
              <a:rPr lang="fa-IR" dirty="0" err="1">
                <a:ea typeface="Calibri"/>
              </a:rPr>
              <a:t>مى‏باشد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جوانان را با سلایق مختلف در خود جمع </a:t>
            </a:r>
            <a:r>
              <a:rPr lang="fa-IR" dirty="0" err="1">
                <a:ea typeface="Calibri"/>
              </a:rPr>
              <a:t>كرده</a:t>
            </a:r>
            <a:r>
              <a:rPr lang="fa-IR" dirty="0">
                <a:ea typeface="Calibri"/>
              </a:rPr>
              <a:t> است. اگر در دوران دفاع مقدس ما شاهد حضور چشمگیر جوانان در مساجد بودیم </a:t>
            </a:r>
            <a:r>
              <a:rPr lang="fa-IR" dirty="0" err="1">
                <a:ea typeface="Calibri"/>
              </a:rPr>
              <a:t>یكى</a:t>
            </a:r>
            <a:r>
              <a:rPr lang="fa-IR" dirty="0">
                <a:ea typeface="Calibri"/>
              </a:rPr>
              <a:t> از </a:t>
            </a:r>
            <a:r>
              <a:rPr lang="fa-IR" dirty="0" err="1">
                <a:ea typeface="Calibri"/>
              </a:rPr>
              <a:t>دلائلش</a:t>
            </a:r>
            <a:r>
              <a:rPr lang="fa-IR" dirty="0">
                <a:ea typeface="Calibri"/>
              </a:rPr>
              <a:t> فعال بودن در </a:t>
            </a:r>
            <a:r>
              <a:rPr lang="fa-IR" dirty="0" err="1">
                <a:ea typeface="Calibri"/>
              </a:rPr>
              <a:t>زمینه‏هاى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عبادى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نظامى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فرهنگى</a:t>
            </a:r>
            <a:r>
              <a:rPr lang="fa-IR" dirty="0">
                <a:ea typeface="Calibri"/>
              </a:rPr>
              <a:t> بوده است.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اگر </a:t>
            </a:r>
            <a:r>
              <a:rPr lang="fa-IR" dirty="0" err="1">
                <a:ea typeface="Calibri"/>
              </a:rPr>
              <a:t>امكانات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هنرى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ورزشى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نمایشى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كتابخانه</a:t>
            </a:r>
            <a:r>
              <a:rPr lang="fa-IR" dirty="0">
                <a:ea typeface="Calibri"/>
              </a:rPr>
              <a:t> در </a:t>
            </a:r>
            <a:r>
              <a:rPr lang="fa-IR" dirty="0" err="1">
                <a:ea typeface="Calibri"/>
              </a:rPr>
              <a:t>كنار</a:t>
            </a:r>
            <a:r>
              <a:rPr lang="fa-IR" dirty="0">
                <a:ea typeface="Calibri"/>
              </a:rPr>
              <a:t> مسجد به عنوان </a:t>
            </a:r>
            <a:r>
              <a:rPr lang="fa-IR" dirty="0" err="1">
                <a:ea typeface="Calibri"/>
              </a:rPr>
              <a:t>جزئى</a:t>
            </a:r>
            <a:r>
              <a:rPr lang="fa-IR" dirty="0">
                <a:ea typeface="Calibri"/>
              </a:rPr>
              <a:t> از </a:t>
            </a:r>
            <a:r>
              <a:rPr lang="fa-IR" dirty="0" err="1">
                <a:ea typeface="Calibri"/>
              </a:rPr>
              <a:t>پیكره</a:t>
            </a:r>
            <a:r>
              <a:rPr lang="fa-IR" dirty="0">
                <a:ea typeface="Calibri"/>
              </a:rPr>
              <a:t> مسجد محسوب شود جوانان به مسجد </a:t>
            </a:r>
            <a:r>
              <a:rPr lang="fa-IR" dirty="0" err="1">
                <a:ea typeface="Calibri"/>
              </a:rPr>
              <a:t>راغب‏تر</a:t>
            </a:r>
            <a:r>
              <a:rPr lang="fa-IR" dirty="0">
                <a:ea typeface="Calibri"/>
              </a:rPr>
              <a:t> خواهند شد. با </a:t>
            </a:r>
            <a:r>
              <a:rPr lang="fa-IR" dirty="0" err="1">
                <a:ea typeface="Calibri"/>
              </a:rPr>
              <a:t>كمال</a:t>
            </a:r>
            <a:r>
              <a:rPr lang="fa-IR" dirty="0">
                <a:ea typeface="Calibri"/>
              </a:rPr>
              <a:t> تأسف </a:t>
            </a:r>
            <a:r>
              <a:rPr lang="fa-IR" dirty="0" err="1">
                <a:ea typeface="Calibri"/>
              </a:rPr>
              <a:t>دنیاى</a:t>
            </a:r>
            <a:r>
              <a:rPr lang="fa-IR" dirty="0">
                <a:ea typeface="Calibri"/>
              </a:rPr>
              <a:t> الحاد در مسیر خود با </a:t>
            </a:r>
            <a:r>
              <a:rPr lang="fa-IR" dirty="0" err="1">
                <a:ea typeface="Calibri"/>
              </a:rPr>
              <a:t>ظواهرى</a:t>
            </a:r>
            <a:r>
              <a:rPr lang="fa-IR" dirty="0">
                <a:ea typeface="Calibri"/>
              </a:rPr>
              <a:t> زیبا از </a:t>
            </a:r>
            <a:r>
              <a:rPr lang="fa-IR" dirty="0" err="1">
                <a:ea typeface="Calibri"/>
              </a:rPr>
              <a:t>روش‏هاى</a:t>
            </a:r>
            <a:r>
              <a:rPr lang="fa-IR" dirty="0">
                <a:ea typeface="Calibri"/>
              </a:rPr>
              <a:t> نو و از </a:t>
            </a:r>
            <a:r>
              <a:rPr lang="fa-IR" dirty="0" err="1">
                <a:ea typeface="Calibri"/>
              </a:rPr>
              <a:t>تمامى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امكانات</a:t>
            </a:r>
            <a:r>
              <a:rPr lang="fa-IR" dirty="0">
                <a:ea typeface="Calibri"/>
              </a:rPr>
              <a:t> استفاده </a:t>
            </a:r>
            <a:r>
              <a:rPr lang="fa-IR" dirty="0" err="1">
                <a:ea typeface="Calibri"/>
              </a:rPr>
              <a:t>مى‏كنند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ولى</a:t>
            </a:r>
            <a:r>
              <a:rPr lang="fa-IR" dirty="0">
                <a:ea typeface="Calibri"/>
              </a:rPr>
              <a:t> ما تنها به </a:t>
            </a:r>
            <a:r>
              <a:rPr lang="fa-IR" dirty="0" err="1">
                <a:ea typeface="Calibri"/>
              </a:rPr>
              <a:t>روش‏هاى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سنتى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اكتفا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كرده‏ایم</a:t>
            </a:r>
            <a:r>
              <a:rPr lang="fa-IR" dirty="0">
                <a:ea typeface="Calibri"/>
              </a:rPr>
              <a:t> و از همه </a:t>
            </a:r>
            <a:r>
              <a:rPr lang="fa-IR" dirty="0" err="1">
                <a:ea typeface="Calibri"/>
              </a:rPr>
              <a:t>ظرفیت‏ها</a:t>
            </a:r>
            <a:r>
              <a:rPr lang="fa-IR" dirty="0">
                <a:ea typeface="Calibri"/>
              </a:rPr>
              <a:t> استفاده </a:t>
            </a:r>
            <a:r>
              <a:rPr lang="fa-IR" dirty="0" err="1">
                <a:ea typeface="Calibri"/>
              </a:rPr>
              <a:t>نمى‏كنیم</a:t>
            </a:r>
            <a:r>
              <a:rPr lang="fa-IR" dirty="0">
                <a:ea typeface="Calibri"/>
              </a:rPr>
              <a:t>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قرآن </a:t>
            </a:r>
            <a:r>
              <a:rPr lang="fa-IR" dirty="0" err="1">
                <a:ea typeface="Calibri"/>
              </a:rPr>
              <a:t>كریم</a:t>
            </a:r>
            <a:r>
              <a:rPr lang="fa-IR" dirty="0">
                <a:ea typeface="Calibri"/>
              </a:rPr>
              <a:t> به </a:t>
            </a:r>
            <a:r>
              <a:rPr lang="fa-IR" dirty="0" err="1">
                <a:ea typeface="Calibri"/>
              </a:rPr>
              <a:t>كاربرد</a:t>
            </a:r>
            <a:r>
              <a:rPr lang="fa-IR" dirty="0">
                <a:ea typeface="Calibri"/>
              </a:rPr>
              <a:t> هنر در القا و تغییر </a:t>
            </a:r>
            <a:r>
              <a:rPr lang="fa-IR" dirty="0" err="1">
                <a:ea typeface="Calibri"/>
              </a:rPr>
              <a:t>افكار</a:t>
            </a:r>
            <a:r>
              <a:rPr lang="fa-IR" dirty="0">
                <a:ea typeface="Calibri"/>
              </a:rPr>
              <a:t> اشاره </a:t>
            </a:r>
            <a:r>
              <a:rPr lang="fa-IR" dirty="0" err="1">
                <a:ea typeface="Calibri"/>
              </a:rPr>
              <a:t>كرده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مى‏فرماید</a:t>
            </a:r>
            <a:r>
              <a:rPr lang="fa-IR" dirty="0">
                <a:ea typeface="Calibri"/>
              </a:rPr>
              <a:t>: </a:t>
            </a:r>
            <a:r>
              <a:rPr lang="fa-IR" dirty="0" err="1">
                <a:ea typeface="Calibri"/>
              </a:rPr>
              <a:t>سامرى</a:t>
            </a:r>
            <a:r>
              <a:rPr lang="fa-IR" dirty="0">
                <a:ea typeface="Calibri"/>
              </a:rPr>
              <a:t> دشمن </a:t>
            </a:r>
            <a:r>
              <a:rPr lang="fa-IR" dirty="0" err="1">
                <a:ea typeface="Calibri"/>
              </a:rPr>
              <a:t>موسى</a:t>
            </a:r>
            <a:r>
              <a:rPr lang="fa-IR" dirty="0">
                <a:ea typeface="Calibri"/>
              </a:rPr>
              <a:t>(ع) با زر و زیور، </a:t>
            </a:r>
            <a:r>
              <a:rPr lang="fa-IR" dirty="0" err="1">
                <a:ea typeface="Calibri"/>
              </a:rPr>
              <a:t>گوساله‏اى</a:t>
            </a:r>
            <a:r>
              <a:rPr lang="fa-IR" dirty="0">
                <a:ea typeface="Calibri"/>
              </a:rPr>
              <a:t> ساخت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صدایى</a:t>
            </a:r>
            <a:r>
              <a:rPr lang="fa-IR" dirty="0">
                <a:ea typeface="Calibri"/>
              </a:rPr>
              <a:t> شگفت داشت و آن را </a:t>
            </a:r>
            <a:r>
              <a:rPr lang="fa-IR" dirty="0" err="1">
                <a:ea typeface="Calibri"/>
              </a:rPr>
              <a:t>خداى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موسى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معرفى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كرد</a:t>
            </a:r>
            <a:r>
              <a:rPr lang="fa-IR" dirty="0">
                <a:ea typeface="Calibri"/>
              </a:rPr>
              <a:t> و به این صورت پیروان </a:t>
            </a:r>
            <a:r>
              <a:rPr lang="fa-IR" dirty="0" err="1">
                <a:ea typeface="Calibri"/>
              </a:rPr>
              <a:t>موسى</a:t>
            </a:r>
            <a:r>
              <a:rPr lang="fa-IR" dirty="0">
                <a:ea typeface="Calibri"/>
              </a:rPr>
              <a:t>(ع) را به انحراف </a:t>
            </a:r>
            <a:r>
              <a:rPr lang="fa-IR" dirty="0" err="1">
                <a:ea typeface="Calibri"/>
              </a:rPr>
              <a:t>كشاند</a:t>
            </a:r>
            <a:r>
              <a:rPr lang="fa-IR" dirty="0">
                <a:ea typeface="Calibri"/>
              </a:rPr>
              <a:t>. </a:t>
            </a:r>
            <a:r>
              <a:rPr lang="fa-IR" dirty="0" smtClean="0">
                <a:ea typeface="Calibri"/>
              </a:rPr>
              <a:t>چرا </a:t>
            </a:r>
            <a:r>
              <a:rPr lang="fa-IR" dirty="0">
                <a:ea typeface="Calibri"/>
              </a:rPr>
              <a:t>ما </a:t>
            </a:r>
            <a:r>
              <a:rPr lang="fa-IR" dirty="0" err="1">
                <a:ea typeface="Calibri"/>
              </a:rPr>
              <a:t>براى</a:t>
            </a:r>
            <a:r>
              <a:rPr lang="fa-IR" dirty="0">
                <a:ea typeface="Calibri"/>
              </a:rPr>
              <a:t> هدایت مردم از </a:t>
            </a:r>
            <a:r>
              <a:rPr lang="fa-IR" dirty="0" err="1">
                <a:ea typeface="Calibri"/>
              </a:rPr>
              <a:t>شیوه‏هاى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هنرى</a:t>
            </a:r>
            <a:r>
              <a:rPr lang="fa-IR" dirty="0">
                <a:ea typeface="Calibri"/>
              </a:rPr>
              <a:t> مثل فیلم، </a:t>
            </a:r>
            <a:r>
              <a:rPr lang="fa-IR" dirty="0" err="1">
                <a:ea typeface="Calibri"/>
              </a:rPr>
              <a:t>كارتون</a:t>
            </a:r>
            <a:r>
              <a:rPr lang="fa-IR" dirty="0">
                <a:ea typeface="Calibri"/>
              </a:rPr>
              <a:t>، تئاتر، </a:t>
            </a:r>
            <a:r>
              <a:rPr lang="fa-IR" dirty="0" err="1">
                <a:ea typeface="Calibri"/>
              </a:rPr>
              <a:t>نقاشى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گرافیك</a:t>
            </a:r>
            <a:r>
              <a:rPr lang="fa-IR" dirty="0">
                <a:ea typeface="Calibri"/>
              </a:rPr>
              <a:t>، مسابقه و غیره استفاده </a:t>
            </a:r>
            <a:r>
              <a:rPr lang="fa-IR" dirty="0" err="1">
                <a:ea typeface="Calibri"/>
              </a:rPr>
              <a:t>نكنیم</a:t>
            </a:r>
            <a:r>
              <a:rPr lang="fa-IR" dirty="0">
                <a:ea typeface="Calibri"/>
              </a:rPr>
              <a:t>؟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xmlns="" val="1164473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40871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2800" dirty="0">
                <a:ea typeface="Calibri"/>
              </a:rPr>
              <a:t>6 - بهبود </a:t>
            </a:r>
            <a:r>
              <a:rPr lang="fa-IR" sz="2800" dirty="0" err="1">
                <a:ea typeface="Calibri"/>
              </a:rPr>
              <a:t>شیوه‏هاى</a:t>
            </a:r>
            <a:r>
              <a:rPr lang="fa-IR" sz="2800" dirty="0">
                <a:ea typeface="Calibri"/>
              </a:rPr>
              <a:t> پیام </a:t>
            </a:r>
            <a:r>
              <a:rPr lang="fa-IR" sz="2800" dirty="0" err="1">
                <a:ea typeface="Calibri"/>
              </a:rPr>
              <a:t>رسانى</a:t>
            </a:r>
            <a:r>
              <a:rPr lang="fa-IR" sz="2800" dirty="0">
                <a:ea typeface="Calibri"/>
              </a:rPr>
              <a:t> </a:t>
            </a:r>
            <a:r>
              <a:rPr lang="fa-IR" sz="2800" dirty="0" err="1">
                <a:ea typeface="Calibri"/>
              </a:rPr>
              <a:t>دینى</a:t>
            </a:r>
            <a:r>
              <a:rPr lang="fa-IR" sz="2800" dirty="0" smtClean="0">
                <a:ea typeface="Calibri"/>
              </a:rPr>
              <a:t>:</a:t>
            </a:r>
            <a:endParaRPr lang="en-US" dirty="0">
              <a:ea typeface="Calibri"/>
              <a:cs typeface="Arial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a-IR" sz="2400" dirty="0">
                <a:ea typeface="Calibri"/>
              </a:rPr>
              <a:t>متأسفانه در </a:t>
            </a:r>
            <a:r>
              <a:rPr lang="fa-IR" sz="2400" dirty="0" err="1">
                <a:ea typeface="Calibri"/>
              </a:rPr>
              <a:t>روش‏هاى</a:t>
            </a:r>
            <a:r>
              <a:rPr lang="fa-IR" sz="2400" dirty="0">
                <a:ea typeface="Calibri"/>
              </a:rPr>
              <a:t> </a:t>
            </a:r>
            <a:r>
              <a:rPr lang="fa-IR" sz="2400" dirty="0" err="1">
                <a:ea typeface="Calibri"/>
              </a:rPr>
              <a:t>تبلیغى</a:t>
            </a:r>
            <a:r>
              <a:rPr lang="fa-IR" sz="2400" dirty="0">
                <a:ea typeface="Calibri"/>
              </a:rPr>
              <a:t> و جذب جوانان، </a:t>
            </a:r>
            <a:r>
              <a:rPr lang="fa-IR" sz="2400" dirty="0" err="1">
                <a:ea typeface="Calibri"/>
              </a:rPr>
              <a:t>بیش‏تر</a:t>
            </a:r>
            <a:r>
              <a:rPr lang="fa-IR" sz="2400" dirty="0">
                <a:ea typeface="Calibri"/>
              </a:rPr>
              <a:t> از </a:t>
            </a:r>
            <a:r>
              <a:rPr lang="fa-IR" sz="2400" dirty="0" err="1">
                <a:ea typeface="Calibri"/>
              </a:rPr>
              <a:t>روش‏هاى</a:t>
            </a:r>
            <a:r>
              <a:rPr lang="fa-IR" sz="2400" dirty="0">
                <a:ea typeface="Calibri"/>
              </a:rPr>
              <a:t> </a:t>
            </a:r>
            <a:r>
              <a:rPr lang="fa-IR" sz="2400" dirty="0" err="1" smtClean="0">
                <a:ea typeface="Calibri"/>
              </a:rPr>
              <a:t>كلیشهاى</a:t>
            </a:r>
            <a:r>
              <a:rPr lang="fa-IR" sz="2400" dirty="0" smtClean="0">
                <a:ea typeface="Calibri"/>
              </a:rPr>
              <a:t> </a:t>
            </a:r>
            <a:r>
              <a:rPr lang="fa-IR" sz="2400" dirty="0">
                <a:ea typeface="Calibri"/>
              </a:rPr>
              <a:t>و </a:t>
            </a:r>
            <a:r>
              <a:rPr lang="fa-IR" sz="2400" dirty="0" err="1">
                <a:ea typeface="Calibri"/>
              </a:rPr>
              <a:t>تكرارى</a:t>
            </a:r>
            <a:r>
              <a:rPr lang="fa-IR" sz="2400" dirty="0">
                <a:ea typeface="Calibri"/>
              </a:rPr>
              <a:t> و به صورت مستقیم استفاده </a:t>
            </a:r>
            <a:r>
              <a:rPr lang="fa-IR" sz="2400" dirty="0" err="1">
                <a:ea typeface="Calibri"/>
              </a:rPr>
              <a:t>مى‏كنیم</a:t>
            </a:r>
            <a:r>
              <a:rPr lang="fa-IR" sz="2400" dirty="0">
                <a:ea typeface="Calibri"/>
              </a:rPr>
              <a:t> و همین امر در </a:t>
            </a:r>
            <a:r>
              <a:rPr lang="fa-IR" sz="2400" dirty="0" err="1">
                <a:ea typeface="Calibri"/>
              </a:rPr>
              <a:t>بى</a:t>
            </a:r>
            <a:r>
              <a:rPr lang="fa-IR" sz="2400" dirty="0">
                <a:ea typeface="Calibri"/>
              </a:rPr>
              <a:t> </a:t>
            </a:r>
            <a:r>
              <a:rPr lang="fa-IR" sz="2400" dirty="0" err="1">
                <a:ea typeface="Calibri"/>
              </a:rPr>
              <a:t>علاقگى</a:t>
            </a:r>
            <a:r>
              <a:rPr lang="fa-IR" sz="2400" dirty="0">
                <a:ea typeface="Calibri"/>
              </a:rPr>
              <a:t> و گریز جوانان از نماز </a:t>
            </a:r>
            <a:r>
              <a:rPr lang="fa-IR" sz="2400" dirty="0" err="1">
                <a:ea typeface="Calibri"/>
              </a:rPr>
              <a:t>جواعت</a:t>
            </a:r>
            <a:r>
              <a:rPr lang="fa-IR" sz="2400" dirty="0">
                <a:ea typeface="Calibri"/>
              </a:rPr>
              <a:t> مؤثر بوده است.</a:t>
            </a:r>
            <a:endParaRPr lang="en-US" sz="2400" dirty="0">
              <a:ea typeface="Calibri"/>
              <a:cs typeface="Arial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a-IR" sz="2400" dirty="0">
                <a:ea typeface="Calibri"/>
              </a:rPr>
              <a:t>در </a:t>
            </a:r>
            <a:r>
              <a:rPr lang="fa-IR" sz="2400" dirty="0" err="1">
                <a:ea typeface="Calibri"/>
              </a:rPr>
              <a:t>برخى</a:t>
            </a:r>
            <a:r>
              <a:rPr lang="fa-IR" sz="2400" dirty="0">
                <a:ea typeface="Calibri"/>
              </a:rPr>
              <a:t> تحقیقات به ویژه </a:t>
            </a:r>
            <a:r>
              <a:rPr lang="fa-IR" sz="2400" dirty="0" err="1">
                <a:ea typeface="Calibri"/>
              </a:rPr>
              <a:t>تحقیقاتى</a:t>
            </a:r>
            <a:r>
              <a:rPr lang="fa-IR" sz="2400" dirty="0">
                <a:ea typeface="Calibri"/>
              </a:rPr>
              <a:t> </a:t>
            </a:r>
            <a:r>
              <a:rPr lang="fa-IR" sz="2400" dirty="0" err="1">
                <a:ea typeface="Calibri"/>
              </a:rPr>
              <a:t>كه</a:t>
            </a:r>
            <a:r>
              <a:rPr lang="fa-IR" sz="2400" dirty="0">
                <a:ea typeface="Calibri"/>
              </a:rPr>
              <a:t> در آموزش و پرورش انجام پذیرفته است </a:t>
            </a:r>
            <a:r>
              <a:rPr lang="fa-IR" sz="2400" dirty="0" err="1">
                <a:ea typeface="Calibri"/>
              </a:rPr>
              <a:t>یكى</a:t>
            </a:r>
            <a:r>
              <a:rPr lang="fa-IR" sz="2400" dirty="0">
                <a:ea typeface="Calibri"/>
              </a:rPr>
              <a:t> از دلایل گریز </a:t>
            </a:r>
            <a:r>
              <a:rPr lang="fa-IR" sz="2400" dirty="0" err="1">
                <a:ea typeface="Calibri"/>
              </a:rPr>
              <a:t>دانش‏آموزان</a:t>
            </a:r>
            <a:r>
              <a:rPr lang="fa-IR" sz="2400" dirty="0">
                <a:ea typeface="Calibri"/>
              </a:rPr>
              <a:t> از نماز جماعت، </a:t>
            </a:r>
            <a:r>
              <a:rPr lang="fa-IR" sz="2400" dirty="0" err="1">
                <a:ea typeface="Calibri"/>
              </a:rPr>
              <a:t>سخنرانى‏هاى</a:t>
            </a:r>
            <a:r>
              <a:rPr lang="fa-IR" sz="2400" dirty="0">
                <a:ea typeface="Calibri"/>
              </a:rPr>
              <a:t> </a:t>
            </a:r>
            <a:r>
              <a:rPr lang="fa-IR" sz="2400" dirty="0" err="1">
                <a:ea typeface="Calibri"/>
              </a:rPr>
              <a:t>طولانى</a:t>
            </a:r>
            <a:r>
              <a:rPr lang="fa-IR" sz="2400" dirty="0">
                <a:ea typeface="Calibri"/>
              </a:rPr>
              <a:t> و </a:t>
            </a:r>
            <a:r>
              <a:rPr lang="fa-IR" sz="2400" dirty="0" err="1">
                <a:ea typeface="Calibri"/>
              </a:rPr>
              <a:t>تكرارى</a:t>
            </a:r>
            <a:r>
              <a:rPr lang="fa-IR" sz="2400" dirty="0">
                <a:ea typeface="Calibri"/>
              </a:rPr>
              <a:t> مطرح شده است. </a:t>
            </a:r>
            <a:endParaRPr lang="fa-IR" sz="2400" dirty="0" smtClean="0">
              <a:ea typeface="Calibri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a typeface="Calibri"/>
              </a:rPr>
              <a:t>ما هندسه گفتن با جوانان را به </a:t>
            </a:r>
            <a:r>
              <a:rPr lang="fa-IR" sz="2000" dirty="0" err="1" smtClean="0">
                <a:ea typeface="Calibri"/>
              </a:rPr>
              <a:t>خوبى</a:t>
            </a:r>
            <a:r>
              <a:rPr lang="fa-IR" sz="2000" dirty="0" smtClean="0">
                <a:ea typeface="Calibri"/>
              </a:rPr>
              <a:t> </a:t>
            </a:r>
            <a:r>
              <a:rPr lang="fa-IR" sz="2000" dirty="0" err="1" smtClean="0">
                <a:ea typeface="Calibri"/>
              </a:rPr>
              <a:t>نمى‏دانیم</a:t>
            </a:r>
            <a:r>
              <a:rPr lang="fa-IR" sz="2000" dirty="0" smtClean="0">
                <a:ea typeface="Calibri"/>
              </a:rPr>
              <a:t> و یا رعایت </a:t>
            </a:r>
            <a:r>
              <a:rPr lang="fa-IR" sz="2000" dirty="0" err="1" smtClean="0">
                <a:ea typeface="Calibri"/>
              </a:rPr>
              <a:t>نمى‏كنیم</a:t>
            </a:r>
            <a:r>
              <a:rPr lang="fa-IR" sz="2000" dirty="0" smtClean="0">
                <a:ea typeface="Calibri"/>
              </a:rPr>
              <a:t>. پر </a:t>
            </a:r>
            <a:r>
              <a:rPr lang="fa-IR" sz="2000" dirty="0" err="1" smtClean="0">
                <a:ea typeface="Calibri"/>
              </a:rPr>
              <a:t>گویى</a:t>
            </a:r>
            <a:r>
              <a:rPr lang="fa-IR" sz="2000" dirty="0" smtClean="0">
                <a:ea typeface="Calibri"/>
              </a:rPr>
              <a:t>، </a:t>
            </a:r>
            <a:r>
              <a:rPr lang="fa-IR" sz="2000" dirty="0" err="1" smtClean="0">
                <a:ea typeface="Calibri"/>
              </a:rPr>
              <a:t>مكرر</a:t>
            </a:r>
            <a:r>
              <a:rPr lang="fa-IR" sz="2000" dirty="0" smtClean="0">
                <a:ea typeface="Calibri"/>
              </a:rPr>
              <a:t> </a:t>
            </a:r>
            <a:r>
              <a:rPr lang="fa-IR" sz="2000" dirty="0" err="1" smtClean="0">
                <a:ea typeface="Calibri"/>
              </a:rPr>
              <a:t>گویى</a:t>
            </a:r>
            <a:r>
              <a:rPr lang="fa-IR" sz="2000" dirty="0" smtClean="0">
                <a:ea typeface="Calibri"/>
              </a:rPr>
              <a:t> و ارتباط مستقیم آمرانه و </a:t>
            </a:r>
            <a:r>
              <a:rPr lang="fa-IR" sz="2000" dirty="0" err="1" smtClean="0">
                <a:ea typeface="Calibri"/>
              </a:rPr>
              <a:t>دستورى</a:t>
            </a:r>
            <a:r>
              <a:rPr lang="fa-IR" sz="2000" dirty="0" smtClean="0">
                <a:ea typeface="Calibri"/>
              </a:rPr>
              <a:t> باعث </a:t>
            </a:r>
            <a:r>
              <a:rPr lang="fa-IR" sz="2000" dirty="0" err="1" smtClean="0">
                <a:ea typeface="Calibri"/>
              </a:rPr>
              <a:t>دلزدگى</a:t>
            </a:r>
            <a:r>
              <a:rPr lang="fa-IR" sz="2000" dirty="0" smtClean="0">
                <a:ea typeface="Calibri"/>
              </a:rPr>
              <a:t> و نفرت و دین </a:t>
            </a:r>
            <a:r>
              <a:rPr lang="fa-IR" sz="2000" dirty="0" err="1" smtClean="0">
                <a:ea typeface="Calibri"/>
              </a:rPr>
              <a:t>گریزى</a:t>
            </a:r>
            <a:r>
              <a:rPr lang="fa-IR" sz="2000" dirty="0" smtClean="0">
                <a:ea typeface="Calibri"/>
              </a:rPr>
              <a:t> جوانان </a:t>
            </a:r>
            <a:r>
              <a:rPr lang="fa-IR" sz="2000" dirty="0" err="1" smtClean="0">
                <a:ea typeface="Calibri"/>
              </a:rPr>
              <a:t>مى‏شود</a:t>
            </a:r>
            <a:r>
              <a:rPr lang="fa-IR" sz="2000" dirty="0" smtClean="0">
                <a:ea typeface="Calibri"/>
              </a:rPr>
              <a:t>. در </a:t>
            </a:r>
            <a:r>
              <a:rPr lang="fa-IR" sz="2000" dirty="0" err="1" smtClean="0">
                <a:ea typeface="Calibri"/>
              </a:rPr>
              <a:t>یك</a:t>
            </a:r>
            <a:r>
              <a:rPr lang="fa-IR" sz="2000" dirty="0" smtClean="0">
                <a:ea typeface="Calibri"/>
              </a:rPr>
              <a:t> نظر </a:t>
            </a:r>
            <a:r>
              <a:rPr lang="fa-IR" sz="2000" dirty="0" err="1" smtClean="0">
                <a:ea typeface="Calibri"/>
              </a:rPr>
              <a:t>سنجى</a:t>
            </a:r>
            <a:r>
              <a:rPr lang="fa-IR" sz="2000" dirty="0" smtClean="0">
                <a:ea typeface="Calibri"/>
              </a:rPr>
              <a:t> از </a:t>
            </a:r>
            <a:r>
              <a:rPr lang="fa-IR" sz="2000" dirty="0" err="1" smtClean="0">
                <a:ea typeface="Calibri"/>
              </a:rPr>
              <a:t>دانش‏آموزان</a:t>
            </a:r>
            <a:r>
              <a:rPr lang="fa-IR" sz="2000" dirty="0" smtClean="0">
                <a:ea typeface="Calibri"/>
              </a:rPr>
              <a:t> </a:t>
            </a:r>
            <a:r>
              <a:rPr lang="fa-IR" sz="2000" dirty="0" err="1" smtClean="0">
                <a:ea typeface="Calibri"/>
              </a:rPr>
              <a:t>كه</a:t>
            </a:r>
            <a:r>
              <a:rPr lang="fa-IR" sz="2000" dirty="0" smtClean="0">
                <a:ea typeface="Calibri"/>
              </a:rPr>
              <a:t> در مورد منابع </a:t>
            </a:r>
            <a:r>
              <a:rPr lang="fa-IR" sz="2000" dirty="0" err="1" smtClean="0">
                <a:ea typeface="Calibri"/>
              </a:rPr>
              <a:t>كسب</a:t>
            </a:r>
            <a:r>
              <a:rPr lang="fa-IR" sz="2000" dirty="0" smtClean="0">
                <a:ea typeface="Calibri"/>
              </a:rPr>
              <a:t> اطلاعات درباره </a:t>
            </a:r>
            <a:r>
              <a:rPr lang="fa-IR" sz="2000" dirty="0" err="1" smtClean="0">
                <a:ea typeface="Calibri"/>
              </a:rPr>
              <a:t>زندگى</a:t>
            </a:r>
            <a:r>
              <a:rPr lang="fa-IR" sz="2000" dirty="0" smtClean="0">
                <a:ea typeface="Calibri"/>
              </a:rPr>
              <a:t> حضرت </a:t>
            </a:r>
            <a:r>
              <a:rPr lang="fa-IR" sz="2000" dirty="0" err="1" smtClean="0">
                <a:ea typeface="Calibri"/>
              </a:rPr>
              <a:t>على</a:t>
            </a:r>
            <a:r>
              <a:rPr lang="fa-IR" sz="2000" dirty="0" smtClean="0">
                <a:ea typeface="Calibri"/>
              </a:rPr>
              <a:t>(ع) صورت گرفته است معلوم گردید </a:t>
            </a:r>
            <a:r>
              <a:rPr lang="fa-IR" sz="2000" dirty="0" err="1" smtClean="0">
                <a:ea typeface="Calibri"/>
              </a:rPr>
              <a:t>كه</a:t>
            </a:r>
            <a:r>
              <a:rPr lang="fa-IR" sz="2000" dirty="0" smtClean="0">
                <a:ea typeface="Calibri"/>
              </a:rPr>
              <a:t> سریال امام </a:t>
            </a:r>
            <a:r>
              <a:rPr lang="fa-IR" sz="2000" dirty="0" err="1" smtClean="0">
                <a:ea typeface="Calibri"/>
              </a:rPr>
              <a:t>على</a:t>
            </a:r>
            <a:r>
              <a:rPr lang="fa-IR" sz="2000" dirty="0" smtClean="0">
                <a:ea typeface="Calibri"/>
              </a:rPr>
              <a:t>(ع) </a:t>
            </a:r>
            <a:r>
              <a:rPr lang="fa-IR" sz="2000" dirty="0" err="1" smtClean="0">
                <a:ea typeface="Calibri"/>
              </a:rPr>
              <a:t>كه</a:t>
            </a:r>
            <a:r>
              <a:rPr lang="fa-IR" sz="2000" dirty="0" smtClean="0">
                <a:ea typeface="Calibri"/>
              </a:rPr>
              <a:t> از تلویزیون پخش شد بالاترین نمره 4/35 </a:t>
            </a:r>
            <a:r>
              <a:rPr lang="fa-IR" sz="2000" dirty="0" err="1" smtClean="0">
                <a:ea typeface="Calibri"/>
              </a:rPr>
              <a:t>ولى</a:t>
            </a:r>
            <a:r>
              <a:rPr lang="fa-IR" sz="2000" dirty="0" smtClean="0">
                <a:ea typeface="Calibri"/>
              </a:rPr>
              <a:t> سخنان روحانیون </a:t>
            </a:r>
            <a:r>
              <a:rPr lang="fa-IR" sz="2000" dirty="0" err="1" smtClean="0">
                <a:ea typeface="Calibri"/>
              </a:rPr>
              <a:t>كم‏ترین</a:t>
            </a:r>
            <a:r>
              <a:rPr lang="fa-IR" sz="2000" dirty="0" smtClean="0">
                <a:ea typeface="Calibri"/>
              </a:rPr>
              <a:t> نمره (2/43) را به خود اختصاص داده است و این موضوع، نگرش </a:t>
            </a:r>
            <a:r>
              <a:rPr lang="fa-IR" sz="2000" dirty="0" err="1" smtClean="0">
                <a:ea typeface="Calibri"/>
              </a:rPr>
              <a:t>منفى</a:t>
            </a:r>
            <a:r>
              <a:rPr lang="fa-IR" sz="2000" dirty="0" smtClean="0">
                <a:ea typeface="Calibri"/>
              </a:rPr>
              <a:t> جوانان نسبت به روش متعارف تبلیغ </a:t>
            </a:r>
            <a:r>
              <a:rPr lang="fa-IR" sz="2000" dirty="0" err="1" smtClean="0">
                <a:ea typeface="Calibri"/>
              </a:rPr>
              <a:t>دینى</a:t>
            </a:r>
            <a:r>
              <a:rPr lang="fa-IR" sz="2000" dirty="0" smtClean="0">
                <a:ea typeface="Calibri"/>
              </a:rPr>
              <a:t> را </a:t>
            </a:r>
            <a:r>
              <a:rPr lang="fa-IR" sz="2000" dirty="0" err="1" smtClean="0">
                <a:ea typeface="Calibri"/>
              </a:rPr>
              <a:t>مى‏رساند</a:t>
            </a:r>
            <a:r>
              <a:rPr lang="fa-IR" sz="2000" dirty="0" smtClean="0">
                <a:ea typeface="Calibri"/>
              </a:rPr>
              <a:t> و ثابت </a:t>
            </a:r>
            <a:r>
              <a:rPr lang="fa-IR" sz="2000" dirty="0" err="1" smtClean="0">
                <a:ea typeface="Calibri"/>
              </a:rPr>
              <a:t>مى‏كند</a:t>
            </a:r>
            <a:r>
              <a:rPr lang="fa-IR" sz="2000" dirty="0" smtClean="0">
                <a:ea typeface="Calibri"/>
              </a:rPr>
              <a:t> </a:t>
            </a:r>
            <a:r>
              <a:rPr lang="fa-IR" sz="2000" dirty="0" err="1" smtClean="0">
                <a:ea typeface="Calibri"/>
              </a:rPr>
              <a:t>كه</a:t>
            </a:r>
            <a:r>
              <a:rPr lang="fa-IR" sz="2000" dirty="0" smtClean="0">
                <a:ea typeface="Calibri"/>
              </a:rPr>
              <a:t> </a:t>
            </a:r>
            <a:r>
              <a:rPr lang="fa-IR" sz="2000" dirty="0" err="1" smtClean="0">
                <a:ea typeface="Calibri"/>
              </a:rPr>
              <a:t>دانش‏آموزان</a:t>
            </a:r>
            <a:r>
              <a:rPr lang="fa-IR" sz="2000" dirty="0" smtClean="0">
                <a:ea typeface="Calibri"/>
              </a:rPr>
              <a:t> به طور </a:t>
            </a:r>
            <a:r>
              <a:rPr lang="fa-IR" sz="2000" dirty="0" err="1" smtClean="0">
                <a:ea typeface="Calibri"/>
              </a:rPr>
              <a:t>كلى</a:t>
            </a:r>
            <a:r>
              <a:rPr lang="fa-IR" sz="2000" dirty="0" smtClean="0">
                <a:ea typeface="Calibri"/>
              </a:rPr>
              <a:t>، حوصله و علاقه </a:t>
            </a:r>
            <a:r>
              <a:rPr lang="fa-IR" sz="2000" dirty="0" err="1" smtClean="0">
                <a:ea typeface="Calibri"/>
              </a:rPr>
              <a:t>كم‏ترى</a:t>
            </a:r>
            <a:r>
              <a:rPr lang="fa-IR" sz="2000" dirty="0" smtClean="0">
                <a:ea typeface="Calibri"/>
              </a:rPr>
              <a:t> </a:t>
            </a:r>
            <a:r>
              <a:rPr lang="fa-IR" sz="2000" dirty="0" err="1" smtClean="0">
                <a:ea typeface="Calibri"/>
              </a:rPr>
              <a:t>براى</a:t>
            </a:r>
            <a:r>
              <a:rPr lang="fa-IR" sz="2000" dirty="0" smtClean="0">
                <a:ea typeface="Calibri"/>
              </a:rPr>
              <a:t> شنیدن سخنان یا خواندن مطالب دارند.</a:t>
            </a:r>
          </a:p>
        </p:txBody>
      </p:sp>
    </p:spTree>
    <p:extLst>
      <p:ext uri="{BB962C8B-B14F-4D97-AF65-F5344CB8AC3E}">
        <p14:creationId xmlns:p14="http://schemas.microsoft.com/office/powerpoint/2010/main" xmlns="" val="1380370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/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fa-IR" sz="2400" dirty="0" err="1">
                <a:solidFill>
                  <a:prstClr val="white"/>
                </a:solidFill>
                <a:ea typeface="Calibri"/>
              </a:rPr>
              <a:t>بى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شك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منبر و وعظ و خطابه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یكى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از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شیوه‏هاى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اصیل و مؤثر تبلیغ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دینى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است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ولى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آیااین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روش در همه جا و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براى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همه اقشار جامعه مفید است؟ آیا ائمه جماعات مساجد به غیر از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سخنرانى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، روش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دیگرى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را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آزموده‏اند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؟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باتوجه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به تجارب سودمند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مبلغان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در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سال‏هاى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اخیر در به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كارگیرى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از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گفتگوى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مستقیم دو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نفرى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و به اصطلاح تبلیغ چهره به چهره و رفیق شدن و اظهار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همدردى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كردن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بانسل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جوان وقت آن رسیده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در سطح وسیع از این تجربه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ارزش‏مند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استفاده گردد و ائمه جماعات مساجد با اتخاذ روش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ابتكارى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خود، مجالس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رادر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خانه‏ها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به صورت پرسش و پاسخ و هدایت غیر مستقیم برگزار نمایند.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یكى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از رموز موفقیت روحانیون در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جبهه‏هاى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حق علیه باطل در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سال‏هاى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دفاع مقدس در همین امر نهفته است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روحانى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با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رزمندگان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نشست و برخاست داشت در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كنار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آن‏ها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غذا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مى‏خورد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، استراحت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مى‏كرد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، در غم و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شادى‏هاى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آنان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شریك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بود و از میهن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اسلامى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دفاع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مى‏نمود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و در وقت نماز، به عبادت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مى‏پرداخت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، از این رو رزمنده به محض شنیدن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صداى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اذان با رغبت و عشق به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نمازخانه‏ها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روى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مى‏آوردند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و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نداى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 وحدت </a:t>
            </a:r>
            <a:r>
              <a:rPr lang="fa-IR" sz="2400" dirty="0" err="1">
                <a:solidFill>
                  <a:prstClr val="white"/>
                </a:solidFill>
                <a:ea typeface="Calibri"/>
              </a:rPr>
              <a:t>سرمى‏دادند</a:t>
            </a:r>
            <a:r>
              <a:rPr lang="fa-IR" sz="2400" dirty="0">
                <a:solidFill>
                  <a:prstClr val="white"/>
                </a:solidFill>
                <a:ea typeface="Calibri"/>
              </a:rPr>
              <a:t>.</a:t>
            </a:r>
            <a:endParaRPr lang="en-US" sz="2400" dirty="0">
              <a:solidFill>
                <a:prstClr val="white"/>
              </a:solidFill>
              <a:ea typeface="Calibri"/>
              <a:cs typeface="Arial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xmlns="" val="1263599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336704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4500" dirty="0">
                <a:ea typeface="Calibri"/>
              </a:rPr>
              <a:t>7 - عمل </a:t>
            </a:r>
            <a:r>
              <a:rPr lang="fa-IR" sz="4500" dirty="0" err="1">
                <a:ea typeface="Calibri"/>
              </a:rPr>
              <a:t>گرایى</a:t>
            </a:r>
            <a:r>
              <a:rPr lang="fa-IR" sz="4500" dirty="0">
                <a:ea typeface="Calibri"/>
              </a:rPr>
              <a:t>: </a:t>
            </a:r>
            <a:endParaRPr lang="en-US" sz="4500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روابط جوان با مسجد تا حد </a:t>
            </a:r>
            <a:r>
              <a:rPr lang="fa-IR" dirty="0" err="1">
                <a:ea typeface="Calibri"/>
              </a:rPr>
              <a:t>زیادى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بستگى</a:t>
            </a:r>
            <a:r>
              <a:rPr lang="fa-IR" dirty="0">
                <a:ea typeface="Calibri"/>
              </a:rPr>
              <a:t> به نوع برخورد و رفتار امام جماعت و </a:t>
            </a:r>
            <a:r>
              <a:rPr lang="fa-IR" dirty="0" err="1">
                <a:ea typeface="Calibri"/>
              </a:rPr>
              <a:t>الگوهاى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جامعه‏دارد</a:t>
            </a:r>
            <a:r>
              <a:rPr lang="fa-IR" dirty="0">
                <a:ea typeface="Calibri"/>
              </a:rPr>
              <a:t>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جوانان حساس و زود </a:t>
            </a:r>
            <a:r>
              <a:rPr lang="fa-IR" dirty="0" err="1">
                <a:ea typeface="Calibri"/>
              </a:rPr>
              <a:t>شكن</a:t>
            </a:r>
            <a:r>
              <a:rPr lang="fa-IR" dirty="0">
                <a:ea typeface="Calibri"/>
              </a:rPr>
              <a:t> هستند. رؤیت فاصله میان گفتن و بودن در جامعه، زمینه گریز جوانان را فراهم </a:t>
            </a:r>
            <a:r>
              <a:rPr lang="fa-IR" dirty="0" err="1">
                <a:ea typeface="Calibri"/>
              </a:rPr>
              <a:t>مى‏كند</a:t>
            </a:r>
            <a:r>
              <a:rPr lang="fa-IR" dirty="0">
                <a:ea typeface="Calibri"/>
              </a:rPr>
              <a:t>. </a:t>
            </a:r>
            <a:r>
              <a:rPr lang="fa-IR" dirty="0" err="1">
                <a:ea typeface="Calibri"/>
              </a:rPr>
              <a:t>آن‏ها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كم‏تر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مى‏توانند</a:t>
            </a:r>
            <a:r>
              <a:rPr lang="fa-IR" dirty="0">
                <a:ea typeface="Calibri"/>
              </a:rPr>
              <a:t> به تحلیل عمیق بپردازند، از این رو زود قضاوت و </a:t>
            </a:r>
            <a:r>
              <a:rPr lang="fa-IR" dirty="0" err="1">
                <a:ea typeface="Calibri"/>
              </a:rPr>
              <a:t>حكم</a:t>
            </a:r>
            <a:r>
              <a:rPr lang="fa-IR" dirty="0">
                <a:ea typeface="Calibri"/>
              </a:rPr>
              <a:t> صادر </a:t>
            </a:r>
            <a:r>
              <a:rPr lang="fa-IR" dirty="0" err="1">
                <a:ea typeface="Calibri"/>
              </a:rPr>
              <a:t>مى‏كنند</a:t>
            </a:r>
            <a:r>
              <a:rPr lang="fa-IR" dirty="0">
                <a:ea typeface="Calibri"/>
              </a:rPr>
              <a:t>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err="1">
                <a:ea typeface="Calibri"/>
              </a:rPr>
              <a:t>توصیه‏هاى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كلامى</a:t>
            </a:r>
            <a:r>
              <a:rPr lang="fa-IR" dirty="0">
                <a:ea typeface="Calibri"/>
              </a:rPr>
              <a:t> در </a:t>
            </a:r>
            <a:r>
              <a:rPr lang="fa-IR" dirty="0" err="1">
                <a:ea typeface="Calibri"/>
              </a:rPr>
              <a:t>صورتى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با رعایت </a:t>
            </a:r>
            <a:r>
              <a:rPr lang="fa-IR" dirty="0" err="1">
                <a:ea typeface="Calibri"/>
              </a:rPr>
              <a:t>نكات</a:t>
            </a:r>
            <a:r>
              <a:rPr lang="fa-IR" dirty="0">
                <a:ea typeface="Calibri"/>
              </a:rPr>
              <a:t> روان </a:t>
            </a:r>
            <a:r>
              <a:rPr lang="fa-IR" dirty="0" err="1">
                <a:ea typeface="Calibri"/>
              </a:rPr>
              <a:t>شناختى</a:t>
            </a:r>
            <a:r>
              <a:rPr lang="fa-IR" dirty="0">
                <a:ea typeface="Calibri"/>
              </a:rPr>
              <a:t> انجام گیرد </a:t>
            </a:r>
            <a:r>
              <a:rPr lang="fa-IR" dirty="0" err="1">
                <a:ea typeface="Calibri"/>
              </a:rPr>
              <a:t>تأثیرى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بسزا</a:t>
            </a:r>
            <a:r>
              <a:rPr lang="fa-IR" dirty="0">
                <a:ea typeface="Calibri"/>
              </a:rPr>
              <a:t> خواهد داشت </a:t>
            </a:r>
            <a:r>
              <a:rPr lang="fa-IR" dirty="0" err="1">
                <a:ea typeface="Calibri"/>
              </a:rPr>
              <a:t>ولى</a:t>
            </a:r>
            <a:r>
              <a:rPr lang="fa-IR" dirty="0">
                <a:ea typeface="Calibri"/>
              </a:rPr>
              <a:t> عدم </a:t>
            </a:r>
            <a:r>
              <a:rPr lang="fa-IR" dirty="0" err="1">
                <a:ea typeface="Calibri"/>
              </a:rPr>
              <a:t>هماهنگى</a:t>
            </a:r>
            <a:r>
              <a:rPr lang="fa-IR" dirty="0">
                <a:ea typeface="Calibri"/>
              </a:rPr>
              <a:t> میان قول و فعل، پند و اندرز مربیان را </a:t>
            </a:r>
            <a:r>
              <a:rPr lang="fa-IR" dirty="0" err="1">
                <a:ea typeface="Calibri"/>
              </a:rPr>
              <a:t>بى</a:t>
            </a:r>
            <a:r>
              <a:rPr lang="fa-IR" dirty="0">
                <a:ea typeface="Calibri"/>
              </a:rPr>
              <a:t> اعتبار </a:t>
            </a:r>
            <a:r>
              <a:rPr lang="fa-IR" dirty="0" err="1">
                <a:ea typeface="Calibri"/>
              </a:rPr>
              <a:t>مى‏كند</a:t>
            </a:r>
            <a:r>
              <a:rPr lang="fa-IR" dirty="0">
                <a:ea typeface="Calibri"/>
              </a:rPr>
              <a:t>. امام صادق (ع) </a:t>
            </a:r>
            <a:r>
              <a:rPr lang="fa-IR" dirty="0" err="1">
                <a:ea typeface="Calibri"/>
              </a:rPr>
              <a:t>مى‏فرماید</a:t>
            </a:r>
            <a:r>
              <a:rPr lang="fa-IR" dirty="0">
                <a:ea typeface="Calibri"/>
              </a:rPr>
              <a:t>: </a:t>
            </a:r>
            <a:r>
              <a:rPr lang="fa-IR" dirty="0" err="1">
                <a:ea typeface="Calibri"/>
              </a:rPr>
              <a:t>هرگاه</a:t>
            </a:r>
            <a:r>
              <a:rPr lang="fa-IR" dirty="0">
                <a:ea typeface="Calibri"/>
              </a:rPr>
              <a:t> شخص عالم به </a:t>
            </a:r>
            <a:r>
              <a:rPr lang="fa-IR" dirty="0" err="1">
                <a:ea typeface="Calibri"/>
              </a:rPr>
              <a:t>مقتضاى</a:t>
            </a:r>
            <a:r>
              <a:rPr lang="fa-IR" dirty="0">
                <a:ea typeface="Calibri"/>
              </a:rPr>
              <a:t> علم خویش عمل </a:t>
            </a:r>
            <a:r>
              <a:rPr lang="fa-IR" dirty="0" err="1">
                <a:ea typeface="Calibri"/>
              </a:rPr>
              <a:t>نكند</a:t>
            </a:r>
            <a:r>
              <a:rPr lang="fa-IR" dirty="0">
                <a:ea typeface="Calibri"/>
              </a:rPr>
              <a:t> اثر </a:t>
            </a:r>
            <a:r>
              <a:rPr lang="fa-IR" dirty="0" err="1">
                <a:ea typeface="Calibri"/>
              </a:rPr>
              <a:t>موعظه‏اش</a:t>
            </a:r>
            <a:r>
              <a:rPr lang="fa-IR" dirty="0">
                <a:ea typeface="Calibri"/>
              </a:rPr>
              <a:t> هم چون آب باران بر </a:t>
            </a:r>
            <a:r>
              <a:rPr lang="fa-IR" dirty="0" err="1">
                <a:ea typeface="Calibri"/>
              </a:rPr>
              <a:t>روى</a:t>
            </a:r>
            <a:r>
              <a:rPr lang="fa-IR" dirty="0">
                <a:ea typeface="Calibri"/>
              </a:rPr>
              <a:t> سنگ صاف از </a:t>
            </a:r>
            <a:r>
              <a:rPr lang="fa-IR" dirty="0" err="1">
                <a:ea typeface="Calibri"/>
              </a:rPr>
              <a:t>قلب‏هاى</a:t>
            </a:r>
            <a:r>
              <a:rPr lang="fa-IR" dirty="0">
                <a:ea typeface="Calibri"/>
              </a:rPr>
              <a:t> مردم محو خواهد شد. امام </a:t>
            </a:r>
            <a:r>
              <a:rPr lang="fa-IR" dirty="0" err="1">
                <a:ea typeface="Calibri"/>
              </a:rPr>
              <a:t>على</a:t>
            </a:r>
            <a:r>
              <a:rPr lang="fa-IR" dirty="0">
                <a:ea typeface="Calibri"/>
              </a:rPr>
              <a:t>(ع) نیز </a:t>
            </a:r>
            <a:r>
              <a:rPr lang="fa-IR" dirty="0" err="1">
                <a:ea typeface="Calibri"/>
              </a:rPr>
              <a:t>مى‏فرماید</a:t>
            </a:r>
            <a:r>
              <a:rPr lang="fa-IR" dirty="0">
                <a:ea typeface="Calibri"/>
              </a:rPr>
              <a:t>(12).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err="1">
                <a:ea typeface="Calibri"/>
              </a:rPr>
              <a:t>كسى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خود را </a:t>
            </a:r>
            <a:r>
              <a:rPr lang="fa-IR" dirty="0" err="1">
                <a:ea typeface="Calibri"/>
              </a:rPr>
              <a:t>پیشواى</a:t>
            </a:r>
            <a:r>
              <a:rPr lang="fa-IR" dirty="0">
                <a:ea typeface="Calibri"/>
              </a:rPr>
              <a:t> مردم قرار </a:t>
            </a:r>
            <a:r>
              <a:rPr lang="fa-IR" dirty="0" err="1">
                <a:ea typeface="Calibri"/>
              </a:rPr>
              <a:t>مى‏دهد</a:t>
            </a:r>
            <a:r>
              <a:rPr lang="fa-IR" dirty="0">
                <a:ea typeface="Calibri"/>
              </a:rPr>
              <a:t> پیش از آن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به آموزش دیگران بپردازد باید خود را آموزش دهد و نیز باید تربیت </a:t>
            </a:r>
            <a:r>
              <a:rPr lang="fa-IR" dirty="0" err="1">
                <a:ea typeface="Calibri"/>
              </a:rPr>
              <a:t>كردار</a:t>
            </a:r>
            <a:r>
              <a:rPr lang="fa-IR" dirty="0">
                <a:ea typeface="Calibri"/>
              </a:rPr>
              <a:t> او بر تربیت گفتارش </a:t>
            </a:r>
            <a:r>
              <a:rPr lang="fa-IR" dirty="0" err="1">
                <a:ea typeface="Calibri"/>
              </a:rPr>
              <a:t>پیشى</a:t>
            </a:r>
            <a:r>
              <a:rPr lang="fa-IR" dirty="0">
                <a:ea typeface="Calibri"/>
              </a:rPr>
              <a:t> داشته باشد. استاد </a:t>
            </a:r>
            <a:r>
              <a:rPr lang="fa-IR" dirty="0" err="1">
                <a:ea typeface="Calibri"/>
              </a:rPr>
              <a:t>مطهرى</a:t>
            </a:r>
            <a:r>
              <a:rPr lang="fa-IR" dirty="0">
                <a:ea typeface="Calibri"/>
              </a:rPr>
              <a:t>(13).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 err="1">
                <a:ea typeface="Calibri"/>
              </a:rPr>
              <a:t>مى‏گوید</a:t>
            </a:r>
            <a:r>
              <a:rPr lang="fa-IR" dirty="0">
                <a:ea typeface="Calibri"/>
              </a:rPr>
              <a:t>: این خود </a:t>
            </a:r>
            <a:r>
              <a:rPr lang="fa-IR" dirty="0" err="1">
                <a:ea typeface="Calibri"/>
              </a:rPr>
              <a:t>یك</a:t>
            </a:r>
            <a:r>
              <a:rPr lang="fa-IR" dirty="0">
                <a:ea typeface="Calibri"/>
              </a:rPr>
              <a:t> غفلت و اشتباه </a:t>
            </a:r>
            <a:r>
              <a:rPr lang="fa-IR" dirty="0" err="1">
                <a:ea typeface="Calibri"/>
              </a:rPr>
              <a:t>بزرگى</a:t>
            </a:r>
            <a:r>
              <a:rPr lang="fa-IR" dirty="0">
                <a:ea typeface="Calibri"/>
              </a:rPr>
              <a:t> است امروز در اجتماع ما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براى</a:t>
            </a:r>
            <a:r>
              <a:rPr lang="fa-IR" dirty="0">
                <a:ea typeface="Calibri"/>
              </a:rPr>
              <a:t> گفتن و نوشتن و خطابه و مقاله بیش از اندازه ارزش </a:t>
            </a:r>
            <a:r>
              <a:rPr lang="fa-IR" dirty="0" err="1">
                <a:ea typeface="Calibri"/>
              </a:rPr>
              <a:t>قائلیم</a:t>
            </a:r>
            <a:r>
              <a:rPr lang="fa-IR" dirty="0">
                <a:ea typeface="Calibri"/>
              </a:rPr>
              <a:t> و بیش از اندازه انتظار داریم. در حقیقت از زبان </a:t>
            </a:r>
            <a:r>
              <a:rPr lang="fa-IR" dirty="0" err="1">
                <a:ea typeface="Calibri"/>
              </a:rPr>
              <a:t>اعجازمى‏خواهیم</a:t>
            </a:r>
            <a:r>
              <a:rPr lang="fa-IR" dirty="0">
                <a:ea typeface="Calibri"/>
              </a:rPr>
              <a:t>. (14)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سعدیا گر چه سخندان و مصالح </a:t>
            </a:r>
            <a:r>
              <a:rPr lang="fa-IR" dirty="0" err="1">
                <a:ea typeface="Calibri"/>
              </a:rPr>
              <a:t>گویى</a:t>
            </a:r>
            <a:r>
              <a:rPr lang="fa-IR" dirty="0">
                <a:ea typeface="Calibri"/>
              </a:rPr>
              <a:t> به عمل </a:t>
            </a:r>
            <a:r>
              <a:rPr lang="fa-IR" dirty="0" err="1">
                <a:ea typeface="Calibri"/>
              </a:rPr>
              <a:t>كار</a:t>
            </a:r>
            <a:r>
              <a:rPr lang="fa-IR" dirty="0">
                <a:ea typeface="Calibri"/>
              </a:rPr>
              <a:t> بر آید به </a:t>
            </a:r>
            <a:r>
              <a:rPr lang="fa-IR" dirty="0" err="1">
                <a:ea typeface="Calibri"/>
              </a:rPr>
              <a:t>سخندانى</a:t>
            </a:r>
            <a:r>
              <a:rPr lang="fa-IR" dirty="0">
                <a:ea typeface="Calibri"/>
              </a:rPr>
              <a:t> </a:t>
            </a:r>
            <a:r>
              <a:rPr lang="fa-IR" dirty="0" smtClean="0">
                <a:ea typeface="Calibri"/>
              </a:rPr>
              <a:t>نیست</a:t>
            </a:r>
            <a:endParaRPr lang="en-US" dirty="0"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6697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>
            <a:normAutofit lnSpcReduction="10000"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solidFill>
                  <a:prstClr val="white"/>
                </a:solidFill>
                <a:ea typeface="Calibri"/>
              </a:rPr>
              <a:t>فرزندان ما بیش از آن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به گفتار ما نظر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افكنند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اعمال ما را زیر نظر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مى‏گیرند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گفته‏اند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: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بچه‏هاى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ما آن گونه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مى‏شوند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ما هستیم نه آن گونه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مى‏خواهیم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باشند. </a:t>
            </a:r>
            <a:endParaRPr lang="fa-IR" sz="2000" dirty="0" smtClean="0">
              <a:solidFill>
                <a:prstClr val="white"/>
              </a:solidFill>
              <a:ea typeface="Calibri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fa-IR" sz="2000" dirty="0" err="1" smtClean="0">
                <a:solidFill>
                  <a:prstClr val="white"/>
                </a:solidFill>
                <a:ea typeface="Calibri"/>
              </a:rPr>
              <a:t>یكى</a:t>
            </a:r>
            <a:r>
              <a:rPr lang="fa-IR" sz="2000" dirty="0" smtClean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از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پیامدهاى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تضاد در گفتار و رفتار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مبلغان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دینى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و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متصدیانامور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مساجد، ایجاد تنفر در بین جوانان است در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روان‏شناسى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ثابت شده است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بخش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زیادى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از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یادگیرى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انسان از راه چشم صورت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مى‏گیرد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. استاد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مطهرى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مى‏گوید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: هیچ چیز بشر را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بیش‏تر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از عمل تحت تأثیر قرار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نمى‏دهد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شما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مى‏بینید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مردم از انبیاء و اولیا زیاد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پیروى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مى‏كنند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ولى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از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حكما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و فلاسفه آن قدر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پیروى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نمى‏كنند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چرا؟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براى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این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فلاسفه فقط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مى‏گویند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، فقط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مكتب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دارند، فقط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تئورى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مى‏دهند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...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ولى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انبیا و اولیا تنها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تئورى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و فرضیه ندارند عمل هم دارند آن چه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مى‏گویند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اول عمل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مى‏كنند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حتى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این طور نیست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اول بگویند بعد عمل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كنند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اول عمل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مى‏كنند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بعد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مى‏گویند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،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وقتى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انسان بعد ا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زآن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خودش عمل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كرد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گفت آن گفته اثرش چندین برابر </a:t>
            </a:r>
            <a:r>
              <a:rPr lang="fa-IR" sz="2000" dirty="0" smtClean="0">
                <a:solidFill>
                  <a:prstClr val="white"/>
                </a:solidFill>
                <a:ea typeface="Calibri"/>
              </a:rPr>
              <a:t>است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solidFill>
                  <a:prstClr val="white"/>
                </a:solidFill>
                <a:ea typeface="Calibri"/>
              </a:rPr>
              <a:t>بسیار 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اتفاق افتاده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وقتى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از جوانان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مى‏پرسیم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چرا به مسجد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نمى‏روى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؟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مى‏گویند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فلان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مسجدى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نماز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جماعتش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ترك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نمى‏شود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ولى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در عمل فلان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كار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را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مى‏كند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. او انتظار چنین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رفتارى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را از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الگوهاى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جامعه ندارد. از این رو نسبت به همه چیز بدبین و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بى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اعتماد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مى‏شود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.</a:t>
            </a:r>
            <a:endParaRPr lang="en-US" sz="2000" dirty="0">
              <a:solidFill>
                <a:prstClr val="white"/>
              </a:solidFill>
              <a:ea typeface="Calibri"/>
              <a:cs typeface="Arial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solidFill>
                  <a:prstClr val="white"/>
                </a:solidFill>
                <a:ea typeface="Calibri"/>
              </a:rPr>
              <a:t>در شرایط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كه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جوان به الگو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گرایى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و همانند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سازى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توجه خاص دارد باید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روى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كرد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تازه‏اى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به این مقوله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ارزش‏مند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صورت گیرد و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الگوهایى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متناسب با فرهنگ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دینى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به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شكل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جوان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معرفى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گردد و در دو بخش،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سخت‏افزارى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و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نرم‏افزارى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شكل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و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محتواى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مساجد، تغییر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اساسى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به وجود آید تا در تعامل جوان و مساجد، شاهد </a:t>
            </a:r>
            <a:r>
              <a:rPr lang="fa-IR" sz="2000" dirty="0" err="1">
                <a:solidFill>
                  <a:prstClr val="white"/>
                </a:solidFill>
                <a:ea typeface="Calibri"/>
              </a:rPr>
              <a:t>خیزشى</a:t>
            </a:r>
            <a:r>
              <a:rPr lang="fa-IR" sz="2000" dirty="0">
                <a:solidFill>
                  <a:prstClr val="white"/>
                </a:solidFill>
                <a:ea typeface="Calibri"/>
              </a:rPr>
              <a:t> همه جانبه باشیم.</a:t>
            </a:r>
            <a:endParaRPr lang="en-US" sz="2000" dirty="0">
              <a:solidFill>
                <a:prstClr val="white"/>
              </a:solidFill>
              <a:ea typeface="Calibri"/>
              <a:cs typeface="Arial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xmlns="" val="4269068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624736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2400" dirty="0">
                <a:ea typeface="Calibri"/>
              </a:rPr>
              <a:t>8 - پاسخ </a:t>
            </a:r>
            <a:r>
              <a:rPr lang="fa-IR" sz="2400" dirty="0" err="1">
                <a:ea typeface="Calibri"/>
              </a:rPr>
              <a:t>گویى</a:t>
            </a:r>
            <a:r>
              <a:rPr lang="fa-IR" sz="2400" dirty="0">
                <a:ea typeface="Calibri"/>
              </a:rPr>
              <a:t> به </a:t>
            </a:r>
            <a:r>
              <a:rPr lang="fa-IR" sz="2400" dirty="0" err="1">
                <a:ea typeface="Calibri"/>
              </a:rPr>
              <a:t>پرسش‏هاى</a:t>
            </a:r>
            <a:r>
              <a:rPr lang="fa-IR" sz="2400" dirty="0">
                <a:ea typeface="Calibri"/>
              </a:rPr>
              <a:t> </a:t>
            </a:r>
            <a:r>
              <a:rPr lang="fa-IR" sz="2400" dirty="0" err="1">
                <a:ea typeface="Calibri"/>
              </a:rPr>
              <a:t>دینى</a:t>
            </a:r>
            <a:r>
              <a:rPr lang="fa-IR" sz="2400" dirty="0">
                <a:ea typeface="Calibri"/>
              </a:rPr>
              <a:t> جوانان: </a:t>
            </a:r>
            <a:endParaRPr lang="en-US" sz="2400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2000" dirty="0" err="1">
                <a:ea typeface="Calibri"/>
              </a:rPr>
              <a:t>یكى</a:t>
            </a:r>
            <a:r>
              <a:rPr lang="fa-IR" sz="2000" dirty="0">
                <a:ea typeface="Calibri"/>
              </a:rPr>
              <a:t> از </a:t>
            </a:r>
            <a:r>
              <a:rPr lang="fa-IR" sz="2000" dirty="0" err="1">
                <a:ea typeface="Calibri"/>
              </a:rPr>
              <a:t>راه‏هاى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استحكام</a:t>
            </a:r>
            <a:r>
              <a:rPr lang="fa-IR" sz="2000" dirty="0">
                <a:ea typeface="Calibri"/>
              </a:rPr>
              <a:t> پیوند میان مسجد و جوان، رفع نیاز </a:t>
            </a:r>
            <a:r>
              <a:rPr lang="fa-IR" sz="2000" dirty="0" err="1">
                <a:ea typeface="Calibri"/>
              </a:rPr>
              <a:t>فكرى</a:t>
            </a:r>
            <a:r>
              <a:rPr lang="fa-IR" sz="2000" dirty="0">
                <a:ea typeface="Calibri"/>
              </a:rPr>
              <a:t> و </a:t>
            </a:r>
            <a:r>
              <a:rPr lang="fa-IR" sz="2000" dirty="0" err="1">
                <a:ea typeface="Calibri"/>
              </a:rPr>
              <a:t>معنوى</a:t>
            </a:r>
            <a:r>
              <a:rPr lang="fa-IR" sz="2000" dirty="0">
                <a:ea typeface="Calibri"/>
              </a:rPr>
              <a:t> جوانان </a:t>
            </a:r>
            <a:r>
              <a:rPr lang="fa-IR" sz="2000" dirty="0" err="1">
                <a:ea typeface="Calibri"/>
              </a:rPr>
              <a:t>مى‏باشد</a:t>
            </a:r>
            <a:r>
              <a:rPr lang="fa-IR" sz="2000" dirty="0">
                <a:ea typeface="Calibri"/>
              </a:rPr>
              <a:t>. جوانان ذهن خلاق و جستجو </a:t>
            </a:r>
            <a:r>
              <a:rPr lang="fa-IR" sz="2000" dirty="0" err="1">
                <a:ea typeface="Calibri"/>
              </a:rPr>
              <a:t>گرى</a:t>
            </a:r>
            <a:r>
              <a:rPr lang="fa-IR" sz="2000" dirty="0">
                <a:ea typeface="Calibri"/>
              </a:rPr>
              <a:t> دارند و همواره به دنبال </a:t>
            </a:r>
            <a:r>
              <a:rPr lang="fa-IR" sz="2000" dirty="0" err="1">
                <a:ea typeface="Calibri"/>
              </a:rPr>
              <a:t>كشف</a:t>
            </a:r>
            <a:r>
              <a:rPr lang="fa-IR" sz="2000" dirty="0">
                <a:ea typeface="Calibri"/>
              </a:rPr>
              <a:t> حقیقت و حل مسائل و پاسخ </a:t>
            </a:r>
            <a:r>
              <a:rPr lang="fa-IR" sz="2000" dirty="0" err="1">
                <a:ea typeface="Calibri"/>
              </a:rPr>
              <a:t>گویى</a:t>
            </a:r>
            <a:r>
              <a:rPr lang="fa-IR" sz="2000" dirty="0">
                <a:ea typeface="Calibri"/>
              </a:rPr>
              <a:t> به </a:t>
            </a:r>
            <a:r>
              <a:rPr lang="fa-IR" sz="2000" dirty="0" err="1">
                <a:ea typeface="Calibri"/>
              </a:rPr>
              <a:t>شبهات‏اند</a:t>
            </a:r>
            <a:r>
              <a:rPr lang="fa-IR" sz="2000" dirty="0">
                <a:ea typeface="Calibri"/>
              </a:rPr>
              <a:t>. علاوه بر آن امروز شبهه </a:t>
            </a:r>
            <a:r>
              <a:rPr lang="fa-IR" sz="2000" dirty="0" err="1">
                <a:ea typeface="Calibri"/>
              </a:rPr>
              <a:t>افكنى</a:t>
            </a:r>
            <a:r>
              <a:rPr lang="fa-IR" sz="2000" dirty="0">
                <a:ea typeface="Calibri"/>
              </a:rPr>
              <a:t> در حوزه فرهنگ </a:t>
            </a:r>
            <a:r>
              <a:rPr lang="fa-IR" sz="2000" dirty="0" err="1">
                <a:ea typeface="Calibri"/>
              </a:rPr>
              <a:t>دینى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یكى</a:t>
            </a:r>
            <a:r>
              <a:rPr lang="fa-IR" sz="2000" dirty="0">
                <a:ea typeface="Calibri"/>
              </a:rPr>
              <a:t> از پر </a:t>
            </a:r>
            <a:r>
              <a:rPr lang="fa-IR" sz="2000" dirty="0" err="1">
                <a:ea typeface="Calibri"/>
              </a:rPr>
              <a:t>خطرترین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جلوه‏هاى</a:t>
            </a:r>
            <a:r>
              <a:rPr lang="fa-IR" sz="2000" dirty="0">
                <a:ea typeface="Calibri"/>
              </a:rPr>
              <a:t> تهاجم </a:t>
            </a:r>
            <a:r>
              <a:rPr lang="fa-IR" sz="2000" dirty="0" err="1">
                <a:ea typeface="Calibri"/>
              </a:rPr>
              <a:t>فرهنگى</a:t>
            </a:r>
            <a:r>
              <a:rPr lang="fa-IR" sz="2000" dirty="0">
                <a:ea typeface="Calibri"/>
              </a:rPr>
              <a:t> در عرصه تربیت </a:t>
            </a:r>
            <a:r>
              <a:rPr lang="fa-IR" sz="2000" dirty="0" err="1">
                <a:ea typeface="Calibri"/>
              </a:rPr>
              <a:t>دینى</a:t>
            </a:r>
            <a:r>
              <a:rPr lang="fa-IR" sz="2000" dirty="0">
                <a:ea typeface="Calibri"/>
              </a:rPr>
              <a:t> است این </a:t>
            </a:r>
            <a:r>
              <a:rPr lang="fa-IR" sz="2000" dirty="0" err="1">
                <a:ea typeface="Calibri"/>
              </a:rPr>
              <a:t>شبهات</a:t>
            </a:r>
            <a:r>
              <a:rPr lang="fa-IR" sz="2000" dirty="0">
                <a:ea typeface="Calibri"/>
              </a:rPr>
              <a:t> به قول استاد </a:t>
            </a:r>
            <a:r>
              <a:rPr lang="fa-IR" sz="2000" dirty="0" err="1">
                <a:ea typeface="Calibri"/>
              </a:rPr>
              <a:t>مطهرى</a:t>
            </a:r>
            <a:r>
              <a:rPr lang="fa-IR" sz="2000" dirty="0">
                <a:ea typeface="Calibri"/>
              </a:rPr>
              <a:t>، گذرگاه </a:t>
            </a:r>
            <a:r>
              <a:rPr lang="fa-IR" sz="2000" dirty="0" err="1">
                <a:ea typeface="Calibri"/>
              </a:rPr>
              <a:t>خوبى</a:t>
            </a:r>
            <a:r>
              <a:rPr lang="fa-IR" sz="2000" dirty="0">
                <a:ea typeface="Calibri"/>
              </a:rPr>
              <a:t> هستند اما عدم پاسخ </a:t>
            </a:r>
            <a:r>
              <a:rPr lang="fa-IR" sz="2000" dirty="0" err="1">
                <a:ea typeface="Calibri"/>
              </a:rPr>
              <a:t>گویى</a:t>
            </a:r>
            <a:r>
              <a:rPr lang="fa-IR" sz="2000" dirty="0">
                <a:ea typeface="Calibri"/>
              </a:rPr>
              <a:t> به </a:t>
            </a:r>
            <a:r>
              <a:rPr lang="fa-IR" sz="2000" dirty="0" err="1">
                <a:ea typeface="Calibri"/>
              </a:rPr>
              <a:t>آن‏ها</a:t>
            </a:r>
            <a:r>
              <a:rPr lang="fa-IR" sz="2000" dirty="0">
                <a:ea typeface="Calibri"/>
              </a:rPr>
              <a:t> موجب تزلزل در عقاید </a:t>
            </a:r>
            <a:r>
              <a:rPr lang="fa-IR" sz="2000" dirty="0" err="1">
                <a:ea typeface="Calibri"/>
              </a:rPr>
              <a:t>واندیشه‏هاى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دینى</a:t>
            </a:r>
            <a:r>
              <a:rPr lang="fa-IR" sz="2000" dirty="0">
                <a:ea typeface="Calibri"/>
              </a:rPr>
              <a:t> آنان </a:t>
            </a:r>
            <a:r>
              <a:rPr lang="fa-IR" sz="2000" dirty="0" err="1">
                <a:ea typeface="Calibri"/>
              </a:rPr>
              <a:t>مى‏گردد</a:t>
            </a:r>
            <a:r>
              <a:rPr lang="fa-IR" sz="2000" dirty="0">
                <a:ea typeface="Calibri"/>
              </a:rPr>
              <a:t> و </a:t>
            </a:r>
            <a:r>
              <a:rPr lang="fa-IR" sz="2000" dirty="0" err="1">
                <a:ea typeface="Calibri"/>
              </a:rPr>
              <a:t>پایه‏هاى</a:t>
            </a:r>
            <a:r>
              <a:rPr lang="fa-IR" sz="2000" dirty="0">
                <a:ea typeface="Calibri"/>
              </a:rPr>
              <a:t> تربیت </a:t>
            </a:r>
            <a:r>
              <a:rPr lang="fa-IR" sz="2000" dirty="0" err="1">
                <a:ea typeface="Calibri"/>
              </a:rPr>
              <a:t>دینى</a:t>
            </a:r>
            <a:r>
              <a:rPr lang="fa-IR" sz="2000" dirty="0">
                <a:ea typeface="Calibri"/>
              </a:rPr>
              <a:t> را سست </a:t>
            </a:r>
            <a:r>
              <a:rPr lang="fa-IR" sz="2000" dirty="0" err="1">
                <a:ea typeface="Calibri"/>
              </a:rPr>
              <a:t>مى‏گرداند</a:t>
            </a:r>
            <a:r>
              <a:rPr lang="fa-IR" sz="2000" dirty="0">
                <a:ea typeface="Calibri"/>
              </a:rPr>
              <a:t>. جوان اگر احساس </a:t>
            </a:r>
            <a:r>
              <a:rPr lang="fa-IR" sz="2000" dirty="0" err="1">
                <a:ea typeface="Calibri"/>
              </a:rPr>
              <a:t>كند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كه</a:t>
            </a:r>
            <a:r>
              <a:rPr lang="fa-IR" sz="2000" dirty="0">
                <a:ea typeface="Calibri"/>
              </a:rPr>
              <a:t> مسجد </a:t>
            </a:r>
            <a:r>
              <a:rPr lang="fa-IR" sz="2000" dirty="0" err="1">
                <a:ea typeface="Calibri"/>
              </a:rPr>
              <a:t>محلى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براى</a:t>
            </a:r>
            <a:r>
              <a:rPr lang="fa-IR" sz="2000" dirty="0">
                <a:ea typeface="Calibri"/>
              </a:rPr>
              <a:t> پاسخ </a:t>
            </a:r>
            <a:r>
              <a:rPr lang="fa-IR" sz="2000" dirty="0" err="1">
                <a:ea typeface="Calibri"/>
              </a:rPr>
              <a:t>گویى</a:t>
            </a:r>
            <a:r>
              <a:rPr lang="fa-IR" sz="2000" dirty="0">
                <a:ea typeface="Calibri"/>
              </a:rPr>
              <a:t> به سؤالات </a:t>
            </a:r>
            <a:r>
              <a:rPr lang="fa-IR" sz="2000" dirty="0" err="1">
                <a:ea typeface="Calibri"/>
              </a:rPr>
              <a:t>اوست</a:t>
            </a:r>
            <a:r>
              <a:rPr lang="fa-IR" sz="2000" dirty="0">
                <a:ea typeface="Calibri"/>
              </a:rPr>
              <a:t> و در آن شخصیت </a:t>
            </a:r>
            <a:r>
              <a:rPr lang="fa-IR" sz="2000" dirty="0" err="1">
                <a:ea typeface="Calibri"/>
              </a:rPr>
              <a:t>ارزش‏مند</a:t>
            </a:r>
            <a:r>
              <a:rPr lang="fa-IR" sz="2000" dirty="0">
                <a:ea typeface="Calibri"/>
              </a:rPr>
              <a:t> و </a:t>
            </a:r>
            <a:r>
              <a:rPr lang="fa-IR" sz="2000" dirty="0" err="1">
                <a:ea typeface="Calibri"/>
              </a:rPr>
              <a:t>فرهیخته‏اى</a:t>
            </a:r>
            <a:r>
              <a:rPr lang="fa-IR" sz="2000" dirty="0">
                <a:ea typeface="Calibri"/>
              </a:rPr>
              <a:t> است </a:t>
            </a:r>
            <a:r>
              <a:rPr lang="fa-IR" sz="2000" dirty="0" err="1">
                <a:ea typeface="Calibri"/>
              </a:rPr>
              <a:t>كه</a:t>
            </a:r>
            <a:r>
              <a:rPr lang="fa-IR" sz="2000" dirty="0">
                <a:ea typeface="Calibri"/>
              </a:rPr>
              <a:t> درد او را </a:t>
            </a:r>
            <a:r>
              <a:rPr lang="fa-IR" sz="2000" dirty="0" err="1">
                <a:ea typeface="Calibri"/>
              </a:rPr>
              <a:t>درك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مى‏كند</a:t>
            </a:r>
            <a:r>
              <a:rPr lang="fa-IR" sz="2000" dirty="0">
                <a:ea typeface="Calibri"/>
              </a:rPr>
              <a:t>، خواه ناخواه به سمت و </a:t>
            </a:r>
            <a:r>
              <a:rPr lang="fa-IR" sz="2000" dirty="0" err="1">
                <a:ea typeface="Calibri"/>
              </a:rPr>
              <a:t>سوى</a:t>
            </a:r>
            <a:r>
              <a:rPr lang="fa-IR" sz="2000" dirty="0">
                <a:ea typeface="Calibri"/>
              </a:rPr>
              <a:t> او متمایل </a:t>
            </a:r>
            <a:r>
              <a:rPr lang="fa-IR" sz="2000" dirty="0" err="1">
                <a:ea typeface="Calibri"/>
              </a:rPr>
              <a:t>مى‏گردد</a:t>
            </a:r>
            <a:r>
              <a:rPr lang="fa-IR" sz="2000" dirty="0">
                <a:ea typeface="Calibri"/>
              </a:rPr>
              <a:t> و دیگران </a:t>
            </a:r>
            <a:r>
              <a:rPr lang="fa-IR" sz="2000" dirty="0" err="1">
                <a:ea typeface="Calibri"/>
              </a:rPr>
              <a:t>رانیز</a:t>
            </a:r>
            <a:r>
              <a:rPr lang="fa-IR" sz="2000" dirty="0">
                <a:ea typeface="Calibri"/>
              </a:rPr>
              <a:t> با خود همراه </a:t>
            </a:r>
            <a:r>
              <a:rPr lang="fa-IR" sz="2000" dirty="0" err="1">
                <a:ea typeface="Calibri"/>
              </a:rPr>
              <a:t>مى‏سازد</a:t>
            </a:r>
            <a:r>
              <a:rPr lang="fa-IR" sz="2000" dirty="0">
                <a:ea typeface="Calibri"/>
              </a:rPr>
              <a:t>. استاد </a:t>
            </a:r>
            <a:r>
              <a:rPr lang="fa-IR" sz="2000" dirty="0" err="1">
                <a:ea typeface="Calibri"/>
              </a:rPr>
              <a:t>مطهرى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مى‏گوید</a:t>
            </a:r>
            <a:r>
              <a:rPr lang="fa-IR" sz="2000" dirty="0">
                <a:ea typeface="Calibri"/>
              </a:rPr>
              <a:t>: ما امروز از این نسل گله داریم </a:t>
            </a:r>
            <a:r>
              <a:rPr lang="fa-IR" sz="2000" dirty="0" err="1">
                <a:ea typeface="Calibri"/>
              </a:rPr>
              <a:t>كه</a:t>
            </a:r>
            <a:r>
              <a:rPr lang="fa-IR" sz="2000" dirty="0">
                <a:ea typeface="Calibri"/>
              </a:rPr>
              <a:t> چرا با قرآن </a:t>
            </a:r>
            <a:r>
              <a:rPr lang="fa-IR" sz="2000" dirty="0" err="1">
                <a:ea typeface="Calibri"/>
              </a:rPr>
              <a:t>آشنانیست</a:t>
            </a:r>
            <a:r>
              <a:rPr lang="fa-IR" sz="2000" dirty="0">
                <a:ea typeface="Calibri"/>
              </a:rPr>
              <a:t> چرا در </a:t>
            </a:r>
            <a:r>
              <a:rPr lang="fa-IR" sz="2000" dirty="0" err="1">
                <a:ea typeface="Calibri"/>
              </a:rPr>
              <a:t>مدرسه‏ها</a:t>
            </a:r>
            <a:r>
              <a:rPr lang="fa-IR" sz="2000" dirty="0">
                <a:ea typeface="Calibri"/>
              </a:rPr>
              <a:t> قرآن یاد </a:t>
            </a:r>
            <a:r>
              <a:rPr lang="fa-IR" sz="2000" dirty="0" err="1">
                <a:ea typeface="Calibri"/>
              </a:rPr>
              <a:t>نمى‏گیرند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حتى</a:t>
            </a:r>
            <a:r>
              <a:rPr lang="fa-IR" sz="2000" dirty="0">
                <a:ea typeface="Calibri"/>
              </a:rPr>
              <a:t> به دانشگاه هم </a:t>
            </a:r>
            <a:r>
              <a:rPr lang="fa-IR" sz="2000" dirty="0" err="1">
                <a:ea typeface="Calibri"/>
              </a:rPr>
              <a:t>كه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مى‏روند</a:t>
            </a:r>
            <a:r>
              <a:rPr lang="fa-IR" sz="2000" dirty="0">
                <a:ea typeface="Calibri"/>
              </a:rPr>
              <a:t> از خواندن قرآن </a:t>
            </a:r>
            <a:r>
              <a:rPr lang="fa-IR" sz="2000" dirty="0" err="1">
                <a:ea typeface="Calibri"/>
              </a:rPr>
              <a:t>عاجزند</a:t>
            </a:r>
            <a:r>
              <a:rPr lang="fa-IR" sz="2000" dirty="0">
                <a:ea typeface="Calibri"/>
              </a:rPr>
              <a:t> البته </a:t>
            </a:r>
            <a:r>
              <a:rPr lang="fa-IR" sz="2000" dirty="0" err="1">
                <a:ea typeface="Calibri"/>
              </a:rPr>
              <a:t>جاى</a:t>
            </a:r>
            <a:r>
              <a:rPr lang="fa-IR" sz="2000" dirty="0">
                <a:ea typeface="Calibri"/>
              </a:rPr>
              <a:t> تأسف است </a:t>
            </a:r>
            <a:r>
              <a:rPr lang="fa-IR" sz="2000" dirty="0" err="1">
                <a:ea typeface="Calibri"/>
              </a:rPr>
              <a:t>كه</a:t>
            </a:r>
            <a:r>
              <a:rPr lang="fa-IR" sz="2000" dirty="0">
                <a:ea typeface="Calibri"/>
              </a:rPr>
              <a:t> این طور است اما باید از خودمان بپرسیم ما </a:t>
            </a:r>
            <a:r>
              <a:rPr lang="fa-IR" sz="2000" dirty="0" err="1">
                <a:ea typeface="Calibri"/>
              </a:rPr>
              <a:t>تاكنون</a:t>
            </a:r>
            <a:r>
              <a:rPr lang="fa-IR" sz="2000" dirty="0">
                <a:ea typeface="Calibri"/>
              </a:rPr>
              <a:t> چه </a:t>
            </a:r>
            <a:r>
              <a:rPr lang="fa-IR" sz="2000" dirty="0" err="1">
                <a:ea typeface="Calibri"/>
              </a:rPr>
              <a:t>اقدامى</a:t>
            </a:r>
            <a:r>
              <a:rPr lang="fa-IR" sz="2000" dirty="0">
                <a:ea typeface="Calibri"/>
              </a:rPr>
              <a:t> در این راه </a:t>
            </a:r>
            <a:r>
              <a:rPr lang="fa-IR" sz="2000" dirty="0" err="1">
                <a:ea typeface="Calibri"/>
              </a:rPr>
              <a:t>كرده‏ایم</a:t>
            </a:r>
            <a:r>
              <a:rPr lang="fa-IR" sz="2000" dirty="0">
                <a:ea typeface="Calibri"/>
              </a:rPr>
              <a:t>؟ آیا با همین فقه و شرعیات و قرآن </a:t>
            </a:r>
            <a:r>
              <a:rPr lang="fa-IR" sz="2000" dirty="0" err="1">
                <a:ea typeface="Calibri"/>
              </a:rPr>
              <a:t>كه</a:t>
            </a:r>
            <a:r>
              <a:rPr lang="fa-IR" sz="2000" dirty="0">
                <a:ea typeface="Calibri"/>
              </a:rPr>
              <a:t> در مدارس است توقع داریم نسل جوان با قرآن </a:t>
            </a:r>
            <a:r>
              <a:rPr lang="fa-IR" sz="2000" dirty="0" err="1">
                <a:ea typeface="Calibri"/>
              </a:rPr>
              <a:t>آشنایى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كامل</a:t>
            </a:r>
            <a:r>
              <a:rPr lang="fa-IR" sz="2000" dirty="0">
                <a:ea typeface="Calibri"/>
              </a:rPr>
              <a:t> داشته باشد؟ قرآن از مؤمنان </a:t>
            </a:r>
            <a:r>
              <a:rPr lang="fa-IR" sz="2000" dirty="0" err="1">
                <a:ea typeface="Calibri"/>
              </a:rPr>
              <a:t>مى‏خواهد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كه</a:t>
            </a:r>
            <a:r>
              <a:rPr lang="fa-IR" sz="2000" dirty="0">
                <a:ea typeface="Calibri"/>
              </a:rPr>
              <a:t> سخنانشان </a:t>
            </a:r>
            <a:r>
              <a:rPr lang="fa-IR" sz="2000" dirty="0" err="1">
                <a:ea typeface="Calibri"/>
              </a:rPr>
              <a:t>محكم</a:t>
            </a:r>
            <a:r>
              <a:rPr lang="fa-IR" sz="2000" dirty="0">
                <a:ea typeface="Calibri"/>
              </a:rPr>
              <a:t> و استوار باشد »</a:t>
            </a:r>
            <a:r>
              <a:rPr lang="fa-IR" sz="2000" dirty="0" err="1">
                <a:ea typeface="Calibri"/>
              </a:rPr>
              <a:t>قولوا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قولاًسدیاً</a:t>
            </a:r>
            <a:r>
              <a:rPr lang="fa-IR" sz="2000" dirty="0">
                <a:ea typeface="Calibri"/>
              </a:rPr>
              <a:t>؛(17) این </a:t>
            </a:r>
            <a:r>
              <a:rPr lang="fa-IR" sz="2000" dirty="0" err="1">
                <a:ea typeface="Calibri"/>
              </a:rPr>
              <a:t>نكته</a:t>
            </a:r>
            <a:r>
              <a:rPr lang="fa-IR" sz="2000" dirty="0">
                <a:ea typeface="Calibri"/>
              </a:rPr>
              <a:t> در تربیت </a:t>
            </a:r>
            <a:r>
              <a:rPr lang="fa-IR" sz="2000" dirty="0" err="1">
                <a:ea typeface="Calibri"/>
              </a:rPr>
              <a:t>دینى</a:t>
            </a:r>
            <a:r>
              <a:rPr lang="fa-IR" sz="2000" dirty="0">
                <a:ea typeface="Calibri"/>
              </a:rPr>
              <a:t> و جذب جوانان بسیار مهم و </a:t>
            </a:r>
            <a:r>
              <a:rPr lang="fa-IR" sz="2000" dirty="0" err="1">
                <a:ea typeface="Calibri"/>
              </a:rPr>
              <a:t>حیاتى</a:t>
            </a:r>
            <a:r>
              <a:rPr lang="fa-IR" sz="2000" dirty="0">
                <a:ea typeface="Calibri"/>
              </a:rPr>
              <a:t> است </a:t>
            </a:r>
            <a:r>
              <a:rPr lang="fa-IR" sz="2000" dirty="0" err="1">
                <a:ea typeface="Calibri"/>
              </a:rPr>
              <a:t>كه</a:t>
            </a:r>
            <a:r>
              <a:rPr lang="fa-IR" sz="2000" dirty="0">
                <a:ea typeface="Calibri"/>
              </a:rPr>
              <a:t> سخنان </a:t>
            </a:r>
            <a:r>
              <a:rPr lang="fa-IR" sz="2000" dirty="0" err="1">
                <a:ea typeface="Calibri"/>
              </a:rPr>
              <a:t>مربى</a:t>
            </a:r>
            <a:r>
              <a:rPr lang="fa-IR" sz="2000" dirty="0">
                <a:ea typeface="Calibri"/>
              </a:rPr>
              <a:t> باید(18) .</a:t>
            </a:r>
            <a:endParaRPr lang="en-US" sz="2000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ea typeface="Calibri"/>
              </a:rPr>
              <a:t>همچون </a:t>
            </a:r>
            <a:r>
              <a:rPr lang="fa-IR" sz="2000" dirty="0" err="1">
                <a:ea typeface="Calibri"/>
              </a:rPr>
              <a:t>سدى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محكم</a:t>
            </a:r>
            <a:r>
              <a:rPr lang="fa-IR" sz="2000" dirty="0">
                <a:ea typeface="Calibri"/>
              </a:rPr>
              <a:t> </a:t>
            </a:r>
            <a:r>
              <a:rPr lang="fa-IR" sz="2000" dirty="0" err="1">
                <a:ea typeface="Calibri"/>
              </a:rPr>
              <a:t>جلوى</a:t>
            </a:r>
            <a:r>
              <a:rPr lang="fa-IR" sz="2000" dirty="0">
                <a:ea typeface="Calibri"/>
              </a:rPr>
              <a:t> امواج مختلف مقاوم باشد.</a:t>
            </a:r>
            <a:endParaRPr lang="en-US" sz="2000" dirty="0"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9689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552728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sz="4500" dirty="0">
                <a:ea typeface="Calibri"/>
              </a:rPr>
              <a:t>9 - پیوند مسجد با </a:t>
            </a:r>
            <a:r>
              <a:rPr lang="fa-IR" sz="4500" dirty="0" err="1">
                <a:ea typeface="Calibri"/>
              </a:rPr>
              <a:t>زندگى</a:t>
            </a:r>
            <a:r>
              <a:rPr lang="fa-IR" sz="4500" dirty="0">
                <a:ea typeface="Calibri"/>
              </a:rPr>
              <a:t> جوان:</a:t>
            </a:r>
            <a:endParaRPr lang="en-US" sz="4500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اگر مساجد از خاصیت </a:t>
            </a:r>
            <a:r>
              <a:rPr lang="fa-IR" dirty="0" err="1">
                <a:ea typeface="Calibri"/>
              </a:rPr>
              <a:t>تك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بعدى</a:t>
            </a:r>
            <a:r>
              <a:rPr lang="fa-IR" dirty="0">
                <a:ea typeface="Calibri"/>
              </a:rPr>
              <a:t> (</a:t>
            </a:r>
            <a:r>
              <a:rPr lang="fa-IR" dirty="0" err="1">
                <a:ea typeface="Calibri"/>
              </a:rPr>
              <a:t>معنوى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گرایى</a:t>
            </a:r>
            <a:r>
              <a:rPr lang="fa-IR" dirty="0">
                <a:ea typeface="Calibri"/>
              </a:rPr>
              <a:t>) به </a:t>
            </a:r>
            <a:r>
              <a:rPr lang="fa-IR" dirty="0" err="1">
                <a:ea typeface="Calibri"/>
              </a:rPr>
              <a:t>سوى</a:t>
            </a:r>
            <a:r>
              <a:rPr lang="fa-IR" dirty="0">
                <a:ea typeface="Calibri"/>
              </a:rPr>
              <a:t> چند </a:t>
            </a:r>
            <a:r>
              <a:rPr lang="fa-IR" dirty="0" err="1">
                <a:ea typeface="Calibri"/>
              </a:rPr>
              <a:t>بعدى</a:t>
            </a:r>
            <a:r>
              <a:rPr lang="fa-IR" dirty="0">
                <a:ea typeface="Calibri"/>
              </a:rPr>
              <a:t> شدن سوق داده شود و اقدام </a:t>
            </a:r>
            <a:r>
              <a:rPr lang="fa-IR" dirty="0" err="1">
                <a:ea typeface="Calibri"/>
              </a:rPr>
              <a:t>عملى</a:t>
            </a:r>
            <a:r>
              <a:rPr lang="fa-IR" dirty="0">
                <a:ea typeface="Calibri"/>
              </a:rPr>
              <a:t> در جهت </a:t>
            </a:r>
            <a:r>
              <a:rPr lang="fa-IR" dirty="0" err="1">
                <a:ea typeface="Calibri"/>
              </a:rPr>
              <a:t>نیازهاى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فردى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اجتماعى</a:t>
            </a:r>
            <a:r>
              <a:rPr lang="fa-IR" dirty="0">
                <a:ea typeface="Calibri"/>
              </a:rPr>
              <a:t> نسل جوان بردارد قطعاً در جذب جوانان موفق خواهد بود.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وجود </a:t>
            </a:r>
            <a:r>
              <a:rPr lang="fa-IR" dirty="0" err="1">
                <a:ea typeface="Calibri"/>
              </a:rPr>
              <a:t>برخى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مشكلات</a:t>
            </a:r>
            <a:r>
              <a:rPr lang="fa-IR" dirty="0">
                <a:ea typeface="Calibri"/>
              </a:rPr>
              <a:t> زمینه ساز انحراف و </a:t>
            </a:r>
            <a:r>
              <a:rPr lang="fa-IR" dirty="0" err="1">
                <a:ea typeface="Calibri"/>
              </a:rPr>
              <a:t>بى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رغبتى</a:t>
            </a:r>
            <a:r>
              <a:rPr lang="fa-IR" dirty="0">
                <a:ea typeface="Calibri"/>
              </a:rPr>
              <a:t> به دین یا </a:t>
            </a:r>
            <a:r>
              <a:rPr lang="fa-IR" dirty="0" err="1">
                <a:ea typeface="Calibri"/>
              </a:rPr>
              <a:t>كانون‏هاى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دینى</a:t>
            </a:r>
            <a:r>
              <a:rPr lang="fa-IR" dirty="0">
                <a:ea typeface="Calibri"/>
              </a:rPr>
              <a:t> است. </a:t>
            </a:r>
            <a:r>
              <a:rPr lang="fa-IR" dirty="0" err="1">
                <a:ea typeface="Calibri"/>
              </a:rPr>
              <a:t>بیكارى</a:t>
            </a:r>
            <a:r>
              <a:rPr lang="fa-IR" dirty="0">
                <a:ea typeface="Calibri"/>
              </a:rPr>
              <a:t>، عدم ازدواج و عدم تأمین </a:t>
            </a:r>
            <a:r>
              <a:rPr lang="fa-IR" dirty="0" err="1">
                <a:ea typeface="Calibri"/>
              </a:rPr>
              <a:t>معیشتى</a:t>
            </a:r>
            <a:r>
              <a:rPr lang="fa-IR" dirty="0">
                <a:ea typeface="Calibri"/>
              </a:rPr>
              <a:t> زمینه دین </a:t>
            </a:r>
            <a:r>
              <a:rPr lang="fa-IR" dirty="0" err="1">
                <a:ea typeface="Calibri"/>
              </a:rPr>
              <a:t>گریزى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سستى</a:t>
            </a:r>
            <a:r>
              <a:rPr lang="fa-IR" dirty="0">
                <a:ea typeface="Calibri"/>
              </a:rPr>
              <a:t> نسل جوان را فراهم </a:t>
            </a:r>
            <a:r>
              <a:rPr lang="fa-IR" dirty="0" err="1">
                <a:ea typeface="Calibri"/>
              </a:rPr>
              <a:t>مى‏سازد</a:t>
            </a:r>
            <a:r>
              <a:rPr lang="fa-IR" dirty="0">
                <a:ea typeface="Calibri"/>
              </a:rPr>
              <a:t>. از </a:t>
            </a:r>
            <a:r>
              <a:rPr lang="fa-IR" dirty="0" err="1">
                <a:ea typeface="Calibri"/>
              </a:rPr>
              <a:t>جوانى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در آتش غریزه </a:t>
            </a:r>
            <a:r>
              <a:rPr lang="fa-IR" dirty="0" err="1">
                <a:ea typeface="Calibri"/>
              </a:rPr>
              <a:t>جنسى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مى‏سوزد</a:t>
            </a:r>
            <a:r>
              <a:rPr lang="fa-IR" dirty="0">
                <a:ea typeface="Calibri"/>
              </a:rPr>
              <a:t> و بر اثر </a:t>
            </a:r>
            <a:r>
              <a:rPr lang="fa-IR" dirty="0" err="1">
                <a:ea typeface="Calibri"/>
              </a:rPr>
              <a:t>بى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كارى</a:t>
            </a:r>
            <a:r>
              <a:rPr lang="fa-IR" dirty="0">
                <a:ea typeface="Calibri"/>
              </a:rPr>
              <a:t> و عدم امید به آینده سر از یأس و </a:t>
            </a:r>
            <a:r>
              <a:rPr lang="fa-IR" dirty="0" err="1">
                <a:ea typeface="Calibri"/>
              </a:rPr>
              <a:t>ناامیدى</a:t>
            </a:r>
            <a:r>
              <a:rPr lang="fa-IR" dirty="0">
                <a:ea typeface="Calibri"/>
              </a:rPr>
              <a:t> در </a:t>
            </a:r>
            <a:r>
              <a:rPr lang="fa-IR" dirty="0" err="1">
                <a:ea typeface="Calibri"/>
              </a:rPr>
              <a:t>مى‏آورد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مأمنى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براى</a:t>
            </a:r>
            <a:r>
              <a:rPr lang="fa-IR" dirty="0">
                <a:ea typeface="Calibri"/>
              </a:rPr>
              <a:t> حل </a:t>
            </a:r>
            <a:r>
              <a:rPr lang="fa-IR" dirty="0" err="1">
                <a:ea typeface="Calibri"/>
              </a:rPr>
              <a:t>مشكلات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خودنمى</a:t>
            </a:r>
            <a:r>
              <a:rPr lang="fa-IR" dirty="0">
                <a:ea typeface="Calibri"/>
              </a:rPr>
              <a:t> یابد چگونه انتظار رغبت به نماز و دین </a:t>
            </a:r>
            <a:r>
              <a:rPr lang="fa-IR" dirty="0" err="1">
                <a:ea typeface="Calibri"/>
              </a:rPr>
              <a:t>مدارى</a:t>
            </a:r>
            <a:r>
              <a:rPr lang="fa-IR" dirty="0">
                <a:ea typeface="Calibri"/>
              </a:rPr>
              <a:t> از او </a:t>
            </a:r>
            <a:r>
              <a:rPr lang="fa-IR" dirty="0" err="1">
                <a:ea typeface="Calibri"/>
              </a:rPr>
              <a:t>مى‏توان</a:t>
            </a:r>
            <a:r>
              <a:rPr lang="fa-IR" dirty="0">
                <a:ea typeface="Calibri"/>
              </a:rPr>
              <a:t> داشت. دین </a:t>
            </a:r>
            <a:r>
              <a:rPr lang="fa-IR" dirty="0" err="1">
                <a:ea typeface="Calibri"/>
              </a:rPr>
              <a:t>خردگرا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حكمت</a:t>
            </a:r>
            <a:r>
              <a:rPr lang="fa-IR" dirty="0">
                <a:ea typeface="Calibri"/>
              </a:rPr>
              <a:t> مدار اسلام در </a:t>
            </a:r>
            <a:r>
              <a:rPr lang="fa-IR" dirty="0" err="1">
                <a:ea typeface="Calibri"/>
              </a:rPr>
              <a:t>كنار</a:t>
            </a:r>
            <a:r>
              <a:rPr lang="fa-IR" dirty="0">
                <a:ea typeface="Calibri"/>
              </a:rPr>
              <a:t> مسایل </a:t>
            </a:r>
            <a:r>
              <a:rPr lang="fa-IR" dirty="0" err="1">
                <a:ea typeface="Calibri"/>
              </a:rPr>
              <a:t>معنوى</a:t>
            </a:r>
            <a:r>
              <a:rPr lang="fa-IR" dirty="0">
                <a:ea typeface="Calibri"/>
              </a:rPr>
              <a:t> بر مسایل </a:t>
            </a:r>
            <a:r>
              <a:rPr lang="fa-IR" dirty="0" err="1">
                <a:ea typeface="Calibri"/>
              </a:rPr>
              <a:t>مادى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اقتصادى</a:t>
            </a:r>
            <a:r>
              <a:rPr lang="fa-IR" dirty="0">
                <a:ea typeface="Calibri"/>
              </a:rPr>
              <a:t> نیز </a:t>
            </a:r>
            <a:r>
              <a:rPr lang="fa-IR" dirty="0" err="1">
                <a:ea typeface="Calibri"/>
              </a:rPr>
              <a:t>تأكید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مى‏كند</a:t>
            </a:r>
            <a:r>
              <a:rPr lang="fa-IR" dirty="0">
                <a:ea typeface="Calibri"/>
              </a:rPr>
              <a:t> و فقر را مایه </a:t>
            </a:r>
            <a:r>
              <a:rPr lang="fa-IR" dirty="0" err="1">
                <a:ea typeface="Calibri"/>
              </a:rPr>
              <a:t>كفر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معرفى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مى‏كند</a:t>
            </a:r>
            <a:r>
              <a:rPr lang="fa-IR" dirty="0">
                <a:ea typeface="Calibri"/>
              </a:rPr>
              <a:t> چنان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از پیامبر (ص) نقل است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فرمود: </a:t>
            </a:r>
            <a:r>
              <a:rPr lang="fa-IR" dirty="0" err="1">
                <a:ea typeface="Calibri"/>
              </a:rPr>
              <a:t>كاد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الفقر</a:t>
            </a:r>
            <a:r>
              <a:rPr lang="fa-IR" dirty="0">
                <a:ea typeface="Calibri"/>
              </a:rPr>
              <a:t> ان </a:t>
            </a:r>
            <a:r>
              <a:rPr lang="fa-IR" dirty="0" err="1">
                <a:ea typeface="Calibri"/>
              </a:rPr>
              <a:t>یكون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كفراً</a:t>
            </a:r>
            <a:r>
              <a:rPr lang="fa-IR" dirty="0">
                <a:ea typeface="Calibri"/>
              </a:rPr>
              <a:t>؛ رهبران </a:t>
            </a:r>
            <a:r>
              <a:rPr lang="fa-IR" dirty="0" err="1">
                <a:ea typeface="Calibri"/>
              </a:rPr>
              <a:t>دینى</a:t>
            </a:r>
            <a:r>
              <a:rPr lang="fa-IR" dirty="0">
                <a:ea typeface="Calibri"/>
              </a:rPr>
              <a:t> و </a:t>
            </a:r>
            <a:r>
              <a:rPr lang="fa-IR" dirty="0" err="1">
                <a:ea typeface="Calibri"/>
              </a:rPr>
              <a:t>الگوهاى</a:t>
            </a:r>
            <a:r>
              <a:rPr lang="fa-IR" dirty="0">
                <a:ea typeface="Calibri"/>
              </a:rPr>
              <a:t> جامعه باید خود را با </a:t>
            </a:r>
            <a:r>
              <a:rPr lang="fa-IR" dirty="0" err="1">
                <a:ea typeface="Calibri"/>
              </a:rPr>
              <a:t>مشكلات</a:t>
            </a:r>
            <a:r>
              <a:rPr lang="fa-IR" dirty="0">
                <a:ea typeface="Calibri"/>
              </a:rPr>
              <a:t>(19).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جوانان درگیر </a:t>
            </a:r>
            <a:r>
              <a:rPr lang="fa-IR" dirty="0" err="1">
                <a:ea typeface="Calibri"/>
              </a:rPr>
              <a:t>كنند</a:t>
            </a:r>
            <a:r>
              <a:rPr lang="fa-IR" dirty="0">
                <a:ea typeface="Calibri"/>
              </a:rPr>
              <a:t> و در حد </a:t>
            </a:r>
            <a:r>
              <a:rPr lang="fa-IR" dirty="0" err="1">
                <a:ea typeface="Calibri"/>
              </a:rPr>
              <a:t>امكان</a:t>
            </a:r>
            <a:r>
              <a:rPr lang="fa-IR" dirty="0">
                <a:ea typeface="Calibri"/>
              </a:rPr>
              <a:t> در حل آن </a:t>
            </a:r>
            <a:r>
              <a:rPr lang="fa-IR" dirty="0" err="1">
                <a:ea typeface="Calibri"/>
              </a:rPr>
              <a:t>بكوشند</a:t>
            </a:r>
            <a:r>
              <a:rPr lang="fa-IR" dirty="0">
                <a:ea typeface="Calibri"/>
              </a:rPr>
              <a:t> تا از این طریق پیوند </a:t>
            </a:r>
            <a:r>
              <a:rPr lang="fa-IR" dirty="0" err="1">
                <a:ea typeface="Calibri"/>
              </a:rPr>
              <a:t>عاطفى</a:t>
            </a:r>
            <a:r>
              <a:rPr lang="fa-IR" dirty="0">
                <a:ea typeface="Calibri"/>
              </a:rPr>
              <a:t> برقرار گردد. مردم دل به </a:t>
            </a:r>
            <a:r>
              <a:rPr lang="fa-IR" dirty="0" err="1">
                <a:ea typeface="Calibri"/>
              </a:rPr>
              <a:t>كسى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مى‏دهند</a:t>
            </a:r>
            <a:r>
              <a:rPr lang="fa-IR" dirty="0">
                <a:ea typeface="Calibri"/>
              </a:rPr>
              <a:t> و خانه دل را حریم </a:t>
            </a:r>
            <a:r>
              <a:rPr lang="fa-IR" dirty="0" err="1">
                <a:ea typeface="Calibri"/>
              </a:rPr>
              <a:t>كسانى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مى‏سازند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كه</a:t>
            </a:r>
            <a:r>
              <a:rPr lang="fa-IR" dirty="0">
                <a:ea typeface="Calibri"/>
              </a:rPr>
              <a:t> با درد و رنج آنان آشنا و با غم </a:t>
            </a:r>
            <a:r>
              <a:rPr lang="fa-IR" dirty="0" err="1">
                <a:ea typeface="Calibri"/>
              </a:rPr>
              <a:t>هایشان</a:t>
            </a:r>
            <a:r>
              <a:rPr lang="fa-IR" dirty="0">
                <a:ea typeface="Calibri"/>
              </a:rPr>
              <a:t> محرم و در راه خدمت به آنان </a:t>
            </a:r>
            <a:r>
              <a:rPr lang="fa-IR" dirty="0" err="1">
                <a:ea typeface="Calibri"/>
              </a:rPr>
              <a:t>كوشا</a:t>
            </a:r>
            <a:r>
              <a:rPr lang="fa-IR" dirty="0">
                <a:ea typeface="Calibri"/>
              </a:rPr>
              <a:t> باشند.</a:t>
            </a:r>
            <a:endParaRPr lang="en-US" dirty="0">
              <a:ea typeface="Calibri"/>
              <a:cs typeface="Arial"/>
            </a:endParaRPr>
          </a:p>
          <a:p>
            <a:r>
              <a:rPr lang="fa-IR" dirty="0">
                <a:ea typeface="Calibri"/>
              </a:rPr>
              <a:t>در این راستا پیشنهاد </a:t>
            </a:r>
            <a:r>
              <a:rPr lang="fa-IR" dirty="0" err="1">
                <a:ea typeface="Calibri"/>
              </a:rPr>
              <a:t>مى‏شود</a:t>
            </a:r>
            <a:r>
              <a:rPr lang="fa-IR" dirty="0">
                <a:ea typeface="Calibri"/>
              </a:rPr>
              <a:t> در مساجد ستاد رفع </a:t>
            </a:r>
            <a:r>
              <a:rPr lang="fa-IR" dirty="0" err="1">
                <a:ea typeface="Calibri"/>
              </a:rPr>
              <a:t>مشكلات</a:t>
            </a:r>
            <a:r>
              <a:rPr lang="fa-IR" dirty="0">
                <a:ea typeface="Calibri"/>
              </a:rPr>
              <a:t> جوانان تأسیس گردد و </a:t>
            </a:r>
            <a:r>
              <a:rPr lang="fa-IR" dirty="0" err="1">
                <a:ea typeface="Calibri"/>
              </a:rPr>
              <a:t>معتمدین</a:t>
            </a:r>
            <a:r>
              <a:rPr lang="fa-IR" dirty="0">
                <a:ea typeface="Calibri"/>
              </a:rPr>
              <a:t> محل از اهل مسجد در سامان </a:t>
            </a:r>
            <a:r>
              <a:rPr lang="fa-IR" dirty="0" err="1">
                <a:ea typeface="Calibri"/>
              </a:rPr>
              <a:t>دهى</a:t>
            </a:r>
            <a:r>
              <a:rPr lang="fa-IR" dirty="0">
                <a:ea typeface="Calibri"/>
              </a:rPr>
              <a:t> معیشت جوانان، </a:t>
            </a:r>
            <a:r>
              <a:rPr lang="fa-IR" dirty="0" err="1">
                <a:ea typeface="Calibri"/>
              </a:rPr>
              <a:t>كاریابى</a:t>
            </a:r>
            <a:r>
              <a:rPr lang="fa-IR" dirty="0">
                <a:ea typeface="Calibri"/>
              </a:rPr>
              <a:t>، آسان </a:t>
            </a:r>
            <a:r>
              <a:rPr lang="fa-IR" dirty="0" err="1">
                <a:ea typeface="Calibri"/>
              </a:rPr>
              <a:t>سازى</a:t>
            </a:r>
            <a:r>
              <a:rPr lang="fa-IR" dirty="0">
                <a:ea typeface="Calibri"/>
              </a:rPr>
              <a:t> ازدواج و غیره </a:t>
            </a:r>
            <a:r>
              <a:rPr lang="fa-IR" dirty="0" err="1">
                <a:ea typeface="Calibri"/>
              </a:rPr>
              <a:t>مشاركت</a:t>
            </a:r>
            <a:r>
              <a:rPr lang="fa-IR" dirty="0">
                <a:ea typeface="Calibri"/>
              </a:rPr>
              <a:t> نمایند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xmlns="" val="942498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منابع: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1 - </a:t>
            </a:r>
            <a:r>
              <a:rPr lang="fa-IR" dirty="0" err="1">
                <a:ea typeface="Calibri"/>
              </a:rPr>
              <a:t>غرر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الحكم</a:t>
            </a:r>
            <a:r>
              <a:rPr lang="fa-IR" dirty="0">
                <a:ea typeface="Calibri"/>
              </a:rPr>
              <a:t>، ج 1، ص 185.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2 - همان، ج 4، ص 329.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3 - </a:t>
            </a:r>
            <a:r>
              <a:rPr lang="fa-IR" dirty="0" err="1">
                <a:ea typeface="Calibri"/>
              </a:rPr>
              <a:t>وسائل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الشیعه</a:t>
            </a:r>
            <a:r>
              <a:rPr lang="fa-IR" dirty="0">
                <a:ea typeface="Calibri"/>
              </a:rPr>
              <a:t>، ج 7، ص 168.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4 - </a:t>
            </a:r>
            <a:r>
              <a:rPr lang="fa-IR" dirty="0" err="1">
                <a:ea typeface="Calibri"/>
              </a:rPr>
              <a:t>محجة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البیضاء</a:t>
            </a:r>
            <a:r>
              <a:rPr lang="fa-IR" dirty="0">
                <a:ea typeface="Calibri"/>
              </a:rPr>
              <a:t>، ج 3، ص 122.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5 - استاد </a:t>
            </a:r>
            <a:r>
              <a:rPr lang="fa-IR" dirty="0" err="1">
                <a:ea typeface="Calibri"/>
              </a:rPr>
              <a:t>مطهرى</a:t>
            </a:r>
            <a:r>
              <a:rPr lang="fa-IR" dirty="0">
                <a:ea typeface="Calibri"/>
              </a:rPr>
              <a:t>، حماسه </a:t>
            </a:r>
            <a:r>
              <a:rPr lang="fa-IR" dirty="0" err="1">
                <a:ea typeface="Calibri"/>
              </a:rPr>
              <a:t>حسینى</a:t>
            </a:r>
            <a:r>
              <a:rPr lang="fa-IR" dirty="0">
                <a:ea typeface="Calibri"/>
              </a:rPr>
              <a:t>، ج 2، ص 101.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6 - بحار </a:t>
            </a:r>
            <a:r>
              <a:rPr lang="fa-IR" dirty="0" err="1">
                <a:ea typeface="Calibri"/>
              </a:rPr>
              <a:t>الانوار</a:t>
            </a:r>
            <a:r>
              <a:rPr lang="fa-IR" dirty="0">
                <a:ea typeface="Calibri"/>
              </a:rPr>
              <a:t>، ج 100، ص 93، چاپ بیروت.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7 - </a:t>
            </a:r>
            <a:r>
              <a:rPr lang="fa-IR" dirty="0" err="1">
                <a:ea typeface="Calibri"/>
              </a:rPr>
              <a:t>غرر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الحكم</a:t>
            </a:r>
            <a:r>
              <a:rPr lang="fa-IR" dirty="0">
                <a:ea typeface="Calibri"/>
              </a:rPr>
              <a:t>، ج 3، ص 367.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8 - آل عمران(3)، آیه 159.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9 - </a:t>
            </a:r>
            <a:r>
              <a:rPr lang="fa-IR" dirty="0" err="1">
                <a:ea typeface="Calibri"/>
              </a:rPr>
              <a:t>دكتر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محسنى</a:t>
            </a:r>
            <a:r>
              <a:rPr lang="fa-IR" dirty="0">
                <a:ea typeface="Calibri"/>
              </a:rPr>
              <a:t>، </a:t>
            </a:r>
            <a:r>
              <a:rPr lang="fa-IR" dirty="0" err="1">
                <a:ea typeface="Calibri"/>
              </a:rPr>
              <a:t>دكتر</a:t>
            </a:r>
            <a:r>
              <a:rPr lang="fa-IR" dirty="0">
                <a:ea typeface="Calibri"/>
              </a:rPr>
              <a:t> دادستان، </a:t>
            </a:r>
            <a:r>
              <a:rPr lang="fa-IR" dirty="0" err="1">
                <a:ea typeface="Calibri"/>
              </a:rPr>
              <a:t>روان‏شناسى</a:t>
            </a:r>
            <a:r>
              <a:rPr lang="fa-IR" dirty="0">
                <a:ea typeface="Calibri"/>
              </a:rPr>
              <a:t> رشد، ص 153.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10 - طه ، آیه 88.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11 - پیوند، ش 243، ص 32.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12 - اصول </a:t>
            </a:r>
            <a:r>
              <a:rPr lang="fa-IR" dirty="0" err="1">
                <a:ea typeface="Calibri"/>
              </a:rPr>
              <a:t>كافى</a:t>
            </a:r>
            <a:r>
              <a:rPr lang="fa-IR" dirty="0">
                <a:ea typeface="Calibri"/>
              </a:rPr>
              <a:t>، ج 1، ص 44.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13 - </a:t>
            </a:r>
            <a:r>
              <a:rPr lang="fa-IR" dirty="0" err="1">
                <a:ea typeface="Calibri"/>
              </a:rPr>
              <a:t>نهج</a:t>
            </a:r>
            <a:r>
              <a:rPr lang="fa-IR" dirty="0">
                <a:ea typeface="Calibri"/>
              </a:rPr>
              <a:t> </a:t>
            </a:r>
            <a:r>
              <a:rPr lang="fa-IR" dirty="0" err="1">
                <a:ea typeface="Calibri"/>
              </a:rPr>
              <a:t>البلاغه</a:t>
            </a:r>
            <a:r>
              <a:rPr lang="fa-IR" dirty="0">
                <a:ea typeface="Calibri"/>
              </a:rPr>
              <a:t>، قصار 70.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14 - استاد </a:t>
            </a:r>
            <a:r>
              <a:rPr lang="fa-IR" dirty="0" err="1">
                <a:ea typeface="Calibri"/>
              </a:rPr>
              <a:t>مطهرى</a:t>
            </a:r>
            <a:r>
              <a:rPr lang="fa-IR" dirty="0">
                <a:ea typeface="Calibri"/>
              </a:rPr>
              <a:t>، ده گفتار، ص 67.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15 - پیوند، ش 244، ص 50.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16 - استاد </a:t>
            </a:r>
            <a:r>
              <a:rPr lang="fa-IR" dirty="0" err="1">
                <a:ea typeface="Calibri"/>
              </a:rPr>
              <a:t>مطهرى</a:t>
            </a:r>
            <a:r>
              <a:rPr lang="fa-IR" dirty="0">
                <a:ea typeface="Calibri"/>
              </a:rPr>
              <a:t>، حماسه </a:t>
            </a:r>
            <a:r>
              <a:rPr lang="fa-IR" dirty="0" err="1">
                <a:ea typeface="Calibri"/>
              </a:rPr>
              <a:t>حسینى</a:t>
            </a:r>
            <a:r>
              <a:rPr lang="fa-IR" dirty="0">
                <a:ea typeface="Calibri"/>
              </a:rPr>
              <a:t>، ج 2، ص 106.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17 - </a:t>
            </a:r>
            <a:r>
              <a:rPr lang="fa-IR" dirty="0" err="1">
                <a:ea typeface="Calibri"/>
              </a:rPr>
              <a:t>مطهرى</a:t>
            </a:r>
            <a:r>
              <a:rPr lang="fa-IR" dirty="0">
                <a:ea typeface="Calibri"/>
              </a:rPr>
              <a:t>، ده گفتار، ص 189.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18 - احزاب ، آیه 70.</a:t>
            </a:r>
            <a:endParaRPr lang="en-US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a-IR" dirty="0">
                <a:ea typeface="Calibri"/>
              </a:rPr>
              <a:t>19 - اصول </a:t>
            </a:r>
            <a:r>
              <a:rPr lang="fa-IR" dirty="0" err="1">
                <a:ea typeface="Calibri"/>
              </a:rPr>
              <a:t>كافى</a:t>
            </a:r>
            <a:r>
              <a:rPr lang="fa-IR" dirty="0">
                <a:ea typeface="Calibri"/>
              </a:rPr>
              <a:t>، ج 2، ص 310.</a:t>
            </a:r>
            <a:endParaRPr lang="en-US">
              <a:ea typeface="Calibri"/>
              <a:cs typeface="Arial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xmlns="" val="2994835339"/>
      </p:ext>
    </p:extLst>
  </p:cSld>
  <p:clrMapOvr>
    <a:masterClrMapping/>
  </p:clrMapOvr>
</p:sld>
</file>

<file path=ppt/theme/theme1.xml><?xml version="1.0" encoding="utf-8"?>
<a:theme xmlns:a="http://schemas.openxmlformats.org/drawingml/2006/main" name="طرح زمینه Office">
  <a:themeElements>
    <a:clrScheme name="دفتر کار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دفتر کار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دفتر کار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2936</Words>
  <Application>Microsoft Office PowerPoint</Application>
  <PresentationFormat>On-screen Show (4:3)</PresentationFormat>
  <Paragraphs>73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طرح زمینه Office</vt:lpstr>
      <vt:lpstr>مهمترین عوامل ایجاد پیوند میان مسجد و جوان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ارائه PowerPoint</dc:title>
  <dc:creator>Ali</dc:creator>
  <cp:lastModifiedBy>MRT</cp:lastModifiedBy>
  <cp:revision>12</cp:revision>
  <dcterms:created xsi:type="dcterms:W3CDTF">2011-11-24T16:56:32Z</dcterms:created>
  <dcterms:modified xsi:type="dcterms:W3CDTF">2012-01-11T19:15:09Z</dcterms:modified>
</cp:coreProperties>
</file>